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5" r:id="rId2"/>
    <p:sldId id="340" r:id="rId3"/>
    <p:sldId id="337" r:id="rId4"/>
    <p:sldId id="308" r:id="rId5"/>
    <p:sldId id="317" r:id="rId6"/>
    <p:sldId id="318" r:id="rId7"/>
    <p:sldId id="319" r:id="rId8"/>
    <p:sldId id="339" r:id="rId9"/>
    <p:sldId id="320" r:id="rId10"/>
    <p:sldId id="325" r:id="rId11"/>
    <p:sldId id="341" r:id="rId12"/>
    <p:sldId id="326" r:id="rId13"/>
    <p:sldId id="342" r:id="rId14"/>
    <p:sldId id="327" r:id="rId15"/>
    <p:sldId id="328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613" autoAdjust="0"/>
  </p:normalViewPr>
  <p:slideViewPr>
    <p:cSldViewPr>
      <p:cViewPr>
        <p:scale>
          <a:sx n="71" d="100"/>
          <a:sy n="71" d="100"/>
        </p:scale>
        <p:origin x="-1786" y="-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2714612" y="285728"/>
            <a:ext cx="3786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ΒΑΣΕΙΣ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285720" y="1357298"/>
            <a:ext cx="83582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Δύσκολα μπορούμε να βρούμε  καθαρές  χημικές  ουσίες  βάσεων. 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500034" y="3000372"/>
            <a:ext cx="8072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Έτσι συνήθως δεν  μιλάμε  για  βάσεις αλλά για </a:t>
            </a:r>
            <a:r>
              <a:rPr lang="el-GR" dirty="0" smtClean="0">
                <a:solidFill>
                  <a:srgbClr val="FF0000"/>
                </a:solidFill>
              </a:rPr>
              <a:t>διαλύματα βάσεων</a:t>
            </a:r>
            <a:r>
              <a:rPr lang="el-GR" dirty="0" smtClean="0"/>
              <a:t>.  </a:t>
            </a:r>
          </a:p>
          <a:p>
            <a:pPr>
              <a:buClr>
                <a:srgbClr val="00B0F0"/>
              </a:buClr>
              <a:buSzPct val="150000"/>
            </a:pPr>
            <a:r>
              <a:rPr lang="el-GR" dirty="0" smtClean="0"/>
              <a:t>Δηλαδή  για  βάσεις που είναι μέσα στο νερό ή μέσα σε  άλλα υλικά.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214282" y="4500570"/>
            <a:ext cx="79296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 Οι βάσεις είναι ουσίες που βρίσκονται παντού  γύρω μας σε μικρές ποσότητες  ως  συστατικά  των απορρυπαντικών ,  βρίσκονται μέσα σε ζώα  και φυτά,   στο   χώμα……..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428596" y="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ΒΑΣΕΙΣ  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5072066" y="3000372"/>
            <a:ext cx="61436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el-GR" sz="2400" b="1" dirty="0" smtClean="0">
              <a:ea typeface="Times New Roman"/>
              <a:cs typeface="Times New Roman"/>
            </a:endParaRP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5779321"/>
            <a:ext cx="1000100" cy="1078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" name="34 - Επεξήγηση με σύννεφο"/>
          <p:cNvSpPr/>
          <p:nvPr/>
        </p:nvSpPr>
        <p:spPr>
          <a:xfrm>
            <a:off x="4572000" y="5143512"/>
            <a:ext cx="3000396" cy="1714488"/>
          </a:xfrm>
          <a:prstGeom prst="cloudCallout">
            <a:avLst>
              <a:gd name="adj1" fmla="val 89759"/>
              <a:gd name="adj2" fmla="val 1961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TextBox"/>
          <p:cNvSpPr txBox="1"/>
          <p:nvPr/>
        </p:nvSpPr>
        <p:spPr>
          <a:xfrm>
            <a:off x="5072066" y="5429264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πολλά  μόρια  βάσεων  τελειώνουν  σε ΟΗ</a:t>
            </a:r>
            <a:endParaRPr lang="en-US" dirty="0"/>
          </a:p>
        </p:txBody>
      </p:sp>
      <p:grpSp>
        <p:nvGrpSpPr>
          <p:cNvPr id="38" name="37 - Ομάδα"/>
          <p:cNvGrpSpPr/>
          <p:nvPr/>
        </p:nvGrpSpPr>
        <p:grpSpPr>
          <a:xfrm>
            <a:off x="0" y="4071942"/>
            <a:ext cx="2928926" cy="3000396"/>
            <a:chOff x="214282" y="1071546"/>
            <a:chExt cx="4867275" cy="5472118"/>
          </a:xfrm>
        </p:grpSpPr>
        <p:pic>
          <p:nvPicPr>
            <p:cNvPr id="39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000232" y="1142984"/>
              <a:ext cx="2286016" cy="1461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1" name="40 - Ορθογώνιο"/>
            <p:cNvSpPr/>
            <p:nvPr/>
          </p:nvSpPr>
          <p:spPr>
            <a:xfrm>
              <a:off x="2643174" y="1071546"/>
              <a:ext cx="74885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βάση </a:t>
              </a:r>
              <a:endParaRPr lang="en-US" dirty="0"/>
            </a:p>
          </p:txBody>
        </p:sp>
        <p:sp>
          <p:nvSpPr>
            <p:cNvPr id="42" name="41 - Ορθογώνιο"/>
            <p:cNvSpPr/>
            <p:nvPr/>
          </p:nvSpPr>
          <p:spPr>
            <a:xfrm>
              <a:off x="714348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3" name="42 - Ορθογώνιο"/>
            <p:cNvSpPr/>
            <p:nvPr/>
          </p:nvSpPr>
          <p:spPr>
            <a:xfrm>
              <a:off x="1500166" y="2928934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4" name="43 - Ορθογώνιο"/>
            <p:cNvSpPr/>
            <p:nvPr/>
          </p:nvSpPr>
          <p:spPr>
            <a:xfrm>
              <a:off x="928662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5" name="44 - Ορθογώνιο"/>
            <p:cNvSpPr/>
            <p:nvPr/>
          </p:nvSpPr>
          <p:spPr>
            <a:xfrm>
              <a:off x="1285852" y="521495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6" name="45 - Ορθογώνιο"/>
            <p:cNvSpPr/>
            <p:nvPr/>
          </p:nvSpPr>
          <p:spPr>
            <a:xfrm>
              <a:off x="1785918" y="335756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7" name="46 - Ορθογώνιο"/>
            <p:cNvSpPr/>
            <p:nvPr/>
          </p:nvSpPr>
          <p:spPr>
            <a:xfrm>
              <a:off x="1928794" y="464344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8" name="47 - Ορθογώνιο"/>
            <p:cNvSpPr/>
            <p:nvPr/>
          </p:nvSpPr>
          <p:spPr>
            <a:xfrm>
              <a:off x="3143240" y="378619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9" name="48 - Ορθογώνιο"/>
            <p:cNvSpPr/>
            <p:nvPr/>
          </p:nvSpPr>
          <p:spPr>
            <a:xfrm>
              <a:off x="3857620" y="414338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0" name="49 - Ορθογώνιο"/>
            <p:cNvSpPr/>
            <p:nvPr/>
          </p:nvSpPr>
          <p:spPr>
            <a:xfrm>
              <a:off x="928662" y="485776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1" name="50 - Ορθογώνιο"/>
            <p:cNvSpPr/>
            <p:nvPr/>
          </p:nvSpPr>
          <p:spPr>
            <a:xfrm>
              <a:off x="3714744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2" name="51 - Ορθογώνιο"/>
            <p:cNvSpPr/>
            <p:nvPr/>
          </p:nvSpPr>
          <p:spPr>
            <a:xfrm>
              <a:off x="928662" y="5643578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3" name="52 - Ορθογώνιο"/>
            <p:cNvSpPr/>
            <p:nvPr/>
          </p:nvSpPr>
          <p:spPr>
            <a:xfrm>
              <a:off x="1785918" y="557214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4" name="53 - Ορθογώνιο"/>
            <p:cNvSpPr/>
            <p:nvPr/>
          </p:nvSpPr>
          <p:spPr>
            <a:xfrm>
              <a:off x="3295640" y="493872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5" name="54 - Ορθογώνιο"/>
            <p:cNvSpPr/>
            <p:nvPr/>
          </p:nvSpPr>
          <p:spPr>
            <a:xfrm>
              <a:off x="2786050" y="450057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6" name="55 - Ορθογώνιο"/>
            <p:cNvSpPr/>
            <p:nvPr/>
          </p:nvSpPr>
          <p:spPr>
            <a:xfrm>
              <a:off x="2786050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7" name="56 - Ορθογώνιο"/>
            <p:cNvSpPr/>
            <p:nvPr/>
          </p:nvSpPr>
          <p:spPr>
            <a:xfrm>
              <a:off x="3988893" y="4813346"/>
              <a:ext cx="53251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8" name="57 - Ορθογώνιο"/>
            <p:cNvSpPr/>
            <p:nvPr/>
          </p:nvSpPr>
          <p:spPr>
            <a:xfrm>
              <a:off x="2428860" y="514351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9" name="58 - Ορθογώνιο"/>
            <p:cNvSpPr/>
            <p:nvPr/>
          </p:nvSpPr>
          <p:spPr>
            <a:xfrm>
              <a:off x="2214546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60" name="59 - Ορθογώνιο"/>
            <p:cNvSpPr/>
            <p:nvPr/>
          </p:nvSpPr>
          <p:spPr>
            <a:xfrm>
              <a:off x="4000496" y="357187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61" name="60 - Ορθογώνιο"/>
            <p:cNvSpPr/>
            <p:nvPr/>
          </p:nvSpPr>
          <p:spPr>
            <a:xfrm>
              <a:off x="2214546" y="2571744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62" name="61 - Ορθογώνιο"/>
            <p:cNvSpPr/>
            <p:nvPr/>
          </p:nvSpPr>
          <p:spPr>
            <a:xfrm>
              <a:off x="1428728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</p:grpSp>
      <p:sp>
        <p:nvSpPr>
          <p:cNvPr id="63" name="62 - Ορθογώνιο"/>
          <p:cNvSpPr/>
          <p:nvPr/>
        </p:nvSpPr>
        <p:spPr>
          <a:xfrm>
            <a:off x="1500166" y="6488668"/>
            <a:ext cx="13269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νερό  (Η</a:t>
            </a:r>
            <a:r>
              <a:rPr lang="el-GR" b="1" baseline="-25000" dirty="0" smtClean="0"/>
              <a:t>2</a:t>
            </a:r>
            <a:r>
              <a:rPr lang="el-GR" b="1" dirty="0" smtClean="0"/>
              <a:t>Ο) </a:t>
            </a:r>
            <a:endParaRPr lang="en-US" dirty="0"/>
          </a:p>
        </p:txBody>
      </p:sp>
      <p:sp>
        <p:nvSpPr>
          <p:cNvPr id="33" name="32 - Ορθογώνιο"/>
          <p:cNvSpPr/>
          <p:nvPr/>
        </p:nvSpPr>
        <p:spPr>
          <a:xfrm>
            <a:off x="2571736" y="1071546"/>
            <a:ext cx="33689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Υδροξείδιο του νατρίου: </a:t>
            </a:r>
            <a:endParaRPr lang="el-GR" sz="2400" b="1" dirty="0"/>
          </a:p>
        </p:txBody>
      </p:sp>
      <p:sp>
        <p:nvSpPr>
          <p:cNvPr id="34" name="33 - Ορθογώνιο"/>
          <p:cNvSpPr/>
          <p:nvPr/>
        </p:nvSpPr>
        <p:spPr>
          <a:xfrm>
            <a:off x="6000760" y="1071546"/>
            <a:ext cx="9412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/>
              <a:t>NaOH</a:t>
            </a:r>
            <a:endParaRPr lang="el-GR" sz="2400" b="1" dirty="0" smtClean="0"/>
          </a:p>
        </p:txBody>
      </p:sp>
      <p:sp>
        <p:nvSpPr>
          <p:cNvPr id="64" name="63 - Ορθογώνιο"/>
          <p:cNvSpPr/>
          <p:nvPr/>
        </p:nvSpPr>
        <p:spPr>
          <a:xfrm>
            <a:off x="2571736" y="1857364"/>
            <a:ext cx="31603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Υδροξείδιο του καλίου:</a:t>
            </a:r>
            <a:endParaRPr lang="el-GR" sz="2400" b="1" dirty="0"/>
          </a:p>
        </p:txBody>
      </p:sp>
      <p:sp>
        <p:nvSpPr>
          <p:cNvPr id="65" name="64 - Ορθογώνιο"/>
          <p:cNvSpPr/>
          <p:nvPr/>
        </p:nvSpPr>
        <p:spPr>
          <a:xfrm>
            <a:off x="6000760" y="1857364"/>
            <a:ext cx="741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KOH</a:t>
            </a:r>
            <a:endParaRPr lang="el-GR" sz="2400" b="1" dirty="0" smtClean="0"/>
          </a:p>
        </p:txBody>
      </p:sp>
      <p:sp>
        <p:nvSpPr>
          <p:cNvPr id="66" name="65 - Ορθογώνιο"/>
          <p:cNvSpPr/>
          <p:nvPr/>
        </p:nvSpPr>
        <p:spPr>
          <a:xfrm>
            <a:off x="2000232" y="357166"/>
            <a:ext cx="42895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l-GR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Μερικά μόρια  (χημικές ενώσεις  βάσεων):</a:t>
            </a:r>
          </a:p>
        </p:txBody>
      </p:sp>
      <p:sp>
        <p:nvSpPr>
          <p:cNvPr id="67" name="66 - Ορθογώνιο"/>
          <p:cNvSpPr/>
          <p:nvPr/>
        </p:nvSpPr>
        <p:spPr>
          <a:xfrm>
            <a:off x="2563955" y="2538707"/>
            <a:ext cx="36378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Υδροξείδιο του ασβεστίου:</a:t>
            </a:r>
            <a:endParaRPr lang="el-GR" sz="24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6143636" y="2500306"/>
            <a:ext cx="1199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Ca</a:t>
            </a:r>
            <a:r>
              <a:rPr lang="el-GR" sz="2400" b="1" dirty="0" smtClean="0"/>
              <a:t>(</a:t>
            </a:r>
            <a:r>
              <a:rPr lang="en-US" sz="2400" b="1" dirty="0" smtClean="0"/>
              <a:t>OH</a:t>
            </a:r>
            <a:r>
              <a:rPr lang="el-GR" sz="2400" b="1" dirty="0" smtClean="0"/>
              <a:t>)</a:t>
            </a:r>
            <a:r>
              <a:rPr lang="el-GR" sz="2400" b="1" baseline="-25000" dirty="0" smtClean="0"/>
              <a:t>2</a:t>
            </a:r>
          </a:p>
        </p:txBody>
      </p:sp>
      <p:sp>
        <p:nvSpPr>
          <p:cNvPr id="69" name="68 - Ορθογώνιο"/>
          <p:cNvSpPr/>
          <p:nvPr/>
        </p:nvSpPr>
        <p:spPr>
          <a:xfrm>
            <a:off x="3349773" y="3395963"/>
            <a:ext cx="3274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Υδροξείδιο του βαρίου: </a:t>
            </a:r>
            <a:endParaRPr lang="el-GR" sz="2400" b="1" dirty="0"/>
          </a:p>
        </p:txBody>
      </p:sp>
      <p:sp>
        <p:nvSpPr>
          <p:cNvPr id="70" name="69 - Ορθογώνιο"/>
          <p:cNvSpPr/>
          <p:nvPr/>
        </p:nvSpPr>
        <p:spPr>
          <a:xfrm>
            <a:off x="6500826" y="3395963"/>
            <a:ext cx="1208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/>
              <a:t>Ba</a:t>
            </a:r>
            <a:r>
              <a:rPr lang="el-GR" sz="2400" b="1" dirty="0" smtClean="0"/>
              <a:t>(</a:t>
            </a:r>
            <a:r>
              <a:rPr lang="en-US" sz="2400" b="1" dirty="0" smtClean="0"/>
              <a:t>OH</a:t>
            </a:r>
            <a:r>
              <a:rPr lang="el-GR" sz="2400" b="1" dirty="0" smtClean="0"/>
              <a:t>)</a:t>
            </a:r>
            <a:r>
              <a:rPr lang="el-GR" sz="2400" b="1" baseline="-25000" dirty="0" smtClean="0"/>
              <a:t>2</a:t>
            </a:r>
          </a:p>
        </p:txBody>
      </p:sp>
      <p:sp>
        <p:nvSpPr>
          <p:cNvPr id="71" name="70 - Ορθογώνιο"/>
          <p:cNvSpPr/>
          <p:nvPr/>
        </p:nvSpPr>
        <p:spPr>
          <a:xfrm>
            <a:off x="3714744" y="4253219"/>
            <a:ext cx="15043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Αμμωνία: </a:t>
            </a:r>
            <a:endParaRPr lang="el-GR" sz="2400" b="1" dirty="0"/>
          </a:p>
        </p:txBody>
      </p:sp>
      <p:sp>
        <p:nvSpPr>
          <p:cNvPr id="72" name="71 - Ορθογώνιο"/>
          <p:cNvSpPr/>
          <p:nvPr/>
        </p:nvSpPr>
        <p:spPr>
          <a:xfrm>
            <a:off x="5357818" y="4253219"/>
            <a:ext cx="679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NH</a:t>
            </a:r>
            <a:r>
              <a:rPr lang="en-US" sz="2400" b="1" baseline="-25000" dirty="0" smtClean="0"/>
              <a:t>3</a:t>
            </a:r>
            <a:endParaRPr lang="en-US" sz="2400" b="1" dirty="0" smtClean="0"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64" grpId="0"/>
      <p:bldP spid="65" grpId="0"/>
      <p:bldP spid="67" grpId="0"/>
      <p:bldP spid="68" grpId="0"/>
      <p:bldP spid="69" grpId="0"/>
      <p:bldP spid="70" grpId="0"/>
      <p:bldP spid="71" grpId="0"/>
      <p:bldP spid="7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96430"/>
            <a:ext cx="8786842" cy="646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Ορθογώνιο"/>
          <p:cNvSpPr/>
          <p:nvPr/>
        </p:nvSpPr>
        <p:spPr>
          <a:xfrm>
            <a:off x="2500298" y="0"/>
            <a:ext cx="3786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ΒΑΣΕΙΣ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357290" y="21429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ΒΑΣΕΙΣ  </a:t>
            </a:r>
            <a:endParaRPr lang="en-US" sz="2400" b="1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5779321"/>
            <a:ext cx="1000100" cy="1078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5" name="34 - Ευθύγραμμο βέλος σύνδεσης"/>
          <p:cNvCxnSpPr/>
          <p:nvPr/>
        </p:nvCxnSpPr>
        <p:spPr>
          <a:xfrm>
            <a:off x="1285852" y="2928934"/>
            <a:ext cx="207170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Ορθογώνιο"/>
          <p:cNvSpPr/>
          <p:nvPr/>
        </p:nvSpPr>
        <p:spPr>
          <a:xfrm>
            <a:off x="2143108" y="1214422"/>
            <a:ext cx="6014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Η</a:t>
            </a:r>
            <a:r>
              <a:rPr lang="en-US" sz="2000" baseline="-25000" dirty="0" smtClean="0"/>
              <a:t>2</a:t>
            </a:r>
            <a:r>
              <a:rPr lang="el-GR" sz="2000" dirty="0" smtClean="0"/>
              <a:t>Ο</a:t>
            </a:r>
            <a:endParaRPr lang="en-US" sz="2000" dirty="0"/>
          </a:p>
        </p:txBody>
      </p:sp>
      <p:cxnSp>
        <p:nvCxnSpPr>
          <p:cNvPr id="38" name="37 - Ευθύγραμμο βέλος σύνδεσης"/>
          <p:cNvCxnSpPr/>
          <p:nvPr/>
        </p:nvCxnSpPr>
        <p:spPr>
          <a:xfrm>
            <a:off x="1500166" y="1643050"/>
            <a:ext cx="207170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ύγραμμο βέλος σύνδεσης"/>
          <p:cNvCxnSpPr/>
          <p:nvPr/>
        </p:nvCxnSpPr>
        <p:spPr>
          <a:xfrm>
            <a:off x="1857356" y="4500570"/>
            <a:ext cx="207170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Ορθογώνιο"/>
          <p:cNvSpPr/>
          <p:nvPr/>
        </p:nvSpPr>
        <p:spPr>
          <a:xfrm>
            <a:off x="1643042" y="2500306"/>
            <a:ext cx="6014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Η</a:t>
            </a:r>
            <a:r>
              <a:rPr lang="en-US" sz="2000" baseline="-25000" dirty="0" smtClean="0"/>
              <a:t>2</a:t>
            </a:r>
            <a:r>
              <a:rPr lang="el-GR" sz="2000" dirty="0" smtClean="0"/>
              <a:t>Ο</a:t>
            </a:r>
            <a:endParaRPr lang="en-US" sz="20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2357422" y="4071942"/>
            <a:ext cx="6014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Η</a:t>
            </a:r>
            <a:r>
              <a:rPr lang="en-US" sz="2000" baseline="-25000" dirty="0" smtClean="0"/>
              <a:t>2</a:t>
            </a:r>
            <a:r>
              <a:rPr lang="el-GR" sz="2000" dirty="0" smtClean="0"/>
              <a:t>Ο</a:t>
            </a:r>
            <a:endParaRPr lang="en-US" sz="20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2285984" y="5500702"/>
            <a:ext cx="6014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Η</a:t>
            </a:r>
            <a:r>
              <a:rPr lang="en-US" sz="2000" baseline="-25000" dirty="0" smtClean="0"/>
              <a:t>2</a:t>
            </a:r>
            <a:r>
              <a:rPr lang="el-GR" sz="2000" dirty="0" smtClean="0"/>
              <a:t>Ο</a:t>
            </a:r>
            <a:endParaRPr lang="en-US" sz="2000" dirty="0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>
            <a:off x="1714480" y="5857892"/>
            <a:ext cx="207170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Ορθογώνιο"/>
          <p:cNvSpPr/>
          <p:nvPr/>
        </p:nvSpPr>
        <p:spPr>
          <a:xfrm>
            <a:off x="3786182" y="14285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l-GR" b="1" dirty="0" smtClean="0">
                <a:solidFill>
                  <a:srgbClr val="FF0000"/>
                </a:solidFill>
              </a:rPr>
              <a:t>Μερικές   χημικές εξισώσεις (=χημικές αντιδράσεις),  βάσεων με το νερό:</a:t>
            </a:r>
          </a:p>
        </p:txBody>
      </p:sp>
      <p:sp>
        <p:nvSpPr>
          <p:cNvPr id="14" name="13 - Ορθογώνιο"/>
          <p:cNvSpPr/>
          <p:nvPr/>
        </p:nvSpPr>
        <p:spPr>
          <a:xfrm>
            <a:off x="428596" y="1357298"/>
            <a:ext cx="9412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NaOH</a:t>
            </a:r>
            <a:endParaRPr lang="el-GR" sz="24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3857620" y="1428736"/>
            <a:ext cx="641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Na</a:t>
            </a:r>
            <a:r>
              <a:rPr lang="en-US" sz="2400" baseline="30000" dirty="0" smtClean="0"/>
              <a:t>+</a:t>
            </a:r>
            <a:endParaRPr lang="el-GR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4643438" y="1428736"/>
            <a:ext cx="1072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+    OH</a:t>
            </a:r>
            <a:r>
              <a:rPr lang="en-US" sz="2400" baseline="30000" dirty="0" smtClean="0"/>
              <a:t>-</a:t>
            </a:r>
            <a:endParaRPr lang="el-GR" sz="2400" dirty="0" smtClean="0"/>
          </a:p>
        </p:txBody>
      </p:sp>
      <p:sp>
        <p:nvSpPr>
          <p:cNvPr id="17" name="16 - Ορθογώνιο"/>
          <p:cNvSpPr/>
          <p:nvPr/>
        </p:nvSpPr>
        <p:spPr>
          <a:xfrm>
            <a:off x="428596" y="2643182"/>
            <a:ext cx="741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KOH</a:t>
            </a:r>
            <a:endParaRPr lang="el-GR" sz="24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3714744" y="2643182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K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</a:t>
            </a:r>
            <a:endParaRPr lang="el-GR" sz="24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4572000" y="2643182"/>
            <a:ext cx="11416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+     OH</a:t>
            </a:r>
            <a:r>
              <a:rPr lang="en-US" sz="2400" baseline="30000" dirty="0" smtClean="0"/>
              <a:t>-</a:t>
            </a:r>
            <a:endParaRPr lang="el-GR" sz="2400" dirty="0" smtClean="0"/>
          </a:p>
        </p:txBody>
      </p:sp>
      <p:sp>
        <p:nvSpPr>
          <p:cNvPr id="20" name="19 - Ορθογώνιο"/>
          <p:cNvSpPr/>
          <p:nvPr/>
        </p:nvSpPr>
        <p:spPr>
          <a:xfrm>
            <a:off x="357158" y="4214818"/>
            <a:ext cx="1268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Ca(OH)</a:t>
            </a:r>
            <a:r>
              <a:rPr lang="en-US" sz="2400" baseline="-25000" dirty="0" smtClean="0"/>
              <a:t>2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4214810" y="4214818"/>
            <a:ext cx="7713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Ca</a:t>
            </a:r>
            <a:r>
              <a:rPr lang="en-US" sz="2400" baseline="30000" dirty="0" smtClean="0"/>
              <a:t>2+</a:t>
            </a:r>
            <a:r>
              <a:rPr lang="en-US" sz="2400" dirty="0" smtClean="0"/>
              <a:t> </a:t>
            </a:r>
            <a:endParaRPr lang="el-GR" sz="24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5143504" y="4181781"/>
            <a:ext cx="12971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+   2  OH</a:t>
            </a:r>
            <a:r>
              <a:rPr lang="en-US" sz="2400" baseline="30000" dirty="0" smtClean="0"/>
              <a:t>-</a:t>
            </a:r>
            <a:endParaRPr lang="el-GR" sz="2400" dirty="0" smtClean="0"/>
          </a:p>
        </p:txBody>
      </p:sp>
      <p:sp>
        <p:nvSpPr>
          <p:cNvPr id="23" name="22 - Ορθογώνιο"/>
          <p:cNvSpPr/>
          <p:nvPr/>
        </p:nvSpPr>
        <p:spPr>
          <a:xfrm>
            <a:off x="357158" y="5572140"/>
            <a:ext cx="1208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Ba</a:t>
            </a:r>
            <a:r>
              <a:rPr lang="en-US" sz="2400" dirty="0" smtClean="0"/>
              <a:t>(OH)</a:t>
            </a:r>
            <a:r>
              <a:rPr lang="en-US" sz="2400" baseline="-25000" dirty="0" smtClean="0"/>
              <a:t>2</a:t>
            </a:r>
            <a:endParaRPr lang="el-GR" sz="24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4143372" y="5572140"/>
            <a:ext cx="7857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Ba</a:t>
            </a:r>
            <a:r>
              <a:rPr lang="en-US" sz="2400" baseline="30000" dirty="0" smtClean="0"/>
              <a:t>2+</a:t>
            </a:r>
            <a:r>
              <a:rPr lang="en-US" sz="2400" dirty="0" smtClean="0"/>
              <a:t> </a:t>
            </a:r>
            <a:endParaRPr lang="el-GR" sz="24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4929190" y="5572140"/>
            <a:ext cx="12971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+    2 OH</a:t>
            </a:r>
            <a:r>
              <a:rPr lang="en-US" sz="2400" baseline="30000" dirty="0" smtClean="0"/>
              <a:t>-</a:t>
            </a:r>
            <a:endParaRPr lang="el-GR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0" grpId="0"/>
      <p:bldP spid="41" grpId="0"/>
      <p:bldP spid="11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357290" y="21429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ΒΑΣΕΙΣ  </a:t>
            </a:r>
            <a:endParaRPr lang="en-US" sz="2400" b="1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5779321"/>
            <a:ext cx="1000100" cy="1078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5" name="34 - Ευθύγραμμο βέλος σύνδεσης"/>
          <p:cNvCxnSpPr/>
          <p:nvPr/>
        </p:nvCxnSpPr>
        <p:spPr>
          <a:xfrm>
            <a:off x="1285852" y="2928934"/>
            <a:ext cx="207170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Ορθογώνιο"/>
          <p:cNvSpPr/>
          <p:nvPr/>
        </p:nvSpPr>
        <p:spPr>
          <a:xfrm>
            <a:off x="2143108" y="1214422"/>
            <a:ext cx="6014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Η</a:t>
            </a:r>
            <a:r>
              <a:rPr lang="en-US" sz="2000" baseline="-25000" dirty="0" smtClean="0"/>
              <a:t>2</a:t>
            </a:r>
            <a:r>
              <a:rPr lang="el-GR" sz="2000" dirty="0" smtClean="0"/>
              <a:t>Ο</a:t>
            </a:r>
            <a:endParaRPr lang="en-US" sz="2000" dirty="0"/>
          </a:p>
        </p:txBody>
      </p:sp>
      <p:cxnSp>
        <p:nvCxnSpPr>
          <p:cNvPr id="38" name="37 - Ευθύγραμμο βέλος σύνδεσης"/>
          <p:cNvCxnSpPr/>
          <p:nvPr/>
        </p:nvCxnSpPr>
        <p:spPr>
          <a:xfrm>
            <a:off x="1500166" y="1643050"/>
            <a:ext cx="207170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ύγραμμο βέλος σύνδεσης"/>
          <p:cNvCxnSpPr/>
          <p:nvPr/>
        </p:nvCxnSpPr>
        <p:spPr>
          <a:xfrm>
            <a:off x="1857356" y="4500570"/>
            <a:ext cx="207170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Ορθογώνιο"/>
          <p:cNvSpPr/>
          <p:nvPr/>
        </p:nvSpPr>
        <p:spPr>
          <a:xfrm>
            <a:off x="1643042" y="2500306"/>
            <a:ext cx="6014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Η</a:t>
            </a:r>
            <a:r>
              <a:rPr lang="en-US" sz="2000" baseline="-25000" dirty="0" smtClean="0"/>
              <a:t>2</a:t>
            </a:r>
            <a:r>
              <a:rPr lang="el-GR" sz="2000" dirty="0" smtClean="0"/>
              <a:t>Ο</a:t>
            </a:r>
            <a:endParaRPr lang="en-US" sz="20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2357422" y="4071942"/>
            <a:ext cx="6014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Η</a:t>
            </a:r>
            <a:r>
              <a:rPr lang="en-US" sz="2000" baseline="-25000" dirty="0" smtClean="0"/>
              <a:t>2</a:t>
            </a:r>
            <a:r>
              <a:rPr lang="el-GR" sz="2000" dirty="0" smtClean="0"/>
              <a:t>Ο</a:t>
            </a:r>
            <a:endParaRPr lang="en-US" sz="20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2285984" y="5500702"/>
            <a:ext cx="6014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Η</a:t>
            </a:r>
            <a:r>
              <a:rPr lang="en-US" sz="2000" baseline="-25000" dirty="0" smtClean="0"/>
              <a:t>2</a:t>
            </a:r>
            <a:r>
              <a:rPr lang="el-GR" sz="2000" dirty="0" smtClean="0"/>
              <a:t>Ο</a:t>
            </a:r>
            <a:endParaRPr lang="en-US" sz="2000" dirty="0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>
            <a:off x="1714480" y="5857892"/>
            <a:ext cx="207170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Ορθογώνιο"/>
          <p:cNvSpPr/>
          <p:nvPr/>
        </p:nvSpPr>
        <p:spPr>
          <a:xfrm>
            <a:off x="3786182" y="14285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l-GR" b="1" dirty="0" smtClean="0">
                <a:solidFill>
                  <a:srgbClr val="FF0000"/>
                </a:solidFill>
              </a:rPr>
              <a:t>Μερικές   χημικές εξισώσεις (=χημικές αντιδράσεις),  βάσεων με το νερό:</a:t>
            </a:r>
          </a:p>
        </p:txBody>
      </p:sp>
      <p:sp>
        <p:nvSpPr>
          <p:cNvPr id="14" name="13 - Ορθογώνιο"/>
          <p:cNvSpPr/>
          <p:nvPr/>
        </p:nvSpPr>
        <p:spPr>
          <a:xfrm>
            <a:off x="357158" y="1357298"/>
            <a:ext cx="1132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NaOH</a:t>
            </a:r>
            <a:r>
              <a:rPr lang="el-GR" sz="2400" baseline="-25000" dirty="0" smtClean="0"/>
              <a:t>(</a:t>
            </a:r>
            <a:r>
              <a:rPr lang="en-US" sz="2400" baseline="-25000" dirty="0" smtClean="0"/>
              <a:t>s)</a:t>
            </a:r>
            <a:endParaRPr lang="el-GR" sz="2400" baseline="-25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3714744" y="1428736"/>
            <a:ext cx="10102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Na</a:t>
            </a:r>
            <a:r>
              <a:rPr lang="en-US" sz="2400" baseline="30000" dirty="0" smtClean="0"/>
              <a:t>+ </a:t>
            </a:r>
            <a:r>
              <a:rPr lang="en-US" sz="2400" baseline="-25000" dirty="0" smtClean="0"/>
              <a:t>(</a:t>
            </a:r>
            <a:r>
              <a:rPr lang="en-US" sz="2400" baseline="-25000" dirty="0" err="1" smtClean="0"/>
              <a:t>aq</a:t>
            </a:r>
            <a:r>
              <a:rPr lang="en-US" sz="2400" baseline="-25000" dirty="0" smtClean="0"/>
              <a:t>)</a:t>
            </a:r>
            <a:endParaRPr lang="el-GR" sz="2400" baseline="-250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4643438" y="1428736"/>
            <a:ext cx="1471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+    </a:t>
            </a:r>
            <a:r>
              <a:rPr lang="en-US" sz="2400" dirty="0" smtClean="0"/>
              <a:t>OH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</a:t>
            </a:r>
            <a:r>
              <a:rPr lang="en-US" sz="2400" baseline="-25000" dirty="0" smtClean="0"/>
              <a:t>(</a:t>
            </a:r>
            <a:r>
              <a:rPr lang="en-US" sz="2400" baseline="-25000" dirty="0" err="1" smtClean="0"/>
              <a:t>aq</a:t>
            </a:r>
            <a:r>
              <a:rPr lang="en-US" sz="2400" baseline="-25000" dirty="0" smtClean="0"/>
              <a:t>)</a:t>
            </a:r>
            <a:endParaRPr lang="el-GR" sz="2400" dirty="0" smtClean="0"/>
          </a:p>
        </p:txBody>
      </p:sp>
      <p:sp>
        <p:nvSpPr>
          <p:cNvPr id="17" name="16 - Ορθογώνιο"/>
          <p:cNvSpPr/>
          <p:nvPr/>
        </p:nvSpPr>
        <p:spPr>
          <a:xfrm>
            <a:off x="357158" y="2643182"/>
            <a:ext cx="9780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KOH</a:t>
            </a:r>
            <a:r>
              <a:rPr lang="el-GR" sz="2400" baseline="-25000" dirty="0" smtClean="0"/>
              <a:t> (</a:t>
            </a:r>
            <a:r>
              <a:rPr lang="en-US" sz="2400" baseline="-25000" dirty="0" smtClean="0"/>
              <a:t>s)</a:t>
            </a:r>
            <a:endParaRPr lang="el-GR" sz="24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3714744" y="2643182"/>
            <a:ext cx="8467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K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</a:t>
            </a:r>
            <a:r>
              <a:rPr lang="en-US" sz="2400" baseline="-25000" dirty="0" smtClean="0"/>
              <a:t>(</a:t>
            </a:r>
            <a:r>
              <a:rPr lang="en-US" sz="2400" baseline="-25000" dirty="0" err="1" smtClean="0"/>
              <a:t>aq</a:t>
            </a:r>
            <a:r>
              <a:rPr lang="en-US" sz="2400" baseline="-25000" dirty="0" smtClean="0"/>
              <a:t>)</a:t>
            </a:r>
            <a:endParaRPr lang="el-GR" sz="24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4572000" y="2643182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+     </a:t>
            </a:r>
            <a:r>
              <a:rPr lang="en-US" sz="2400" dirty="0" smtClean="0"/>
              <a:t>OH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</a:t>
            </a:r>
            <a:r>
              <a:rPr lang="en-US" sz="2400" baseline="-25000" dirty="0" smtClean="0"/>
              <a:t>(</a:t>
            </a:r>
            <a:r>
              <a:rPr lang="en-US" sz="2400" baseline="-25000" dirty="0" err="1" smtClean="0"/>
              <a:t>aq</a:t>
            </a:r>
            <a:r>
              <a:rPr lang="en-US" sz="2400" baseline="-25000" dirty="0" smtClean="0"/>
              <a:t>)</a:t>
            </a:r>
            <a:endParaRPr lang="el-GR" sz="2400" dirty="0" smtClean="0"/>
          </a:p>
        </p:txBody>
      </p:sp>
      <p:sp>
        <p:nvSpPr>
          <p:cNvPr id="20" name="19 - Ορθογώνιο"/>
          <p:cNvSpPr/>
          <p:nvPr/>
        </p:nvSpPr>
        <p:spPr>
          <a:xfrm>
            <a:off x="285720" y="4214818"/>
            <a:ext cx="15023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Ca(OH)</a:t>
            </a:r>
            <a:r>
              <a:rPr lang="en-US" sz="2400" baseline="-25000" dirty="0" smtClean="0"/>
              <a:t>2</a:t>
            </a:r>
            <a:r>
              <a:rPr lang="el-GR" sz="2400" baseline="-25000" dirty="0" smtClean="0"/>
              <a:t> (</a:t>
            </a:r>
            <a:r>
              <a:rPr lang="en-US" sz="2400" baseline="-25000" dirty="0" smtClean="0"/>
              <a:t>s)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4214810" y="4214818"/>
            <a:ext cx="11480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Ca</a:t>
            </a:r>
            <a:r>
              <a:rPr lang="en-US" sz="2400" baseline="30000" dirty="0" smtClean="0"/>
              <a:t>2</a:t>
            </a:r>
            <a:r>
              <a:rPr lang="en-US" sz="2400" baseline="30000" dirty="0" smtClean="0"/>
              <a:t>+</a:t>
            </a:r>
            <a:r>
              <a:rPr lang="en-US" sz="2400" baseline="-25000" dirty="0" smtClean="0"/>
              <a:t> (</a:t>
            </a:r>
            <a:r>
              <a:rPr lang="en-US" sz="2400" baseline="-25000" dirty="0" err="1" smtClean="0"/>
              <a:t>aq</a:t>
            </a:r>
            <a:r>
              <a:rPr lang="en-US" sz="2400" baseline="-25000" dirty="0" smtClean="0"/>
              <a:t>)</a:t>
            </a:r>
            <a:r>
              <a:rPr lang="en-US" sz="2400" dirty="0" smtClean="0"/>
              <a:t> </a:t>
            </a:r>
            <a:endParaRPr lang="el-GR" sz="24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5143504" y="4181781"/>
            <a:ext cx="15584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+   </a:t>
            </a:r>
            <a:r>
              <a:rPr lang="en-US" sz="2400" dirty="0" smtClean="0"/>
              <a:t>2OH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</a:t>
            </a:r>
            <a:r>
              <a:rPr lang="en-US" sz="2400" baseline="-25000" dirty="0" smtClean="0"/>
              <a:t>(</a:t>
            </a:r>
            <a:r>
              <a:rPr lang="en-US" sz="2400" baseline="-25000" dirty="0" err="1" smtClean="0"/>
              <a:t>aq</a:t>
            </a:r>
            <a:r>
              <a:rPr lang="en-US" sz="2400" baseline="-25000" dirty="0" smtClean="0"/>
              <a:t>)</a:t>
            </a:r>
            <a:endParaRPr lang="el-GR" sz="2400" dirty="0" smtClean="0"/>
          </a:p>
        </p:txBody>
      </p:sp>
      <p:sp>
        <p:nvSpPr>
          <p:cNvPr id="23" name="22 - Ορθογώνιο"/>
          <p:cNvSpPr/>
          <p:nvPr/>
        </p:nvSpPr>
        <p:spPr>
          <a:xfrm>
            <a:off x="285720" y="5572140"/>
            <a:ext cx="14366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Ba</a:t>
            </a:r>
            <a:r>
              <a:rPr lang="en-US" sz="2400" dirty="0" smtClean="0"/>
              <a:t>(OH)</a:t>
            </a:r>
            <a:r>
              <a:rPr lang="en-US" sz="2400" baseline="-25000" dirty="0" smtClean="0"/>
              <a:t>2</a:t>
            </a:r>
            <a:r>
              <a:rPr lang="el-GR" sz="2400" baseline="-25000" dirty="0" smtClean="0"/>
              <a:t> (</a:t>
            </a:r>
            <a:r>
              <a:rPr lang="en-US" sz="2400" baseline="-25000" dirty="0" smtClean="0"/>
              <a:t>s)</a:t>
            </a:r>
            <a:endParaRPr lang="el-GR" sz="24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4143372" y="5572140"/>
            <a:ext cx="1173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Ba</a:t>
            </a:r>
            <a:r>
              <a:rPr lang="en-US" sz="2400" baseline="30000" dirty="0" smtClean="0"/>
              <a:t>2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</a:t>
            </a:r>
            <a:r>
              <a:rPr lang="en-US" sz="2400" baseline="-25000" dirty="0" smtClean="0"/>
              <a:t>(</a:t>
            </a:r>
            <a:r>
              <a:rPr lang="en-US" sz="2400" baseline="-25000" dirty="0" err="1" smtClean="0"/>
              <a:t>aq</a:t>
            </a:r>
            <a:r>
              <a:rPr lang="en-US" sz="2400" baseline="-25000" dirty="0" smtClean="0"/>
              <a:t>)</a:t>
            </a:r>
            <a:r>
              <a:rPr lang="en-US" sz="2400" dirty="0" smtClean="0"/>
              <a:t> </a:t>
            </a:r>
            <a:endParaRPr lang="el-GR" sz="24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5203676" y="5572140"/>
            <a:ext cx="1627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+    </a:t>
            </a:r>
            <a:r>
              <a:rPr lang="en-US" sz="2400" dirty="0" smtClean="0"/>
              <a:t>2OH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</a:t>
            </a:r>
            <a:r>
              <a:rPr lang="en-US" sz="2400" baseline="-25000" dirty="0" smtClean="0"/>
              <a:t>(</a:t>
            </a:r>
            <a:r>
              <a:rPr lang="en-US" sz="2400" baseline="-25000" dirty="0" err="1" smtClean="0"/>
              <a:t>aq</a:t>
            </a:r>
            <a:r>
              <a:rPr lang="en-US" sz="2400" baseline="-25000" dirty="0" smtClean="0"/>
              <a:t>)</a:t>
            </a:r>
            <a:endParaRPr lang="el-GR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0" grpId="0"/>
      <p:bldP spid="41" grpId="0"/>
      <p:bldP spid="11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357290" y="21429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ΒΑΣΕΙΣ  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0" y="71435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sz="24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Ρίχνουμε μέσα  στο νερό την  βάση, υδροξείδιο  του  νατρίου (</a:t>
            </a:r>
            <a:r>
              <a:rPr lang="el-GR" sz="2400" b="1" dirty="0" err="1" smtClean="0">
                <a:solidFill>
                  <a:srgbClr val="FF0000"/>
                </a:solidFill>
                <a:ea typeface="Times New Roman"/>
                <a:cs typeface="Times New Roman"/>
              </a:rPr>
              <a:t>ΝαΟΗ</a:t>
            </a:r>
            <a:r>
              <a:rPr lang="el-GR" sz="24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)</a:t>
            </a:r>
          </a:p>
          <a:p>
            <a:pPr lvl="0" algn="ctr"/>
            <a:endParaRPr lang="el-GR" sz="2400" b="1" dirty="0" smtClean="0">
              <a:ea typeface="Times New Roman"/>
              <a:cs typeface="Times New Roman"/>
            </a:endParaRPr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5779321"/>
            <a:ext cx="1000100" cy="1078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37 - Ομάδα"/>
          <p:cNvGrpSpPr/>
          <p:nvPr/>
        </p:nvGrpSpPr>
        <p:grpSpPr>
          <a:xfrm>
            <a:off x="1785918" y="2768711"/>
            <a:ext cx="4500594" cy="4089289"/>
            <a:chOff x="214282" y="1142984"/>
            <a:chExt cx="4867275" cy="5400680"/>
          </a:xfrm>
        </p:grpSpPr>
        <p:pic>
          <p:nvPicPr>
            <p:cNvPr id="39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000232" y="1142984"/>
              <a:ext cx="2286016" cy="1461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3" name="42 - Ορθογώνιο"/>
            <p:cNvSpPr/>
            <p:nvPr/>
          </p:nvSpPr>
          <p:spPr>
            <a:xfrm>
              <a:off x="1500166" y="2928934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4" name="43 - Ορθογώνιο"/>
            <p:cNvSpPr/>
            <p:nvPr/>
          </p:nvSpPr>
          <p:spPr>
            <a:xfrm>
              <a:off x="928662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5" name="44 - Ορθογώνιο"/>
            <p:cNvSpPr/>
            <p:nvPr/>
          </p:nvSpPr>
          <p:spPr>
            <a:xfrm>
              <a:off x="1285852" y="521495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6" name="45 - Ορθογώνιο"/>
            <p:cNvSpPr/>
            <p:nvPr/>
          </p:nvSpPr>
          <p:spPr>
            <a:xfrm>
              <a:off x="1785918" y="335756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7" name="46 - Ορθογώνιο"/>
            <p:cNvSpPr/>
            <p:nvPr/>
          </p:nvSpPr>
          <p:spPr>
            <a:xfrm>
              <a:off x="1928794" y="464344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9" name="48 - Ορθογώνιο"/>
            <p:cNvSpPr/>
            <p:nvPr/>
          </p:nvSpPr>
          <p:spPr>
            <a:xfrm>
              <a:off x="3857620" y="414338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1" name="50 - Ορθογώνιο"/>
            <p:cNvSpPr/>
            <p:nvPr/>
          </p:nvSpPr>
          <p:spPr>
            <a:xfrm>
              <a:off x="3714744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2" name="51 - Ορθογώνιο"/>
            <p:cNvSpPr/>
            <p:nvPr/>
          </p:nvSpPr>
          <p:spPr>
            <a:xfrm>
              <a:off x="928662" y="5643578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3" name="52 - Ορθογώνιο"/>
            <p:cNvSpPr/>
            <p:nvPr/>
          </p:nvSpPr>
          <p:spPr>
            <a:xfrm>
              <a:off x="1785918" y="557214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4" name="53 - Ορθογώνιο"/>
            <p:cNvSpPr/>
            <p:nvPr/>
          </p:nvSpPr>
          <p:spPr>
            <a:xfrm>
              <a:off x="3295640" y="493872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6" name="55 - Ορθογώνιο"/>
            <p:cNvSpPr/>
            <p:nvPr/>
          </p:nvSpPr>
          <p:spPr>
            <a:xfrm>
              <a:off x="2786050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7" name="56 - Ορθογώνιο"/>
            <p:cNvSpPr/>
            <p:nvPr/>
          </p:nvSpPr>
          <p:spPr>
            <a:xfrm>
              <a:off x="3988893" y="4813346"/>
              <a:ext cx="53251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9" name="58 - Ορθογώνιο"/>
            <p:cNvSpPr/>
            <p:nvPr/>
          </p:nvSpPr>
          <p:spPr>
            <a:xfrm>
              <a:off x="2214546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60" name="59 - Ορθογώνιο"/>
            <p:cNvSpPr/>
            <p:nvPr/>
          </p:nvSpPr>
          <p:spPr>
            <a:xfrm>
              <a:off x="4000496" y="357187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</p:grpSp>
      <p:sp>
        <p:nvSpPr>
          <p:cNvPr id="63" name="62 - Ορθογώνιο"/>
          <p:cNvSpPr/>
          <p:nvPr/>
        </p:nvSpPr>
        <p:spPr>
          <a:xfrm>
            <a:off x="4357686" y="5929330"/>
            <a:ext cx="13269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νερό  (Η</a:t>
            </a:r>
            <a:r>
              <a:rPr lang="el-GR" b="1" baseline="-25000" dirty="0" smtClean="0"/>
              <a:t>2</a:t>
            </a:r>
            <a:r>
              <a:rPr lang="el-GR" b="1" dirty="0" smtClean="0"/>
              <a:t>Ο) </a:t>
            </a:r>
            <a:endParaRPr lang="en-US" dirty="0"/>
          </a:p>
        </p:txBody>
      </p:sp>
      <p:sp>
        <p:nvSpPr>
          <p:cNvPr id="38" name="37 - Ορθογώνιο"/>
          <p:cNvSpPr/>
          <p:nvPr/>
        </p:nvSpPr>
        <p:spPr>
          <a:xfrm>
            <a:off x="3071802" y="2857496"/>
            <a:ext cx="1447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Βάση  </a:t>
            </a:r>
            <a:r>
              <a:rPr lang="el-GR" b="1" dirty="0" err="1" smtClean="0"/>
              <a:t>ΝαΟΗ</a:t>
            </a:r>
            <a:r>
              <a:rPr lang="el-GR" b="1" dirty="0" smtClean="0"/>
              <a:t> </a:t>
            </a:r>
            <a:endParaRPr lang="en-US" dirty="0"/>
          </a:p>
        </p:txBody>
      </p:sp>
      <p:sp>
        <p:nvSpPr>
          <p:cNvPr id="64" name="63 - Ορθογώνιο"/>
          <p:cNvSpPr/>
          <p:nvPr/>
        </p:nvSpPr>
        <p:spPr>
          <a:xfrm>
            <a:off x="3000364" y="5500702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65" name="64 - Ορθογώνιο"/>
          <p:cNvSpPr/>
          <p:nvPr/>
        </p:nvSpPr>
        <p:spPr>
          <a:xfrm>
            <a:off x="2786050" y="3857628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66" name="65 - Ορθογώνιο"/>
          <p:cNvSpPr/>
          <p:nvPr/>
        </p:nvSpPr>
        <p:spPr>
          <a:xfrm>
            <a:off x="4643438" y="4643446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67" name="66 - Ορθογώνιο"/>
          <p:cNvSpPr/>
          <p:nvPr/>
        </p:nvSpPr>
        <p:spPr>
          <a:xfrm>
            <a:off x="3929058" y="4500570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68" name="67 - Ορθογώνιο"/>
          <p:cNvSpPr/>
          <p:nvPr/>
        </p:nvSpPr>
        <p:spPr>
          <a:xfrm>
            <a:off x="2357422" y="5715016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69" name="68 - Ορθογώνιο"/>
          <p:cNvSpPr/>
          <p:nvPr/>
        </p:nvSpPr>
        <p:spPr>
          <a:xfrm>
            <a:off x="3857620" y="5429264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70" name="69 - Ορθογώνιο"/>
          <p:cNvSpPr/>
          <p:nvPr/>
        </p:nvSpPr>
        <p:spPr>
          <a:xfrm>
            <a:off x="3714744" y="6000768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71" name="70 - Ορθογώνιο"/>
          <p:cNvSpPr/>
          <p:nvPr/>
        </p:nvSpPr>
        <p:spPr>
          <a:xfrm>
            <a:off x="2714612" y="4714884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72" name="71 - Ορθογώνιο"/>
          <p:cNvSpPr/>
          <p:nvPr/>
        </p:nvSpPr>
        <p:spPr>
          <a:xfrm>
            <a:off x="4572000" y="5072074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73" name="72 - Ορθογώνιο"/>
          <p:cNvSpPr/>
          <p:nvPr/>
        </p:nvSpPr>
        <p:spPr>
          <a:xfrm>
            <a:off x="2285984" y="5143512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74" name="73 - Ορθογώνιο"/>
          <p:cNvSpPr/>
          <p:nvPr/>
        </p:nvSpPr>
        <p:spPr>
          <a:xfrm>
            <a:off x="2357422" y="4572008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75" name="74 - Ορθογώνιο"/>
          <p:cNvSpPr/>
          <p:nvPr/>
        </p:nvSpPr>
        <p:spPr>
          <a:xfrm>
            <a:off x="5072066" y="6143644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76" name="75 - Ορθογώνιο"/>
          <p:cNvSpPr/>
          <p:nvPr/>
        </p:nvSpPr>
        <p:spPr>
          <a:xfrm>
            <a:off x="4572000" y="3929066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41" name="40 - Ορθογώνιο"/>
          <p:cNvSpPr/>
          <p:nvPr/>
        </p:nvSpPr>
        <p:spPr>
          <a:xfrm>
            <a:off x="2143108" y="1538575"/>
            <a:ext cx="6014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Η</a:t>
            </a:r>
            <a:r>
              <a:rPr lang="en-US" sz="2000" baseline="-25000" dirty="0" smtClean="0"/>
              <a:t>2</a:t>
            </a:r>
            <a:r>
              <a:rPr lang="el-GR" sz="2000" dirty="0" smtClean="0"/>
              <a:t>Ο</a:t>
            </a:r>
            <a:endParaRPr lang="en-US" sz="2000" dirty="0"/>
          </a:p>
        </p:txBody>
      </p:sp>
      <p:cxnSp>
        <p:nvCxnSpPr>
          <p:cNvPr id="42" name="41 - Ευθύγραμμο βέλος σύνδεσης"/>
          <p:cNvCxnSpPr/>
          <p:nvPr/>
        </p:nvCxnSpPr>
        <p:spPr>
          <a:xfrm>
            <a:off x="1500166" y="1967203"/>
            <a:ext cx="207170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428596" y="1681451"/>
            <a:ext cx="9412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NaOH</a:t>
            </a:r>
            <a:endParaRPr lang="el-GR" sz="24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3857620" y="1752889"/>
            <a:ext cx="641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Na</a:t>
            </a:r>
            <a:r>
              <a:rPr lang="en-US" sz="2400" baseline="30000" dirty="0" smtClean="0"/>
              <a:t>+</a:t>
            </a:r>
            <a:endParaRPr lang="el-GR" sz="2400" dirty="0"/>
          </a:p>
        </p:txBody>
      </p:sp>
      <p:sp>
        <p:nvSpPr>
          <p:cNvPr id="55" name="54 - Ορθογώνιο"/>
          <p:cNvSpPr/>
          <p:nvPr/>
        </p:nvSpPr>
        <p:spPr>
          <a:xfrm>
            <a:off x="4643438" y="1752889"/>
            <a:ext cx="1072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+    OH</a:t>
            </a:r>
            <a:r>
              <a:rPr lang="en-US" sz="2400" baseline="30000" dirty="0" smtClean="0"/>
              <a:t>-</a:t>
            </a:r>
            <a:endParaRPr 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8" grpId="0"/>
      <p:bldP spid="50" grpId="0"/>
      <p:bldP spid="5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357290" y="21429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ΒΑΣΕΙΣ  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0" y="71435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  <a:ea typeface="Times New Roman"/>
                <a:cs typeface="Times New Roman"/>
              </a:rPr>
              <a:t>Ρίχνουμε μέσα  στο νερό την  βάση, υδροξείδιο  του ασβεστίου</a:t>
            </a:r>
            <a:r>
              <a:rPr lang="en-US" sz="2400" dirty="0" smtClean="0">
                <a:solidFill>
                  <a:srgbClr val="FF0000"/>
                </a:solidFill>
                <a:ea typeface="Times New Roman"/>
                <a:cs typeface="Times New Roman"/>
              </a:rPr>
              <a:t> </a:t>
            </a:r>
            <a:r>
              <a:rPr lang="en-US" sz="2400" dirty="0" smtClean="0"/>
              <a:t>Ca(OH)</a:t>
            </a:r>
            <a:r>
              <a:rPr lang="en-US" sz="2400" baseline="-25000" dirty="0" smtClean="0"/>
              <a:t>2</a:t>
            </a:r>
            <a:endParaRPr lang="el-GR" sz="2400" dirty="0" smtClean="0">
              <a:solidFill>
                <a:srgbClr val="FF0000"/>
              </a:solidFill>
              <a:ea typeface="Times New Roman"/>
              <a:cs typeface="Times New Roman"/>
            </a:endParaRPr>
          </a:p>
          <a:p>
            <a:endParaRPr lang="el-GR" sz="2400" b="1" dirty="0" smtClean="0">
              <a:solidFill>
                <a:srgbClr val="FF0000"/>
              </a:solidFill>
              <a:cs typeface="Times New Roman"/>
            </a:endParaRPr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5779321"/>
            <a:ext cx="1000100" cy="1078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37 - Ομάδα"/>
          <p:cNvGrpSpPr/>
          <p:nvPr/>
        </p:nvGrpSpPr>
        <p:grpSpPr>
          <a:xfrm>
            <a:off x="1928794" y="2768711"/>
            <a:ext cx="4500594" cy="4089289"/>
            <a:chOff x="214282" y="1142984"/>
            <a:chExt cx="4867275" cy="5400680"/>
          </a:xfrm>
        </p:grpSpPr>
        <p:pic>
          <p:nvPicPr>
            <p:cNvPr id="39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000232" y="1142984"/>
              <a:ext cx="2286016" cy="1461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3" name="42 - Ορθογώνιο"/>
            <p:cNvSpPr/>
            <p:nvPr/>
          </p:nvSpPr>
          <p:spPr>
            <a:xfrm>
              <a:off x="1682190" y="361892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4" name="43 - Ορθογώνιο"/>
            <p:cNvSpPr/>
            <p:nvPr/>
          </p:nvSpPr>
          <p:spPr>
            <a:xfrm>
              <a:off x="928662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5" name="44 - Ορθογώνιο"/>
            <p:cNvSpPr/>
            <p:nvPr/>
          </p:nvSpPr>
          <p:spPr>
            <a:xfrm>
              <a:off x="1285852" y="521495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6" name="45 - Ορθογώνιο"/>
            <p:cNvSpPr/>
            <p:nvPr/>
          </p:nvSpPr>
          <p:spPr>
            <a:xfrm>
              <a:off x="2763807" y="4185011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7" name="46 - Ορθογώνιο"/>
            <p:cNvSpPr/>
            <p:nvPr/>
          </p:nvSpPr>
          <p:spPr>
            <a:xfrm>
              <a:off x="1064124" y="4185011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9" name="48 - Ορθογώνιο"/>
            <p:cNvSpPr/>
            <p:nvPr/>
          </p:nvSpPr>
          <p:spPr>
            <a:xfrm>
              <a:off x="3857620" y="414338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1" name="50 - Ορθογώνιο"/>
            <p:cNvSpPr/>
            <p:nvPr/>
          </p:nvSpPr>
          <p:spPr>
            <a:xfrm>
              <a:off x="3714744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2" name="51 - Ορθογώνιο"/>
            <p:cNvSpPr/>
            <p:nvPr/>
          </p:nvSpPr>
          <p:spPr>
            <a:xfrm>
              <a:off x="928662" y="5643578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3" name="52 - Ορθογώνιο"/>
            <p:cNvSpPr/>
            <p:nvPr/>
          </p:nvSpPr>
          <p:spPr>
            <a:xfrm>
              <a:off x="1785918" y="557214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4" name="53 - Ορθογώνιο"/>
            <p:cNvSpPr/>
            <p:nvPr/>
          </p:nvSpPr>
          <p:spPr>
            <a:xfrm>
              <a:off x="3295640" y="493872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6" name="55 - Ορθογώνιο"/>
            <p:cNvSpPr/>
            <p:nvPr/>
          </p:nvSpPr>
          <p:spPr>
            <a:xfrm>
              <a:off x="2786050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7" name="56 - Ορθογώνιο"/>
            <p:cNvSpPr/>
            <p:nvPr/>
          </p:nvSpPr>
          <p:spPr>
            <a:xfrm>
              <a:off x="3988893" y="4813346"/>
              <a:ext cx="53251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9" name="58 - Ορθογώνιο"/>
            <p:cNvSpPr/>
            <p:nvPr/>
          </p:nvSpPr>
          <p:spPr>
            <a:xfrm>
              <a:off x="2222999" y="493979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60" name="59 - Ορθογώνιο"/>
            <p:cNvSpPr/>
            <p:nvPr/>
          </p:nvSpPr>
          <p:spPr>
            <a:xfrm>
              <a:off x="4000496" y="357187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</p:grpSp>
      <p:sp>
        <p:nvSpPr>
          <p:cNvPr id="63" name="62 - Ορθογώνιο"/>
          <p:cNvSpPr/>
          <p:nvPr/>
        </p:nvSpPr>
        <p:spPr>
          <a:xfrm>
            <a:off x="4357686" y="5929330"/>
            <a:ext cx="13269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νερό  (Η</a:t>
            </a:r>
            <a:r>
              <a:rPr lang="el-GR" b="1" baseline="-25000" dirty="0" smtClean="0"/>
              <a:t>2</a:t>
            </a:r>
            <a:r>
              <a:rPr lang="el-GR" b="1" dirty="0" smtClean="0"/>
              <a:t>Ο) </a:t>
            </a:r>
            <a:endParaRPr lang="en-US" dirty="0"/>
          </a:p>
        </p:txBody>
      </p:sp>
      <p:sp>
        <p:nvSpPr>
          <p:cNvPr id="38" name="37 - Ορθογώνιο"/>
          <p:cNvSpPr/>
          <p:nvPr/>
        </p:nvSpPr>
        <p:spPr>
          <a:xfrm>
            <a:off x="3071802" y="2857496"/>
            <a:ext cx="1555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Βάση </a:t>
            </a:r>
            <a:r>
              <a:rPr lang="en-US" b="1" dirty="0" smtClean="0"/>
              <a:t>Ca(OH)</a:t>
            </a:r>
            <a:r>
              <a:rPr lang="en-US" b="1" baseline="-25000" dirty="0" smtClean="0"/>
              <a:t>2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3214678" y="5572140"/>
            <a:ext cx="574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Ca</a:t>
            </a:r>
            <a:r>
              <a:rPr lang="en-US" baseline="30000" dirty="0" smtClean="0"/>
              <a:t>2+</a:t>
            </a:r>
            <a:endParaRPr lang="en-US" dirty="0"/>
          </a:p>
        </p:txBody>
      </p:sp>
      <p:sp>
        <p:nvSpPr>
          <p:cNvPr id="48" name="47 - Ορθογώνιο"/>
          <p:cNvSpPr/>
          <p:nvPr/>
        </p:nvSpPr>
        <p:spPr>
          <a:xfrm>
            <a:off x="4857752" y="4714884"/>
            <a:ext cx="574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Ca</a:t>
            </a:r>
            <a:r>
              <a:rPr lang="en-US" baseline="30000" dirty="0" smtClean="0"/>
              <a:t>2+</a:t>
            </a:r>
            <a:endParaRPr lang="en-US" dirty="0"/>
          </a:p>
        </p:txBody>
      </p:sp>
      <p:sp>
        <p:nvSpPr>
          <p:cNvPr id="50" name="49 - Ορθογώνιο"/>
          <p:cNvSpPr/>
          <p:nvPr/>
        </p:nvSpPr>
        <p:spPr>
          <a:xfrm>
            <a:off x="2357422" y="5929330"/>
            <a:ext cx="574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Ca</a:t>
            </a:r>
            <a:r>
              <a:rPr lang="en-US" baseline="30000" dirty="0" smtClean="0"/>
              <a:t>2+</a:t>
            </a:r>
            <a:endParaRPr lang="en-US" dirty="0"/>
          </a:p>
        </p:txBody>
      </p:sp>
      <p:sp>
        <p:nvSpPr>
          <p:cNvPr id="55" name="54 - Ορθογώνιο"/>
          <p:cNvSpPr/>
          <p:nvPr/>
        </p:nvSpPr>
        <p:spPr>
          <a:xfrm>
            <a:off x="4286248" y="5572140"/>
            <a:ext cx="574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Ca</a:t>
            </a:r>
            <a:r>
              <a:rPr lang="en-US" baseline="30000" dirty="0" smtClean="0"/>
              <a:t>2+</a:t>
            </a:r>
            <a:endParaRPr lang="en-US" dirty="0"/>
          </a:p>
        </p:txBody>
      </p:sp>
      <p:sp>
        <p:nvSpPr>
          <p:cNvPr id="58" name="57 - Ορθογώνιο"/>
          <p:cNvSpPr/>
          <p:nvPr/>
        </p:nvSpPr>
        <p:spPr>
          <a:xfrm>
            <a:off x="4643438" y="3929066"/>
            <a:ext cx="574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Ca</a:t>
            </a:r>
            <a:r>
              <a:rPr lang="en-US" baseline="30000" dirty="0" smtClean="0"/>
              <a:t>2+</a:t>
            </a:r>
            <a:endParaRPr lang="en-US" dirty="0"/>
          </a:p>
        </p:txBody>
      </p:sp>
      <p:sp>
        <p:nvSpPr>
          <p:cNvPr id="61" name="60 - Ορθογώνιο"/>
          <p:cNvSpPr/>
          <p:nvPr/>
        </p:nvSpPr>
        <p:spPr>
          <a:xfrm>
            <a:off x="3786182" y="4714884"/>
            <a:ext cx="574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Ca</a:t>
            </a:r>
            <a:r>
              <a:rPr lang="en-US" baseline="30000" dirty="0" smtClean="0"/>
              <a:t>2+</a:t>
            </a:r>
            <a:endParaRPr lang="en-US" dirty="0"/>
          </a:p>
        </p:txBody>
      </p:sp>
      <p:sp>
        <p:nvSpPr>
          <p:cNvPr id="62" name="61 - Ορθογώνιο"/>
          <p:cNvSpPr/>
          <p:nvPr/>
        </p:nvSpPr>
        <p:spPr>
          <a:xfrm>
            <a:off x="4786314" y="5214950"/>
            <a:ext cx="574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Ca</a:t>
            </a:r>
            <a:r>
              <a:rPr lang="en-US" baseline="30000" dirty="0" smtClean="0"/>
              <a:t>2+</a:t>
            </a:r>
            <a:endParaRPr lang="en-US" dirty="0"/>
          </a:p>
        </p:txBody>
      </p:sp>
      <p:sp>
        <p:nvSpPr>
          <p:cNvPr id="77" name="76 - Ορθογώνιο"/>
          <p:cNvSpPr/>
          <p:nvPr/>
        </p:nvSpPr>
        <p:spPr>
          <a:xfrm>
            <a:off x="4000496" y="6072206"/>
            <a:ext cx="574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Ca</a:t>
            </a:r>
            <a:r>
              <a:rPr lang="en-US" baseline="30000" dirty="0" smtClean="0"/>
              <a:t>2+</a:t>
            </a:r>
            <a:endParaRPr lang="en-US" dirty="0"/>
          </a:p>
        </p:txBody>
      </p:sp>
      <p:sp>
        <p:nvSpPr>
          <p:cNvPr id="78" name="77 - Ορθογώνιο"/>
          <p:cNvSpPr/>
          <p:nvPr/>
        </p:nvSpPr>
        <p:spPr>
          <a:xfrm>
            <a:off x="3286116" y="5143512"/>
            <a:ext cx="574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Ca</a:t>
            </a:r>
            <a:r>
              <a:rPr lang="en-US" baseline="30000" dirty="0" smtClean="0"/>
              <a:t>2+</a:t>
            </a:r>
            <a:endParaRPr lang="en-US" dirty="0"/>
          </a:p>
        </p:txBody>
      </p:sp>
      <p:sp>
        <p:nvSpPr>
          <p:cNvPr id="79" name="78 - Ορθογώνιο"/>
          <p:cNvSpPr/>
          <p:nvPr/>
        </p:nvSpPr>
        <p:spPr>
          <a:xfrm>
            <a:off x="2285984" y="5500702"/>
            <a:ext cx="574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Ca</a:t>
            </a:r>
            <a:r>
              <a:rPr lang="en-US" baseline="30000" dirty="0" smtClean="0"/>
              <a:t>2+</a:t>
            </a:r>
            <a:endParaRPr lang="en-US" dirty="0"/>
          </a:p>
        </p:txBody>
      </p:sp>
      <p:sp>
        <p:nvSpPr>
          <p:cNvPr id="80" name="79 - Ορθογώνιο"/>
          <p:cNvSpPr/>
          <p:nvPr/>
        </p:nvSpPr>
        <p:spPr>
          <a:xfrm>
            <a:off x="2428860" y="4714884"/>
            <a:ext cx="574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Ca</a:t>
            </a:r>
            <a:r>
              <a:rPr lang="en-US" baseline="30000" dirty="0" smtClean="0"/>
              <a:t>2+</a:t>
            </a:r>
            <a:endParaRPr lang="en-US" dirty="0"/>
          </a:p>
        </p:txBody>
      </p:sp>
      <p:sp>
        <p:nvSpPr>
          <p:cNvPr id="81" name="80 - Ορθογώνιο"/>
          <p:cNvSpPr/>
          <p:nvPr/>
        </p:nvSpPr>
        <p:spPr>
          <a:xfrm>
            <a:off x="3214678" y="4214818"/>
            <a:ext cx="574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Ca</a:t>
            </a:r>
            <a:r>
              <a:rPr lang="en-US" baseline="30000" dirty="0" smtClean="0"/>
              <a:t>2+</a:t>
            </a:r>
            <a:endParaRPr lang="en-US" dirty="0"/>
          </a:p>
        </p:txBody>
      </p:sp>
      <p:sp>
        <p:nvSpPr>
          <p:cNvPr id="82" name="81 - Ορθογώνιο"/>
          <p:cNvSpPr/>
          <p:nvPr/>
        </p:nvSpPr>
        <p:spPr>
          <a:xfrm>
            <a:off x="4357686" y="4643446"/>
            <a:ext cx="574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Ca</a:t>
            </a:r>
            <a:r>
              <a:rPr lang="en-US" baseline="30000" dirty="0" smtClean="0"/>
              <a:t>2+</a:t>
            </a:r>
            <a:endParaRPr lang="en-US" dirty="0"/>
          </a:p>
        </p:txBody>
      </p:sp>
      <p:cxnSp>
        <p:nvCxnSpPr>
          <p:cNvPr id="41" name="40 - Ευθύγραμμο βέλος σύνδεσης"/>
          <p:cNvCxnSpPr/>
          <p:nvPr/>
        </p:nvCxnSpPr>
        <p:spPr>
          <a:xfrm>
            <a:off x="2203280" y="2000240"/>
            <a:ext cx="207170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Ορθογώνιο"/>
          <p:cNvSpPr/>
          <p:nvPr/>
        </p:nvSpPr>
        <p:spPr>
          <a:xfrm>
            <a:off x="2703346" y="1571612"/>
            <a:ext cx="6014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Η</a:t>
            </a:r>
            <a:r>
              <a:rPr lang="en-US" sz="2000" baseline="-25000" dirty="0" smtClean="0"/>
              <a:t>2</a:t>
            </a:r>
            <a:r>
              <a:rPr lang="el-GR" sz="2000" dirty="0" smtClean="0"/>
              <a:t>Ο</a:t>
            </a:r>
            <a:endParaRPr lang="en-US" sz="20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703082" y="1714488"/>
            <a:ext cx="1268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Ca(OH)</a:t>
            </a:r>
            <a:r>
              <a:rPr lang="en-US" sz="2400" baseline="-25000" dirty="0" smtClean="0"/>
              <a:t>2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4560734" y="1714488"/>
            <a:ext cx="7713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Ca</a:t>
            </a:r>
            <a:r>
              <a:rPr lang="en-US" sz="2400" baseline="30000" dirty="0" smtClean="0"/>
              <a:t>2+</a:t>
            </a:r>
            <a:r>
              <a:rPr lang="en-US" sz="2400" dirty="0" smtClean="0"/>
              <a:t> </a:t>
            </a:r>
            <a:endParaRPr lang="el-GR" sz="2400" dirty="0"/>
          </a:p>
        </p:txBody>
      </p:sp>
      <p:sp>
        <p:nvSpPr>
          <p:cNvPr id="67" name="66 - Ορθογώνιο"/>
          <p:cNvSpPr/>
          <p:nvPr/>
        </p:nvSpPr>
        <p:spPr>
          <a:xfrm>
            <a:off x="5489428" y="1681451"/>
            <a:ext cx="12971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+   2  OH</a:t>
            </a:r>
            <a:r>
              <a:rPr lang="en-US" sz="2400" baseline="30000" dirty="0" smtClean="0"/>
              <a:t>-</a:t>
            </a:r>
            <a:endParaRPr 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2844" y="1000108"/>
            <a:ext cx="842968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Δείκτες</a:t>
            </a: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είναι ουσίες που άμα τις βάλουμε μέσα σε όξινα διαλύματα ή  μέσα σε βασικά διαλύματα, τότε τα διαλύματα θα αλλάξουνε χρώμα.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214678" y="357166"/>
            <a:ext cx="35004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fontAlgn="base">
              <a:spcAft>
                <a:spcPct val="0"/>
              </a:spcAft>
            </a:pPr>
            <a:r>
              <a:rPr lang="el-GR" sz="18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Δείκτες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81475" y="2786058"/>
            <a:ext cx="4962525" cy="407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Ορθογώνιο"/>
          <p:cNvSpPr/>
          <p:nvPr/>
        </p:nvSpPr>
        <p:spPr>
          <a:xfrm>
            <a:off x="0" y="4214818"/>
            <a:ext cx="407193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Μερικοί  δείκτες είναι: το βάμμα του ηλιοτροπίου,   η </a:t>
            </a:r>
            <a:r>
              <a:rPr lang="el-GR" sz="24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ηλιανθίνη</a:t>
            </a:r>
            <a:r>
              <a:rPr lang="el-GR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   το μπλε της </a:t>
            </a:r>
            <a:r>
              <a:rPr lang="el-GR" sz="24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βρομοθυμόλης</a:t>
            </a:r>
            <a:r>
              <a:rPr lang="el-GR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   η </a:t>
            </a:r>
            <a:r>
              <a:rPr lang="el-GR" sz="24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φαινολοφθαλεϊνη</a:t>
            </a:r>
            <a:r>
              <a:rPr lang="el-GR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1928794" y="214290"/>
            <a:ext cx="3786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ΒΑΣΙΚΟΣ ΧΑΡΑΚΤΗΡΑΣ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428596" y="6488668"/>
            <a:ext cx="8286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Βασικά ή αλκαλικά διαλύματα = βάσεις μέσα σε νερό ή μέσα σε άλλες ουσίες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500034" y="785794"/>
            <a:ext cx="8643966" cy="72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</a:pPr>
            <a:r>
              <a:rPr lang="el-GR" b="1" dirty="0" smtClean="0">
                <a:ea typeface="Times New Roman"/>
                <a:cs typeface="Times New Roman"/>
              </a:rPr>
              <a:t>Βασικός χαρακτήρας</a:t>
            </a:r>
            <a:r>
              <a:rPr lang="el-GR" dirty="0" smtClean="0">
                <a:ea typeface="Times New Roman"/>
                <a:cs typeface="Times New Roman"/>
              </a:rPr>
              <a:t>: είναι όλες οι κοινές ιδιότητες (χαρακτηριστικά) των διαλυμάτων βάσεων:</a:t>
            </a:r>
            <a:endParaRPr lang="en-US" dirty="0">
              <a:ea typeface="Times New Roman"/>
              <a:cs typeface="Times New Roman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428596" y="1714488"/>
            <a:ext cx="8215338" cy="425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l-GR" sz="2000" b="1" dirty="0" smtClean="0">
                <a:ea typeface="Times New Roman"/>
                <a:cs typeface="Times New Roman"/>
              </a:rPr>
              <a:t>1.</a:t>
            </a:r>
            <a:r>
              <a:rPr lang="el-GR" sz="2000" dirty="0" smtClean="0">
                <a:ea typeface="Times New Roman"/>
                <a:cs typeface="Times New Roman"/>
              </a:rPr>
              <a:t>  Τα διαλύματα των βάσεων έχουν καυστική  γεύση</a:t>
            </a:r>
            <a:endParaRPr lang="en-US" sz="2000" dirty="0" smtClean="0">
              <a:ea typeface="Times New Roman"/>
              <a:cs typeface="Times New Roman"/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285720" y="3143248"/>
            <a:ext cx="36433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ea typeface="Times New Roman"/>
                <a:cs typeface="Times New Roman"/>
              </a:rPr>
              <a:t>2.</a:t>
            </a:r>
            <a:r>
              <a:rPr lang="el-GR" sz="2000" dirty="0" smtClean="0">
                <a:ea typeface="Times New Roman"/>
                <a:cs typeface="Times New Roman"/>
              </a:rPr>
              <a:t> Τα διαλύματα των βάσεων έχουν σαπωνοειδή αφή </a:t>
            </a:r>
            <a:endParaRPr lang="el-GR" sz="20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2857496"/>
            <a:ext cx="1357322" cy="1423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TextBox"/>
          <p:cNvSpPr txBox="1"/>
          <p:nvPr/>
        </p:nvSpPr>
        <p:spPr>
          <a:xfrm>
            <a:off x="428596" y="5072074"/>
            <a:ext cx="564360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000" b="1" dirty="0" smtClean="0">
                <a:ea typeface="Times New Roman"/>
                <a:cs typeface="Times New Roman"/>
              </a:rPr>
              <a:t>3.</a:t>
            </a:r>
            <a:r>
              <a:rPr lang="el-GR" sz="2000" dirty="0" smtClean="0">
                <a:ea typeface="Times New Roman"/>
                <a:cs typeface="Times New Roman"/>
              </a:rPr>
              <a:t> Τα διαλύματα των βάσεων αλλάζουν χρώμα αν </a:t>
            </a:r>
            <a:r>
              <a:rPr lang="el-GR" sz="2000" dirty="0" smtClean="0">
                <a:ea typeface="Times New Roman"/>
                <a:cs typeface="Times New Roman"/>
              </a:rPr>
              <a:t>έρθουν σε επαφή με </a:t>
            </a:r>
            <a:r>
              <a:rPr lang="el-GR" sz="2000" dirty="0" smtClean="0">
                <a:ea typeface="Times New Roman"/>
                <a:cs typeface="Times New Roman"/>
              </a:rPr>
              <a:t>δείκτες</a:t>
            </a:r>
            <a:r>
              <a:rPr lang="el-GR" sz="2000" dirty="0" smtClean="0">
                <a:ea typeface="Times New Roman"/>
                <a:cs typeface="Times New Roman"/>
              </a:rPr>
              <a:t>.</a:t>
            </a:r>
            <a:endParaRPr lang="en-US" sz="2000" dirty="0">
              <a:ea typeface="Times New Roman"/>
              <a:cs typeface="Times New Roman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4929198"/>
            <a:ext cx="3123147" cy="1000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71472" y="500042"/>
            <a:ext cx="45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SzPct val="140000"/>
              <a:buFont typeface="Wingdings" pitchFamily="2" charset="2"/>
              <a:buChar char="ü"/>
            </a:pPr>
            <a:r>
              <a:rPr lang="el-GR" dirty="0" smtClean="0"/>
              <a:t>  Τα κατιόντα ή θετικά ιόντα (+)</a:t>
            </a:r>
            <a:endParaRPr lang="en-US" dirty="0"/>
          </a:p>
        </p:txBody>
      </p:sp>
      <p:sp>
        <p:nvSpPr>
          <p:cNvPr id="6" name="5 - Επεξήγηση με σύννεφο"/>
          <p:cNvSpPr/>
          <p:nvPr/>
        </p:nvSpPr>
        <p:spPr>
          <a:xfrm>
            <a:off x="714348" y="3383821"/>
            <a:ext cx="1428760" cy="1000132"/>
          </a:xfrm>
          <a:prstGeom prst="cloudCallout">
            <a:avLst>
              <a:gd name="adj1" fmla="val 7769"/>
              <a:gd name="adj2" fmla="val 1213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1071538" y="3669573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H</a:t>
            </a:r>
            <a:r>
              <a:rPr lang="en-US" sz="2800" b="1" baseline="30000" dirty="0" smtClean="0">
                <a:solidFill>
                  <a:srgbClr val="00B0F0"/>
                </a:solidFill>
              </a:rPr>
              <a:t>+</a:t>
            </a:r>
            <a:endParaRPr lang="en-US" sz="2800" b="1" baseline="30000" dirty="0">
              <a:solidFill>
                <a:srgbClr val="00B0F0"/>
              </a:solidFill>
            </a:endParaRPr>
          </a:p>
        </p:txBody>
      </p:sp>
      <p:sp>
        <p:nvSpPr>
          <p:cNvPr id="8" name="7 - Επεξήγηση με σύννεφο"/>
          <p:cNvSpPr/>
          <p:nvPr/>
        </p:nvSpPr>
        <p:spPr>
          <a:xfrm>
            <a:off x="6286544" y="2955193"/>
            <a:ext cx="1428760" cy="1000132"/>
          </a:xfrm>
          <a:prstGeom prst="cloudCallout">
            <a:avLst>
              <a:gd name="adj1" fmla="val 27533"/>
              <a:gd name="adj2" fmla="val 16433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>
            <a:off x="6500858" y="3169507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OH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14282" y="5169771"/>
            <a:ext cx="3214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Κατιόν υδρογόνου (κατιόντα υδρογόνου)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5715040" y="5098333"/>
            <a:ext cx="3571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Ανιόν υδροξειδίου</a:t>
            </a:r>
          </a:p>
          <a:p>
            <a:r>
              <a:rPr lang="el-GR" sz="2400" b="1" dirty="0" smtClean="0">
                <a:solidFill>
                  <a:srgbClr val="FF0000"/>
                </a:solidFill>
              </a:rPr>
              <a:t>(ανιόντα υδροξειδίου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1142976" y="142852"/>
            <a:ext cx="2000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Ιόντα είναι: </a:t>
            </a:r>
            <a:endParaRPr lang="el-GR" dirty="0"/>
          </a:p>
        </p:txBody>
      </p:sp>
      <p:sp>
        <p:nvSpPr>
          <p:cNvPr id="13" name="12 - Ορθογώνιο"/>
          <p:cNvSpPr/>
          <p:nvPr/>
        </p:nvSpPr>
        <p:spPr>
          <a:xfrm>
            <a:off x="614826" y="1000108"/>
            <a:ext cx="3744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FF0000"/>
              </a:buClr>
              <a:buSzPct val="140000"/>
              <a:buFont typeface="Wingdings" pitchFamily="2" charset="2"/>
              <a:buChar char="ü"/>
            </a:pPr>
            <a:r>
              <a:rPr lang="el-GR" dirty="0" smtClean="0"/>
              <a:t>  τα  ανιόντα ή αρνητικά ιόντα   (-).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  <p:bldP spid="8" grpId="0" animBg="1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πεξήγηση με σύννεφο"/>
          <p:cNvSpPr/>
          <p:nvPr/>
        </p:nvSpPr>
        <p:spPr>
          <a:xfrm>
            <a:off x="4786314" y="214290"/>
            <a:ext cx="3929090" cy="2214578"/>
          </a:xfrm>
          <a:prstGeom prst="cloudCallout">
            <a:avLst>
              <a:gd name="adj1" fmla="val -76597"/>
              <a:gd name="adj2" fmla="val 3751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3 - TextBox"/>
          <p:cNvSpPr txBox="1"/>
          <p:nvPr/>
        </p:nvSpPr>
        <p:spPr>
          <a:xfrm>
            <a:off x="2357422" y="285728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ΒΑΣΕΙΣ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5286380" y="714356"/>
            <a:ext cx="3071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Έστω ένα δοχείο (ποτήρι, </a:t>
            </a:r>
            <a:r>
              <a:rPr lang="el-GR" sz="2400" b="1" dirty="0" err="1" smtClean="0"/>
              <a:t>κουβάς…κ.α</a:t>
            </a:r>
            <a:r>
              <a:rPr lang="el-GR" sz="2400" b="1" dirty="0" smtClean="0"/>
              <a:t>.) με νερό…</a:t>
            </a:r>
            <a:endParaRPr lang="en-US" sz="2400" b="1" baseline="30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01678" y="5410210"/>
            <a:ext cx="1342322" cy="1447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714620"/>
            <a:ext cx="3876687" cy="3868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Ορθογώνιο"/>
          <p:cNvSpPr/>
          <p:nvPr/>
        </p:nvSpPr>
        <p:spPr>
          <a:xfrm>
            <a:off x="2500298" y="5786454"/>
            <a:ext cx="13269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νερό  (Η</a:t>
            </a:r>
            <a:r>
              <a:rPr lang="el-GR" b="1" baseline="-25000" dirty="0" smtClean="0"/>
              <a:t>2</a:t>
            </a:r>
            <a:r>
              <a:rPr lang="el-GR" b="1" dirty="0" smtClean="0"/>
              <a:t>Ο)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πεξήγηση με σύννεφο"/>
          <p:cNvSpPr/>
          <p:nvPr/>
        </p:nvSpPr>
        <p:spPr>
          <a:xfrm>
            <a:off x="5715008" y="1571612"/>
            <a:ext cx="3428992" cy="1785950"/>
          </a:xfrm>
          <a:prstGeom prst="cloudCallout">
            <a:avLst>
              <a:gd name="adj1" fmla="val 19158"/>
              <a:gd name="adj2" fmla="val 9644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3 - TextBox"/>
          <p:cNvSpPr txBox="1"/>
          <p:nvPr/>
        </p:nvSpPr>
        <p:spPr>
          <a:xfrm>
            <a:off x="3428992" y="21429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ΒΑΣΕΙΣ  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6215074" y="1928802"/>
            <a:ext cx="242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Προσθέτω  βάση  μέσα στο νερό</a:t>
            </a:r>
            <a:endParaRPr lang="en-US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4071942"/>
            <a:ext cx="1342322" cy="1447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857364"/>
            <a:ext cx="4867275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- Ορθογώνιο"/>
          <p:cNvSpPr/>
          <p:nvPr/>
        </p:nvSpPr>
        <p:spPr>
          <a:xfrm>
            <a:off x="2857488" y="5572140"/>
            <a:ext cx="13269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νερό  (Η</a:t>
            </a:r>
            <a:r>
              <a:rPr lang="el-GR" b="1" baseline="-25000" dirty="0" smtClean="0"/>
              <a:t>2</a:t>
            </a:r>
            <a:r>
              <a:rPr lang="el-GR" b="1" dirty="0" smtClean="0"/>
              <a:t>Ο) </a:t>
            </a:r>
            <a:endParaRPr 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1142984"/>
            <a:ext cx="2286016" cy="146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Ορθογώνιο"/>
          <p:cNvSpPr/>
          <p:nvPr/>
        </p:nvSpPr>
        <p:spPr>
          <a:xfrm>
            <a:off x="2643174" y="1071546"/>
            <a:ext cx="748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βάση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πεξήγηση με σύννεφο"/>
          <p:cNvSpPr/>
          <p:nvPr/>
        </p:nvSpPr>
        <p:spPr>
          <a:xfrm>
            <a:off x="5286380" y="428604"/>
            <a:ext cx="3857620" cy="3714776"/>
          </a:xfrm>
          <a:prstGeom prst="cloudCallout">
            <a:avLst>
              <a:gd name="adj1" fmla="val 35628"/>
              <a:gd name="adj2" fmla="val 714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3 - TextBox"/>
          <p:cNvSpPr txBox="1"/>
          <p:nvPr/>
        </p:nvSpPr>
        <p:spPr>
          <a:xfrm>
            <a:off x="3428992" y="21429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smtClean="0"/>
              <a:t>ΒΑΣΕΙΣ  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5857884" y="1071546"/>
            <a:ext cx="2857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Αν  προσθέσω  βάση μέσα στο νερό,  τότε μέσα στο νερό  θα  δημιουργηθούν ανιόντα υδροξειδίου (ΟΗ</a:t>
            </a:r>
            <a:r>
              <a:rPr lang="el-GR" sz="2400" b="1" baseline="30000" dirty="0" smtClean="0"/>
              <a:t>-</a:t>
            </a:r>
            <a:r>
              <a:rPr lang="el-GR" sz="2400" b="1" dirty="0" smtClean="0"/>
              <a:t>)</a:t>
            </a:r>
            <a:endParaRPr lang="en-US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01678" y="5214950"/>
            <a:ext cx="1342322" cy="1447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857364"/>
            <a:ext cx="4867275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" name="34 - Ορθογώνιο"/>
          <p:cNvSpPr/>
          <p:nvPr/>
        </p:nvSpPr>
        <p:spPr>
          <a:xfrm>
            <a:off x="3071802" y="5643578"/>
            <a:ext cx="13269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νερό  (Η</a:t>
            </a:r>
            <a:r>
              <a:rPr lang="el-GR" b="1" baseline="-25000" dirty="0" smtClean="0"/>
              <a:t>2</a:t>
            </a:r>
            <a:r>
              <a:rPr lang="el-GR" b="1" dirty="0" smtClean="0"/>
              <a:t>Ο) </a:t>
            </a:r>
            <a:endParaRPr lang="en-US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1142984"/>
            <a:ext cx="2286016" cy="146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" name="36 - Ορθογώνιο"/>
          <p:cNvSpPr/>
          <p:nvPr/>
        </p:nvSpPr>
        <p:spPr>
          <a:xfrm>
            <a:off x="2643174" y="1071546"/>
            <a:ext cx="748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βάση </a:t>
            </a:r>
            <a:endParaRPr lang="en-US" dirty="0"/>
          </a:p>
        </p:txBody>
      </p:sp>
      <p:sp>
        <p:nvSpPr>
          <p:cNvPr id="38" name="37 - Ορθογώνιο"/>
          <p:cNvSpPr/>
          <p:nvPr/>
        </p:nvSpPr>
        <p:spPr>
          <a:xfrm>
            <a:off x="714348" y="3929066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39" name="38 - Ορθογώνιο"/>
          <p:cNvSpPr/>
          <p:nvPr/>
        </p:nvSpPr>
        <p:spPr>
          <a:xfrm>
            <a:off x="1500166" y="2928934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40" name="39 - Ορθογώνιο"/>
          <p:cNvSpPr/>
          <p:nvPr/>
        </p:nvSpPr>
        <p:spPr>
          <a:xfrm>
            <a:off x="928662" y="3000372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41" name="40 - Ορθογώνιο"/>
          <p:cNvSpPr/>
          <p:nvPr/>
        </p:nvSpPr>
        <p:spPr>
          <a:xfrm>
            <a:off x="1285852" y="5214950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42" name="41 - Ορθογώνιο"/>
          <p:cNvSpPr/>
          <p:nvPr/>
        </p:nvSpPr>
        <p:spPr>
          <a:xfrm>
            <a:off x="1785918" y="3357562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43" name="42 - Ορθογώνιο"/>
          <p:cNvSpPr/>
          <p:nvPr/>
        </p:nvSpPr>
        <p:spPr>
          <a:xfrm>
            <a:off x="1928794" y="4643446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44" name="43 - Ορθογώνιο"/>
          <p:cNvSpPr/>
          <p:nvPr/>
        </p:nvSpPr>
        <p:spPr>
          <a:xfrm>
            <a:off x="3143240" y="3786190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46" name="45 - Ορθογώνιο"/>
          <p:cNvSpPr/>
          <p:nvPr/>
        </p:nvSpPr>
        <p:spPr>
          <a:xfrm>
            <a:off x="3857620" y="4143380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47" name="46 - Ορθογώνιο"/>
          <p:cNvSpPr/>
          <p:nvPr/>
        </p:nvSpPr>
        <p:spPr>
          <a:xfrm>
            <a:off x="928662" y="4857760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48" name="47 - Ορθογώνιο"/>
          <p:cNvSpPr/>
          <p:nvPr/>
        </p:nvSpPr>
        <p:spPr>
          <a:xfrm>
            <a:off x="3714744" y="3000372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49" name="48 - Ορθογώνιο"/>
          <p:cNvSpPr/>
          <p:nvPr/>
        </p:nvSpPr>
        <p:spPr>
          <a:xfrm>
            <a:off x="928662" y="5643578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50" name="49 - Ορθογώνιο"/>
          <p:cNvSpPr/>
          <p:nvPr/>
        </p:nvSpPr>
        <p:spPr>
          <a:xfrm>
            <a:off x="1785918" y="5572140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51" name="50 - Ορθογώνιο"/>
          <p:cNvSpPr/>
          <p:nvPr/>
        </p:nvSpPr>
        <p:spPr>
          <a:xfrm>
            <a:off x="3295640" y="4938722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52" name="51 - Ορθογώνιο"/>
          <p:cNvSpPr/>
          <p:nvPr/>
        </p:nvSpPr>
        <p:spPr>
          <a:xfrm>
            <a:off x="2786050" y="4500570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53" name="52 - Ορθογώνιο"/>
          <p:cNvSpPr/>
          <p:nvPr/>
        </p:nvSpPr>
        <p:spPr>
          <a:xfrm>
            <a:off x="2786050" y="3000372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54" name="53 - Ορθογώνιο"/>
          <p:cNvSpPr/>
          <p:nvPr/>
        </p:nvSpPr>
        <p:spPr>
          <a:xfrm>
            <a:off x="4000496" y="5072074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55" name="54 - Ορθογώνιο"/>
          <p:cNvSpPr/>
          <p:nvPr/>
        </p:nvSpPr>
        <p:spPr>
          <a:xfrm>
            <a:off x="2428860" y="5143512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56" name="55 - Ορθογώνιο"/>
          <p:cNvSpPr/>
          <p:nvPr/>
        </p:nvSpPr>
        <p:spPr>
          <a:xfrm>
            <a:off x="2214546" y="3929066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57" name="56 - Ορθογώνιο"/>
          <p:cNvSpPr/>
          <p:nvPr/>
        </p:nvSpPr>
        <p:spPr>
          <a:xfrm>
            <a:off x="4000496" y="3571876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58" name="57 - Ορθογώνιο"/>
          <p:cNvSpPr/>
          <p:nvPr/>
        </p:nvSpPr>
        <p:spPr>
          <a:xfrm rot="10800000" flipV="1">
            <a:off x="2285984" y="5857892"/>
            <a:ext cx="5325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59" name="58 - Ορθογώνιο"/>
          <p:cNvSpPr/>
          <p:nvPr/>
        </p:nvSpPr>
        <p:spPr>
          <a:xfrm>
            <a:off x="2214546" y="2571744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  <p:sp>
        <p:nvSpPr>
          <p:cNvPr id="60" name="59 - Ορθογώνιο"/>
          <p:cNvSpPr/>
          <p:nvPr/>
        </p:nvSpPr>
        <p:spPr>
          <a:xfrm>
            <a:off x="1428728" y="3929066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ΟΗ</a:t>
            </a:r>
            <a:r>
              <a:rPr lang="el-GR" b="1" baseline="30000" dirty="0" smtClean="0"/>
              <a:t>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35 - Ομάδα"/>
          <p:cNvGrpSpPr/>
          <p:nvPr/>
        </p:nvGrpSpPr>
        <p:grpSpPr>
          <a:xfrm>
            <a:off x="214282" y="3071810"/>
            <a:ext cx="2857520" cy="3400416"/>
            <a:chOff x="214282" y="1071546"/>
            <a:chExt cx="4867275" cy="5472118"/>
          </a:xfrm>
        </p:grpSpPr>
        <p:pic>
          <p:nvPicPr>
            <p:cNvPr id="3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8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00232" y="1142984"/>
              <a:ext cx="2286016" cy="1461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9" name="38 - Ορθογώνιο"/>
            <p:cNvSpPr/>
            <p:nvPr/>
          </p:nvSpPr>
          <p:spPr>
            <a:xfrm>
              <a:off x="2643174" y="1071546"/>
              <a:ext cx="74885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βάση </a:t>
              </a:r>
              <a:endParaRPr lang="en-US" dirty="0"/>
            </a:p>
          </p:txBody>
        </p:sp>
        <p:sp>
          <p:nvSpPr>
            <p:cNvPr id="40" name="39 - Ορθογώνιο"/>
            <p:cNvSpPr/>
            <p:nvPr/>
          </p:nvSpPr>
          <p:spPr>
            <a:xfrm>
              <a:off x="714348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1" name="40 - Ορθογώνιο"/>
            <p:cNvSpPr/>
            <p:nvPr/>
          </p:nvSpPr>
          <p:spPr>
            <a:xfrm>
              <a:off x="1500166" y="2928934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2" name="41 - Ορθογώνιο"/>
            <p:cNvSpPr/>
            <p:nvPr/>
          </p:nvSpPr>
          <p:spPr>
            <a:xfrm>
              <a:off x="928662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3" name="42 - Ορθογώνιο"/>
            <p:cNvSpPr/>
            <p:nvPr/>
          </p:nvSpPr>
          <p:spPr>
            <a:xfrm>
              <a:off x="1285852" y="521495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4" name="43 - Ορθογώνιο"/>
            <p:cNvSpPr/>
            <p:nvPr/>
          </p:nvSpPr>
          <p:spPr>
            <a:xfrm>
              <a:off x="1785918" y="335756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5" name="44 - Ορθογώνιο"/>
            <p:cNvSpPr/>
            <p:nvPr/>
          </p:nvSpPr>
          <p:spPr>
            <a:xfrm>
              <a:off x="1928794" y="464344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6" name="45 - Ορθογώνιο"/>
            <p:cNvSpPr/>
            <p:nvPr/>
          </p:nvSpPr>
          <p:spPr>
            <a:xfrm>
              <a:off x="3143240" y="378619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7" name="46 - Ορθογώνιο"/>
            <p:cNvSpPr/>
            <p:nvPr/>
          </p:nvSpPr>
          <p:spPr>
            <a:xfrm>
              <a:off x="3857620" y="414338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8" name="47 - Ορθογώνιο"/>
            <p:cNvSpPr/>
            <p:nvPr/>
          </p:nvSpPr>
          <p:spPr>
            <a:xfrm>
              <a:off x="928662" y="485776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9" name="48 - Ορθογώνιο"/>
            <p:cNvSpPr/>
            <p:nvPr/>
          </p:nvSpPr>
          <p:spPr>
            <a:xfrm>
              <a:off x="3714744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0" name="49 - Ορθογώνιο"/>
            <p:cNvSpPr/>
            <p:nvPr/>
          </p:nvSpPr>
          <p:spPr>
            <a:xfrm>
              <a:off x="928662" y="5643578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1" name="50 - Ορθογώνιο"/>
            <p:cNvSpPr/>
            <p:nvPr/>
          </p:nvSpPr>
          <p:spPr>
            <a:xfrm>
              <a:off x="1785918" y="557214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2" name="51 - Ορθογώνιο"/>
            <p:cNvSpPr/>
            <p:nvPr/>
          </p:nvSpPr>
          <p:spPr>
            <a:xfrm>
              <a:off x="3295640" y="493872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3" name="52 - Ορθογώνιο"/>
            <p:cNvSpPr/>
            <p:nvPr/>
          </p:nvSpPr>
          <p:spPr>
            <a:xfrm>
              <a:off x="2786050" y="450057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4" name="53 - Ορθογώνιο"/>
            <p:cNvSpPr/>
            <p:nvPr/>
          </p:nvSpPr>
          <p:spPr>
            <a:xfrm>
              <a:off x="2786050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5" name="54 - Ορθογώνιο"/>
            <p:cNvSpPr/>
            <p:nvPr/>
          </p:nvSpPr>
          <p:spPr>
            <a:xfrm>
              <a:off x="944373" y="458935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6" name="55 - Ορθογώνιο"/>
            <p:cNvSpPr/>
            <p:nvPr/>
          </p:nvSpPr>
          <p:spPr>
            <a:xfrm>
              <a:off x="2428860" y="514351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7" name="56 - Ορθογώνιο"/>
            <p:cNvSpPr/>
            <p:nvPr/>
          </p:nvSpPr>
          <p:spPr>
            <a:xfrm>
              <a:off x="2214546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8" name="57 - Ορθογώνιο"/>
            <p:cNvSpPr/>
            <p:nvPr/>
          </p:nvSpPr>
          <p:spPr>
            <a:xfrm>
              <a:off x="4000496" y="357187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9" name="58 - Ορθογώνιο"/>
            <p:cNvSpPr/>
            <p:nvPr/>
          </p:nvSpPr>
          <p:spPr>
            <a:xfrm>
              <a:off x="2214546" y="2571744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60" name="59 - Ορθογώνιο"/>
            <p:cNvSpPr/>
            <p:nvPr/>
          </p:nvSpPr>
          <p:spPr>
            <a:xfrm>
              <a:off x="1428728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01678" y="3429000"/>
            <a:ext cx="1342322" cy="1447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Επεξήγηση με σύννεφο"/>
          <p:cNvSpPr/>
          <p:nvPr/>
        </p:nvSpPr>
        <p:spPr>
          <a:xfrm>
            <a:off x="5072066" y="428604"/>
            <a:ext cx="4071934" cy="2357454"/>
          </a:xfrm>
          <a:prstGeom prst="cloudCallout">
            <a:avLst>
              <a:gd name="adj1" fmla="val 35628"/>
              <a:gd name="adj2" fmla="val 714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3 - TextBox"/>
          <p:cNvSpPr txBox="1"/>
          <p:nvPr/>
        </p:nvSpPr>
        <p:spPr>
          <a:xfrm>
            <a:off x="3428992" y="21429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ΒΑΣΕΙΣ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5786446" y="1071546"/>
            <a:ext cx="2928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  προσθέσω  βάση μέσα στο νερό,  τότε θα δημιουργηθεί υδατικό διάλυμα βάσεως.</a:t>
            </a:r>
            <a:endParaRPr lang="en-US" sz="2000" dirty="0"/>
          </a:p>
        </p:txBody>
      </p:sp>
      <p:sp>
        <p:nvSpPr>
          <p:cNvPr id="34" name="33 - TextBox"/>
          <p:cNvSpPr txBox="1"/>
          <p:nvPr/>
        </p:nvSpPr>
        <p:spPr>
          <a:xfrm>
            <a:off x="3571868" y="5072074"/>
            <a:ext cx="5572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Άρα</a:t>
            </a:r>
            <a:r>
              <a:rPr lang="el-GR" sz="2400" b="1" dirty="0" smtClean="0"/>
              <a:t> τα διαλύματα βάσεων περιέχουν ανιόντα υδροξειδίου  (ΟΗ</a:t>
            </a:r>
            <a:r>
              <a:rPr lang="el-GR" sz="2400" b="1" baseline="30000" dirty="0" smtClean="0"/>
              <a:t>-</a:t>
            </a:r>
            <a:r>
              <a:rPr lang="el-GR" sz="2400" b="1" dirty="0" smtClean="0"/>
              <a:t>)</a:t>
            </a:r>
            <a:endParaRPr lang="el-GR" sz="2400" b="1" dirty="0"/>
          </a:p>
        </p:txBody>
      </p:sp>
      <p:sp>
        <p:nvSpPr>
          <p:cNvPr id="35" name="34 - Ορθογώνιο"/>
          <p:cNvSpPr/>
          <p:nvPr/>
        </p:nvSpPr>
        <p:spPr>
          <a:xfrm rot="19293951">
            <a:off x="-92901" y="4538392"/>
            <a:ext cx="35004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spc="600" dirty="0" smtClean="0">
                <a:solidFill>
                  <a:srgbClr val="FF0000"/>
                </a:solidFill>
              </a:rPr>
              <a:t>διάλυμα βάσεως</a:t>
            </a:r>
            <a:endParaRPr lang="el-GR" sz="2400" spc="600" dirty="0">
              <a:solidFill>
                <a:srgbClr val="FF0000"/>
              </a:solidFill>
            </a:endParaRPr>
          </a:p>
        </p:txBody>
      </p:sp>
      <p:sp>
        <p:nvSpPr>
          <p:cNvPr id="61" name="60 - Ορθογώνιο"/>
          <p:cNvSpPr/>
          <p:nvPr/>
        </p:nvSpPr>
        <p:spPr>
          <a:xfrm>
            <a:off x="1571604" y="5829308"/>
            <a:ext cx="13269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νερό  (Η</a:t>
            </a:r>
            <a:r>
              <a:rPr lang="el-GR" b="1" baseline="-25000" dirty="0" smtClean="0"/>
              <a:t>2</a:t>
            </a:r>
            <a:r>
              <a:rPr lang="el-GR" b="1" dirty="0" smtClean="0"/>
              <a:t>Ο)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/>
      <p:bldP spid="34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3428992" y="21429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ΒΑΣΕΙΣ  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4000464" y="1928802"/>
            <a:ext cx="51435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24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Βάσεις  κατά  </a:t>
            </a:r>
            <a:r>
              <a:rPr lang="en-US" sz="24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Arrhenius</a:t>
            </a:r>
            <a:r>
              <a:rPr lang="el-GR" sz="24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:</a:t>
            </a:r>
          </a:p>
          <a:p>
            <a:pPr lvl="0"/>
            <a:endParaRPr lang="el-GR" sz="2400" b="1" dirty="0" smtClean="0">
              <a:ea typeface="Times New Roman"/>
              <a:cs typeface="Times New Roman"/>
            </a:endParaRPr>
          </a:p>
          <a:p>
            <a:pPr lvl="0"/>
            <a:endParaRPr lang="en-US" sz="2400" dirty="0" smtClean="0">
              <a:ea typeface="Times New Roman"/>
              <a:cs typeface="Times New Roman"/>
            </a:endParaRPr>
          </a:p>
          <a:p>
            <a:r>
              <a:rPr lang="el-GR" sz="2400" b="1" dirty="0" smtClean="0"/>
              <a:t>Βάσεις</a:t>
            </a:r>
            <a:r>
              <a:rPr lang="en-US" sz="2400" b="1" dirty="0" smtClean="0"/>
              <a:t>, </a:t>
            </a:r>
            <a:r>
              <a:rPr lang="el-GR" sz="2400" b="1" dirty="0" smtClean="0"/>
              <a:t>σύμφωνα με τον </a:t>
            </a:r>
            <a:r>
              <a:rPr lang="el-GR" sz="2400" b="1" dirty="0" err="1" smtClean="0"/>
              <a:t>Αρρένιους</a:t>
            </a:r>
            <a:r>
              <a:rPr lang="el-GR" sz="2400" b="1" dirty="0" smtClean="0"/>
              <a:t>  </a:t>
            </a:r>
            <a:r>
              <a:rPr lang="el-GR" sz="2400" b="1" dirty="0" smtClean="0"/>
              <a:t>είναι   χημικές  ενώσεις  που άμα τις βάλω μέσα στο νερό,  τότε μέσα στο νερό,  θα  δημιουργηθούν ανιόντα  υδροξειδίου  (ΟΗ</a:t>
            </a:r>
            <a:r>
              <a:rPr lang="el-GR" sz="2400" b="1" baseline="30000" dirty="0" smtClean="0"/>
              <a:t>-</a:t>
            </a:r>
            <a:r>
              <a:rPr lang="el-GR" sz="2400" b="1" dirty="0" smtClean="0"/>
              <a:t>) .</a:t>
            </a:r>
            <a:endParaRPr lang="en-US" sz="2400" b="1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5779321"/>
            <a:ext cx="1000100" cy="1078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1" name="60 - Ομάδα"/>
          <p:cNvGrpSpPr/>
          <p:nvPr/>
        </p:nvGrpSpPr>
        <p:grpSpPr>
          <a:xfrm>
            <a:off x="214282" y="3945897"/>
            <a:ext cx="2857520" cy="2912103"/>
            <a:chOff x="214282" y="1857364"/>
            <a:chExt cx="4867275" cy="4686300"/>
          </a:xfrm>
        </p:grpSpPr>
        <p:pic>
          <p:nvPicPr>
            <p:cNvPr id="34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9" name="38 - Ορθογώνιο"/>
            <p:cNvSpPr/>
            <p:nvPr/>
          </p:nvSpPr>
          <p:spPr>
            <a:xfrm>
              <a:off x="714348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0" name="39 - Ορθογώνιο"/>
            <p:cNvSpPr/>
            <p:nvPr/>
          </p:nvSpPr>
          <p:spPr>
            <a:xfrm>
              <a:off x="1500166" y="2928934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1" name="40 - Ορθογώνιο"/>
            <p:cNvSpPr/>
            <p:nvPr/>
          </p:nvSpPr>
          <p:spPr>
            <a:xfrm>
              <a:off x="928662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2" name="41 - Ορθογώνιο"/>
            <p:cNvSpPr/>
            <p:nvPr/>
          </p:nvSpPr>
          <p:spPr>
            <a:xfrm>
              <a:off x="1285852" y="521495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3" name="42 - Ορθογώνιο"/>
            <p:cNvSpPr/>
            <p:nvPr/>
          </p:nvSpPr>
          <p:spPr>
            <a:xfrm>
              <a:off x="1785918" y="335756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4" name="43 - Ορθογώνιο"/>
            <p:cNvSpPr/>
            <p:nvPr/>
          </p:nvSpPr>
          <p:spPr>
            <a:xfrm>
              <a:off x="1928794" y="464344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5" name="44 - Ορθογώνιο"/>
            <p:cNvSpPr/>
            <p:nvPr/>
          </p:nvSpPr>
          <p:spPr>
            <a:xfrm>
              <a:off x="3143240" y="378619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6" name="45 - Ορθογώνιο"/>
            <p:cNvSpPr/>
            <p:nvPr/>
          </p:nvSpPr>
          <p:spPr>
            <a:xfrm>
              <a:off x="3857620" y="414338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7" name="46 - Ορθογώνιο"/>
            <p:cNvSpPr/>
            <p:nvPr/>
          </p:nvSpPr>
          <p:spPr>
            <a:xfrm>
              <a:off x="928662" y="485776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8" name="47 - Ορθογώνιο"/>
            <p:cNvSpPr/>
            <p:nvPr/>
          </p:nvSpPr>
          <p:spPr>
            <a:xfrm>
              <a:off x="3714744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49" name="48 - Ορθογώνιο"/>
            <p:cNvSpPr/>
            <p:nvPr/>
          </p:nvSpPr>
          <p:spPr>
            <a:xfrm>
              <a:off x="928662" y="5643578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0" name="49 - Ορθογώνιο"/>
            <p:cNvSpPr/>
            <p:nvPr/>
          </p:nvSpPr>
          <p:spPr>
            <a:xfrm>
              <a:off x="1785918" y="557214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1" name="50 - Ορθογώνιο"/>
            <p:cNvSpPr/>
            <p:nvPr/>
          </p:nvSpPr>
          <p:spPr>
            <a:xfrm>
              <a:off x="3295640" y="493872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2" name="51 - Ορθογώνιο"/>
            <p:cNvSpPr/>
            <p:nvPr/>
          </p:nvSpPr>
          <p:spPr>
            <a:xfrm>
              <a:off x="2786050" y="450057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3" name="52 - Ορθογώνιο"/>
            <p:cNvSpPr/>
            <p:nvPr/>
          </p:nvSpPr>
          <p:spPr>
            <a:xfrm>
              <a:off x="2786050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4" name="53 - Ορθογώνιο"/>
            <p:cNvSpPr/>
            <p:nvPr/>
          </p:nvSpPr>
          <p:spPr>
            <a:xfrm>
              <a:off x="944373" y="458935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5" name="54 - Ορθογώνιο"/>
            <p:cNvSpPr/>
            <p:nvPr/>
          </p:nvSpPr>
          <p:spPr>
            <a:xfrm>
              <a:off x="2428860" y="514351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6" name="55 - Ορθογώνιο"/>
            <p:cNvSpPr/>
            <p:nvPr/>
          </p:nvSpPr>
          <p:spPr>
            <a:xfrm>
              <a:off x="2214546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7" name="56 - Ορθογώνιο"/>
            <p:cNvSpPr/>
            <p:nvPr/>
          </p:nvSpPr>
          <p:spPr>
            <a:xfrm>
              <a:off x="4000496" y="357187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9" name="58 - Ορθογώνιο"/>
            <p:cNvSpPr/>
            <p:nvPr/>
          </p:nvSpPr>
          <p:spPr>
            <a:xfrm>
              <a:off x="2214546" y="2571744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60" name="59 - Ορθογώνιο"/>
            <p:cNvSpPr/>
            <p:nvPr/>
          </p:nvSpPr>
          <p:spPr>
            <a:xfrm>
              <a:off x="1428728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</p:grpSp>
      <p:sp>
        <p:nvSpPr>
          <p:cNvPr id="62" name="61 - Ορθογώνιο"/>
          <p:cNvSpPr/>
          <p:nvPr/>
        </p:nvSpPr>
        <p:spPr>
          <a:xfrm>
            <a:off x="1571604" y="6215082"/>
            <a:ext cx="13269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νερό  (Η</a:t>
            </a:r>
            <a:r>
              <a:rPr lang="el-GR" b="1" baseline="-25000" dirty="0" smtClean="0"/>
              <a:t>2</a:t>
            </a:r>
            <a:r>
              <a:rPr lang="el-GR" b="1" dirty="0" smtClean="0"/>
              <a:t>Ο)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2043</TotalTime>
  <Words>723</Words>
  <PresentationFormat>Προβολή στην οθόνη (4:3)</PresentationFormat>
  <Paragraphs>255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Διαφάνεια 1</vt:lpstr>
      <vt:lpstr>Δείκτες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372</cp:revision>
  <dcterms:created xsi:type="dcterms:W3CDTF">2020-03-28T09:35:19Z</dcterms:created>
  <dcterms:modified xsi:type="dcterms:W3CDTF">2023-12-21T19:34:58Z</dcterms:modified>
</cp:coreProperties>
</file>