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3" r:id="rId3"/>
    <p:sldId id="308" r:id="rId4"/>
    <p:sldId id="309" r:id="rId5"/>
    <p:sldId id="310" r:id="rId6"/>
    <p:sldId id="313" r:id="rId7"/>
    <p:sldId id="311" r:id="rId8"/>
    <p:sldId id="31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4304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Ονομασία ατόμων (στοιχείων)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00166" y="642918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ατόμων -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Τα στοιχεία τα συμβολίζουμε με αγγλικά γράμματα: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solidFill>
                  <a:srgbClr val="C00000"/>
                </a:solidFill>
              </a:rPr>
              <a:t>Ένα κεφαλαίο αγγλικό γράμμα (π.χ. </a:t>
            </a:r>
            <a:r>
              <a:rPr lang="en-US" sz="2800" dirty="0" smtClean="0">
                <a:solidFill>
                  <a:srgbClr val="C00000"/>
                </a:solidFill>
              </a:rPr>
              <a:t>H, I , K , N , C)</a:t>
            </a:r>
          </a:p>
          <a:p>
            <a:pPr>
              <a:buFont typeface="Wingdings" pitchFamily="2" charset="2"/>
              <a:buChar char="ü"/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solidFill>
                  <a:srgbClr val="C00000"/>
                </a:solidFill>
              </a:rPr>
              <a:t>Ένα κεφαλαίο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l-GR" sz="2800" dirty="0" smtClean="0">
                <a:solidFill>
                  <a:srgbClr val="C00000"/>
                </a:solidFill>
              </a:rPr>
              <a:t>μαζί με ένα μικρό  αγγλικό γράμμα (π.χ. </a:t>
            </a:r>
            <a:r>
              <a:rPr lang="en-US" sz="2800" dirty="0" smtClean="0">
                <a:solidFill>
                  <a:srgbClr val="C00000"/>
                </a:solidFill>
              </a:rPr>
              <a:t>He,  Br , Na , Ca)</a:t>
            </a:r>
          </a:p>
          <a:p>
            <a:pPr>
              <a:buFont typeface="Wingdings" pitchFamily="2" charset="2"/>
              <a:buChar char="ü"/>
            </a:pP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857224" y="1214422"/>
            <a:ext cx="1793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Ο = Οξυγόνο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857224" y="1857364"/>
            <a:ext cx="1941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Η = Υδρογόνο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928662" y="2571744"/>
            <a:ext cx="1488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He = </a:t>
            </a:r>
            <a:r>
              <a:rPr lang="el-GR" sz="2400" b="1" dirty="0" smtClean="0">
                <a:solidFill>
                  <a:srgbClr val="0070C0"/>
                </a:solidFill>
              </a:rPr>
              <a:t> Ήλιο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500694" y="3110211"/>
            <a:ext cx="1994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  =</a:t>
            </a:r>
            <a:r>
              <a:rPr lang="el-GR" sz="2400" b="1" dirty="0" smtClean="0"/>
              <a:t> Άνθρακας</a:t>
            </a:r>
            <a:endParaRPr lang="en-US" sz="2400" b="1" dirty="0" smtClean="0"/>
          </a:p>
        </p:txBody>
      </p:sp>
      <p:sp>
        <p:nvSpPr>
          <p:cNvPr id="13" name="12 - Ορθογώνιο"/>
          <p:cNvSpPr/>
          <p:nvPr/>
        </p:nvSpPr>
        <p:spPr>
          <a:xfrm>
            <a:off x="5643570" y="3967467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  =</a:t>
            </a:r>
            <a:r>
              <a:rPr lang="el-GR" sz="2400" b="1" dirty="0" smtClean="0"/>
              <a:t> Ασβέστιο</a:t>
            </a:r>
            <a:endParaRPr lang="en-US" sz="2400" b="1" dirty="0" smtClean="0"/>
          </a:p>
        </p:txBody>
      </p:sp>
      <p:sp>
        <p:nvSpPr>
          <p:cNvPr id="14" name="13 - Ορθογώνιο"/>
          <p:cNvSpPr/>
          <p:nvPr/>
        </p:nvSpPr>
        <p:spPr>
          <a:xfrm>
            <a:off x="5786446" y="4824723"/>
            <a:ext cx="1563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Cl</a:t>
            </a:r>
            <a:r>
              <a:rPr lang="en-US" sz="2400" b="1" dirty="0" smtClean="0"/>
              <a:t> =</a:t>
            </a:r>
            <a:r>
              <a:rPr lang="el-GR" sz="2400" b="1" dirty="0" smtClean="0"/>
              <a:t>χλώριο</a:t>
            </a:r>
            <a:endParaRPr lang="en-US" sz="2400" b="1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5786446" y="5753417"/>
            <a:ext cx="1667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Cu =</a:t>
            </a:r>
            <a:r>
              <a:rPr lang="el-GR" sz="2400" b="1" dirty="0" smtClean="0"/>
              <a:t>Χαλκός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1071538" y="5143512"/>
            <a:ext cx="1327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K =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Κάλιο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85786" y="1214422"/>
            <a:ext cx="1472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Ν = Άζωτο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714348" y="1857364"/>
            <a:ext cx="1708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Να =Νάτριο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857224" y="3357562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Ne =</a:t>
            </a:r>
            <a:r>
              <a:rPr lang="el-GR" sz="2400" b="1" dirty="0" smtClean="0">
                <a:solidFill>
                  <a:srgbClr val="00B0F0"/>
                </a:solidFill>
              </a:rPr>
              <a:t> Νέο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857224" y="2571744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Ni  =</a:t>
            </a:r>
            <a:r>
              <a:rPr lang="el-GR" sz="2400" b="1" dirty="0" smtClean="0">
                <a:solidFill>
                  <a:srgbClr val="00B0F0"/>
                </a:solidFill>
              </a:rPr>
              <a:t>Νικέλιο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215074" y="2214554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 =</a:t>
            </a:r>
            <a:r>
              <a:rPr lang="el-GR" sz="2400" b="1" dirty="0" smtClean="0">
                <a:solidFill>
                  <a:srgbClr val="FF0000"/>
                </a:solidFill>
              </a:rPr>
              <a:t>Ιώδιο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6143636" y="2786058"/>
            <a:ext cx="1972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P=</a:t>
            </a:r>
            <a:r>
              <a:rPr lang="el-GR" sz="2400" b="1" dirty="0" smtClean="0">
                <a:solidFill>
                  <a:srgbClr val="FF0000"/>
                </a:solidFill>
              </a:rPr>
              <a:t>Φώσφορος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21429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42910" y="1500174"/>
            <a:ext cx="1683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F </a:t>
            </a:r>
            <a:r>
              <a:rPr lang="el-GR" sz="2400" b="1" dirty="0" smtClean="0">
                <a:solidFill>
                  <a:srgbClr val="0070C0"/>
                </a:solidFill>
              </a:rPr>
              <a:t> = Φθόριο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785786" y="4786322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Br </a:t>
            </a:r>
            <a:r>
              <a:rPr lang="el-GR" sz="2400" b="1" dirty="0" smtClean="0">
                <a:solidFill>
                  <a:srgbClr val="00B050"/>
                </a:solidFill>
              </a:rPr>
              <a:t> =Βρώμιο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642910" y="2071678"/>
            <a:ext cx="1714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Fe =</a:t>
            </a:r>
            <a:r>
              <a:rPr lang="el-GR" sz="2400" b="1" dirty="0" smtClean="0">
                <a:solidFill>
                  <a:srgbClr val="0070C0"/>
                </a:solidFill>
              </a:rPr>
              <a:t>Σίδηρος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717599" y="2571744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  =</a:t>
            </a:r>
            <a:r>
              <a:rPr lang="el-GR" sz="2400" b="1" dirty="0" smtClean="0">
                <a:solidFill>
                  <a:srgbClr val="FF0000"/>
                </a:solidFill>
              </a:rPr>
              <a:t> Θείο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42910" y="5572140"/>
            <a:ext cx="2218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Mg  =</a:t>
            </a:r>
            <a:r>
              <a:rPr lang="el-GR" sz="2400" b="1" dirty="0" smtClean="0">
                <a:solidFill>
                  <a:srgbClr val="00B050"/>
                </a:solidFill>
              </a:rPr>
              <a:t>Μαγνήσιο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465688" y="3244334"/>
            <a:ext cx="1749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Si =</a:t>
            </a:r>
            <a:r>
              <a:rPr lang="el-GR" sz="2400" b="1" dirty="0" smtClean="0">
                <a:solidFill>
                  <a:srgbClr val="FF0000"/>
                </a:solidFill>
              </a:rPr>
              <a:t>  Πυρίτιο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357290" y="1580365"/>
            <a:ext cx="48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214414" y="2008993"/>
            <a:ext cx="8226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Υδρογόνο</a:t>
            </a:r>
            <a:endParaRPr lang="el-GR" sz="12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285984" y="1580365"/>
            <a:ext cx="49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2285984" y="2008993"/>
            <a:ext cx="7411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Οξυγόνο</a:t>
            </a:r>
            <a:endParaRPr lang="el-GR" sz="12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3143240" y="1580365"/>
            <a:ext cx="49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143240" y="2008993"/>
            <a:ext cx="5831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Άζωτο</a:t>
            </a:r>
            <a:endParaRPr lang="el-GR" sz="12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4071934" y="1580365"/>
            <a:ext cx="429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3929058" y="2008993"/>
            <a:ext cx="683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Φθόριο</a:t>
            </a:r>
            <a:endParaRPr lang="el-GR" sz="12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5000628" y="1580365"/>
            <a:ext cx="534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CI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5000628" y="2008993"/>
            <a:ext cx="6621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Χλώριο</a:t>
            </a:r>
            <a:endParaRPr lang="el-GR" sz="12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5857884" y="1580365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Br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5857884" y="2008993"/>
            <a:ext cx="6767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Βρώμιο</a:t>
            </a:r>
            <a:endParaRPr lang="el-GR" sz="12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6786578" y="158036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6643702" y="2008993"/>
            <a:ext cx="5453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Ιώδιο</a:t>
            </a:r>
            <a:endParaRPr lang="el-GR" sz="12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928794" y="2794811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751323" y="3223439"/>
            <a:ext cx="8284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Άνθρακας</a:t>
            </a:r>
            <a:endParaRPr lang="el-GR" sz="12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3071802" y="2794811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965769" y="3223439"/>
            <a:ext cx="9204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Φώσφορος</a:t>
            </a:r>
            <a:endParaRPr lang="el-GR" sz="1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259463" y="2794811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l-GR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4259463" y="3223439"/>
            <a:ext cx="4860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Θείο</a:t>
            </a:r>
            <a:endParaRPr lang="el-GR" sz="1200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42844" y="357166"/>
            <a:ext cx="7786742" cy="3929090"/>
          </a:xfrm>
          <a:prstGeom prst="cloudCallout">
            <a:avLst>
              <a:gd name="adj1" fmla="val 19508"/>
              <a:gd name="adj2" fmla="val 74820"/>
            </a:avLst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TextBox"/>
          <p:cNvSpPr txBox="1"/>
          <p:nvPr/>
        </p:nvSpPr>
        <p:spPr>
          <a:xfrm>
            <a:off x="4214810" y="5357826"/>
            <a:ext cx="3214710" cy="646331"/>
          </a:xfrm>
          <a:prstGeom prst="rect">
            <a:avLst/>
          </a:prstGeom>
          <a:noFill/>
          <a:ln w="41275">
            <a:solidFill>
              <a:schemeClr val="accent2">
                <a:lumMod val="75000"/>
                <a:alpha val="78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Όλα αυτά τα στοιχεία είναι </a:t>
            </a:r>
            <a:r>
              <a:rPr lang="el-GR" b="1" u="sng" dirty="0" smtClean="0"/>
              <a:t>αμέταλλα</a:t>
            </a:r>
            <a:endParaRPr lang="el-G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- TextBox"/>
          <p:cNvSpPr txBox="1"/>
          <p:nvPr/>
        </p:nvSpPr>
        <p:spPr>
          <a:xfrm>
            <a:off x="214282" y="4429132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Ένα </a:t>
            </a:r>
            <a:r>
              <a:rPr lang="el-GR" sz="2000" b="1" dirty="0" smtClean="0"/>
              <a:t>άτομο </a:t>
            </a:r>
            <a:r>
              <a:rPr lang="el-GR" sz="2000" u="sng" dirty="0" smtClean="0"/>
              <a:t>οξυγόνο </a:t>
            </a:r>
            <a:r>
              <a:rPr lang="el-GR" sz="2000" dirty="0" smtClean="0"/>
              <a:t>γιατί έχει 8 πρωτόνια και 8 ηλεκτρόνια:</a:t>
            </a:r>
            <a:endParaRPr lang="en-US" sz="2000" dirty="0"/>
          </a:p>
        </p:txBody>
      </p:sp>
      <p:sp>
        <p:nvSpPr>
          <p:cNvPr id="46" name="45 - Έλλειψη"/>
          <p:cNvSpPr/>
          <p:nvPr/>
        </p:nvSpPr>
        <p:spPr>
          <a:xfrm>
            <a:off x="71406" y="428628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2419336" y="12763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14348" y="1714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Έλλειψη"/>
          <p:cNvSpPr/>
          <p:nvPr/>
        </p:nvSpPr>
        <p:spPr>
          <a:xfrm>
            <a:off x="2143108" y="24520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Έλλειψη"/>
          <p:cNvSpPr/>
          <p:nvPr/>
        </p:nvSpPr>
        <p:spPr>
          <a:xfrm>
            <a:off x="1857356" y="1000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6 - Έλλειψη"/>
          <p:cNvSpPr/>
          <p:nvPr/>
        </p:nvSpPr>
        <p:spPr>
          <a:xfrm>
            <a:off x="1633518" y="347764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Έλλειψη"/>
          <p:cNvSpPr/>
          <p:nvPr/>
        </p:nvSpPr>
        <p:spPr>
          <a:xfrm>
            <a:off x="1857356" y="24520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- Έλλειψη"/>
          <p:cNvSpPr/>
          <p:nvPr/>
        </p:nvSpPr>
        <p:spPr>
          <a:xfrm>
            <a:off x="2143108" y="1951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Έλλειψη"/>
          <p:cNvSpPr/>
          <p:nvPr/>
        </p:nvSpPr>
        <p:spPr>
          <a:xfrm>
            <a:off x="2285984" y="21662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1928794" y="21662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Έλλειψη"/>
          <p:cNvSpPr/>
          <p:nvPr/>
        </p:nvSpPr>
        <p:spPr>
          <a:xfrm>
            <a:off x="1571604" y="22377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Έλλειψη"/>
          <p:cNvSpPr/>
          <p:nvPr/>
        </p:nvSpPr>
        <p:spPr>
          <a:xfrm>
            <a:off x="2571736" y="2571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28 - Ομάδα"/>
          <p:cNvGrpSpPr/>
          <p:nvPr/>
        </p:nvGrpSpPr>
        <p:grpSpPr>
          <a:xfrm>
            <a:off x="1643042" y="2380608"/>
            <a:ext cx="285752" cy="523220"/>
            <a:chOff x="5143504" y="1000108"/>
            <a:chExt cx="285752" cy="523220"/>
          </a:xfrm>
        </p:grpSpPr>
        <p:sp>
          <p:nvSpPr>
            <p:cNvPr id="65" name="64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7" name="39 - Ομάδα"/>
          <p:cNvGrpSpPr/>
          <p:nvPr/>
        </p:nvGrpSpPr>
        <p:grpSpPr>
          <a:xfrm>
            <a:off x="1714480" y="1857388"/>
            <a:ext cx="285752" cy="523220"/>
            <a:chOff x="5143504" y="1000108"/>
            <a:chExt cx="285752" cy="523220"/>
          </a:xfrm>
        </p:grpSpPr>
        <p:sp>
          <p:nvSpPr>
            <p:cNvPr id="68" name="67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68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70" name="69 - TextBox"/>
          <p:cNvSpPr txBox="1"/>
          <p:nvPr/>
        </p:nvSpPr>
        <p:spPr>
          <a:xfrm>
            <a:off x="2071670" y="180910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71" name="70 - TextBox"/>
          <p:cNvSpPr txBox="1"/>
          <p:nvPr/>
        </p:nvSpPr>
        <p:spPr>
          <a:xfrm>
            <a:off x="714348" y="1571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1857356" y="857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73" name="72 - TextBox"/>
          <p:cNvSpPr txBox="1"/>
          <p:nvPr/>
        </p:nvSpPr>
        <p:spPr>
          <a:xfrm>
            <a:off x="1562080" y="326332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74" name="73 - TextBox"/>
          <p:cNvSpPr txBox="1"/>
          <p:nvPr/>
        </p:nvSpPr>
        <p:spPr>
          <a:xfrm>
            <a:off x="2419336" y="11334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2143108" y="23091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1928794" y="200026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2428892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78" name="77 - Έλλειψη"/>
          <p:cNvSpPr/>
          <p:nvPr/>
        </p:nvSpPr>
        <p:spPr>
          <a:xfrm>
            <a:off x="2438384" y="2318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78 - Έλλειψη"/>
          <p:cNvSpPr/>
          <p:nvPr/>
        </p:nvSpPr>
        <p:spPr>
          <a:xfrm>
            <a:off x="2285984" y="26432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357158" y="277281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TextBox"/>
          <p:cNvSpPr txBox="1"/>
          <p:nvPr/>
        </p:nvSpPr>
        <p:spPr>
          <a:xfrm>
            <a:off x="357158" y="262993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82" name="81 - Έλλειψη"/>
          <p:cNvSpPr/>
          <p:nvPr/>
        </p:nvSpPr>
        <p:spPr>
          <a:xfrm>
            <a:off x="3071802" y="29871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82 - TextBox"/>
          <p:cNvSpPr txBox="1"/>
          <p:nvPr/>
        </p:nvSpPr>
        <p:spPr>
          <a:xfrm>
            <a:off x="3071802" y="284424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84" name="83 - Έλλειψη"/>
          <p:cNvSpPr/>
          <p:nvPr/>
        </p:nvSpPr>
        <p:spPr>
          <a:xfrm>
            <a:off x="3214678" y="1857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84 - TextBox"/>
          <p:cNvSpPr txBox="1"/>
          <p:nvPr/>
        </p:nvSpPr>
        <p:spPr>
          <a:xfrm>
            <a:off x="3214678" y="164307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86" name="85 - Έλλειψη"/>
          <p:cNvSpPr/>
          <p:nvPr/>
        </p:nvSpPr>
        <p:spPr>
          <a:xfrm>
            <a:off x="857224" y="321471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86 - TextBox"/>
          <p:cNvSpPr txBox="1"/>
          <p:nvPr/>
        </p:nvSpPr>
        <p:spPr>
          <a:xfrm>
            <a:off x="857224" y="30718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88" name="87 - Έλλειψη"/>
          <p:cNvSpPr/>
          <p:nvPr/>
        </p:nvSpPr>
        <p:spPr>
          <a:xfrm>
            <a:off x="1857356" y="27146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88 - TextBox"/>
          <p:cNvSpPr txBox="1"/>
          <p:nvPr/>
        </p:nvSpPr>
        <p:spPr>
          <a:xfrm>
            <a:off x="1857356" y="257176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90" name="89 - Έλλειψη"/>
          <p:cNvSpPr/>
          <p:nvPr/>
        </p:nvSpPr>
        <p:spPr>
          <a:xfrm>
            <a:off x="2071670" y="27146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90 - TextBox"/>
          <p:cNvSpPr txBox="1"/>
          <p:nvPr/>
        </p:nvSpPr>
        <p:spPr>
          <a:xfrm>
            <a:off x="2071670" y="257176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1000100" y="521495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</a:t>
            </a:r>
            <a:endParaRPr lang="el-GR" sz="3200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5000628" y="4429132"/>
            <a:ext cx="4143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Ένα </a:t>
            </a:r>
            <a:r>
              <a:rPr lang="el-GR" sz="2000" b="1" dirty="0" smtClean="0"/>
              <a:t>ανιόν οξυγόνου</a:t>
            </a:r>
            <a:r>
              <a:rPr lang="el-GR" sz="2000" dirty="0" smtClean="0"/>
              <a:t> γιατί έχει 8 πρωτόνια και   10 ηλεκτρόνια:</a:t>
            </a:r>
            <a:endParaRPr lang="en-US" sz="2000" dirty="0"/>
          </a:p>
        </p:txBody>
      </p:sp>
      <p:sp>
        <p:nvSpPr>
          <p:cNvPr id="94" name="93 - Έλλειψη"/>
          <p:cNvSpPr/>
          <p:nvPr/>
        </p:nvSpPr>
        <p:spPr>
          <a:xfrm>
            <a:off x="4714876" y="428604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94 - Έλλειψη"/>
          <p:cNvSpPr/>
          <p:nvPr/>
        </p:nvSpPr>
        <p:spPr>
          <a:xfrm>
            <a:off x="7062806" y="12763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95 - Έλλειψη"/>
          <p:cNvSpPr/>
          <p:nvPr/>
        </p:nvSpPr>
        <p:spPr>
          <a:xfrm>
            <a:off x="5357818" y="17144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96 - Έλλειψη"/>
          <p:cNvSpPr/>
          <p:nvPr/>
        </p:nvSpPr>
        <p:spPr>
          <a:xfrm>
            <a:off x="6786578" y="24520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97 - Έλλειψη"/>
          <p:cNvSpPr/>
          <p:nvPr/>
        </p:nvSpPr>
        <p:spPr>
          <a:xfrm>
            <a:off x="6500826" y="10001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98 - Έλλειψη"/>
          <p:cNvSpPr/>
          <p:nvPr/>
        </p:nvSpPr>
        <p:spPr>
          <a:xfrm>
            <a:off x="6276988" y="3477619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99 - Έλλειψη"/>
          <p:cNvSpPr/>
          <p:nvPr/>
        </p:nvSpPr>
        <p:spPr>
          <a:xfrm>
            <a:off x="6500826" y="24520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100 - Έλλειψη"/>
          <p:cNvSpPr/>
          <p:nvPr/>
        </p:nvSpPr>
        <p:spPr>
          <a:xfrm>
            <a:off x="6786578" y="19519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101 - Έλλειψη"/>
          <p:cNvSpPr/>
          <p:nvPr/>
        </p:nvSpPr>
        <p:spPr>
          <a:xfrm>
            <a:off x="6929454" y="21662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102 - Έλλειψη"/>
          <p:cNvSpPr/>
          <p:nvPr/>
        </p:nvSpPr>
        <p:spPr>
          <a:xfrm>
            <a:off x="6572264" y="21662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103 - Έλλειψη"/>
          <p:cNvSpPr/>
          <p:nvPr/>
        </p:nvSpPr>
        <p:spPr>
          <a:xfrm>
            <a:off x="6215074" y="2237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104 - Έλλειψη"/>
          <p:cNvSpPr/>
          <p:nvPr/>
        </p:nvSpPr>
        <p:spPr>
          <a:xfrm>
            <a:off x="7215206" y="25717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28 - Ομάδα"/>
          <p:cNvGrpSpPr/>
          <p:nvPr/>
        </p:nvGrpSpPr>
        <p:grpSpPr>
          <a:xfrm>
            <a:off x="6286512" y="2380584"/>
            <a:ext cx="285752" cy="523220"/>
            <a:chOff x="5143504" y="1000108"/>
            <a:chExt cx="285752" cy="523220"/>
          </a:xfrm>
        </p:grpSpPr>
        <p:sp>
          <p:nvSpPr>
            <p:cNvPr id="107" name="10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10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09" name="39 - Ομάδα"/>
          <p:cNvGrpSpPr/>
          <p:nvPr/>
        </p:nvGrpSpPr>
        <p:grpSpPr>
          <a:xfrm>
            <a:off x="6357950" y="1857364"/>
            <a:ext cx="285752" cy="523220"/>
            <a:chOff x="5143504" y="1000108"/>
            <a:chExt cx="285752" cy="523220"/>
          </a:xfrm>
        </p:grpSpPr>
        <p:sp>
          <p:nvSpPr>
            <p:cNvPr id="110" name="109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110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112" name="111 - TextBox"/>
          <p:cNvSpPr txBox="1"/>
          <p:nvPr/>
        </p:nvSpPr>
        <p:spPr>
          <a:xfrm>
            <a:off x="6715140" y="180908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13" name="112 - TextBox"/>
          <p:cNvSpPr txBox="1"/>
          <p:nvPr/>
        </p:nvSpPr>
        <p:spPr>
          <a:xfrm>
            <a:off x="5357818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500826" y="85723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15" name="114 - TextBox"/>
          <p:cNvSpPr txBox="1"/>
          <p:nvPr/>
        </p:nvSpPr>
        <p:spPr>
          <a:xfrm>
            <a:off x="6205550" y="326330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7062806" y="11334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6786578" y="230914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18" name="117 - TextBox"/>
          <p:cNvSpPr txBox="1"/>
          <p:nvPr/>
        </p:nvSpPr>
        <p:spPr>
          <a:xfrm>
            <a:off x="6572264" y="200024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19" name="118 - TextBox"/>
          <p:cNvSpPr txBox="1"/>
          <p:nvPr/>
        </p:nvSpPr>
        <p:spPr>
          <a:xfrm>
            <a:off x="7215206" y="242886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20" name="119 - Έλλειψη"/>
          <p:cNvSpPr/>
          <p:nvPr/>
        </p:nvSpPr>
        <p:spPr>
          <a:xfrm>
            <a:off x="7081854" y="23186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120 - Έλλειψη"/>
          <p:cNvSpPr/>
          <p:nvPr/>
        </p:nvSpPr>
        <p:spPr>
          <a:xfrm>
            <a:off x="6929454" y="264318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121 - Έλλειψη"/>
          <p:cNvSpPr/>
          <p:nvPr/>
        </p:nvSpPr>
        <p:spPr>
          <a:xfrm>
            <a:off x="5000628" y="277278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122 - TextBox"/>
          <p:cNvSpPr txBox="1"/>
          <p:nvPr/>
        </p:nvSpPr>
        <p:spPr>
          <a:xfrm>
            <a:off x="5000628" y="26299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24" name="123 - Έλλειψη"/>
          <p:cNvSpPr/>
          <p:nvPr/>
        </p:nvSpPr>
        <p:spPr>
          <a:xfrm>
            <a:off x="7715272" y="298710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124 - TextBox"/>
          <p:cNvSpPr txBox="1"/>
          <p:nvPr/>
        </p:nvSpPr>
        <p:spPr>
          <a:xfrm>
            <a:off x="7715272" y="28442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26" name="125 - Έλλειψη"/>
          <p:cNvSpPr/>
          <p:nvPr/>
        </p:nvSpPr>
        <p:spPr>
          <a:xfrm>
            <a:off x="7858148" y="185736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126 - TextBox"/>
          <p:cNvSpPr txBox="1"/>
          <p:nvPr/>
        </p:nvSpPr>
        <p:spPr>
          <a:xfrm>
            <a:off x="7858148" y="164305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28" name="127 - Έλλειψη"/>
          <p:cNvSpPr/>
          <p:nvPr/>
        </p:nvSpPr>
        <p:spPr>
          <a:xfrm>
            <a:off x="5500694" y="321468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128 - TextBox"/>
          <p:cNvSpPr txBox="1"/>
          <p:nvPr/>
        </p:nvSpPr>
        <p:spPr>
          <a:xfrm>
            <a:off x="5500694" y="30718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30" name="129 - Έλλειψη"/>
          <p:cNvSpPr/>
          <p:nvPr/>
        </p:nvSpPr>
        <p:spPr>
          <a:xfrm>
            <a:off x="6500826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130 - TextBox"/>
          <p:cNvSpPr txBox="1"/>
          <p:nvPr/>
        </p:nvSpPr>
        <p:spPr>
          <a:xfrm>
            <a:off x="6500826" y="257174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32" name="131 - Έλλειψη"/>
          <p:cNvSpPr/>
          <p:nvPr/>
        </p:nvSpPr>
        <p:spPr>
          <a:xfrm>
            <a:off x="671514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132 - TextBox"/>
          <p:cNvSpPr txBox="1"/>
          <p:nvPr/>
        </p:nvSpPr>
        <p:spPr>
          <a:xfrm>
            <a:off x="6715140" y="257174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34" name="133 - TextBox"/>
          <p:cNvSpPr txBox="1"/>
          <p:nvPr/>
        </p:nvSpPr>
        <p:spPr>
          <a:xfrm>
            <a:off x="6286512" y="542926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</a:t>
            </a:r>
            <a:r>
              <a:rPr lang="el-GR" sz="3200" b="1" baseline="30000" dirty="0" smtClean="0"/>
              <a:t>2-</a:t>
            </a:r>
            <a:endParaRPr lang="el-GR" sz="3200" b="1" baseline="30000" dirty="0"/>
          </a:p>
        </p:txBody>
      </p:sp>
      <p:sp>
        <p:nvSpPr>
          <p:cNvPr id="135" name="134 - Έλλειψη"/>
          <p:cNvSpPr/>
          <p:nvPr/>
        </p:nvSpPr>
        <p:spPr>
          <a:xfrm>
            <a:off x="7000892" y="357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135 - TextBox"/>
          <p:cNvSpPr txBox="1"/>
          <p:nvPr/>
        </p:nvSpPr>
        <p:spPr>
          <a:xfrm>
            <a:off x="6929454" y="33575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37" name="136 - Έλλειψη"/>
          <p:cNvSpPr/>
          <p:nvPr/>
        </p:nvSpPr>
        <p:spPr>
          <a:xfrm>
            <a:off x="5786446" y="11429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137 - TextBox"/>
          <p:cNvSpPr txBox="1"/>
          <p:nvPr/>
        </p:nvSpPr>
        <p:spPr>
          <a:xfrm>
            <a:off x="5715008" y="92867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39" name="138 - TextBox"/>
          <p:cNvSpPr txBox="1"/>
          <p:nvPr/>
        </p:nvSpPr>
        <p:spPr>
          <a:xfrm>
            <a:off x="4500562" y="6143644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2- γιατί το </a:t>
            </a:r>
            <a:r>
              <a:rPr lang="el-GR" b="1" u="sng" dirty="0" smtClean="0"/>
              <a:t>ανιόν οξυγόνου </a:t>
            </a:r>
            <a:r>
              <a:rPr lang="el-GR" dirty="0" smtClean="0"/>
              <a:t>έχει αρνητικό φορτίο, και έχει και 2 παραπάνω ηλεκτρόνια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46" grpId="0" animBg="1"/>
      <p:bldP spid="49" grpId="0" animBg="1"/>
      <p:bldP spid="51" grpId="0" animBg="1"/>
      <p:bldP spid="52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/>
      <p:bldP spid="88" grpId="0" animBg="1"/>
      <p:bldP spid="89" grpId="0"/>
      <p:bldP spid="90" grpId="0" animBg="1"/>
      <p:bldP spid="91" grpId="0"/>
      <p:bldP spid="92" grpId="0"/>
      <p:bldP spid="93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 animBg="1"/>
      <p:bldP spid="122" grpId="0" animBg="1"/>
      <p:bldP spid="123" grpId="0"/>
      <p:bldP spid="124" grpId="0" animBg="1"/>
      <p:bldP spid="125" grpId="0"/>
      <p:bldP spid="126" grpId="0" animBg="1"/>
      <p:bldP spid="127" grpId="0"/>
      <p:bldP spid="128" grpId="0" animBg="1"/>
      <p:bldP spid="129" grpId="0"/>
      <p:bldP spid="130" grpId="0" animBg="1"/>
      <p:bldP spid="131" grpId="0"/>
      <p:bldP spid="132" grpId="0" animBg="1"/>
      <p:bldP spid="133" grpId="0"/>
      <p:bldP spid="134" grpId="0"/>
      <p:bldP spid="135" grpId="0" animBg="1"/>
      <p:bldP spid="136" grpId="0"/>
      <p:bldP spid="137" grpId="0" animBg="1"/>
      <p:bldP spid="138" grpId="0"/>
      <p:bldP spid="1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21429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Ονομασία  στοιχείων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857224" y="1285860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Br </a:t>
            </a:r>
            <a:r>
              <a:rPr lang="el-GR" sz="2400" b="1" dirty="0" smtClean="0">
                <a:solidFill>
                  <a:srgbClr val="00B050"/>
                </a:solidFill>
              </a:rPr>
              <a:t> =Βρώμιο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4429124" y="1357298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Br </a:t>
            </a:r>
            <a:r>
              <a:rPr lang="el-GR" sz="2400" b="1" baseline="30000" dirty="0" smtClean="0">
                <a:solidFill>
                  <a:srgbClr val="00B050"/>
                </a:solidFill>
              </a:rPr>
              <a:t>-</a:t>
            </a:r>
            <a:r>
              <a:rPr lang="el-GR" sz="2400" b="1" dirty="0" smtClean="0">
                <a:solidFill>
                  <a:srgbClr val="00B050"/>
                </a:solidFill>
              </a:rPr>
              <a:t> =  Ανιόν Βρωμίου</a:t>
            </a:r>
          </a:p>
          <a:p>
            <a:r>
              <a:rPr lang="el-GR" sz="2400" b="1" dirty="0" smtClean="0">
                <a:solidFill>
                  <a:srgbClr val="00B050"/>
                </a:solidFill>
              </a:rPr>
              <a:t> </a:t>
            </a:r>
            <a:r>
              <a:rPr lang="el-GR" sz="1400" b="1" dirty="0" smtClean="0">
                <a:solidFill>
                  <a:schemeClr val="bg2">
                    <a:lumMod val="10000"/>
                  </a:schemeClr>
                </a:solidFill>
              </a:rPr>
              <a:t>(έχει ένα παραπάνω ηλεκτρόνιο)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642910" y="3643314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  =</a:t>
            </a:r>
            <a:r>
              <a:rPr lang="el-GR" sz="2400" b="1" dirty="0" smtClean="0"/>
              <a:t> Ασβέστιο</a:t>
            </a:r>
            <a:endParaRPr lang="en-US" sz="2400" b="1" dirty="0" smtClean="0"/>
          </a:p>
        </p:txBody>
      </p:sp>
      <p:sp>
        <p:nvSpPr>
          <p:cNvPr id="14" name="13 - Ορθογώνιο"/>
          <p:cNvSpPr/>
          <p:nvPr/>
        </p:nvSpPr>
        <p:spPr>
          <a:xfrm>
            <a:off x="4325810" y="3571876"/>
            <a:ext cx="331802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</a:t>
            </a:r>
            <a:r>
              <a:rPr lang="en-US" sz="2400" b="1" baseline="30000" dirty="0" smtClean="0"/>
              <a:t>2+ </a:t>
            </a:r>
            <a:r>
              <a:rPr lang="en-US" sz="2400" b="1" dirty="0" smtClean="0"/>
              <a:t>=</a:t>
            </a:r>
            <a:r>
              <a:rPr lang="el-GR" sz="2400" b="1" dirty="0" smtClean="0"/>
              <a:t> </a:t>
            </a:r>
            <a:r>
              <a:rPr lang="en-US" sz="2400" b="1" dirty="0" smtClean="0"/>
              <a:t> </a:t>
            </a:r>
            <a:r>
              <a:rPr lang="el-GR" sz="2400" b="1" dirty="0" smtClean="0"/>
              <a:t>κατιόν ασβεστίου</a:t>
            </a:r>
          </a:p>
          <a:p>
            <a:r>
              <a:rPr lang="el-GR" sz="1400" b="1" dirty="0" smtClean="0"/>
              <a:t>                 (έχει δυο λιγότερα  ηλεκτρόνια)</a:t>
            </a:r>
            <a:endParaRPr lang="en-US" sz="1400" b="1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642910" y="5357826"/>
            <a:ext cx="1941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Η = Υδρογόνο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4500562" y="5214950"/>
            <a:ext cx="3195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Η</a:t>
            </a:r>
            <a:r>
              <a:rPr lang="el-GR" sz="2400" b="1" baseline="30000" dirty="0" smtClean="0">
                <a:solidFill>
                  <a:srgbClr val="0070C0"/>
                </a:solidFill>
              </a:rPr>
              <a:t>+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 smtClean="0">
                <a:solidFill>
                  <a:srgbClr val="0070C0"/>
                </a:solidFill>
              </a:rPr>
              <a:t>= </a:t>
            </a:r>
            <a:r>
              <a:rPr lang="el-GR" sz="2400" b="1" dirty="0" smtClean="0">
                <a:solidFill>
                  <a:srgbClr val="0070C0"/>
                </a:solidFill>
              </a:rPr>
              <a:t> κατιόν υδρογόνου</a:t>
            </a:r>
            <a:endParaRPr lang="el-GR" sz="2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268</Words>
  <PresentationFormat>Προβολή στην οθόνη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273</cp:revision>
  <dcterms:created xsi:type="dcterms:W3CDTF">2020-03-28T09:35:19Z</dcterms:created>
  <dcterms:modified xsi:type="dcterms:W3CDTF">2023-09-29T19:11:44Z</dcterms:modified>
</cp:coreProperties>
</file>