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44" r:id="rId9"/>
    <p:sldId id="295" r:id="rId10"/>
    <p:sldId id="305" r:id="rId11"/>
    <p:sldId id="306" r:id="rId12"/>
    <p:sldId id="308" r:id="rId13"/>
    <p:sldId id="315" r:id="rId14"/>
    <p:sldId id="309" r:id="rId15"/>
    <p:sldId id="310" r:id="rId16"/>
    <p:sldId id="311" r:id="rId17"/>
    <p:sldId id="312" r:id="rId18"/>
    <p:sldId id="313" r:id="rId19"/>
    <p:sldId id="314" r:id="rId20"/>
    <p:sldId id="343" r:id="rId21"/>
    <p:sldId id="321" r:id="rId22"/>
    <p:sldId id="346" r:id="rId23"/>
    <p:sldId id="345" r:id="rId24"/>
    <p:sldId id="347" r:id="rId25"/>
    <p:sldId id="342" r:id="rId26"/>
    <p:sldId id="322" r:id="rId27"/>
    <p:sldId id="348" r:id="rId28"/>
    <p:sldId id="323" r:id="rId29"/>
    <p:sldId id="324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E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13" autoAdjust="0"/>
  </p:normalViewPr>
  <p:slideViewPr>
    <p:cSldViewPr>
      <p:cViewPr>
        <p:scale>
          <a:sx n="71" d="100"/>
          <a:sy n="71" d="100"/>
        </p:scale>
        <p:origin x="-1786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2%CE%B9%CF%84%CE%B1%CE%BC%CE%AF%CE%BD%CE%B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500298" y="357166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ΟΞΕΑ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42844" y="1714488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 </a:t>
            </a:r>
          </a:p>
          <a:p>
            <a:r>
              <a:rPr lang="el-GR" sz="2400" dirty="0" smtClean="0"/>
              <a:t> 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1000100" y="1357298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l-GR" dirty="0" smtClean="0"/>
              <a:t>Δύσκολα μπορούμε να βρούμε  καθαρές  χημικές  ουσίες οξέων. 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1000100" y="2643182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l-GR" dirty="0" smtClean="0"/>
              <a:t>Έτσι συνήθως δεν  μιλάμε  για  οξέα αλλά για </a:t>
            </a:r>
            <a:r>
              <a:rPr lang="el-GR" dirty="0" smtClean="0">
                <a:solidFill>
                  <a:srgbClr val="FF0000"/>
                </a:solidFill>
              </a:rPr>
              <a:t>διαλύματα οξέων</a:t>
            </a:r>
            <a:r>
              <a:rPr lang="el-GR" dirty="0" smtClean="0"/>
              <a:t>.  Δηλαδή  για  οξέα  που είναι μέσα στο νερό      (ή  για οξέα που βρίσκονται μέσα σε άλλα υλικά….)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500034" y="4357694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l-GR" dirty="0" smtClean="0"/>
              <a:t>Τα οξέα είναι ουσίες που βρίσκονται παντού  γύρω μας σε μικρές ποσότητες  ως  συστατικά  των τροφών,  βρίσκονται μέσα σε ζώα  και φυτά,   στο   χώμα,   στον  αέρα….. </a:t>
            </a:r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386" y="4400553"/>
            <a:ext cx="2102614" cy="245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57158" y="1714488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Παράδειγμα ένα </a:t>
            </a:r>
            <a:r>
              <a:rPr lang="el-GR" sz="2400" u="sng" dirty="0" smtClean="0">
                <a:solidFill>
                  <a:srgbClr val="FF0000"/>
                </a:solidFill>
              </a:rPr>
              <a:t>κατιόν νατρίου  (Να </a:t>
            </a:r>
            <a:r>
              <a:rPr lang="el-GR" sz="2400" u="sng" baseline="30000" dirty="0" smtClean="0">
                <a:solidFill>
                  <a:srgbClr val="FF0000"/>
                </a:solidFill>
              </a:rPr>
              <a:t>+</a:t>
            </a:r>
            <a:r>
              <a:rPr lang="el-GR" sz="2400" u="sng" dirty="0" smtClean="0">
                <a:solidFill>
                  <a:srgbClr val="FF0000"/>
                </a:solidFill>
              </a:rPr>
              <a:t>)</a:t>
            </a:r>
            <a:r>
              <a:rPr lang="el-GR" sz="2400" dirty="0" smtClean="0"/>
              <a:t>. Έχει  </a:t>
            </a:r>
            <a:r>
              <a:rPr lang="el-GR" sz="2400" u="sng" dirty="0" smtClean="0"/>
              <a:t>10 ηλεκτρόνια και 11 πρωτόνια </a:t>
            </a:r>
            <a:r>
              <a:rPr lang="el-GR" sz="2400" dirty="0" smtClean="0"/>
              <a:t>.  Άρα το κατιόν θα έχει θετικό συνολικό φορτίο ( θα είναι </a:t>
            </a:r>
            <a:r>
              <a:rPr lang="el-GR" sz="2400" u="sng" dirty="0" smtClean="0"/>
              <a:t>θετικά</a:t>
            </a:r>
            <a:r>
              <a:rPr lang="el-GR" sz="2400" dirty="0" smtClean="0"/>
              <a:t> φορτισμένο)</a:t>
            </a:r>
            <a:endParaRPr lang="en-US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1571604" y="285728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Κατιόν   -  Κατιόντα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5320012" y="3910719"/>
            <a:ext cx="1918361" cy="19825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Έλλειψη"/>
          <p:cNvSpPr/>
          <p:nvPr/>
        </p:nvSpPr>
        <p:spPr>
          <a:xfrm>
            <a:off x="4286248" y="3071810"/>
            <a:ext cx="4214842" cy="3724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Έλλειψη"/>
          <p:cNvSpPr/>
          <p:nvPr/>
        </p:nvSpPr>
        <p:spPr>
          <a:xfrm>
            <a:off x="7349381" y="4475007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Έλλειψη"/>
          <p:cNvSpPr/>
          <p:nvPr/>
        </p:nvSpPr>
        <p:spPr>
          <a:xfrm>
            <a:off x="4955767" y="5490725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Έλλειψη"/>
          <p:cNvSpPr/>
          <p:nvPr/>
        </p:nvSpPr>
        <p:spPr>
          <a:xfrm>
            <a:off x="5996469" y="3402860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Έλλειψη"/>
          <p:cNvSpPr/>
          <p:nvPr/>
        </p:nvSpPr>
        <p:spPr>
          <a:xfrm>
            <a:off x="6985135" y="5998584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6072198" y="5500702"/>
            <a:ext cx="288516" cy="2721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6000760" y="392906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15" name="14 - Έλλειψη"/>
          <p:cNvSpPr/>
          <p:nvPr/>
        </p:nvSpPr>
        <p:spPr>
          <a:xfrm>
            <a:off x="5500694" y="4429132"/>
            <a:ext cx="285752" cy="267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TextBox"/>
          <p:cNvSpPr txBox="1"/>
          <p:nvPr/>
        </p:nvSpPr>
        <p:spPr>
          <a:xfrm flipH="1">
            <a:off x="5500694" y="4286256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6204609" y="4475007"/>
            <a:ext cx="156105" cy="41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18" name="17 - TextBox"/>
          <p:cNvSpPr txBox="1"/>
          <p:nvPr/>
        </p:nvSpPr>
        <p:spPr>
          <a:xfrm>
            <a:off x="4929190" y="5214950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5929322" y="3143248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6933100" y="5829298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7297346" y="4305720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6072198" y="5357826"/>
            <a:ext cx="260175" cy="41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23" name="22 - Έλλειψη"/>
          <p:cNvSpPr/>
          <p:nvPr/>
        </p:nvSpPr>
        <p:spPr>
          <a:xfrm>
            <a:off x="6500826" y="5286388"/>
            <a:ext cx="288516" cy="2721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TextBox"/>
          <p:cNvSpPr txBox="1"/>
          <p:nvPr/>
        </p:nvSpPr>
        <p:spPr>
          <a:xfrm>
            <a:off x="6429388" y="5143512"/>
            <a:ext cx="260175" cy="41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25" name="24 - Έλλειψη"/>
          <p:cNvSpPr/>
          <p:nvPr/>
        </p:nvSpPr>
        <p:spPr>
          <a:xfrm>
            <a:off x="6643702" y="4572008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- Έλλειψη"/>
          <p:cNvSpPr/>
          <p:nvPr/>
        </p:nvSpPr>
        <p:spPr>
          <a:xfrm>
            <a:off x="5857884" y="5143512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- Έλλειψη"/>
          <p:cNvSpPr/>
          <p:nvPr/>
        </p:nvSpPr>
        <p:spPr>
          <a:xfrm>
            <a:off x="5929322" y="4643446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- Έλλειψη"/>
          <p:cNvSpPr/>
          <p:nvPr/>
        </p:nvSpPr>
        <p:spPr>
          <a:xfrm>
            <a:off x="6500826" y="4286256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- Έλλειψη"/>
          <p:cNvSpPr/>
          <p:nvPr/>
        </p:nvSpPr>
        <p:spPr>
          <a:xfrm>
            <a:off x="6715140" y="5000636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- Έλλειψη"/>
          <p:cNvSpPr/>
          <p:nvPr/>
        </p:nvSpPr>
        <p:spPr>
          <a:xfrm>
            <a:off x="6143636" y="4357694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- Έλλειψη"/>
          <p:cNvSpPr/>
          <p:nvPr/>
        </p:nvSpPr>
        <p:spPr>
          <a:xfrm>
            <a:off x="5572132" y="4857760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Έλλειψη"/>
          <p:cNvSpPr/>
          <p:nvPr/>
        </p:nvSpPr>
        <p:spPr>
          <a:xfrm>
            <a:off x="6000760" y="4071942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Έλλειψη"/>
          <p:cNvSpPr/>
          <p:nvPr/>
        </p:nvSpPr>
        <p:spPr>
          <a:xfrm>
            <a:off x="6215074" y="4643446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Έλλειψη"/>
          <p:cNvSpPr/>
          <p:nvPr/>
        </p:nvSpPr>
        <p:spPr>
          <a:xfrm>
            <a:off x="7481555" y="5455675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- TextBox"/>
          <p:cNvSpPr txBox="1"/>
          <p:nvPr/>
        </p:nvSpPr>
        <p:spPr>
          <a:xfrm>
            <a:off x="7429520" y="5286388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6" name="35 - Έλλειψη"/>
          <p:cNvSpPr/>
          <p:nvPr/>
        </p:nvSpPr>
        <p:spPr>
          <a:xfrm>
            <a:off x="4552597" y="4526981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- TextBox"/>
          <p:cNvSpPr txBox="1"/>
          <p:nvPr/>
        </p:nvSpPr>
        <p:spPr>
          <a:xfrm>
            <a:off x="4500562" y="4357694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8" name="37 - Έλλειψη"/>
          <p:cNvSpPr/>
          <p:nvPr/>
        </p:nvSpPr>
        <p:spPr>
          <a:xfrm>
            <a:off x="7124365" y="3741163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- TextBox"/>
          <p:cNvSpPr txBox="1"/>
          <p:nvPr/>
        </p:nvSpPr>
        <p:spPr>
          <a:xfrm>
            <a:off x="7072330" y="3571876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0" name="39 - Έλλειψη"/>
          <p:cNvSpPr/>
          <p:nvPr/>
        </p:nvSpPr>
        <p:spPr>
          <a:xfrm>
            <a:off x="6052795" y="6312931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- TextBox"/>
          <p:cNvSpPr txBox="1"/>
          <p:nvPr/>
        </p:nvSpPr>
        <p:spPr>
          <a:xfrm>
            <a:off x="6000760" y="6143644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2" name="41 - TextBox"/>
          <p:cNvSpPr txBox="1"/>
          <p:nvPr/>
        </p:nvSpPr>
        <p:spPr>
          <a:xfrm flipH="1">
            <a:off x="5857884" y="4429132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43" name="42 - TextBox"/>
          <p:cNvSpPr txBox="1"/>
          <p:nvPr/>
        </p:nvSpPr>
        <p:spPr>
          <a:xfrm flipH="1">
            <a:off x="5786446" y="5000636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44" name="43 - TextBox"/>
          <p:cNvSpPr txBox="1"/>
          <p:nvPr/>
        </p:nvSpPr>
        <p:spPr>
          <a:xfrm flipH="1">
            <a:off x="6643702" y="4429132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45" name="44 - Έλλειψη"/>
          <p:cNvSpPr/>
          <p:nvPr/>
        </p:nvSpPr>
        <p:spPr>
          <a:xfrm>
            <a:off x="5500694" y="5286388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45 - Έλλειψη"/>
          <p:cNvSpPr/>
          <p:nvPr/>
        </p:nvSpPr>
        <p:spPr>
          <a:xfrm>
            <a:off x="6929454" y="4857760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6 - Έλλειψη"/>
          <p:cNvSpPr/>
          <p:nvPr/>
        </p:nvSpPr>
        <p:spPr>
          <a:xfrm>
            <a:off x="5786446" y="5572140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47 - Έλλειψη"/>
          <p:cNvSpPr/>
          <p:nvPr/>
        </p:nvSpPr>
        <p:spPr>
          <a:xfrm>
            <a:off x="6286512" y="5000636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- Επεξήγηση με σύννεφο"/>
          <p:cNvSpPr/>
          <p:nvPr/>
        </p:nvSpPr>
        <p:spPr>
          <a:xfrm>
            <a:off x="0" y="857232"/>
            <a:ext cx="4786346" cy="3857652"/>
          </a:xfrm>
          <a:prstGeom prst="cloudCallout">
            <a:avLst>
              <a:gd name="adj1" fmla="val 29416"/>
              <a:gd name="adj2" fmla="val 715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9 - Έλλειψη"/>
          <p:cNvSpPr/>
          <p:nvPr/>
        </p:nvSpPr>
        <p:spPr>
          <a:xfrm>
            <a:off x="8072462" y="4857760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0 - TextBox"/>
          <p:cNvSpPr txBox="1"/>
          <p:nvPr/>
        </p:nvSpPr>
        <p:spPr>
          <a:xfrm>
            <a:off x="8001024" y="4643446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52" name="51 - Έλλειψη"/>
          <p:cNvSpPr/>
          <p:nvPr/>
        </p:nvSpPr>
        <p:spPr>
          <a:xfrm>
            <a:off x="5195539" y="3812601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2 - TextBox"/>
          <p:cNvSpPr txBox="1"/>
          <p:nvPr/>
        </p:nvSpPr>
        <p:spPr>
          <a:xfrm>
            <a:off x="5143504" y="3643314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59" name="58 - Έλλειψη"/>
          <p:cNvSpPr/>
          <p:nvPr/>
        </p:nvSpPr>
        <p:spPr>
          <a:xfrm>
            <a:off x="6000760" y="4857760"/>
            <a:ext cx="288516" cy="2721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9 - TextBox"/>
          <p:cNvSpPr txBox="1"/>
          <p:nvPr/>
        </p:nvSpPr>
        <p:spPr>
          <a:xfrm flipH="1">
            <a:off x="5929322" y="4714884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61" name="60 - Έλλειψη"/>
          <p:cNvSpPr/>
          <p:nvPr/>
        </p:nvSpPr>
        <p:spPr>
          <a:xfrm>
            <a:off x="6429388" y="4000504"/>
            <a:ext cx="288516" cy="2721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1 - TextBox"/>
          <p:cNvSpPr txBox="1"/>
          <p:nvPr/>
        </p:nvSpPr>
        <p:spPr>
          <a:xfrm flipH="1">
            <a:off x="6357950" y="3857628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63" name="62 - Έλλειψη"/>
          <p:cNvSpPr/>
          <p:nvPr/>
        </p:nvSpPr>
        <p:spPr>
          <a:xfrm>
            <a:off x="5786446" y="4286256"/>
            <a:ext cx="288516" cy="2721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63 - TextBox"/>
          <p:cNvSpPr txBox="1"/>
          <p:nvPr/>
        </p:nvSpPr>
        <p:spPr>
          <a:xfrm flipH="1">
            <a:off x="5715008" y="4143380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6" grpId="1" animBg="1"/>
      <p:bldP spid="37" grpId="0"/>
      <p:bldP spid="37" grpId="1"/>
      <p:bldP spid="38" grpId="0" animBg="1"/>
      <p:bldP spid="39" grpId="0"/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 animBg="1"/>
      <p:bldP spid="53" grpId="0"/>
      <p:bldP spid="59" grpId="0" animBg="1"/>
      <p:bldP spid="60" grpId="0"/>
      <p:bldP spid="61" grpId="0" animBg="1"/>
      <p:bldP spid="62" grpId="0"/>
      <p:bldP spid="63" grpId="0" animBg="1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8596" y="928670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Τα κατιόντα (+)     και τα  ανιόντα  (-)  ονομάζονται </a:t>
            </a:r>
            <a:r>
              <a:rPr lang="el-GR" sz="2400" b="1" dirty="0" smtClean="0">
                <a:solidFill>
                  <a:srgbClr val="FF0000"/>
                </a:solidFill>
              </a:rPr>
              <a:t>ιόντα</a:t>
            </a:r>
            <a:r>
              <a:rPr lang="el-GR" sz="2400" dirty="0" smtClean="0"/>
              <a:t>. 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6286544" cy="449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8596" y="142852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Τα κατιόντα (+)     και τα  ανιόντα  (-)  ονομάζονται </a:t>
            </a:r>
            <a:r>
              <a:rPr lang="el-GR" sz="2400" b="1" dirty="0" smtClean="0">
                <a:solidFill>
                  <a:srgbClr val="FF0000"/>
                </a:solidFill>
              </a:rPr>
              <a:t>ιόντα</a:t>
            </a:r>
            <a:r>
              <a:rPr lang="el-GR" sz="2400" dirty="0" smtClean="0"/>
              <a:t>. </a:t>
            </a:r>
            <a:endParaRPr lang="en-US" sz="2400" dirty="0"/>
          </a:p>
        </p:txBody>
      </p:sp>
      <p:sp>
        <p:nvSpPr>
          <p:cNvPr id="6" name="5 - Επεξήγηση με σύννεφο"/>
          <p:cNvSpPr/>
          <p:nvPr/>
        </p:nvSpPr>
        <p:spPr>
          <a:xfrm>
            <a:off x="4000496" y="2214554"/>
            <a:ext cx="1428760" cy="1000132"/>
          </a:xfrm>
          <a:prstGeom prst="cloudCallout">
            <a:avLst>
              <a:gd name="adj1" fmla="val 7769"/>
              <a:gd name="adj2" fmla="val 1213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TextBox"/>
          <p:cNvSpPr txBox="1"/>
          <p:nvPr/>
        </p:nvSpPr>
        <p:spPr>
          <a:xfrm>
            <a:off x="4357686" y="250030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H</a:t>
            </a:r>
            <a:r>
              <a:rPr lang="en-US" sz="2800" b="1" baseline="30000" dirty="0" smtClean="0">
                <a:solidFill>
                  <a:srgbClr val="00B0F0"/>
                </a:solidFill>
              </a:rPr>
              <a:t>+</a:t>
            </a:r>
            <a:endParaRPr lang="en-US" sz="2800" b="1" baseline="30000" dirty="0">
              <a:solidFill>
                <a:srgbClr val="00B0F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500430" y="400050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</a:rPr>
              <a:t>Κατιόν υδρογόνου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247244"/>
            <a:ext cx="1338651" cy="133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πεξήγηση με σύννεφο"/>
          <p:cNvSpPr/>
          <p:nvPr/>
        </p:nvSpPr>
        <p:spPr>
          <a:xfrm>
            <a:off x="0" y="4214818"/>
            <a:ext cx="1500198" cy="785818"/>
          </a:xfrm>
          <a:prstGeom prst="cloudCallout">
            <a:avLst>
              <a:gd name="adj1" fmla="val 25813"/>
              <a:gd name="adj2" fmla="val 1046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- TextBox"/>
          <p:cNvSpPr txBox="1"/>
          <p:nvPr/>
        </p:nvSpPr>
        <p:spPr>
          <a:xfrm>
            <a:off x="1571604" y="28572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ΝΕΡΟ</a:t>
            </a:r>
            <a:endParaRPr lang="en-US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142844" y="4214818"/>
            <a:ext cx="155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ένα δοχείο με νερό…</a:t>
            </a:r>
            <a:endParaRPr lang="en-US" sz="2000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3050" y="909640"/>
            <a:ext cx="1342322" cy="144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214942" y="28575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Ένα μόριο νερού συμβολίζεται:   </a:t>
            </a:r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el-GR" b="1" baseline="-25000" dirty="0" smtClean="0">
                <a:solidFill>
                  <a:srgbClr val="FF0000"/>
                </a:solidFill>
              </a:rPr>
              <a:t>2</a:t>
            </a:r>
            <a:r>
              <a:rPr lang="el-GR" b="1" dirty="0" smtClean="0">
                <a:solidFill>
                  <a:srgbClr val="FF0000"/>
                </a:solidFill>
              </a:rPr>
              <a:t>Ο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10 - Επεξήγηση με σύννεφο"/>
          <p:cNvSpPr/>
          <p:nvPr/>
        </p:nvSpPr>
        <p:spPr>
          <a:xfrm>
            <a:off x="4857752" y="0"/>
            <a:ext cx="2786050" cy="1571636"/>
          </a:xfrm>
          <a:prstGeom prst="cloudCallout">
            <a:avLst>
              <a:gd name="adj1" fmla="val 60446"/>
              <a:gd name="adj2" fmla="val 327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928802"/>
            <a:ext cx="3357586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5643570" y="5143512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Βέβαια μια </a:t>
            </a:r>
            <a:r>
              <a:rPr lang="el-GR" sz="2000" b="1" dirty="0" smtClean="0">
                <a:solidFill>
                  <a:srgbClr val="FF0000"/>
                </a:solidFill>
              </a:rPr>
              <a:t>σταγόνα</a:t>
            </a:r>
            <a:r>
              <a:rPr lang="el-GR" sz="2000" b="1" dirty="0" smtClean="0"/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νερού</a:t>
            </a:r>
            <a:r>
              <a:rPr lang="el-GR" sz="2000" b="1" dirty="0" smtClean="0"/>
              <a:t>…. αποτελείται  από πολλά  εκατομμύρια  μόρια   νερού  (Η</a:t>
            </a:r>
            <a:r>
              <a:rPr lang="el-GR" sz="2000" b="1" baseline="-25000" dirty="0" smtClean="0"/>
              <a:t>2</a:t>
            </a:r>
            <a:r>
              <a:rPr lang="el-GR" sz="2000" b="1" dirty="0" smtClean="0"/>
              <a:t>Ο )</a:t>
            </a:r>
            <a:endParaRPr lang="en-US" sz="2000" b="1" dirty="0"/>
          </a:p>
        </p:txBody>
      </p:sp>
      <p:sp>
        <p:nvSpPr>
          <p:cNvPr id="12" name="11 - Επεξήγηση με σύννεφο"/>
          <p:cNvSpPr/>
          <p:nvPr/>
        </p:nvSpPr>
        <p:spPr>
          <a:xfrm>
            <a:off x="4786314" y="4643446"/>
            <a:ext cx="4572032" cy="2214554"/>
          </a:xfrm>
          <a:prstGeom prst="cloudCallout">
            <a:avLst>
              <a:gd name="adj1" fmla="val -39585"/>
              <a:gd name="adj2" fmla="val -791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  <p:bldP spid="11" grpId="0" animBg="1"/>
      <p:bldP spid="10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000364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ΟΞΕΑ  </a:t>
            </a:r>
            <a:endParaRPr lang="en-US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1857356" y="2000240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Ποιες  χημικές ενώσεις   ονομάζονται οξέα;;;; </a:t>
            </a:r>
            <a:endParaRPr lang="en-US" sz="2400" b="1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00438"/>
            <a:ext cx="2667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ύννεφο"/>
          <p:cNvSpPr/>
          <p:nvPr/>
        </p:nvSpPr>
        <p:spPr>
          <a:xfrm>
            <a:off x="1071538" y="1500174"/>
            <a:ext cx="4500594" cy="2214578"/>
          </a:xfrm>
          <a:prstGeom prst="cloudCallout">
            <a:avLst>
              <a:gd name="adj1" fmla="val 54977"/>
              <a:gd name="adj2" fmla="val 933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πεξήγηση με σύννεφο"/>
          <p:cNvSpPr/>
          <p:nvPr/>
        </p:nvSpPr>
        <p:spPr>
          <a:xfrm>
            <a:off x="4786314" y="214290"/>
            <a:ext cx="3929090" cy="2214578"/>
          </a:xfrm>
          <a:prstGeom prst="cloudCallout">
            <a:avLst>
              <a:gd name="adj1" fmla="val -76597"/>
              <a:gd name="adj2" fmla="val 375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- TextBox"/>
          <p:cNvSpPr txBox="1"/>
          <p:nvPr/>
        </p:nvSpPr>
        <p:spPr>
          <a:xfrm>
            <a:off x="2357422" y="28572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ΟΞΕΑ  </a:t>
            </a:r>
            <a:endParaRPr lang="en-US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5286380" y="71435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Έστω ένα δοχείο (ποτήρι, </a:t>
            </a:r>
            <a:r>
              <a:rPr lang="el-GR" sz="2400" b="1" dirty="0" err="1" smtClean="0"/>
              <a:t>κουβάς…κ.α</a:t>
            </a:r>
            <a:r>
              <a:rPr lang="el-GR" sz="2400" b="1" dirty="0" smtClean="0"/>
              <a:t>.) με νερό…</a:t>
            </a:r>
            <a:endParaRPr lang="en-US" sz="2400" b="1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1678" y="5410210"/>
            <a:ext cx="1342322" cy="144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3876687" cy="386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643570" y="478632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Ένα μόριο νερού συμβολίζεται:   Η</a:t>
            </a:r>
            <a:r>
              <a:rPr lang="el-GR" b="1" baseline="-25000" dirty="0" smtClean="0"/>
              <a:t>2</a:t>
            </a:r>
            <a:r>
              <a:rPr lang="el-GR" b="1" dirty="0" smtClean="0"/>
              <a:t>Ο</a:t>
            </a:r>
            <a:endParaRPr lang="en-US" b="1" dirty="0"/>
          </a:p>
        </p:txBody>
      </p:sp>
      <p:sp>
        <p:nvSpPr>
          <p:cNvPr id="11" name="10 - Επεξήγηση με σύννεφο"/>
          <p:cNvSpPr/>
          <p:nvPr/>
        </p:nvSpPr>
        <p:spPr>
          <a:xfrm>
            <a:off x="5286380" y="4500570"/>
            <a:ext cx="2786050" cy="1571636"/>
          </a:xfrm>
          <a:prstGeom prst="cloudCallout">
            <a:avLst>
              <a:gd name="adj1" fmla="val 60446"/>
              <a:gd name="adj2" fmla="val 327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πεξήγηση με σύννεφο"/>
          <p:cNvSpPr/>
          <p:nvPr/>
        </p:nvSpPr>
        <p:spPr>
          <a:xfrm>
            <a:off x="4786314" y="214290"/>
            <a:ext cx="4214842" cy="2214578"/>
          </a:xfrm>
          <a:prstGeom prst="cloudCallout">
            <a:avLst>
              <a:gd name="adj1" fmla="val 26760"/>
              <a:gd name="adj2" fmla="val 1370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- TextBox"/>
          <p:cNvSpPr txBox="1"/>
          <p:nvPr/>
        </p:nvSpPr>
        <p:spPr>
          <a:xfrm>
            <a:off x="2214546" y="28572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ΟΞΕΑ  </a:t>
            </a:r>
            <a:endParaRPr lang="en-US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5286380" y="71435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Τι θα συμβεί αν προσθέσω  οξύ  μέσα στο νερό ;;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071942"/>
            <a:ext cx="1342322" cy="144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3876687" cy="386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2571736" y="5786454"/>
            <a:ext cx="132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νερό  (Η</a:t>
            </a:r>
            <a:r>
              <a:rPr lang="el-GR" b="1" baseline="-25000" dirty="0" smtClean="0"/>
              <a:t>2</a:t>
            </a:r>
            <a:r>
              <a:rPr lang="el-GR" b="1" dirty="0" smtClean="0"/>
              <a:t>Ο)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7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πεξήγηση με σύννεφο"/>
          <p:cNvSpPr/>
          <p:nvPr/>
        </p:nvSpPr>
        <p:spPr>
          <a:xfrm>
            <a:off x="5715008" y="1571612"/>
            <a:ext cx="3428992" cy="1785950"/>
          </a:xfrm>
          <a:prstGeom prst="cloudCallout">
            <a:avLst>
              <a:gd name="adj1" fmla="val 19158"/>
              <a:gd name="adj2" fmla="val 964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- TextBox"/>
          <p:cNvSpPr txBox="1"/>
          <p:nvPr/>
        </p:nvSpPr>
        <p:spPr>
          <a:xfrm>
            <a:off x="342899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ΟΞΕΑ  </a:t>
            </a:r>
            <a:endParaRPr lang="en-US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6215074" y="1928802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Προσθέτω  οξύ  μέσα στο νερό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071942"/>
            <a:ext cx="1342322" cy="144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48672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928670"/>
            <a:ext cx="2643206" cy="170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2214546" y="857232"/>
            <a:ext cx="57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οξύ </a:t>
            </a:r>
            <a:endParaRPr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286116" y="5143512"/>
            <a:ext cx="132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νερό  (Η</a:t>
            </a:r>
            <a:r>
              <a:rPr lang="el-GR" b="1" baseline="-25000" dirty="0" smtClean="0"/>
              <a:t>2</a:t>
            </a:r>
            <a:r>
              <a:rPr lang="el-GR" b="1" dirty="0" smtClean="0"/>
              <a:t>Ο)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πεξήγηση με σύννεφο"/>
          <p:cNvSpPr/>
          <p:nvPr/>
        </p:nvSpPr>
        <p:spPr>
          <a:xfrm>
            <a:off x="5286380" y="428604"/>
            <a:ext cx="3857620" cy="3714776"/>
          </a:xfrm>
          <a:prstGeom prst="cloudCallout">
            <a:avLst>
              <a:gd name="adj1" fmla="val 35628"/>
              <a:gd name="adj2" fmla="val 714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- TextBox"/>
          <p:cNvSpPr txBox="1"/>
          <p:nvPr/>
        </p:nvSpPr>
        <p:spPr>
          <a:xfrm>
            <a:off x="342899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ΟΞΕΑ  </a:t>
            </a:r>
            <a:endParaRPr lang="en-US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5857884" y="1071546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Αν  προσθέσω  οξύ  μέσα στο νερό,  τότε μέσα στο νερό  θα  δημιουργηθούν κατιόντα  υδρογόνου  (Η</a:t>
            </a:r>
            <a:r>
              <a:rPr lang="el-GR" sz="2400" b="1" baseline="30000" dirty="0" smtClean="0"/>
              <a:t>+</a:t>
            </a:r>
            <a:r>
              <a:rPr lang="el-GR" sz="2400" b="1" dirty="0" smtClean="0"/>
              <a:t>)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1678" y="5214950"/>
            <a:ext cx="1342322" cy="144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48672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928670"/>
            <a:ext cx="2643206" cy="170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2214546" y="857232"/>
            <a:ext cx="57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οξύ </a:t>
            </a:r>
            <a:endParaRPr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143240" y="5572140"/>
            <a:ext cx="132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νερό  (Η</a:t>
            </a:r>
            <a:r>
              <a:rPr lang="el-GR" b="1" baseline="-25000" dirty="0" smtClean="0"/>
              <a:t>2</a:t>
            </a:r>
            <a:r>
              <a:rPr lang="el-GR" b="1" dirty="0" smtClean="0"/>
              <a:t>Ο) </a:t>
            </a:r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2928926" y="307181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2428860" y="378619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3" name="12 - Ορθογώνιο"/>
          <p:cNvSpPr/>
          <p:nvPr/>
        </p:nvSpPr>
        <p:spPr>
          <a:xfrm>
            <a:off x="3428992" y="485776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4" name="13 - Ορθογώνιο"/>
          <p:cNvSpPr/>
          <p:nvPr/>
        </p:nvSpPr>
        <p:spPr>
          <a:xfrm>
            <a:off x="3714744" y="371475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1500166" y="335756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1643042" y="500063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1000100" y="321468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3357554" y="271462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9" name="18 - Ορθογώνιο"/>
          <p:cNvSpPr/>
          <p:nvPr/>
        </p:nvSpPr>
        <p:spPr>
          <a:xfrm>
            <a:off x="4071934" y="471488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0" name="19 - Ορθογώνιο"/>
          <p:cNvSpPr/>
          <p:nvPr/>
        </p:nvSpPr>
        <p:spPr>
          <a:xfrm>
            <a:off x="1000100" y="407194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1" name="20 - Ορθογώνιο"/>
          <p:cNvSpPr/>
          <p:nvPr/>
        </p:nvSpPr>
        <p:spPr>
          <a:xfrm>
            <a:off x="2357422" y="464344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2" name="21 - Ορθογώνιο"/>
          <p:cNvSpPr/>
          <p:nvPr/>
        </p:nvSpPr>
        <p:spPr>
          <a:xfrm>
            <a:off x="1500166" y="278605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3" name="22 - Ορθογώνιο"/>
          <p:cNvSpPr/>
          <p:nvPr/>
        </p:nvSpPr>
        <p:spPr>
          <a:xfrm>
            <a:off x="1000100" y="542926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4" name="23 - Ορθογώνιο"/>
          <p:cNvSpPr/>
          <p:nvPr/>
        </p:nvSpPr>
        <p:spPr>
          <a:xfrm>
            <a:off x="3929058" y="421481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5" name="24 - Ορθογώνιο"/>
          <p:cNvSpPr/>
          <p:nvPr/>
        </p:nvSpPr>
        <p:spPr>
          <a:xfrm>
            <a:off x="3929058" y="300037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6" name="25 - Ορθογώνιο"/>
          <p:cNvSpPr/>
          <p:nvPr/>
        </p:nvSpPr>
        <p:spPr>
          <a:xfrm>
            <a:off x="2143108" y="571501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7" name="26 - Ορθογώνιο"/>
          <p:cNvSpPr/>
          <p:nvPr/>
        </p:nvSpPr>
        <p:spPr>
          <a:xfrm>
            <a:off x="3071802" y="414338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8" name="27 - Ορθογώνιο"/>
          <p:cNvSpPr/>
          <p:nvPr/>
        </p:nvSpPr>
        <p:spPr>
          <a:xfrm>
            <a:off x="1500166" y="564357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9" name="28 - Ορθογώνιο"/>
          <p:cNvSpPr/>
          <p:nvPr/>
        </p:nvSpPr>
        <p:spPr>
          <a:xfrm>
            <a:off x="857224" y="471488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214546" y="300037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31" name="30 - Ορθογώνιο"/>
          <p:cNvSpPr/>
          <p:nvPr/>
        </p:nvSpPr>
        <p:spPr>
          <a:xfrm>
            <a:off x="642910" y="364331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32" name="31 - Ορθογώνιο"/>
          <p:cNvSpPr/>
          <p:nvPr/>
        </p:nvSpPr>
        <p:spPr>
          <a:xfrm>
            <a:off x="2928926" y="500063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33" name="32 - Ορθογώνιο"/>
          <p:cNvSpPr/>
          <p:nvPr/>
        </p:nvSpPr>
        <p:spPr>
          <a:xfrm>
            <a:off x="1785918" y="392906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34" name="33 - TextBox"/>
          <p:cNvSpPr txBox="1"/>
          <p:nvPr/>
        </p:nvSpPr>
        <p:spPr>
          <a:xfrm rot="19180653">
            <a:off x="738922" y="4009921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Διάλυμα οξέος ή όξινο διάλυμα</a:t>
            </a:r>
            <a:endParaRPr lang="el-GR" b="1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2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42899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ΟΞΕΑ  </a:t>
            </a:r>
            <a:endParaRPr lang="en-US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4000464" y="1928802"/>
            <a:ext cx="5143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Οξέα κατά </a:t>
            </a:r>
            <a:r>
              <a:rPr lang="en-US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Arrhenius</a:t>
            </a:r>
            <a:r>
              <a:rPr lang="el-GR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:</a:t>
            </a:r>
          </a:p>
          <a:p>
            <a:pPr lvl="0"/>
            <a:endParaRPr lang="el-GR" sz="2400" b="1" dirty="0" smtClean="0">
              <a:ea typeface="Times New Roman"/>
              <a:cs typeface="Times New Roman"/>
            </a:endParaRPr>
          </a:p>
          <a:p>
            <a:pPr lvl="0"/>
            <a:endParaRPr lang="en-US" sz="2400" dirty="0" smtClean="0">
              <a:ea typeface="Times New Roman"/>
              <a:cs typeface="Times New Roman"/>
            </a:endParaRPr>
          </a:p>
          <a:p>
            <a:r>
              <a:rPr lang="el-GR" sz="2400" b="1" dirty="0" smtClean="0"/>
              <a:t>Οξέα, σύμφωνα με τον Αρένιους,  είναι   χημικές  ενώσεις  που άμα τις βάλω μέσα στο νερό,  τότε μέσα στο νερό,  θα  δημιουργηθούν κατιόντα   υδρογόνου  (Η</a:t>
            </a:r>
            <a:r>
              <a:rPr lang="el-GR" sz="2400" b="1" baseline="30000" dirty="0" smtClean="0"/>
              <a:t>+</a:t>
            </a:r>
            <a:r>
              <a:rPr lang="el-GR" sz="2400" b="1" dirty="0" smtClean="0"/>
              <a:t>) .</a:t>
            </a:r>
            <a:endParaRPr lang="en-US" sz="2400" b="1" dirty="0"/>
          </a:p>
        </p:txBody>
      </p:sp>
      <p:grpSp>
        <p:nvGrpSpPr>
          <p:cNvPr id="34" name="33 - Ομάδα"/>
          <p:cNvGrpSpPr/>
          <p:nvPr/>
        </p:nvGrpSpPr>
        <p:grpSpPr>
          <a:xfrm>
            <a:off x="-142908" y="3500414"/>
            <a:ext cx="3571900" cy="3357586"/>
            <a:chOff x="214282" y="857232"/>
            <a:chExt cx="4867275" cy="568643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1857364"/>
              <a:ext cx="4867275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4414" y="928670"/>
              <a:ext cx="2643206" cy="1704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8 - Ορθογώνιο"/>
            <p:cNvSpPr/>
            <p:nvPr/>
          </p:nvSpPr>
          <p:spPr>
            <a:xfrm>
              <a:off x="2214546" y="857232"/>
              <a:ext cx="5724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οξύ </a:t>
              </a:r>
              <a:endParaRPr lang="en-US" dirty="0"/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3143240" y="5572140"/>
              <a:ext cx="13269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νερό  (Η</a:t>
              </a:r>
              <a:r>
                <a:rPr lang="el-GR" b="1" baseline="-25000" dirty="0" smtClean="0"/>
                <a:t>2</a:t>
              </a:r>
              <a:r>
                <a:rPr lang="el-GR" b="1" dirty="0" smtClean="0"/>
                <a:t>Ο) </a:t>
              </a:r>
              <a:endParaRPr lang="en-US" dirty="0"/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2928926" y="307181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2428860" y="378619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3" name="12 - Ορθογώνιο"/>
            <p:cNvSpPr/>
            <p:nvPr/>
          </p:nvSpPr>
          <p:spPr>
            <a:xfrm>
              <a:off x="3428992" y="485776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4" name="13 - Ορθογώνιο"/>
            <p:cNvSpPr/>
            <p:nvPr/>
          </p:nvSpPr>
          <p:spPr>
            <a:xfrm>
              <a:off x="3714744" y="371475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5" name="14 - Ορθογώνιο"/>
            <p:cNvSpPr/>
            <p:nvPr/>
          </p:nvSpPr>
          <p:spPr>
            <a:xfrm>
              <a:off x="1500166" y="335756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643042" y="500063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7" name="16 - Ορθογώνιο"/>
            <p:cNvSpPr/>
            <p:nvPr/>
          </p:nvSpPr>
          <p:spPr>
            <a:xfrm>
              <a:off x="1000100" y="321468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8" name="17 - Ορθογώνιο"/>
            <p:cNvSpPr/>
            <p:nvPr/>
          </p:nvSpPr>
          <p:spPr>
            <a:xfrm>
              <a:off x="3357554" y="271462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9" name="18 - Ορθογώνιο"/>
            <p:cNvSpPr/>
            <p:nvPr/>
          </p:nvSpPr>
          <p:spPr>
            <a:xfrm>
              <a:off x="4071934" y="4714884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0" name="19 - Ορθογώνιο"/>
            <p:cNvSpPr/>
            <p:nvPr/>
          </p:nvSpPr>
          <p:spPr>
            <a:xfrm>
              <a:off x="1000100" y="407194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1" name="20 - Ορθογώνιο"/>
            <p:cNvSpPr/>
            <p:nvPr/>
          </p:nvSpPr>
          <p:spPr>
            <a:xfrm>
              <a:off x="2357422" y="464344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2" name="21 - Ορθογώνιο"/>
            <p:cNvSpPr/>
            <p:nvPr/>
          </p:nvSpPr>
          <p:spPr>
            <a:xfrm>
              <a:off x="1500166" y="2786058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3" name="22 - Ορθογώνιο"/>
            <p:cNvSpPr/>
            <p:nvPr/>
          </p:nvSpPr>
          <p:spPr>
            <a:xfrm>
              <a:off x="1000100" y="5429264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4" name="23 - Ορθογώνιο"/>
            <p:cNvSpPr/>
            <p:nvPr/>
          </p:nvSpPr>
          <p:spPr>
            <a:xfrm>
              <a:off x="3929058" y="4214818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5" name="24 - Ορθογώνιο"/>
            <p:cNvSpPr/>
            <p:nvPr/>
          </p:nvSpPr>
          <p:spPr>
            <a:xfrm>
              <a:off x="3929058" y="300037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6" name="25 - Ορθογώνιο"/>
            <p:cNvSpPr/>
            <p:nvPr/>
          </p:nvSpPr>
          <p:spPr>
            <a:xfrm>
              <a:off x="2143108" y="571501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7" name="26 - Ορθογώνιο"/>
            <p:cNvSpPr/>
            <p:nvPr/>
          </p:nvSpPr>
          <p:spPr>
            <a:xfrm>
              <a:off x="3071802" y="414338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8" name="27 - Ορθογώνιο"/>
            <p:cNvSpPr/>
            <p:nvPr/>
          </p:nvSpPr>
          <p:spPr>
            <a:xfrm>
              <a:off x="1500166" y="5643578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9" name="28 - Ορθογώνιο"/>
            <p:cNvSpPr/>
            <p:nvPr/>
          </p:nvSpPr>
          <p:spPr>
            <a:xfrm>
              <a:off x="857224" y="4714884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30" name="29 - Ορθογώνιο"/>
            <p:cNvSpPr/>
            <p:nvPr/>
          </p:nvSpPr>
          <p:spPr>
            <a:xfrm>
              <a:off x="2214546" y="300037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31" name="30 - Ορθογώνιο"/>
            <p:cNvSpPr/>
            <p:nvPr/>
          </p:nvSpPr>
          <p:spPr>
            <a:xfrm>
              <a:off x="642910" y="3643314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32" name="31 - Ορθογώνιο"/>
            <p:cNvSpPr/>
            <p:nvPr/>
          </p:nvSpPr>
          <p:spPr>
            <a:xfrm>
              <a:off x="2928926" y="500063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33" name="32 - Ορθογώνιο"/>
            <p:cNvSpPr/>
            <p:nvPr/>
          </p:nvSpPr>
          <p:spPr>
            <a:xfrm>
              <a:off x="1785918" y="392906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5779321"/>
            <a:ext cx="1000100" cy="107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3525" y="3714752"/>
            <a:ext cx="2530475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2500298" y="357166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ΟΞΕΑ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42910" y="1571612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1E77"/>
              </a:buClr>
              <a:buSzPct val="150000"/>
              <a:buFont typeface="Wingdings" pitchFamily="2" charset="2"/>
              <a:buChar char="Ø"/>
            </a:pPr>
            <a:r>
              <a:rPr lang="el-GR" dirty="0" smtClean="0"/>
              <a:t>Στη λεμονάδα και στην πορτοκαλάδα περιέχεται κιτρικό </a:t>
            </a:r>
            <a:r>
              <a:rPr lang="el-GR" b="1" dirty="0" smtClean="0"/>
              <a:t>οξύ</a:t>
            </a:r>
            <a:r>
              <a:rPr lang="el-GR" dirty="0" smtClean="0"/>
              <a:t>. </a:t>
            </a:r>
            <a:endParaRPr lang="en-US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571472" y="3500438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1E77"/>
              </a:buClr>
              <a:buSzPct val="150000"/>
              <a:buFont typeface="Wingdings" pitchFamily="2" charset="2"/>
              <a:buChar char="Ø"/>
            </a:pPr>
            <a:r>
              <a:rPr lang="el-GR" dirty="0" smtClean="0"/>
              <a:t>Στα αναψυκτικά τύπου </a:t>
            </a:r>
            <a:r>
              <a:rPr lang="el-GR" dirty="0" err="1" smtClean="0"/>
              <a:t>cola</a:t>
            </a:r>
            <a:r>
              <a:rPr lang="el-GR" dirty="0" smtClean="0"/>
              <a:t> περιέχεται φωσφορικό </a:t>
            </a:r>
            <a:r>
              <a:rPr lang="el-GR" b="1" dirty="0" smtClean="0"/>
              <a:t>οξύ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8" name="7 - Ορθογώνιο"/>
          <p:cNvSpPr/>
          <p:nvPr/>
        </p:nvSpPr>
        <p:spPr>
          <a:xfrm>
            <a:off x="857224" y="2643182"/>
            <a:ext cx="3206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E21E77"/>
              </a:buClr>
              <a:buSzPct val="150000"/>
              <a:buFont typeface="Wingdings" pitchFamily="2" charset="2"/>
              <a:buChar char="Ø"/>
            </a:pPr>
            <a:r>
              <a:rPr lang="el-GR" dirty="0" smtClean="0"/>
              <a:t>Στο ξίδι περιέχεται</a:t>
            </a:r>
            <a:r>
              <a:rPr lang="en-US" dirty="0" smtClean="0"/>
              <a:t> </a:t>
            </a:r>
            <a:r>
              <a:rPr lang="el-GR" dirty="0" smtClean="0"/>
              <a:t>οξικό </a:t>
            </a:r>
            <a:r>
              <a:rPr lang="el-GR" b="1" dirty="0" smtClean="0"/>
              <a:t>οξύ</a:t>
            </a:r>
            <a:r>
              <a:rPr lang="el-GR" dirty="0" smtClean="0"/>
              <a:t>.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714348" y="46434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E21E77"/>
              </a:buClr>
              <a:buSzPct val="150000"/>
              <a:buFont typeface="Wingdings" pitchFamily="2" charset="2"/>
              <a:buChar char="Ø"/>
            </a:pPr>
            <a:r>
              <a:rPr lang="el-GR" dirty="0" smtClean="0"/>
              <a:t>Στους χυμούς των φρούτων περιέχεται </a:t>
            </a:r>
            <a:r>
              <a:rPr lang="el-GR" dirty="0" err="1" smtClean="0">
                <a:hlinkClick r:id="rId3" tooltip="Ασκορβικό οξύ"/>
              </a:rPr>
              <a:t>ασκορβικό</a:t>
            </a:r>
            <a:r>
              <a:rPr lang="el-GR" dirty="0" smtClean="0">
                <a:hlinkClick r:id="rId3" tooltip="Ασκορβικό οξύ"/>
              </a:rPr>
              <a:t> </a:t>
            </a:r>
            <a:r>
              <a:rPr lang="el-GR" b="1" dirty="0" smtClean="0">
                <a:hlinkClick r:id="rId3" tooltip="Ασκορβικό οξύ"/>
              </a:rPr>
              <a:t>οξύ</a:t>
            </a:r>
            <a:r>
              <a:rPr lang="en-US" b="1" dirty="0" smtClean="0"/>
              <a:t> ( = </a:t>
            </a:r>
            <a:r>
              <a:rPr lang="el-GR" b="1" dirty="0" smtClean="0"/>
              <a:t>βιταμίνη </a:t>
            </a:r>
            <a:r>
              <a:rPr lang="en-US" b="1" dirty="0" smtClean="0"/>
              <a:t>C)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1678" y="3429000"/>
            <a:ext cx="1342322" cy="144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πεξήγηση με σύννεφο"/>
          <p:cNvSpPr/>
          <p:nvPr/>
        </p:nvSpPr>
        <p:spPr>
          <a:xfrm>
            <a:off x="5072066" y="428604"/>
            <a:ext cx="4071934" cy="2357454"/>
          </a:xfrm>
          <a:prstGeom prst="cloudCallout">
            <a:avLst>
              <a:gd name="adj1" fmla="val 35628"/>
              <a:gd name="adj2" fmla="val 714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- TextBox"/>
          <p:cNvSpPr txBox="1"/>
          <p:nvPr/>
        </p:nvSpPr>
        <p:spPr>
          <a:xfrm>
            <a:off x="342899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ΟΞΕΑ  </a:t>
            </a:r>
            <a:endParaRPr lang="en-US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5786446" y="1071546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Αν  προσθέσω  οξύ  μέσα στο νερό,  τότε θα δημιουργηθεί υδατικό διάλυμα οξέος.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2314600"/>
            <a:ext cx="48672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385906"/>
            <a:ext cx="2643206" cy="170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1785918" y="1314468"/>
            <a:ext cx="57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οξύ </a:t>
            </a:r>
            <a:endParaRPr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2714612" y="6029376"/>
            <a:ext cx="132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νερό  (Η</a:t>
            </a:r>
            <a:r>
              <a:rPr lang="el-GR" b="1" baseline="-25000" dirty="0" smtClean="0"/>
              <a:t>2</a:t>
            </a:r>
            <a:r>
              <a:rPr lang="el-GR" b="1" dirty="0" smtClean="0"/>
              <a:t>Ο) </a:t>
            </a:r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2500298" y="352904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2000232" y="424342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3" name="12 - Ορθογώνιο"/>
          <p:cNvSpPr/>
          <p:nvPr/>
        </p:nvSpPr>
        <p:spPr>
          <a:xfrm>
            <a:off x="3000364" y="531499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4" name="13 - Ορθογώνιο"/>
          <p:cNvSpPr/>
          <p:nvPr/>
        </p:nvSpPr>
        <p:spPr>
          <a:xfrm>
            <a:off x="3286116" y="417198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1071538" y="381479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1214414" y="545787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571472" y="367192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928926" y="317185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19" name="18 - Ορθογώνιο"/>
          <p:cNvSpPr/>
          <p:nvPr/>
        </p:nvSpPr>
        <p:spPr>
          <a:xfrm>
            <a:off x="3643306" y="517212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0" name="19 - Ορθογώνιο"/>
          <p:cNvSpPr/>
          <p:nvPr/>
        </p:nvSpPr>
        <p:spPr>
          <a:xfrm>
            <a:off x="571472" y="452917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1" name="20 - Ορθογώνιο"/>
          <p:cNvSpPr/>
          <p:nvPr/>
        </p:nvSpPr>
        <p:spPr>
          <a:xfrm>
            <a:off x="1928794" y="510068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2" name="21 - Ορθογώνιο"/>
          <p:cNvSpPr/>
          <p:nvPr/>
        </p:nvSpPr>
        <p:spPr>
          <a:xfrm>
            <a:off x="1071538" y="324329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3" name="22 - Ορθογώνιο"/>
          <p:cNvSpPr/>
          <p:nvPr/>
        </p:nvSpPr>
        <p:spPr>
          <a:xfrm>
            <a:off x="571472" y="588650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4" name="23 - Ορθογώνιο"/>
          <p:cNvSpPr/>
          <p:nvPr/>
        </p:nvSpPr>
        <p:spPr>
          <a:xfrm>
            <a:off x="3500430" y="467205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5" name="24 - Ορθογώνιο"/>
          <p:cNvSpPr/>
          <p:nvPr/>
        </p:nvSpPr>
        <p:spPr>
          <a:xfrm>
            <a:off x="3500430" y="345760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6" name="25 - Ορθογώνιο"/>
          <p:cNvSpPr/>
          <p:nvPr/>
        </p:nvSpPr>
        <p:spPr>
          <a:xfrm>
            <a:off x="1714480" y="617225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7" name="26 - Ορθογώνιο"/>
          <p:cNvSpPr/>
          <p:nvPr/>
        </p:nvSpPr>
        <p:spPr>
          <a:xfrm>
            <a:off x="2643174" y="460061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8" name="27 - Ορθογώνιο"/>
          <p:cNvSpPr/>
          <p:nvPr/>
        </p:nvSpPr>
        <p:spPr>
          <a:xfrm>
            <a:off x="1071538" y="610081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29" name="28 - Ορθογώνιο"/>
          <p:cNvSpPr/>
          <p:nvPr/>
        </p:nvSpPr>
        <p:spPr>
          <a:xfrm>
            <a:off x="428596" y="517212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1785918" y="345760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31" name="30 - Ορθογώνιο"/>
          <p:cNvSpPr/>
          <p:nvPr/>
        </p:nvSpPr>
        <p:spPr>
          <a:xfrm>
            <a:off x="214282" y="410055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32" name="31 - Ορθογώνιο"/>
          <p:cNvSpPr/>
          <p:nvPr/>
        </p:nvSpPr>
        <p:spPr>
          <a:xfrm>
            <a:off x="2500298" y="545787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33" name="32 - Ορθογώνιο"/>
          <p:cNvSpPr/>
          <p:nvPr/>
        </p:nvSpPr>
        <p:spPr>
          <a:xfrm>
            <a:off x="1357290" y="438630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r>
              <a:rPr lang="el-GR" b="1" baseline="30000" dirty="0" smtClean="0"/>
              <a:t>+</a:t>
            </a:r>
            <a:endParaRPr lang="en-US" dirty="0"/>
          </a:p>
        </p:txBody>
      </p:sp>
      <p:sp>
        <p:nvSpPr>
          <p:cNvPr id="34" name="33 - TextBox"/>
          <p:cNvSpPr txBox="1"/>
          <p:nvPr/>
        </p:nvSpPr>
        <p:spPr>
          <a:xfrm>
            <a:off x="5214942" y="528638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Άρα</a:t>
            </a:r>
            <a:r>
              <a:rPr lang="el-GR" sz="2400" b="1" dirty="0" smtClean="0"/>
              <a:t> τα διαλύματα οξέων περιέχουν κατιόντα υδρογόνου (Η</a:t>
            </a:r>
            <a:r>
              <a:rPr lang="el-GR" sz="2400" b="1" baseline="30000" dirty="0" smtClean="0"/>
              <a:t>+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  <p:sp>
        <p:nvSpPr>
          <p:cNvPr id="35" name="34 - Ορθογώνιο"/>
          <p:cNvSpPr/>
          <p:nvPr/>
        </p:nvSpPr>
        <p:spPr>
          <a:xfrm rot="19293951">
            <a:off x="449904" y="4502229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600" dirty="0" smtClean="0"/>
              <a:t>διάλυμα οξέος</a:t>
            </a:r>
            <a:endParaRPr lang="el-GR" sz="24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8596" y="28572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ΟΞΕΑ  </a:t>
            </a:r>
            <a:endParaRPr lang="en-US" sz="2400" b="1" dirty="0"/>
          </a:p>
        </p:txBody>
      </p:sp>
      <p:grpSp>
        <p:nvGrpSpPr>
          <p:cNvPr id="2" name="33 - Ομάδα"/>
          <p:cNvGrpSpPr/>
          <p:nvPr/>
        </p:nvGrpSpPr>
        <p:grpSpPr>
          <a:xfrm>
            <a:off x="-214346" y="4090947"/>
            <a:ext cx="3571900" cy="2767052"/>
            <a:chOff x="214282" y="1857364"/>
            <a:chExt cx="4867275" cy="46863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1857364"/>
              <a:ext cx="4867275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11 - Ορθογώνιο"/>
            <p:cNvSpPr/>
            <p:nvPr/>
          </p:nvSpPr>
          <p:spPr>
            <a:xfrm>
              <a:off x="3143240" y="5572140"/>
              <a:ext cx="13269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νερό  (Η</a:t>
              </a:r>
              <a:r>
                <a:rPr lang="el-GR" b="1" baseline="-25000" dirty="0" smtClean="0"/>
                <a:t>2</a:t>
              </a:r>
              <a:r>
                <a:rPr lang="el-GR" b="1" dirty="0" smtClean="0"/>
                <a:t>Ο) </a:t>
              </a:r>
              <a:endParaRPr lang="en-US" dirty="0"/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2928926" y="307181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2428860" y="378619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3" name="12 - Ορθογώνιο"/>
            <p:cNvSpPr/>
            <p:nvPr/>
          </p:nvSpPr>
          <p:spPr>
            <a:xfrm>
              <a:off x="3428992" y="485776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4" name="13 - Ορθογώνιο"/>
            <p:cNvSpPr/>
            <p:nvPr/>
          </p:nvSpPr>
          <p:spPr>
            <a:xfrm>
              <a:off x="3714744" y="371475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5" name="14 - Ορθογώνιο"/>
            <p:cNvSpPr/>
            <p:nvPr/>
          </p:nvSpPr>
          <p:spPr>
            <a:xfrm>
              <a:off x="1500166" y="335756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1643042" y="500063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7" name="16 - Ορθογώνιο"/>
            <p:cNvSpPr/>
            <p:nvPr/>
          </p:nvSpPr>
          <p:spPr>
            <a:xfrm>
              <a:off x="1000100" y="321468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8" name="17 - Ορθογώνιο"/>
            <p:cNvSpPr/>
            <p:nvPr/>
          </p:nvSpPr>
          <p:spPr>
            <a:xfrm>
              <a:off x="3357554" y="271462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9" name="18 - Ορθογώνιο"/>
            <p:cNvSpPr/>
            <p:nvPr/>
          </p:nvSpPr>
          <p:spPr>
            <a:xfrm>
              <a:off x="4071934" y="4714884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0" name="19 - Ορθογώνιο"/>
            <p:cNvSpPr/>
            <p:nvPr/>
          </p:nvSpPr>
          <p:spPr>
            <a:xfrm>
              <a:off x="1000100" y="407194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1" name="20 - Ορθογώνιο"/>
            <p:cNvSpPr/>
            <p:nvPr/>
          </p:nvSpPr>
          <p:spPr>
            <a:xfrm>
              <a:off x="2357422" y="464344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2" name="21 - Ορθογώνιο"/>
            <p:cNvSpPr/>
            <p:nvPr/>
          </p:nvSpPr>
          <p:spPr>
            <a:xfrm>
              <a:off x="1500166" y="2786058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3" name="22 - Ορθογώνιο"/>
            <p:cNvSpPr/>
            <p:nvPr/>
          </p:nvSpPr>
          <p:spPr>
            <a:xfrm>
              <a:off x="1000100" y="5429264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4" name="23 - Ορθογώνιο"/>
            <p:cNvSpPr/>
            <p:nvPr/>
          </p:nvSpPr>
          <p:spPr>
            <a:xfrm>
              <a:off x="3929058" y="4214818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5" name="24 - Ορθογώνιο"/>
            <p:cNvSpPr/>
            <p:nvPr/>
          </p:nvSpPr>
          <p:spPr>
            <a:xfrm>
              <a:off x="3929058" y="300037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6" name="25 - Ορθογώνιο"/>
            <p:cNvSpPr/>
            <p:nvPr/>
          </p:nvSpPr>
          <p:spPr>
            <a:xfrm>
              <a:off x="2143108" y="571501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7" name="26 - Ορθογώνιο"/>
            <p:cNvSpPr/>
            <p:nvPr/>
          </p:nvSpPr>
          <p:spPr>
            <a:xfrm>
              <a:off x="3071802" y="414338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8" name="27 - Ορθογώνιο"/>
            <p:cNvSpPr/>
            <p:nvPr/>
          </p:nvSpPr>
          <p:spPr>
            <a:xfrm>
              <a:off x="1500166" y="5643578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9" name="28 - Ορθογώνιο"/>
            <p:cNvSpPr/>
            <p:nvPr/>
          </p:nvSpPr>
          <p:spPr>
            <a:xfrm>
              <a:off x="857224" y="4714884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30" name="29 - Ορθογώνιο"/>
            <p:cNvSpPr/>
            <p:nvPr/>
          </p:nvSpPr>
          <p:spPr>
            <a:xfrm>
              <a:off x="2214546" y="300037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31" name="30 - Ορθογώνιο"/>
            <p:cNvSpPr/>
            <p:nvPr/>
          </p:nvSpPr>
          <p:spPr>
            <a:xfrm>
              <a:off x="642910" y="3643314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32" name="31 - Ορθογώνιο"/>
            <p:cNvSpPr/>
            <p:nvPr/>
          </p:nvSpPr>
          <p:spPr>
            <a:xfrm>
              <a:off x="2928926" y="500063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33" name="32 - Ορθογώνιο"/>
            <p:cNvSpPr/>
            <p:nvPr/>
          </p:nvSpPr>
          <p:spPr>
            <a:xfrm>
              <a:off x="1785918" y="392906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779321"/>
            <a:ext cx="1000100" cy="107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34 - Επεξήγηση με σύννεφο"/>
          <p:cNvSpPr/>
          <p:nvPr/>
        </p:nvSpPr>
        <p:spPr>
          <a:xfrm>
            <a:off x="5214942" y="5000636"/>
            <a:ext cx="2143140" cy="1500198"/>
          </a:xfrm>
          <a:prstGeom prst="cloudCallout">
            <a:avLst>
              <a:gd name="adj1" fmla="val 89759"/>
              <a:gd name="adj2" fmla="val 196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- TextBox"/>
          <p:cNvSpPr txBox="1"/>
          <p:nvPr/>
        </p:nvSpPr>
        <p:spPr>
          <a:xfrm>
            <a:off x="5500694" y="5286388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πολλά  μόρια  οξέων  συνήθως αρχίζουν  με  Η</a:t>
            </a:r>
            <a:endParaRPr lang="en-US" dirty="0"/>
          </a:p>
        </p:txBody>
      </p:sp>
      <p:sp>
        <p:nvSpPr>
          <p:cNvPr id="38" name="37 - Ορθογώνιο"/>
          <p:cNvSpPr/>
          <p:nvPr/>
        </p:nvSpPr>
        <p:spPr>
          <a:xfrm>
            <a:off x="4643438" y="1428736"/>
            <a:ext cx="1849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Υδροχλώριο: </a:t>
            </a:r>
            <a:endParaRPr lang="el-GR" sz="2400" dirty="0"/>
          </a:p>
        </p:txBody>
      </p:sp>
      <p:sp>
        <p:nvSpPr>
          <p:cNvPr id="39" name="38 - Ορθογώνιο"/>
          <p:cNvSpPr/>
          <p:nvPr/>
        </p:nvSpPr>
        <p:spPr>
          <a:xfrm>
            <a:off x="6500826" y="1428736"/>
            <a:ext cx="611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HCl</a:t>
            </a:r>
            <a:endParaRPr lang="el-GR" sz="2400" dirty="0" smtClean="0"/>
          </a:p>
        </p:txBody>
      </p:sp>
      <p:sp>
        <p:nvSpPr>
          <p:cNvPr id="40" name="39 - Ορθογώνιο"/>
          <p:cNvSpPr/>
          <p:nvPr/>
        </p:nvSpPr>
        <p:spPr>
          <a:xfrm>
            <a:off x="2357422" y="642918"/>
            <a:ext cx="5486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Μερικά μόρια  (χημικές ενώσεις  οξέων ):</a:t>
            </a:r>
          </a:p>
        </p:txBody>
      </p:sp>
      <p:sp>
        <p:nvSpPr>
          <p:cNvPr id="41" name="40 - Ορθογώνιο"/>
          <p:cNvSpPr/>
          <p:nvPr/>
        </p:nvSpPr>
        <p:spPr>
          <a:xfrm>
            <a:off x="4643438" y="2252955"/>
            <a:ext cx="1718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Θειικό  οξύ: </a:t>
            </a:r>
            <a:endParaRPr lang="el-GR" sz="2400" dirty="0"/>
          </a:p>
        </p:txBody>
      </p:sp>
      <p:sp>
        <p:nvSpPr>
          <p:cNvPr id="42" name="41 - Ορθογώνιο"/>
          <p:cNvSpPr/>
          <p:nvPr/>
        </p:nvSpPr>
        <p:spPr>
          <a:xfrm>
            <a:off x="6500826" y="2252955"/>
            <a:ext cx="930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/>
              <a:t>Η</a:t>
            </a:r>
            <a:r>
              <a:rPr lang="el-GR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endParaRPr lang="el-GR" sz="2400" baseline="-25000" dirty="0" smtClean="0"/>
          </a:p>
        </p:txBody>
      </p:sp>
      <p:sp>
        <p:nvSpPr>
          <p:cNvPr id="43" name="42 - Ορθογώνιο"/>
          <p:cNvSpPr/>
          <p:nvPr/>
        </p:nvSpPr>
        <p:spPr>
          <a:xfrm>
            <a:off x="4714876" y="3214686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Νιτρικό οξύ: </a:t>
            </a:r>
            <a:endParaRPr lang="el-GR" sz="2400" dirty="0"/>
          </a:p>
        </p:txBody>
      </p:sp>
      <p:sp>
        <p:nvSpPr>
          <p:cNvPr id="44" name="43 - Ορθογώνιο"/>
          <p:cNvSpPr/>
          <p:nvPr/>
        </p:nvSpPr>
        <p:spPr>
          <a:xfrm>
            <a:off x="6643702" y="3214686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/>
              <a:t>ΗΝΟ</a:t>
            </a:r>
            <a:r>
              <a:rPr lang="el-GR" sz="2400" baseline="-25000" dirty="0" smtClean="0"/>
              <a:t>3</a:t>
            </a:r>
          </a:p>
        </p:txBody>
      </p:sp>
      <p:sp>
        <p:nvSpPr>
          <p:cNvPr id="45" name="44 - Ορθογώνιο"/>
          <p:cNvSpPr/>
          <p:nvPr/>
        </p:nvSpPr>
        <p:spPr>
          <a:xfrm>
            <a:off x="4500562" y="4000504"/>
            <a:ext cx="1536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Οξικό οξύ: </a:t>
            </a:r>
            <a:endParaRPr lang="el-GR" sz="2400" dirty="0"/>
          </a:p>
        </p:txBody>
      </p:sp>
      <p:sp>
        <p:nvSpPr>
          <p:cNvPr id="46" name="45 - Ορθογώνιο"/>
          <p:cNvSpPr/>
          <p:nvPr/>
        </p:nvSpPr>
        <p:spPr>
          <a:xfrm>
            <a:off x="6572264" y="4000504"/>
            <a:ext cx="1405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COOH</a:t>
            </a:r>
            <a:endParaRPr lang="en-US" sz="2400" dirty="0" smtClean="0">
              <a:ea typeface="Times New Roman"/>
              <a:cs typeface="Times New Roman"/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285720" y="364331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Διάλυμα Οξέος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357562"/>
            <a:ext cx="478631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3929058" y="578645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ΣΤΕΡΕΟ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857884" y="614364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ΥΓΡΟ</a:t>
            </a:r>
            <a:endParaRPr lang="el-G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7429520" y="600076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ΑΕΡΙΟ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14282" y="28572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καταστάσεις ή φάσεις της ύλης είναι :</a:t>
            </a:r>
            <a:r>
              <a:rPr lang="el-GR" b="1" u="sng" dirty="0" smtClean="0"/>
              <a:t>           </a:t>
            </a:r>
            <a:endParaRPr lang="el-GR" b="1" u="sng" dirty="0"/>
          </a:p>
        </p:txBody>
      </p:sp>
      <p:sp>
        <p:nvSpPr>
          <p:cNvPr id="9" name="8 - Ορθογώνιο"/>
          <p:cNvSpPr/>
          <p:nvPr/>
        </p:nvSpPr>
        <p:spPr>
          <a:xfrm>
            <a:off x="1285852" y="1142984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l-GR" b="1" dirty="0" smtClean="0"/>
              <a:t> ΣΤΕΡΕΗ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1285852" y="2000240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l-GR" b="1" dirty="0" smtClean="0"/>
              <a:t> ΥΓΡΗ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1357290" y="3071810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l-GR" b="1" dirty="0" smtClean="0"/>
              <a:t>ΑΕΡΙΑ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9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8596" y="4286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(</a:t>
            </a:r>
            <a:r>
              <a:rPr lang="en-US" b="1" dirty="0" smtClean="0"/>
              <a:t>s) </a:t>
            </a:r>
            <a:endParaRPr lang="el-GR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1071538" y="42860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</a:t>
            </a:r>
            <a:r>
              <a:rPr lang="el-GR" b="1" dirty="0" smtClean="0"/>
              <a:t>  στερεό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357158" y="8572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Παράδειγμα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00034" y="12858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1000100" y="12858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r>
              <a:rPr lang="el-GR" dirty="0" smtClean="0"/>
              <a:t> νερό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71472" y="177378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  <a:r>
              <a:rPr lang="el-GR" baseline="-25000" dirty="0" smtClean="0"/>
              <a:t>(</a:t>
            </a:r>
            <a:r>
              <a:rPr lang="en-US" baseline="-25000" dirty="0" smtClean="0"/>
              <a:t>s) </a:t>
            </a:r>
            <a:endParaRPr lang="el-GR" baseline="-25000" dirty="0" smtClean="0"/>
          </a:p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1428728" y="178592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r>
              <a:rPr lang="el-GR" dirty="0" smtClean="0"/>
              <a:t>  νερό σε στερεή κατάσταση (πάγος)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285720" y="214290"/>
            <a:ext cx="5500726" cy="2357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TextBox"/>
          <p:cNvSpPr txBox="1"/>
          <p:nvPr/>
        </p:nvSpPr>
        <p:spPr>
          <a:xfrm>
            <a:off x="357158" y="357187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(</a:t>
            </a:r>
            <a:r>
              <a:rPr lang="en-US" b="1" dirty="0" smtClean="0"/>
              <a:t>I) </a:t>
            </a:r>
            <a:endParaRPr lang="el-GR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1000100" y="357187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</a:t>
            </a:r>
            <a:r>
              <a:rPr lang="el-GR" b="1" dirty="0" smtClean="0"/>
              <a:t>  υγρό (διαβάζετε ελ)</a:t>
            </a:r>
            <a:endParaRPr lang="el-GR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285720" y="40005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Παράδειγμα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428596" y="442913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25" name="24 - TextBox"/>
          <p:cNvSpPr txBox="1"/>
          <p:nvPr/>
        </p:nvSpPr>
        <p:spPr>
          <a:xfrm>
            <a:off x="928662" y="442913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r>
              <a:rPr lang="el-GR" dirty="0" smtClean="0"/>
              <a:t> νερό</a:t>
            </a:r>
            <a:endParaRPr lang="el-GR" dirty="0"/>
          </a:p>
        </p:txBody>
      </p:sp>
      <p:sp>
        <p:nvSpPr>
          <p:cNvPr id="26" name="25 - TextBox"/>
          <p:cNvSpPr txBox="1"/>
          <p:nvPr/>
        </p:nvSpPr>
        <p:spPr>
          <a:xfrm>
            <a:off x="500034" y="4917056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  <a:r>
              <a:rPr lang="el-GR" baseline="-25000" dirty="0" smtClean="0"/>
              <a:t>(</a:t>
            </a:r>
            <a:r>
              <a:rPr lang="en-US" baseline="-25000" dirty="0" smtClean="0"/>
              <a:t>l) </a:t>
            </a:r>
            <a:endParaRPr lang="el-GR" baseline="-25000" dirty="0" smtClean="0"/>
          </a:p>
          <a:p>
            <a:endParaRPr lang="el-GR" dirty="0"/>
          </a:p>
        </p:txBody>
      </p:sp>
      <p:sp>
        <p:nvSpPr>
          <p:cNvPr id="27" name="26 - TextBox"/>
          <p:cNvSpPr txBox="1"/>
          <p:nvPr/>
        </p:nvSpPr>
        <p:spPr>
          <a:xfrm>
            <a:off x="1357290" y="492919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r>
              <a:rPr lang="el-GR" dirty="0" smtClean="0"/>
              <a:t>  νερό σε υγρή κατάσταση (υγρό νερό)</a:t>
            </a:r>
            <a:endParaRPr lang="el-GR" dirty="0"/>
          </a:p>
        </p:txBody>
      </p:sp>
      <p:sp>
        <p:nvSpPr>
          <p:cNvPr id="28" name="27 - Ορθογώνιο"/>
          <p:cNvSpPr/>
          <p:nvPr/>
        </p:nvSpPr>
        <p:spPr>
          <a:xfrm>
            <a:off x="214282" y="3357562"/>
            <a:ext cx="5500726" cy="2357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8596" y="4286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(</a:t>
            </a:r>
            <a:r>
              <a:rPr lang="en-US" b="1" dirty="0" smtClean="0"/>
              <a:t>g) </a:t>
            </a:r>
            <a:endParaRPr lang="el-GR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1071538" y="42860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</a:t>
            </a:r>
            <a:r>
              <a:rPr lang="el-GR" b="1" dirty="0" smtClean="0"/>
              <a:t>  </a:t>
            </a:r>
            <a:r>
              <a:rPr lang="el-GR" b="1" dirty="0" smtClean="0"/>
              <a:t>αέριο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357158" y="8572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Παράδειγμα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00034" y="12858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1000100" y="12858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r>
              <a:rPr lang="el-GR" dirty="0" smtClean="0"/>
              <a:t> νερό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71472" y="177378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  <a:r>
              <a:rPr lang="el-GR" baseline="-25000" dirty="0" smtClean="0"/>
              <a:t>(</a:t>
            </a:r>
            <a:r>
              <a:rPr lang="en-US" baseline="-25000" dirty="0" smtClean="0"/>
              <a:t>g) </a:t>
            </a:r>
            <a:endParaRPr lang="el-GR" baseline="-25000" dirty="0" smtClean="0"/>
          </a:p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1428728" y="178592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r>
              <a:rPr lang="el-GR" dirty="0" smtClean="0"/>
              <a:t>  νερό σε αέρια κατάσταση (ατμός)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285720" y="214290"/>
            <a:ext cx="5500726" cy="2357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TextBox"/>
          <p:cNvSpPr txBox="1"/>
          <p:nvPr/>
        </p:nvSpPr>
        <p:spPr>
          <a:xfrm>
            <a:off x="357158" y="357187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(</a:t>
            </a:r>
            <a:r>
              <a:rPr lang="en-US" b="1" dirty="0" err="1" smtClean="0"/>
              <a:t>aq</a:t>
            </a:r>
            <a:r>
              <a:rPr lang="en-US" b="1" dirty="0" smtClean="0"/>
              <a:t>) </a:t>
            </a:r>
            <a:endParaRPr lang="el-GR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1000100" y="357187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</a:t>
            </a:r>
            <a:r>
              <a:rPr lang="el-GR" b="1" dirty="0" smtClean="0"/>
              <a:t>  </a:t>
            </a:r>
            <a:r>
              <a:rPr lang="el-GR" b="1" dirty="0" smtClean="0"/>
              <a:t>διάλυμα (δηλαδή η ουσία είναι μέσα σε νερό )</a:t>
            </a:r>
            <a:endParaRPr lang="el-GR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285720" y="40005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Παράδειγμα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428596" y="442913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HCl</a:t>
            </a:r>
            <a:endParaRPr lang="el-GR" dirty="0"/>
          </a:p>
        </p:txBody>
      </p:sp>
      <p:sp>
        <p:nvSpPr>
          <p:cNvPr id="25" name="24 - TextBox"/>
          <p:cNvSpPr txBox="1"/>
          <p:nvPr/>
        </p:nvSpPr>
        <p:spPr>
          <a:xfrm>
            <a:off x="928662" y="442913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r>
              <a:rPr lang="el-GR" dirty="0" smtClean="0"/>
              <a:t> υδροχλώριο</a:t>
            </a:r>
            <a:endParaRPr lang="el-GR" dirty="0"/>
          </a:p>
        </p:txBody>
      </p:sp>
      <p:sp>
        <p:nvSpPr>
          <p:cNvPr id="26" name="25 - TextBox"/>
          <p:cNvSpPr txBox="1"/>
          <p:nvPr/>
        </p:nvSpPr>
        <p:spPr>
          <a:xfrm>
            <a:off x="285720" y="4917056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HCl</a:t>
            </a:r>
            <a:r>
              <a:rPr lang="el-GR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 </a:t>
            </a:r>
            <a:endParaRPr lang="el-GR" baseline="-25000" dirty="0" smtClean="0"/>
          </a:p>
          <a:p>
            <a:endParaRPr lang="el-GR" dirty="0"/>
          </a:p>
        </p:txBody>
      </p:sp>
      <p:sp>
        <p:nvSpPr>
          <p:cNvPr id="27" name="26 - TextBox"/>
          <p:cNvSpPr txBox="1"/>
          <p:nvPr/>
        </p:nvSpPr>
        <p:spPr>
          <a:xfrm>
            <a:off x="1000100" y="492919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υδροχλώριο μέσα σε νερό</a:t>
            </a:r>
            <a:endParaRPr lang="el-GR" dirty="0"/>
          </a:p>
        </p:txBody>
      </p:sp>
      <p:sp>
        <p:nvSpPr>
          <p:cNvPr id="28" name="27 - Ορθογώνιο"/>
          <p:cNvSpPr/>
          <p:nvPr/>
        </p:nvSpPr>
        <p:spPr>
          <a:xfrm>
            <a:off x="214282" y="3357562"/>
            <a:ext cx="6572296" cy="2357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6291" y="5072074"/>
            <a:ext cx="2987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428596" y="28572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ΟΞΕΑ  </a:t>
            </a:r>
            <a:endParaRPr lang="en-US" sz="2400" b="1" dirty="0"/>
          </a:p>
        </p:txBody>
      </p:sp>
      <p:sp>
        <p:nvSpPr>
          <p:cNvPr id="39" name="38 - Ορθογώνιο"/>
          <p:cNvSpPr/>
          <p:nvPr/>
        </p:nvSpPr>
        <p:spPr>
          <a:xfrm>
            <a:off x="8013745" y="5072074"/>
            <a:ext cx="611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HCl</a:t>
            </a:r>
            <a:endParaRPr lang="el-GR" sz="2400" dirty="0" smtClean="0"/>
          </a:p>
        </p:txBody>
      </p:sp>
      <p:sp>
        <p:nvSpPr>
          <p:cNvPr id="40" name="39 - Ορθογώνιο"/>
          <p:cNvSpPr/>
          <p:nvPr/>
        </p:nvSpPr>
        <p:spPr>
          <a:xfrm>
            <a:off x="2285984" y="285728"/>
            <a:ext cx="5486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2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Μερικά μόρια  (χημικές ενώσεις  οξέων ):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3242419" cy="232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- Ορθογώνιο"/>
          <p:cNvSpPr/>
          <p:nvPr/>
        </p:nvSpPr>
        <p:spPr>
          <a:xfrm>
            <a:off x="3428992" y="2571744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b="1" dirty="0" smtClean="0"/>
              <a:t>ΗΝΟ</a:t>
            </a:r>
            <a:r>
              <a:rPr lang="el-GR" sz="2400" b="1" baseline="-25000" dirty="0" smtClean="0"/>
              <a:t>3</a:t>
            </a:r>
          </a:p>
        </p:txBody>
      </p:sp>
      <p:sp>
        <p:nvSpPr>
          <p:cNvPr id="48" name="47 - Ορθογώνιο"/>
          <p:cNvSpPr/>
          <p:nvPr/>
        </p:nvSpPr>
        <p:spPr>
          <a:xfrm>
            <a:off x="2285984" y="1357298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</a:t>
            </a:r>
            <a:endParaRPr lang="el-GR" b="1" dirty="0"/>
          </a:p>
        </p:txBody>
      </p:sp>
      <p:sp>
        <p:nvSpPr>
          <p:cNvPr id="49" name="48 - Έλλειψη"/>
          <p:cNvSpPr/>
          <p:nvPr/>
        </p:nvSpPr>
        <p:spPr>
          <a:xfrm>
            <a:off x="2071670" y="1428736"/>
            <a:ext cx="214314" cy="2143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/>
          </a:p>
        </p:txBody>
      </p:sp>
      <p:sp>
        <p:nvSpPr>
          <p:cNvPr id="50" name="49 - Ορθογώνιο"/>
          <p:cNvSpPr/>
          <p:nvPr/>
        </p:nvSpPr>
        <p:spPr>
          <a:xfrm>
            <a:off x="2714612" y="3214686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</a:t>
            </a:r>
            <a:endParaRPr lang="el-GR" b="1" dirty="0"/>
          </a:p>
        </p:txBody>
      </p:sp>
      <p:sp>
        <p:nvSpPr>
          <p:cNvPr id="51" name="50 - Ορθογώνιο"/>
          <p:cNvSpPr/>
          <p:nvPr/>
        </p:nvSpPr>
        <p:spPr>
          <a:xfrm>
            <a:off x="1071538" y="3286124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</a:t>
            </a:r>
            <a:endParaRPr lang="el-GR" b="1" dirty="0"/>
          </a:p>
        </p:txBody>
      </p:sp>
      <p:sp>
        <p:nvSpPr>
          <p:cNvPr id="52" name="51 - Ορθογώνιο"/>
          <p:cNvSpPr/>
          <p:nvPr/>
        </p:nvSpPr>
        <p:spPr>
          <a:xfrm>
            <a:off x="1285852" y="1785926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</a:t>
            </a:r>
            <a:endParaRPr lang="el-GR" b="1" dirty="0"/>
          </a:p>
        </p:txBody>
      </p:sp>
      <p:sp>
        <p:nvSpPr>
          <p:cNvPr id="53" name="52 - Ορθογώνιο"/>
          <p:cNvSpPr/>
          <p:nvPr/>
        </p:nvSpPr>
        <p:spPr>
          <a:xfrm>
            <a:off x="1285852" y="2571744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Ν</a:t>
            </a:r>
            <a:endParaRPr lang="el-GR" b="1" dirty="0"/>
          </a:p>
        </p:txBody>
      </p:sp>
      <p:sp>
        <p:nvSpPr>
          <p:cNvPr id="54" name="53 - Ορθογώνιο"/>
          <p:cNvSpPr/>
          <p:nvPr/>
        </p:nvSpPr>
        <p:spPr>
          <a:xfrm>
            <a:off x="6013481" y="592933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endParaRPr lang="el-GR" dirty="0"/>
          </a:p>
        </p:txBody>
      </p:sp>
      <p:sp>
        <p:nvSpPr>
          <p:cNvPr id="55" name="54 - Ορθογώνιο"/>
          <p:cNvSpPr/>
          <p:nvPr/>
        </p:nvSpPr>
        <p:spPr>
          <a:xfrm>
            <a:off x="6727861" y="5786454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0" y="5657671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Προσομοίωμα,  εννοούμε μια απεικόνιση ενός μορίου (ή άλλης δομής) που δεν είναι ακριβώς ίδια, με την πραγματική μορφή του μορίου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7" grpId="1"/>
      <p:bldP spid="48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85984" y="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ΟΞΕΑ  </a:t>
            </a:r>
            <a:endParaRPr lang="en-US" sz="2400" b="1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849171"/>
            <a:ext cx="1000100" cy="107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34 - Ευθύγραμμο βέλος σύνδεσης"/>
          <p:cNvCxnSpPr/>
          <p:nvPr/>
        </p:nvCxnSpPr>
        <p:spPr>
          <a:xfrm>
            <a:off x="2000232" y="3786190"/>
            <a:ext cx="207170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- Ορθογώνιο"/>
          <p:cNvSpPr/>
          <p:nvPr/>
        </p:nvSpPr>
        <p:spPr>
          <a:xfrm>
            <a:off x="2571736" y="3286124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Η</a:t>
            </a:r>
            <a:r>
              <a:rPr lang="en-US" baseline="-25000" dirty="0" smtClean="0"/>
              <a:t>2</a:t>
            </a:r>
            <a:r>
              <a:rPr lang="el-GR" dirty="0" smtClean="0"/>
              <a:t>Ο</a:t>
            </a:r>
            <a:endParaRPr lang="en-US" dirty="0"/>
          </a:p>
        </p:txBody>
      </p:sp>
      <p:cxnSp>
        <p:nvCxnSpPr>
          <p:cNvPr id="39" name="38 - Ευθύγραμμο βέλος σύνδεσης"/>
          <p:cNvCxnSpPr/>
          <p:nvPr/>
        </p:nvCxnSpPr>
        <p:spPr>
          <a:xfrm>
            <a:off x="1643042" y="1928802"/>
            <a:ext cx="207170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Ορθογώνιο"/>
          <p:cNvSpPr/>
          <p:nvPr/>
        </p:nvSpPr>
        <p:spPr>
          <a:xfrm>
            <a:off x="2285984" y="1500174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Η</a:t>
            </a:r>
            <a:r>
              <a:rPr lang="en-US" baseline="-25000" dirty="0" smtClean="0"/>
              <a:t>2</a:t>
            </a:r>
            <a:r>
              <a:rPr lang="el-GR" dirty="0" smtClean="0"/>
              <a:t>Ο</a:t>
            </a:r>
            <a:endParaRPr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564631" y="1714488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Cl</a:t>
            </a:r>
            <a:r>
              <a:rPr lang="en-US" sz="2400" b="1" baseline="30000" dirty="0" smtClean="0"/>
              <a:t>-</a:t>
            </a:r>
            <a:r>
              <a:rPr lang="el-GR" sz="2400" b="1" baseline="30000" dirty="0" smtClean="0"/>
              <a:t>  </a:t>
            </a:r>
            <a:endParaRPr lang="en-US" sz="2400" b="1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6072198" y="3500438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SO</a:t>
            </a:r>
            <a:r>
              <a:rPr lang="en-US" sz="2400" b="1" baseline="-25000" dirty="0" smtClean="0"/>
              <a:t>4</a:t>
            </a:r>
            <a:r>
              <a:rPr lang="en-US" sz="2400" b="1" baseline="30000" dirty="0" smtClean="0"/>
              <a:t>-2</a:t>
            </a:r>
            <a:endParaRPr lang="el-GR" sz="2400" b="1" baseline="30000" dirty="0" smtClean="0"/>
          </a:p>
        </p:txBody>
      </p:sp>
      <p:sp>
        <p:nvSpPr>
          <p:cNvPr id="14" name="13 - Ορθογώνιο"/>
          <p:cNvSpPr/>
          <p:nvPr/>
        </p:nvSpPr>
        <p:spPr>
          <a:xfrm>
            <a:off x="642910" y="714356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 smtClean="0">
                <a:solidFill>
                  <a:srgbClr val="FF0000"/>
                </a:solidFill>
              </a:rPr>
              <a:t>Μερικές   χημικές εξισώσεις (=χημικές αντιδράσεις),  οξέων με το νερό: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785786" y="1714488"/>
            <a:ext cx="686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HCl</a:t>
            </a:r>
            <a:r>
              <a:rPr lang="en-US" sz="2400" b="1" dirty="0" smtClean="0"/>
              <a:t> </a:t>
            </a:r>
            <a:endParaRPr lang="el-GR" sz="2400" dirty="0"/>
          </a:p>
        </p:txBody>
      </p:sp>
      <p:sp>
        <p:nvSpPr>
          <p:cNvPr id="17" name="16 - Ορθογώνιο"/>
          <p:cNvSpPr/>
          <p:nvPr/>
        </p:nvSpPr>
        <p:spPr>
          <a:xfrm>
            <a:off x="4143372" y="171448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H</a:t>
            </a:r>
            <a:r>
              <a:rPr lang="en-US" sz="2400" b="1" baseline="30000" dirty="0" smtClean="0"/>
              <a:t>+ </a:t>
            </a:r>
            <a:endParaRPr lang="el-GR" sz="2400" dirty="0"/>
          </a:p>
        </p:txBody>
      </p:sp>
      <p:sp>
        <p:nvSpPr>
          <p:cNvPr id="18" name="17 - Ορθογώνιο"/>
          <p:cNvSpPr/>
          <p:nvPr/>
        </p:nvSpPr>
        <p:spPr>
          <a:xfrm>
            <a:off x="4736020" y="171448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+ </a:t>
            </a:r>
            <a:endParaRPr lang="el-GR" sz="2400" dirty="0"/>
          </a:p>
        </p:txBody>
      </p:sp>
      <p:sp>
        <p:nvSpPr>
          <p:cNvPr id="19" name="18 - Ορθογώνιο"/>
          <p:cNvSpPr/>
          <p:nvPr/>
        </p:nvSpPr>
        <p:spPr>
          <a:xfrm>
            <a:off x="857224" y="3500438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Η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SO</a:t>
            </a:r>
            <a:r>
              <a:rPr lang="en-US" sz="2400" b="1" baseline="-25000" dirty="0" smtClean="0"/>
              <a:t>4 </a:t>
            </a:r>
            <a:endParaRPr lang="el-GR" sz="2400" dirty="0"/>
          </a:p>
        </p:txBody>
      </p:sp>
      <p:sp>
        <p:nvSpPr>
          <p:cNvPr id="20" name="19 - Ορθογώνιο"/>
          <p:cNvSpPr/>
          <p:nvPr/>
        </p:nvSpPr>
        <p:spPr>
          <a:xfrm>
            <a:off x="4476543" y="3538839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2 H</a:t>
            </a:r>
            <a:r>
              <a:rPr lang="en-US" sz="2400" b="1" baseline="30000" dirty="0" smtClean="0"/>
              <a:t>+</a:t>
            </a:r>
            <a:r>
              <a:rPr lang="el-GR" sz="2400" b="1" dirty="0" smtClean="0"/>
              <a:t> </a:t>
            </a:r>
            <a:endParaRPr lang="el-GR" sz="2400" dirty="0"/>
          </a:p>
        </p:txBody>
      </p:sp>
      <p:sp>
        <p:nvSpPr>
          <p:cNvPr id="21" name="20 - Ορθογώνιο"/>
          <p:cNvSpPr/>
          <p:nvPr/>
        </p:nvSpPr>
        <p:spPr>
          <a:xfrm>
            <a:off x="5429256" y="350043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+ </a:t>
            </a:r>
            <a:endParaRPr lang="el-GR" sz="2400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>
            <a:off x="1881375" y="5390863"/>
            <a:ext cx="207170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Ορθογώνιο"/>
          <p:cNvSpPr/>
          <p:nvPr/>
        </p:nvSpPr>
        <p:spPr>
          <a:xfrm>
            <a:off x="2452879" y="4890797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Η</a:t>
            </a:r>
            <a:r>
              <a:rPr lang="en-US" baseline="-25000" dirty="0" smtClean="0"/>
              <a:t>2</a:t>
            </a:r>
            <a:r>
              <a:rPr lang="el-GR" dirty="0" smtClean="0"/>
              <a:t>Ο</a:t>
            </a:r>
            <a:endParaRPr lang="en-US" dirty="0"/>
          </a:p>
        </p:txBody>
      </p:sp>
      <p:sp>
        <p:nvSpPr>
          <p:cNvPr id="24" name="23 - Ορθογώνιο"/>
          <p:cNvSpPr/>
          <p:nvPr/>
        </p:nvSpPr>
        <p:spPr>
          <a:xfrm>
            <a:off x="5953341" y="5105111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Ν</a:t>
            </a:r>
            <a:r>
              <a:rPr lang="en-US" sz="2400" b="1" dirty="0" smtClean="0"/>
              <a:t>O</a:t>
            </a:r>
            <a:r>
              <a:rPr lang="el-GR" sz="2400" b="1" baseline="-25000" dirty="0" smtClean="0"/>
              <a:t>3</a:t>
            </a:r>
            <a:r>
              <a:rPr lang="en-US" sz="2400" b="1" baseline="30000" dirty="0" smtClean="0"/>
              <a:t>-</a:t>
            </a:r>
            <a:r>
              <a:rPr lang="el-GR" sz="2400" b="1" baseline="30000" dirty="0" smtClean="0"/>
              <a:t> </a:t>
            </a:r>
          </a:p>
        </p:txBody>
      </p:sp>
      <p:sp>
        <p:nvSpPr>
          <p:cNvPr id="25" name="24 - Ορθογώνιο"/>
          <p:cNvSpPr/>
          <p:nvPr/>
        </p:nvSpPr>
        <p:spPr>
          <a:xfrm>
            <a:off x="738367" y="5105111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Η</a:t>
            </a:r>
            <a:r>
              <a:rPr lang="el-GR" sz="2400" b="1" baseline="-25000" dirty="0" smtClean="0"/>
              <a:t> </a:t>
            </a:r>
            <a:r>
              <a:rPr lang="el-GR" sz="2400" b="1" dirty="0" smtClean="0"/>
              <a:t>Ν</a:t>
            </a:r>
            <a:r>
              <a:rPr lang="en-US" sz="2400" b="1" dirty="0" smtClean="0"/>
              <a:t>O</a:t>
            </a:r>
            <a:r>
              <a:rPr lang="el-GR" sz="2400" b="1" baseline="-25000" dirty="0" smtClean="0"/>
              <a:t>3</a:t>
            </a:r>
            <a:r>
              <a:rPr lang="en-US" sz="2400" b="1" baseline="-25000" dirty="0" smtClean="0"/>
              <a:t> </a:t>
            </a:r>
            <a:endParaRPr lang="el-GR" sz="2400" dirty="0"/>
          </a:p>
        </p:txBody>
      </p:sp>
      <p:sp>
        <p:nvSpPr>
          <p:cNvPr id="26" name="25 - Ορθογώνιο"/>
          <p:cNvSpPr/>
          <p:nvPr/>
        </p:nvSpPr>
        <p:spPr>
          <a:xfrm>
            <a:off x="4357686" y="5143512"/>
            <a:ext cx="61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 </a:t>
            </a:r>
            <a:r>
              <a:rPr lang="en-US" sz="2400" b="1" dirty="0" smtClean="0"/>
              <a:t>H</a:t>
            </a:r>
            <a:r>
              <a:rPr lang="en-US" sz="2400" b="1" baseline="30000" dirty="0" smtClean="0"/>
              <a:t>+</a:t>
            </a:r>
            <a:r>
              <a:rPr lang="el-GR" sz="2400" b="1" dirty="0" smtClean="0"/>
              <a:t> </a:t>
            </a:r>
            <a:endParaRPr lang="el-GR" sz="2400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10399" y="510511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+ </a:t>
            </a:r>
            <a:endParaRPr lang="el-GR" sz="2400" dirty="0"/>
          </a:p>
        </p:txBody>
      </p:sp>
      <p:sp>
        <p:nvSpPr>
          <p:cNvPr id="28" name="27 - TextBox"/>
          <p:cNvSpPr txBox="1"/>
          <p:nvPr/>
        </p:nvSpPr>
        <p:spPr>
          <a:xfrm>
            <a:off x="6072198" y="407194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Θειικό ιόν</a:t>
            </a:r>
            <a:endParaRPr lang="el-GR" dirty="0"/>
          </a:p>
        </p:txBody>
      </p:sp>
      <p:sp>
        <p:nvSpPr>
          <p:cNvPr id="29" name="28 - TextBox"/>
          <p:cNvSpPr txBox="1"/>
          <p:nvPr/>
        </p:nvSpPr>
        <p:spPr>
          <a:xfrm>
            <a:off x="5857884" y="55721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Νιτρικό ιόν</a:t>
            </a:r>
            <a:endParaRPr lang="el-GR" dirty="0"/>
          </a:p>
        </p:txBody>
      </p:sp>
      <p:sp>
        <p:nvSpPr>
          <p:cNvPr id="30" name="29 - TextBox"/>
          <p:cNvSpPr txBox="1"/>
          <p:nvPr/>
        </p:nvSpPr>
        <p:spPr>
          <a:xfrm>
            <a:off x="500034" y="2143116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υδροχλώριο</a:t>
            </a:r>
            <a:endParaRPr lang="el-GR" sz="1400" dirty="0"/>
          </a:p>
        </p:txBody>
      </p:sp>
      <p:sp>
        <p:nvSpPr>
          <p:cNvPr id="31" name="30 - TextBox"/>
          <p:cNvSpPr txBox="1"/>
          <p:nvPr/>
        </p:nvSpPr>
        <p:spPr>
          <a:xfrm>
            <a:off x="5286380" y="2143116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Ανιόν χλωρίου</a:t>
            </a:r>
            <a:endParaRPr lang="el-GR" sz="1200" dirty="0"/>
          </a:p>
        </p:txBody>
      </p:sp>
      <p:sp>
        <p:nvSpPr>
          <p:cNvPr id="32" name="31 - TextBox"/>
          <p:cNvSpPr txBox="1"/>
          <p:nvPr/>
        </p:nvSpPr>
        <p:spPr>
          <a:xfrm>
            <a:off x="785786" y="3929066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Θειικό οξύ</a:t>
            </a:r>
            <a:endParaRPr lang="el-GR" sz="1400" dirty="0"/>
          </a:p>
        </p:txBody>
      </p:sp>
      <p:sp>
        <p:nvSpPr>
          <p:cNvPr id="33" name="32 - TextBox"/>
          <p:cNvSpPr txBox="1"/>
          <p:nvPr/>
        </p:nvSpPr>
        <p:spPr>
          <a:xfrm>
            <a:off x="642910" y="5550115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Νιτρικό οξύ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85984" y="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ΟΞΕΑ  </a:t>
            </a:r>
            <a:endParaRPr lang="en-US" sz="2400" b="1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849171"/>
            <a:ext cx="1000100" cy="107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34 - Ευθύγραμμο βέλος σύνδεσης"/>
          <p:cNvCxnSpPr/>
          <p:nvPr/>
        </p:nvCxnSpPr>
        <p:spPr>
          <a:xfrm>
            <a:off x="2000232" y="3786190"/>
            <a:ext cx="207170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>
            <a:off x="1643042" y="1928802"/>
            <a:ext cx="207170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5564631" y="1714488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Cl</a:t>
            </a:r>
            <a:r>
              <a:rPr lang="en-US" sz="2400" b="1" baseline="30000" dirty="0" smtClean="0"/>
              <a:t>-</a:t>
            </a:r>
            <a:r>
              <a:rPr lang="el-GR" sz="2400" b="1" baseline="30000" dirty="0" smtClean="0"/>
              <a:t> </a:t>
            </a:r>
            <a:r>
              <a:rPr lang="el-GR" sz="2400" b="1" baseline="-25000" dirty="0" smtClean="0"/>
              <a:t>(α</a:t>
            </a:r>
            <a:r>
              <a:rPr lang="en-US" sz="2400" b="1" baseline="-25000" dirty="0" smtClean="0"/>
              <a:t>q)</a:t>
            </a:r>
            <a:r>
              <a:rPr lang="en-US" sz="2400" b="1" baseline="30000" dirty="0" smtClean="0"/>
              <a:t> </a:t>
            </a:r>
            <a:endParaRPr lang="en-US" sz="2400" b="1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6072198" y="3500438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SO</a:t>
            </a:r>
            <a:r>
              <a:rPr lang="en-US" sz="2400" b="1" baseline="-25000" dirty="0" smtClean="0"/>
              <a:t>4</a:t>
            </a:r>
            <a:r>
              <a:rPr lang="en-US" sz="2400" b="1" baseline="30000" dirty="0" smtClean="0"/>
              <a:t>-2 </a:t>
            </a:r>
            <a:r>
              <a:rPr lang="el-GR" sz="2400" b="1" baseline="-25000" dirty="0" smtClean="0"/>
              <a:t>(α</a:t>
            </a:r>
            <a:r>
              <a:rPr lang="en-US" sz="2400" b="1" baseline="-25000" dirty="0" smtClean="0"/>
              <a:t>q)</a:t>
            </a:r>
            <a:r>
              <a:rPr lang="en-US" sz="2400" b="1" baseline="30000" dirty="0" smtClean="0"/>
              <a:t> </a:t>
            </a:r>
            <a:endParaRPr lang="el-GR" sz="2400" b="1" baseline="30000" dirty="0" smtClean="0"/>
          </a:p>
        </p:txBody>
      </p:sp>
      <p:sp>
        <p:nvSpPr>
          <p:cNvPr id="14" name="13 - Ορθογώνιο"/>
          <p:cNvSpPr/>
          <p:nvPr/>
        </p:nvSpPr>
        <p:spPr>
          <a:xfrm>
            <a:off x="642910" y="714356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 smtClean="0">
                <a:solidFill>
                  <a:srgbClr val="FF0000"/>
                </a:solidFill>
              </a:rPr>
              <a:t>Μερικές   χημικές εξισώσεις (=χημικές αντιδράσεις),  οξέων με το νερό: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500034" y="1714488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HCl</a:t>
            </a:r>
            <a:r>
              <a:rPr lang="el-GR" sz="2400" b="1" dirty="0" smtClean="0"/>
              <a:t> </a:t>
            </a:r>
            <a:r>
              <a:rPr lang="el-GR" sz="2400" b="1" baseline="-25000" dirty="0" smtClean="0"/>
              <a:t>(α</a:t>
            </a:r>
            <a:r>
              <a:rPr lang="en-US" sz="2400" b="1" baseline="-25000" dirty="0" smtClean="0"/>
              <a:t>q)</a:t>
            </a:r>
            <a:r>
              <a:rPr lang="el-GR" sz="2400" b="1" baseline="-25000" dirty="0" smtClean="0"/>
              <a:t> </a:t>
            </a:r>
            <a:r>
              <a:rPr lang="en-US" sz="2400" b="1" baseline="-25000" dirty="0" smtClean="0"/>
              <a:t> </a:t>
            </a:r>
            <a:endParaRPr lang="el-GR" sz="2400" baseline="-25000" dirty="0"/>
          </a:p>
        </p:txBody>
      </p:sp>
      <p:sp>
        <p:nvSpPr>
          <p:cNvPr id="17" name="16 - Ορθογώνιο"/>
          <p:cNvSpPr/>
          <p:nvPr/>
        </p:nvSpPr>
        <p:spPr>
          <a:xfrm>
            <a:off x="4000496" y="1714488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H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</a:t>
            </a:r>
            <a:r>
              <a:rPr lang="el-GR" sz="2400" b="1" baseline="-25000" dirty="0" smtClean="0"/>
              <a:t>(α</a:t>
            </a:r>
            <a:r>
              <a:rPr lang="en-US" sz="2400" b="1" baseline="-25000" dirty="0" smtClean="0"/>
              <a:t>q)</a:t>
            </a:r>
            <a:r>
              <a:rPr lang="en-US" sz="2400" b="1" baseline="30000" dirty="0" smtClean="0"/>
              <a:t> </a:t>
            </a:r>
            <a:endParaRPr lang="el-GR" sz="2400" dirty="0"/>
          </a:p>
        </p:txBody>
      </p:sp>
      <p:sp>
        <p:nvSpPr>
          <p:cNvPr id="18" name="17 - Ορθογώνιο"/>
          <p:cNvSpPr/>
          <p:nvPr/>
        </p:nvSpPr>
        <p:spPr>
          <a:xfrm>
            <a:off x="4929190" y="171448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+ </a:t>
            </a:r>
            <a:endParaRPr lang="el-GR" sz="2400" dirty="0"/>
          </a:p>
        </p:txBody>
      </p:sp>
      <p:sp>
        <p:nvSpPr>
          <p:cNvPr id="19" name="18 - Ορθογώνιο"/>
          <p:cNvSpPr/>
          <p:nvPr/>
        </p:nvSpPr>
        <p:spPr>
          <a:xfrm>
            <a:off x="571472" y="3500438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Η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SO</a:t>
            </a:r>
            <a:r>
              <a:rPr lang="en-US" sz="2400" b="1" baseline="-25000" dirty="0" smtClean="0"/>
              <a:t>4 </a:t>
            </a:r>
            <a:r>
              <a:rPr lang="el-GR" sz="2400" b="1" baseline="-25000" dirty="0" smtClean="0"/>
              <a:t>(α</a:t>
            </a:r>
            <a:r>
              <a:rPr lang="en-US" sz="2400" b="1" baseline="-25000" dirty="0" smtClean="0"/>
              <a:t>q) </a:t>
            </a:r>
            <a:endParaRPr lang="el-GR" sz="2400" dirty="0"/>
          </a:p>
        </p:txBody>
      </p:sp>
      <p:sp>
        <p:nvSpPr>
          <p:cNvPr id="20" name="19 - Ορθογώνιο"/>
          <p:cNvSpPr/>
          <p:nvPr/>
        </p:nvSpPr>
        <p:spPr>
          <a:xfrm>
            <a:off x="4286248" y="3500438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2 H</a:t>
            </a:r>
            <a:r>
              <a:rPr lang="en-US" sz="2400" b="1" baseline="30000" dirty="0" smtClean="0"/>
              <a:t>+ </a:t>
            </a:r>
            <a:r>
              <a:rPr lang="el-GR" sz="2400" b="1" baseline="-25000" dirty="0" smtClean="0"/>
              <a:t>(α</a:t>
            </a:r>
            <a:r>
              <a:rPr lang="en-US" sz="2400" b="1" baseline="-25000" dirty="0" smtClean="0"/>
              <a:t>q)</a:t>
            </a:r>
            <a:r>
              <a:rPr lang="el-GR" sz="2400" b="1" dirty="0" smtClean="0"/>
              <a:t> </a:t>
            </a:r>
            <a:endParaRPr lang="el-GR" sz="2400" dirty="0"/>
          </a:p>
        </p:txBody>
      </p:sp>
      <p:sp>
        <p:nvSpPr>
          <p:cNvPr id="21" name="20 - Ορθογώνιο"/>
          <p:cNvSpPr/>
          <p:nvPr/>
        </p:nvSpPr>
        <p:spPr>
          <a:xfrm>
            <a:off x="5429256" y="350043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+ </a:t>
            </a:r>
            <a:endParaRPr lang="el-GR" sz="2400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>
            <a:off x="1881375" y="5390863"/>
            <a:ext cx="207170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Ορθογώνιο"/>
          <p:cNvSpPr/>
          <p:nvPr/>
        </p:nvSpPr>
        <p:spPr>
          <a:xfrm>
            <a:off x="5953341" y="5105111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Ν</a:t>
            </a:r>
            <a:r>
              <a:rPr lang="en-US" sz="2400" b="1" dirty="0" smtClean="0"/>
              <a:t>O</a:t>
            </a:r>
            <a:r>
              <a:rPr lang="el-GR" sz="2400" b="1" baseline="-25000" dirty="0" smtClean="0"/>
              <a:t>3</a:t>
            </a:r>
            <a:r>
              <a:rPr lang="en-US" sz="2400" b="1" baseline="30000" dirty="0" smtClean="0"/>
              <a:t>- </a:t>
            </a:r>
            <a:r>
              <a:rPr lang="el-GR" sz="2400" b="1" baseline="-25000" dirty="0" smtClean="0"/>
              <a:t>(α</a:t>
            </a:r>
            <a:r>
              <a:rPr lang="en-US" sz="2400" b="1" baseline="-25000" dirty="0" smtClean="0"/>
              <a:t>q)</a:t>
            </a:r>
            <a:r>
              <a:rPr lang="el-GR" sz="2400" b="1" baseline="30000" dirty="0" smtClean="0"/>
              <a:t> </a:t>
            </a:r>
            <a:endParaRPr lang="el-GR" sz="2400" b="1" baseline="30000" dirty="0" smtClean="0"/>
          </a:p>
        </p:txBody>
      </p:sp>
      <p:sp>
        <p:nvSpPr>
          <p:cNvPr id="25" name="24 - Ορθογώνιο"/>
          <p:cNvSpPr/>
          <p:nvPr/>
        </p:nvSpPr>
        <p:spPr>
          <a:xfrm>
            <a:off x="571472" y="5072074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Η</a:t>
            </a:r>
            <a:r>
              <a:rPr lang="el-GR" sz="2400" b="1" baseline="-25000" dirty="0" smtClean="0"/>
              <a:t> </a:t>
            </a:r>
            <a:r>
              <a:rPr lang="el-GR" sz="2400" b="1" dirty="0" smtClean="0"/>
              <a:t>Ν</a:t>
            </a:r>
            <a:r>
              <a:rPr lang="en-US" sz="2400" b="1" dirty="0" smtClean="0"/>
              <a:t>O</a:t>
            </a:r>
            <a:r>
              <a:rPr lang="el-GR" sz="2400" b="1" baseline="-25000" dirty="0" smtClean="0"/>
              <a:t>3</a:t>
            </a:r>
            <a:r>
              <a:rPr lang="en-US" sz="2400" b="1" baseline="-25000" dirty="0" smtClean="0"/>
              <a:t> </a:t>
            </a:r>
            <a:r>
              <a:rPr lang="el-GR" sz="2400" b="1" baseline="-25000" dirty="0" smtClean="0"/>
              <a:t>(α</a:t>
            </a:r>
            <a:r>
              <a:rPr lang="en-US" sz="2400" b="1" baseline="-25000" dirty="0" smtClean="0"/>
              <a:t>q) </a:t>
            </a:r>
            <a:endParaRPr lang="el-GR" sz="2400" dirty="0"/>
          </a:p>
        </p:txBody>
      </p:sp>
      <p:sp>
        <p:nvSpPr>
          <p:cNvPr id="26" name="25 - Ορθογώνιο"/>
          <p:cNvSpPr/>
          <p:nvPr/>
        </p:nvSpPr>
        <p:spPr>
          <a:xfrm>
            <a:off x="4357686" y="5143512"/>
            <a:ext cx="102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 </a:t>
            </a:r>
            <a:r>
              <a:rPr lang="en-US" sz="2400" b="1" dirty="0" smtClean="0"/>
              <a:t>H</a:t>
            </a:r>
            <a:r>
              <a:rPr lang="en-US" sz="2400" b="1" baseline="30000" dirty="0" smtClean="0"/>
              <a:t>+ </a:t>
            </a:r>
            <a:r>
              <a:rPr lang="el-GR" sz="2400" b="1" baseline="-25000" dirty="0" smtClean="0"/>
              <a:t>(α</a:t>
            </a:r>
            <a:r>
              <a:rPr lang="en-US" sz="2400" b="1" baseline="-25000" dirty="0" smtClean="0"/>
              <a:t>q)</a:t>
            </a:r>
            <a:r>
              <a:rPr lang="el-GR" sz="2400" b="1" dirty="0" smtClean="0"/>
              <a:t> </a:t>
            </a:r>
            <a:endParaRPr lang="el-GR" sz="2400" dirty="0"/>
          </a:p>
        </p:txBody>
      </p:sp>
      <p:sp>
        <p:nvSpPr>
          <p:cNvPr id="27" name="26 - Ορθογώνιο"/>
          <p:cNvSpPr/>
          <p:nvPr/>
        </p:nvSpPr>
        <p:spPr>
          <a:xfrm>
            <a:off x="5310399" y="510511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+ </a:t>
            </a:r>
            <a:endParaRPr lang="el-GR" sz="2400" dirty="0"/>
          </a:p>
        </p:txBody>
      </p:sp>
      <p:sp>
        <p:nvSpPr>
          <p:cNvPr id="28" name="27 - TextBox"/>
          <p:cNvSpPr txBox="1"/>
          <p:nvPr/>
        </p:nvSpPr>
        <p:spPr>
          <a:xfrm>
            <a:off x="6000760" y="407194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Θειικό ιόν</a:t>
            </a:r>
            <a:endParaRPr lang="el-GR" dirty="0"/>
          </a:p>
        </p:txBody>
      </p:sp>
      <p:sp>
        <p:nvSpPr>
          <p:cNvPr id="29" name="28 - TextBox"/>
          <p:cNvSpPr txBox="1"/>
          <p:nvPr/>
        </p:nvSpPr>
        <p:spPr>
          <a:xfrm>
            <a:off x="5857884" y="550070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Νιτρικό ιόν</a:t>
            </a:r>
            <a:endParaRPr lang="el-GR" dirty="0"/>
          </a:p>
        </p:txBody>
      </p:sp>
      <p:sp>
        <p:nvSpPr>
          <p:cNvPr id="30" name="29 - TextBox"/>
          <p:cNvSpPr txBox="1"/>
          <p:nvPr/>
        </p:nvSpPr>
        <p:spPr>
          <a:xfrm>
            <a:off x="500034" y="2143116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υδροχλώριο</a:t>
            </a:r>
            <a:endParaRPr lang="el-GR" sz="1400" dirty="0"/>
          </a:p>
        </p:txBody>
      </p:sp>
      <p:sp>
        <p:nvSpPr>
          <p:cNvPr id="31" name="30 - TextBox"/>
          <p:cNvSpPr txBox="1"/>
          <p:nvPr/>
        </p:nvSpPr>
        <p:spPr>
          <a:xfrm>
            <a:off x="5357818" y="2143116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Ανιόν χλωρίου</a:t>
            </a:r>
            <a:endParaRPr lang="el-GR" sz="1200" dirty="0"/>
          </a:p>
        </p:txBody>
      </p:sp>
      <p:sp>
        <p:nvSpPr>
          <p:cNvPr id="32" name="31 - TextBox"/>
          <p:cNvSpPr txBox="1"/>
          <p:nvPr/>
        </p:nvSpPr>
        <p:spPr>
          <a:xfrm>
            <a:off x="571472" y="4000504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Θειικό οξύ</a:t>
            </a:r>
            <a:endParaRPr lang="el-GR" sz="1400" dirty="0"/>
          </a:p>
        </p:txBody>
      </p:sp>
      <p:sp>
        <p:nvSpPr>
          <p:cNvPr id="33" name="32 - TextBox"/>
          <p:cNvSpPr txBox="1"/>
          <p:nvPr/>
        </p:nvSpPr>
        <p:spPr>
          <a:xfrm>
            <a:off x="642910" y="5550115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Νιτρικό οξύ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357290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ΟΞΕΑ  </a:t>
            </a:r>
            <a:endParaRPr lang="en-US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357158" y="78579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400" b="1" dirty="0" smtClean="0">
                <a:solidFill>
                  <a:srgbClr val="FF0000"/>
                </a:solidFill>
              </a:rPr>
              <a:t>Ρίχνουμε  μέσα  στο  νερό το οξύ  υδροχλώριο  (</a:t>
            </a:r>
            <a:r>
              <a:rPr lang="en-US" sz="2400" b="1" dirty="0" err="1" smtClean="0">
                <a:solidFill>
                  <a:srgbClr val="FF0000"/>
                </a:solidFill>
              </a:rPr>
              <a:t>HCl</a:t>
            </a:r>
            <a:r>
              <a:rPr lang="el-GR" sz="2400" b="1" dirty="0" smtClean="0">
                <a:solidFill>
                  <a:srgbClr val="FF0000"/>
                </a:solidFill>
              </a:rPr>
              <a:t>):</a:t>
            </a:r>
          </a:p>
          <a:p>
            <a:pPr lvl="0"/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 </a:t>
            </a:r>
            <a:r>
              <a:rPr lang="en-US" sz="2400" dirty="0" smtClean="0"/>
              <a:t>                 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79321"/>
            <a:ext cx="1000100" cy="107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33 - Ομάδα"/>
          <p:cNvGrpSpPr/>
          <p:nvPr/>
        </p:nvGrpSpPr>
        <p:grpSpPr>
          <a:xfrm>
            <a:off x="1571604" y="3214686"/>
            <a:ext cx="4357718" cy="3643314"/>
            <a:chOff x="214282" y="928670"/>
            <a:chExt cx="4867275" cy="561499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857364"/>
              <a:ext cx="4867275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4414" y="928670"/>
              <a:ext cx="2643206" cy="1704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14 - Ορθογώνιο"/>
            <p:cNvSpPr/>
            <p:nvPr/>
          </p:nvSpPr>
          <p:spPr>
            <a:xfrm>
              <a:off x="3143240" y="5572140"/>
              <a:ext cx="13269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νερό  (Η</a:t>
              </a:r>
              <a:r>
                <a:rPr lang="el-GR" b="1" baseline="-25000" dirty="0" smtClean="0"/>
                <a:t>2</a:t>
              </a:r>
              <a:r>
                <a:rPr lang="el-GR" b="1" dirty="0" smtClean="0"/>
                <a:t>Ο) </a:t>
              </a:r>
              <a:endParaRPr lang="en-US" dirty="0"/>
            </a:p>
          </p:txBody>
        </p:sp>
        <p:sp>
          <p:nvSpPr>
            <p:cNvPr id="17" name="16 - Ορθογώνιο"/>
            <p:cNvSpPr/>
            <p:nvPr/>
          </p:nvSpPr>
          <p:spPr>
            <a:xfrm>
              <a:off x="2428860" y="378619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8" name="17 - Ορθογώνιο"/>
            <p:cNvSpPr/>
            <p:nvPr/>
          </p:nvSpPr>
          <p:spPr>
            <a:xfrm>
              <a:off x="3428992" y="485776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9" name="18 - Ορθογώνιο"/>
            <p:cNvSpPr/>
            <p:nvPr/>
          </p:nvSpPr>
          <p:spPr>
            <a:xfrm>
              <a:off x="3714744" y="371475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1" name="20 - Ορθογώνιο"/>
            <p:cNvSpPr/>
            <p:nvPr/>
          </p:nvSpPr>
          <p:spPr>
            <a:xfrm>
              <a:off x="1643042" y="500063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3" name="22 - Ορθογώνιο"/>
            <p:cNvSpPr/>
            <p:nvPr/>
          </p:nvSpPr>
          <p:spPr>
            <a:xfrm>
              <a:off x="3357554" y="271462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4" name="23 - Ορθογώνιο"/>
            <p:cNvSpPr/>
            <p:nvPr/>
          </p:nvSpPr>
          <p:spPr>
            <a:xfrm>
              <a:off x="4071934" y="4714884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7" name="26 - Ορθογώνιο"/>
            <p:cNvSpPr/>
            <p:nvPr/>
          </p:nvSpPr>
          <p:spPr>
            <a:xfrm>
              <a:off x="1500166" y="2786058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30" name="29 - Ορθογώνιο"/>
            <p:cNvSpPr/>
            <p:nvPr/>
          </p:nvSpPr>
          <p:spPr>
            <a:xfrm>
              <a:off x="3929058" y="300037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31" name="30 - Ορθογώνιο"/>
            <p:cNvSpPr/>
            <p:nvPr/>
          </p:nvSpPr>
          <p:spPr>
            <a:xfrm>
              <a:off x="2143108" y="571501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34" name="33 - Ορθογώνιο"/>
            <p:cNvSpPr/>
            <p:nvPr/>
          </p:nvSpPr>
          <p:spPr>
            <a:xfrm>
              <a:off x="857224" y="4714884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42" name="41 - Ορθογώνιο"/>
            <p:cNvSpPr/>
            <p:nvPr/>
          </p:nvSpPr>
          <p:spPr>
            <a:xfrm>
              <a:off x="2214546" y="300037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43" name="42 - Ορθογώνιο"/>
            <p:cNvSpPr/>
            <p:nvPr/>
          </p:nvSpPr>
          <p:spPr>
            <a:xfrm>
              <a:off x="642910" y="3643314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44" name="43 - Ορθογώνιο"/>
            <p:cNvSpPr/>
            <p:nvPr/>
          </p:nvSpPr>
          <p:spPr>
            <a:xfrm>
              <a:off x="2928926" y="500063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45" name="44 - Ορθογώνιο"/>
            <p:cNvSpPr/>
            <p:nvPr/>
          </p:nvSpPr>
          <p:spPr>
            <a:xfrm>
              <a:off x="1785918" y="392906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</p:grpSp>
      <p:sp>
        <p:nvSpPr>
          <p:cNvPr id="46" name="45 - Ορθογώνιο"/>
          <p:cNvSpPr/>
          <p:nvPr/>
        </p:nvSpPr>
        <p:spPr>
          <a:xfrm>
            <a:off x="3500430" y="3143248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Οξύ  </a:t>
            </a:r>
            <a:r>
              <a:rPr lang="en-US" b="1" dirty="0" smtClean="0"/>
              <a:t>    </a:t>
            </a:r>
            <a:r>
              <a:rPr lang="en-US" b="1" dirty="0" err="1" smtClean="0"/>
              <a:t>HCl</a:t>
            </a:r>
            <a:r>
              <a:rPr lang="el-GR" b="1" dirty="0" smtClean="0"/>
              <a:t> </a:t>
            </a:r>
            <a:endParaRPr lang="en-US" dirty="0"/>
          </a:p>
        </p:txBody>
      </p:sp>
      <p:sp>
        <p:nvSpPr>
          <p:cNvPr id="47" name="46 - Ορθογώνιο"/>
          <p:cNvSpPr/>
          <p:nvPr/>
        </p:nvSpPr>
        <p:spPr>
          <a:xfrm>
            <a:off x="3643306" y="621508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48" name="47 - Ορθογώνιο"/>
          <p:cNvSpPr/>
          <p:nvPr/>
        </p:nvSpPr>
        <p:spPr>
          <a:xfrm>
            <a:off x="5000628" y="500063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49" name="48 - Ορθογώνιο"/>
          <p:cNvSpPr/>
          <p:nvPr/>
        </p:nvSpPr>
        <p:spPr>
          <a:xfrm>
            <a:off x="2428860" y="535782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50" name="49 - Ορθογώνιο"/>
          <p:cNvSpPr/>
          <p:nvPr/>
        </p:nvSpPr>
        <p:spPr>
          <a:xfrm>
            <a:off x="4214810" y="5429264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51" name="50 - Ορθογώνιο"/>
          <p:cNvSpPr/>
          <p:nvPr/>
        </p:nvSpPr>
        <p:spPr>
          <a:xfrm>
            <a:off x="3929058" y="457200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52" name="51 - Ορθογώνιο"/>
          <p:cNvSpPr/>
          <p:nvPr/>
        </p:nvSpPr>
        <p:spPr>
          <a:xfrm>
            <a:off x="2214546" y="450057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53" name="52 - Ορθογώνιο"/>
          <p:cNvSpPr/>
          <p:nvPr/>
        </p:nvSpPr>
        <p:spPr>
          <a:xfrm>
            <a:off x="4214810" y="500063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54" name="53 - Ορθογώνιο"/>
          <p:cNvSpPr/>
          <p:nvPr/>
        </p:nvSpPr>
        <p:spPr>
          <a:xfrm>
            <a:off x="3428992" y="564357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55" name="54 - Ορθογώνιο"/>
          <p:cNvSpPr/>
          <p:nvPr/>
        </p:nvSpPr>
        <p:spPr>
          <a:xfrm>
            <a:off x="2357422" y="607220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en-US" dirty="0"/>
          </a:p>
        </p:txBody>
      </p:sp>
      <p:cxnSp>
        <p:nvCxnSpPr>
          <p:cNvPr id="38" name="37 - Ευθύγραμμο βέλος σύνδεσης"/>
          <p:cNvCxnSpPr/>
          <p:nvPr/>
        </p:nvCxnSpPr>
        <p:spPr>
          <a:xfrm>
            <a:off x="1643042" y="1928802"/>
            <a:ext cx="207170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Ορθογώνιο"/>
          <p:cNvSpPr/>
          <p:nvPr/>
        </p:nvSpPr>
        <p:spPr>
          <a:xfrm>
            <a:off x="5564631" y="1714488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Cl</a:t>
            </a:r>
            <a:r>
              <a:rPr lang="en-US" sz="2400" b="1" baseline="30000" dirty="0" smtClean="0"/>
              <a:t>-</a:t>
            </a:r>
            <a:r>
              <a:rPr lang="el-GR" sz="2400" b="1" baseline="30000" dirty="0" smtClean="0"/>
              <a:t> </a:t>
            </a:r>
            <a:r>
              <a:rPr lang="el-GR" sz="2400" b="1" baseline="-25000" dirty="0" smtClean="0"/>
              <a:t>(α</a:t>
            </a:r>
            <a:r>
              <a:rPr lang="en-US" sz="2400" b="1" baseline="-25000" dirty="0" smtClean="0"/>
              <a:t>q)</a:t>
            </a:r>
            <a:r>
              <a:rPr lang="en-US" sz="2400" b="1" baseline="30000" dirty="0" smtClean="0"/>
              <a:t> </a:t>
            </a:r>
            <a:endParaRPr lang="en-US" sz="2400" b="1" dirty="0" smtClean="0"/>
          </a:p>
        </p:txBody>
      </p:sp>
      <p:sp>
        <p:nvSpPr>
          <p:cNvPr id="40" name="39 - Ορθογώνιο"/>
          <p:cNvSpPr/>
          <p:nvPr/>
        </p:nvSpPr>
        <p:spPr>
          <a:xfrm>
            <a:off x="500034" y="1714488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HCl</a:t>
            </a:r>
            <a:r>
              <a:rPr lang="el-GR" sz="2400" b="1" dirty="0" smtClean="0"/>
              <a:t> </a:t>
            </a:r>
            <a:r>
              <a:rPr lang="el-GR" sz="2400" b="1" baseline="-25000" dirty="0" smtClean="0"/>
              <a:t>(α</a:t>
            </a:r>
            <a:r>
              <a:rPr lang="en-US" sz="2400" b="1" baseline="-25000" dirty="0" smtClean="0"/>
              <a:t>q)</a:t>
            </a:r>
            <a:r>
              <a:rPr lang="el-GR" sz="2400" b="1" baseline="-25000" dirty="0" smtClean="0"/>
              <a:t> </a:t>
            </a:r>
            <a:r>
              <a:rPr lang="en-US" sz="2400" b="1" baseline="-25000" dirty="0" smtClean="0"/>
              <a:t> </a:t>
            </a:r>
            <a:endParaRPr lang="el-GR" sz="2400" baseline="-25000" dirty="0"/>
          </a:p>
        </p:txBody>
      </p:sp>
      <p:sp>
        <p:nvSpPr>
          <p:cNvPr id="41" name="40 - Ορθογώνιο"/>
          <p:cNvSpPr/>
          <p:nvPr/>
        </p:nvSpPr>
        <p:spPr>
          <a:xfrm>
            <a:off x="4000496" y="1714488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H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</a:t>
            </a:r>
            <a:r>
              <a:rPr lang="el-GR" sz="2400" b="1" baseline="-25000" dirty="0" smtClean="0"/>
              <a:t>(α</a:t>
            </a:r>
            <a:r>
              <a:rPr lang="en-US" sz="2400" b="1" baseline="-25000" dirty="0" smtClean="0"/>
              <a:t>q)</a:t>
            </a:r>
            <a:r>
              <a:rPr lang="en-US" sz="2400" b="1" baseline="30000" dirty="0" smtClean="0"/>
              <a:t> </a:t>
            </a:r>
            <a:endParaRPr lang="el-GR" sz="2400" dirty="0"/>
          </a:p>
        </p:txBody>
      </p:sp>
      <p:sp>
        <p:nvSpPr>
          <p:cNvPr id="56" name="55 - Ορθογώνιο"/>
          <p:cNvSpPr/>
          <p:nvPr/>
        </p:nvSpPr>
        <p:spPr>
          <a:xfrm>
            <a:off x="4929190" y="171448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+ </a:t>
            </a:r>
            <a:endParaRPr lang="el-GR" sz="2400" dirty="0"/>
          </a:p>
        </p:txBody>
      </p:sp>
      <p:sp>
        <p:nvSpPr>
          <p:cNvPr id="57" name="56 - TextBox"/>
          <p:cNvSpPr txBox="1"/>
          <p:nvPr/>
        </p:nvSpPr>
        <p:spPr>
          <a:xfrm>
            <a:off x="500034" y="2143116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υδροχλώριο</a:t>
            </a:r>
            <a:endParaRPr lang="el-GR" sz="1400" dirty="0"/>
          </a:p>
        </p:txBody>
      </p:sp>
      <p:sp>
        <p:nvSpPr>
          <p:cNvPr id="58" name="57 - TextBox"/>
          <p:cNvSpPr txBox="1"/>
          <p:nvPr/>
        </p:nvSpPr>
        <p:spPr>
          <a:xfrm>
            <a:off x="5357818" y="2143116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Ανιόν χλωρίου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56" grpId="0"/>
      <p:bldP spid="57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357290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ΟΞΕΑ  </a:t>
            </a:r>
            <a:endParaRPr lang="en-US" sz="24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357158" y="71435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400" b="1" dirty="0" smtClean="0">
                <a:solidFill>
                  <a:srgbClr val="FF0000"/>
                </a:solidFill>
              </a:rPr>
              <a:t>Ρίχνουμε  μέσα  στο  νερό το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νιτρικό  οξύ  (ΗΝΟ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l-GR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 smtClean="0">
              <a:ea typeface="Times New Roman"/>
              <a:cs typeface="Times New Roman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779321"/>
            <a:ext cx="1000100" cy="107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33 - Ομάδα"/>
          <p:cNvGrpSpPr/>
          <p:nvPr/>
        </p:nvGrpSpPr>
        <p:grpSpPr>
          <a:xfrm>
            <a:off x="1214414" y="2786058"/>
            <a:ext cx="5214974" cy="4071942"/>
            <a:chOff x="214282" y="928670"/>
            <a:chExt cx="4867275" cy="561499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857364"/>
              <a:ext cx="4867275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4414" y="928670"/>
              <a:ext cx="2643206" cy="1704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14 - Ορθογώνιο"/>
            <p:cNvSpPr/>
            <p:nvPr/>
          </p:nvSpPr>
          <p:spPr>
            <a:xfrm>
              <a:off x="3143240" y="5572140"/>
              <a:ext cx="13269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νερό  (Η</a:t>
              </a:r>
              <a:r>
                <a:rPr lang="el-GR" b="1" baseline="-25000" dirty="0" smtClean="0"/>
                <a:t>2</a:t>
              </a:r>
              <a:r>
                <a:rPr lang="el-GR" b="1" dirty="0" smtClean="0"/>
                <a:t>Ο) </a:t>
              </a:r>
              <a:endParaRPr lang="en-US" dirty="0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2928926" y="307181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7" name="16 - Ορθογώνιο"/>
            <p:cNvSpPr/>
            <p:nvPr/>
          </p:nvSpPr>
          <p:spPr>
            <a:xfrm>
              <a:off x="2428860" y="378619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18" name="17 - Ορθογώνιο"/>
            <p:cNvSpPr/>
            <p:nvPr/>
          </p:nvSpPr>
          <p:spPr>
            <a:xfrm>
              <a:off x="3428992" y="485776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0" name="19 - Ορθογώνιο"/>
            <p:cNvSpPr/>
            <p:nvPr/>
          </p:nvSpPr>
          <p:spPr>
            <a:xfrm>
              <a:off x="1500166" y="335756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1" name="20 - Ορθογώνιο"/>
            <p:cNvSpPr/>
            <p:nvPr/>
          </p:nvSpPr>
          <p:spPr>
            <a:xfrm>
              <a:off x="1643042" y="500063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3" name="22 - Ορθογώνιο"/>
            <p:cNvSpPr/>
            <p:nvPr/>
          </p:nvSpPr>
          <p:spPr>
            <a:xfrm>
              <a:off x="3357554" y="271462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6" name="25 - Ορθογώνιο"/>
            <p:cNvSpPr/>
            <p:nvPr/>
          </p:nvSpPr>
          <p:spPr>
            <a:xfrm>
              <a:off x="2357422" y="464344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29" name="28 - Ορθογώνιο"/>
            <p:cNvSpPr/>
            <p:nvPr/>
          </p:nvSpPr>
          <p:spPr>
            <a:xfrm>
              <a:off x="3929058" y="4214818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30" name="29 - Ορθογώνιο"/>
            <p:cNvSpPr/>
            <p:nvPr/>
          </p:nvSpPr>
          <p:spPr>
            <a:xfrm>
              <a:off x="3929058" y="300037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33" name="32 - Ορθογώνιο"/>
            <p:cNvSpPr/>
            <p:nvPr/>
          </p:nvSpPr>
          <p:spPr>
            <a:xfrm>
              <a:off x="1500166" y="5643578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34" name="33 - Ορθογώνιο"/>
            <p:cNvSpPr/>
            <p:nvPr/>
          </p:nvSpPr>
          <p:spPr>
            <a:xfrm>
              <a:off x="857224" y="4714884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42" name="41 - Ορθογώνιο"/>
            <p:cNvSpPr/>
            <p:nvPr/>
          </p:nvSpPr>
          <p:spPr>
            <a:xfrm>
              <a:off x="2214546" y="3000372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43" name="42 - Ορθογώνιο"/>
            <p:cNvSpPr/>
            <p:nvPr/>
          </p:nvSpPr>
          <p:spPr>
            <a:xfrm>
              <a:off x="642910" y="3643314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  <p:sp>
          <p:nvSpPr>
            <p:cNvPr id="44" name="43 - Ορθογώνιο"/>
            <p:cNvSpPr/>
            <p:nvPr/>
          </p:nvSpPr>
          <p:spPr>
            <a:xfrm>
              <a:off x="2928926" y="5000636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Η</a:t>
              </a:r>
              <a:r>
                <a:rPr lang="el-GR" b="1" baseline="30000" dirty="0" smtClean="0"/>
                <a:t>+</a:t>
              </a:r>
              <a:endParaRPr lang="en-US" dirty="0"/>
            </a:p>
          </p:txBody>
        </p:sp>
      </p:grpSp>
      <p:sp>
        <p:nvSpPr>
          <p:cNvPr id="46" name="45 - Ορθογώνιο"/>
          <p:cNvSpPr/>
          <p:nvPr/>
        </p:nvSpPr>
        <p:spPr>
          <a:xfrm>
            <a:off x="3428992" y="2786058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οξύ</a:t>
            </a:r>
            <a:r>
              <a:rPr lang="el-GR" dirty="0" smtClean="0"/>
              <a:t>   ΗΝΟ</a:t>
            </a:r>
            <a:r>
              <a:rPr lang="en-US" baseline="-25000" dirty="0" smtClean="0"/>
              <a:t>3</a:t>
            </a:r>
            <a:r>
              <a:rPr lang="el-GR" b="1" dirty="0" smtClean="0"/>
              <a:t> </a:t>
            </a:r>
            <a:endParaRPr lang="en-US" dirty="0"/>
          </a:p>
        </p:txBody>
      </p:sp>
      <p:sp>
        <p:nvSpPr>
          <p:cNvPr id="47" name="46 - Ορθογώνιο"/>
          <p:cNvSpPr/>
          <p:nvPr/>
        </p:nvSpPr>
        <p:spPr>
          <a:xfrm>
            <a:off x="3571868" y="4500570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48" name="47 - Ορθογώνιο"/>
          <p:cNvSpPr/>
          <p:nvPr/>
        </p:nvSpPr>
        <p:spPr>
          <a:xfrm>
            <a:off x="2857488" y="5143512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49" name="48 - Ορθογώνιο"/>
          <p:cNvSpPr/>
          <p:nvPr/>
        </p:nvSpPr>
        <p:spPr>
          <a:xfrm>
            <a:off x="5286380" y="4714884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50" name="49 - Ορθογώνιο"/>
          <p:cNvSpPr/>
          <p:nvPr/>
        </p:nvSpPr>
        <p:spPr>
          <a:xfrm>
            <a:off x="4357686" y="5072074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51" name="50 - Ορθογώνιο"/>
          <p:cNvSpPr/>
          <p:nvPr/>
        </p:nvSpPr>
        <p:spPr>
          <a:xfrm>
            <a:off x="1857356" y="4143380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52" name="51 - Ορθογώνιο"/>
          <p:cNvSpPr/>
          <p:nvPr/>
        </p:nvSpPr>
        <p:spPr>
          <a:xfrm>
            <a:off x="3143240" y="6000768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53" name="52 - Ορθογώνιο"/>
          <p:cNvSpPr/>
          <p:nvPr/>
        </p:nvSpPr>
        <p:spPr>
          <a:xfrm>
            <a:off x="5214942" y="5786454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54" name="53 - Ορθογώνιο"/>
          <p:cNvSpPr/>
          <p:nvPr/>
        </p:nvSpPr>
        <p:spPr>
          <a:xfrm>
            <a:off x="2214546" y="4857760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55" name="54 - Ορθογώνιο"/>
          <p:cNvSpPr/>
          <p:nvPr/>
        </p:nvSpPr>
        <p:spPr>
          <a:xfrm>
            <a:off x="1857356" y="6000768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n-US" dirty="0"/>
          </a:p>
        </p:txBody>
      </p:sp>
      <p:cxnSp>
        <p:nvCxnSpPr>
          <p:cNvPr id="35" name="34 - Ευθύγραμμο βέλος σύνδεσης"/>
          <p:cNvCxnSpPr/>
          <p:nvPr/>
        </p:nvCxnSpPr>
        <p:spPr>
          <a:xfrm>
            <a:off x="1881375" y="2285992"/>
            <a:ext cx="207170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- Ορθογώνιο"/>
          <p:cNvSpPr/>
          <p:nvPr/>
        </p:nvSpPr>
        <p:spPr>
          <a:xfrm>
            <a:off x="2452879" y="1785926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Η</a:t>
            </a:r>
            <a:r>
              <a:rPr lang="en-US" baseline="-25000" dirty="0" smtClean="0"/>
              <a:t>2</a:t>
            </a:r>
            <a:r>
              <a:rPr lang="el-GR" dirty="0" smtClean="0"/>
              <a:t>Ο</a:t>
            </a:r>
            <a:endParaRPr lang="en-US" dirty="0"/>
          </a:p>
        </p:txBody>
      </p:sp>
      <p:sp>
        <p:nvSpPr>
          <p:cNvPr id="39" name="38 - Ορθογώνιο"/>
          <p:cNvSpPr/>
          <p:nvPr/>
        </p:nvSpPr>
        <p:spPr>
          <a:xfrm>
            <a:off x="5953341" y="2000240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Ν</a:t>
            </a:r>
            <a:r>
              <a:rPr lang="en-US" sz="2400" b="1" dirty="0" smtClean="0"/>
              <a:t>O</a:t>
            </a:r>
            <a:r>
              <a:rPr lang="el-GR" sz="2400" b="1" baseline="-25000" dirty="0" smtClean="0"/>
              <a:t>3</a:t>
            </a:r>
            <a:r>
              <a:rPr lang="en-US" sz="2400" b="1" baseline="30000" dirty="0" smtClean="0"/>
              <a:t>-</a:t>
            </a:r>
            <a:r>
              <a:rPr lang="el-GR" sz="2400" b="1" baseline="30000" dirty="0" smtClean="0"/>
              <a:t> </a:t>
            </a:r>
          </a:p>
        </p:txBody>
      </p:sp>
      <p:sp>
        <p:nvSpPr>
          <p:cNvPr id="41" name="40 - Ορθογώνιο"/>
          <p:cNvSpPr/>
          <p:nvPr/>
        </p:nvSpPr>
        <p:spPr>
          <a:xfrm>
            <a:off x="738367" y="2000240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Η</a:t>
            </a:r>
            <a:r>
              <a:rPr lang="el-GR" sz="2400" b="1" baseline="-25000" dirty="0" smtClean="0"/>
              <a:t> </a:t>
            </a:r>
            <a:r>
              <a:rPr lang="el-GR" sz="2400" b="1" dirty="0" smtClean="0"/>
              <a:t>Ν</a:t>
            </a:r>
            <a:r>
              <a:rPr lang="en-US" sz="2400" b="1" dirty="0" smtClean="0"/>
              <a:t>O</a:t>
            </a:r>
            <a:r>
              <a:rPr lang="el-GR" sz="2400" b="1" baseline="-25000" dirty="0" smtClean="0"/>
              <a:t>3</a:t>
            </a:r>
            <a:r>
              <a:rPr lang="en-US" sz="2400" b="1" baseline="-25000" dirty="0" smtClean="0"/>
              <a:t> </a:t>
            </a:r>
            <a:endParaRPr lang="el-GR" sz="2400" dirty="0"/>
          </a:p>
        </p:txBody>
      </p:sp>
      <p:sp>
        <p:nvSpPr>
          <p:cNvPr id="45" name="44 - Ορθογώνιο"/>
          <p:cNvSpPr/>
          <p:nvPr/>
        </p:nvSpPr>
        <p:spPr>
          <a:xfrm>
            <a:off x="4357686" y="2038641"/>
            <a:ext cx="61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 </a:t>
            </a:r>
            <a:r>
              <a:rPr lang="en-US" sz="2400" b="1" dirty="0" smtClean="0"/>
              <a:t>H</a:t>
            </a:r>
            <a:r>
              <a:rPr lang="en-US" sz="2400" b="1" baseline="30000" dirty="0" smtClean="0"/>
              <a:t>+</a:t>
            </a:r>
            <a:r>
              <a:rPr lang="el-GR" sz="2400" b="1" dirty="0" smtClean="0"/>
              <a:t> </a:t>
            </a:r>
            <a:endParaRPr lang="el-GR" sz="2400" dirty="0"/>
          </a:p>
        </p:txBody>
      </p:sp>
      <p:sp>
        <p:nvSpPr>
          <p:cNvPr id="56" name="55 - Ορθογώνιο"/>
          <p:cNvSpPr/>
          <p:nvPr/>
        </p:nvSpPr>
        <p:spPr>
          <a:xfrm>
            <a:off x="5310399" y="20002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+ </a:t>
            </a:r>
            <a:endParaRPr lang="el-GR" sz="2400" dirty="0"/>
          </a:p>
        </p:txBody>
      </p:sp>
      <p:sp>
        <p:nvSpPr>
          <p:cNvPr id="57" name="56 - TextBox"/>
          <p:cNvSpPr txBox="1"/>
          <p:nvPr/>
        </p:nvSpPr>
        <p:spPr>
          <a:xfrm>
            <a:off x="5857884" y="2467269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Νιτρικό ιόν</a:t>
            </a:r>
            <a:endParaRPr lang="el-GR" dirty="0"/>
          </a:p>
        </p:txBody>
      </p:sp>
      <p:sp>
        <p:nvSpPr>
          <p:cNvPr id="58" name="57 - TextBox"/>
          <p:cNvSpPr txBox="1"/>
          <p:nvPr/>
        </p:nvSpPr>
        <p:spPr>
          <a:xfrm>
            <a:off x="642910" y="2445244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Νιτρικό οξύ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  <p:bldP spid="45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2000232" y="285728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ΟΞΙΝΟΣ   ΧΑΡΑΚΤΗΡΑΣ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71472" y="1785926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400" b="1" dirty="0" smtClean="0">
                <a:ea typeface="Times New Roman"/>
                <a:cs typeface="Times New Roman"/>
              </a:rPr>
              <a:t>Όξινος  χαρακτήρας</a:t>
            </a:r>
            <a:r>
              <a:rPr lang="el-GR" sz="2400" dirty="0" smtClean="0">
                <a:ea typeface="Times New Roman"/>
                <a:cs typeface="Times New Roman"/>
              </a:rPr>
              <a:t>: είναι όλες οι κοινές ιδιότητες (χαρακτηριστικά) των διαλυμάτων οξέων.  </a:t>
            </a:r>
          </a:p>
          <a:p>
            <a:pPr lvl="0"/>
            <a:endParaRPr lang="el-GR" sz="2400" dirty="0" smtClean="0">
              <a:ea typeface="Times New Roman"/>
              <a:cs typeface="Times New Roman"/>
            </a:endParaRPr>
          </a:p>
          <a:p>
            <a:pPr lvl="0"/>
            <a:r>
              <a:rPr lang="el-GR" sz="2400" dirty="0" smtClean="0">
                <a:ea typeface="Times New Roman"/>
                <a:cs typeface="Times New Roman"/>
              </a:rPr>
              <a:t>Δηλαδή όλα τα υλικά που περιέχουν οξέα ..… έχουν  κάποιες ιδιότητες αυτές  είναι :</a:t>
            </a:r>
            <a:endParaRPr lang="en-US" sz="2400" dirty="0" smtClean="0">
              <a:ea typeface="Times New Roman"/>
              <a:cs typeface="Times New Roman"/>
            </a:endParaRPr>
          </a:p>
          <a:p>
            <a:endParaRPr lang="en-US" sz="2400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335624"/>
            <a:ext cx="3428992" cy="25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214414" y="57148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ΟΞΙΝΟΣ   ΧΑΡΑΚΤΗΡΑΣ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57166"/>
            <a:ext cx="18478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29225"/>
            <a:ext cx="5086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2428860" y="16430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/>
            <a:r>
              <a:rPr lang="el-GR" sz="2000" dirty="0" smtClean="0"/>
              <a:t>1.   Τα διαλύματα των οξέων έχουν ξινή γεύση..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500034" y="4286256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l-GR" sz="2000" dirty="0" smtClean="0"/>
              <a:t>2.  Τα διαλύματα των οξέων </a:t>
            </a:r>
            <a:r>
              <a:rPr lang="el-GR" sz="2000" u="sng" dirty="0" smtClean="0"/>
              <a:t>αλλάζουν χρώμα </a:t>
            </a:r>
            <a:r>
              <a:rPr lang="el-GR" sz="2000" dirty="0" smtClean="0"/>
              <a:t>αν έρθουν σε επαφή με δείκτες.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643042" y="21429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ΟΞΙΝΟΣ   ΧΑΡΑΚΤΗΡΑΣ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1071546"/>
            <a:ext cx="8215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3.</a:t>
            </a:r>
            <a:r>
              <a:rPr lang="el-GR" sz="2400" dirty="0" smtClean="0"/>
              <a:t> Τα διαλύματα των </a:t>
            </a:r>
            <a:r>
              <a:rPr lang="el-GR" sz="2400" b="1" dirty="0" smtClean="0"/>
              <a:t>οξέων αντιδρούν με ανθρακικά άλατα </a:t>
            </a:r>
            <a:r>
              <a:rPr lang="el-GR" sz="2400" dirty="0" smtClean="0"/>
              <a:t>(</a:t>
            </a:r>
            <a:r>
              <a:rPr lang="el-GR" sz="2400" dirty="0" err="1" smtClean="0"/>
              <a:t>π.χ</a:t>
            </a:r>
            <a:r>
              <a:rPr lang="el-GR" sz="2400" dirty="0" smtClean="0"/>
              <a:t> σόδα, μάρμαρο) ……και παράγεται  αέριο διοξείδιο του άνθρακα (</a:t>
            </a:r>
            <a:r>
              <a:rPr lang="en-US" sz="2400" dirty="0" smtClean="0"/>
              <a:t>CO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5357818" y="3500438"/>
            <a:ext cx="2928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</a:rPr>
              <a:t>+ διοξείδιο του άνθρακα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3428992" y="3714752"/>
            <a:ext cx="1201624" cy="24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Ορθογώνιο"/>
          <p:cNvSpPr/>
          <p:nvPr/>
        </p:nvSpPr>
        <p:spPr>
          <a:xfrm>
            <a:off x="214282" y="3500438"/>
            <a:ext cx="68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Οξύ </a:t>
            </a:r>
            <a:endParaRPr lang="el-GR" sz="2000" dirty="0"/>
          </a:p>
        </p:txBody>
      </p:sp>
      <p:sp>
        <p:nvSpPr>
          <p:cNvPr id="15" name="14 - Ορθογώνιο"/>
          <p:cNvSpPr/>
          <p:nvPr/>
        </p:nvSpPr>
        <p:spPr>
          <a:xfrm>
            <a:off x="785786" y="3500438"/>
            <a:ext cx="32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+</a:t>
            </a:r>
            <a:endParaRPr lang="el-GR" sz="2000" dirty="0"/>
          </a:p>
        </p:txBody>
      </p:sp>
      <p:sp>
        <p:nvSpPr>
          <p:cNvPr id="16" name="15 - Ορθογώνιο"/>
          <p:cNvSpPr/>
          <p:nvPr/>
        </p:nvSpPr>
        <p:spPr>
          <a:xfrm>
            <a:off x="1142976" y="3500438"/>
            <a:ext cx="2083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ανθρακικό άλας </a:t>
            </a:r>
            <a:endParaRPr lang="el-GR" sz="2000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14875" y="3500438"/>
            <a:ext cx="711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</a:rPr>
              <a:t>……. </a:t>
            </a:r>
            <a:endParaRPr lang="el-GR" sz="2000" dirty="0">
              <a:solidFill>
                <a:srgbClr val="0070C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28596" y="5500702"/>
            <a:ext cx="711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</a:rPr>
              <a:t>……. </a:t>
            </a:r>
            <a:endParaRPr lang="el-GR" sz="2000" dirty="0">
              <a:solidFill>
                <a:srgbClr val="0070C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142976" y="5429264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Αυτές οι τελίτσες, σημαίνουν ότι παράγονται και άλλες ουσίες εκτός από το διοξείδιο του άνθρακα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643042" y="21429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ΟΞΙΝΟΣ   ΧΑΡΑΚΤΗΡΑΣ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785794"/>
            <a:ext cx="821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3.</a:t>
            </a:r>
            <a:r>
              <a:rPr lang="el-GR" sz="1400" dirty="0" smtClean="0"/>
              <a:t> Τα διαλύματα των </a:t>
            </a:r>
            <a:r>
              <a:rPr lang="el-GR" sz="1400" b="1" dirty="0" smtClean="0"/>
              <a:t>οξέων αντιδρούν με ανθρακικά άλατα </a:t>
            </a:r>
            <a:r>
              <a:rPr lang="el-GR" sz="1400" dirty="0" smtClean="0"/>
              <a:t>(</a:t>
            </a:r>
            <a:r>
              <a:rPr lang="el-GR" sz="1400" dirty="0" err="1" smtClean="0"/>
              <a:t>π.χ</a:t>
            </a:r>
            <a:r>
              <a:rPr lang="el-GR" sz="1400" dirty="0" smtClean="0"/>
              <a:t> σόδα, μάρμαρο) ……και παράγεται  αέριο διοξείδιο του άνθρακα (</a:t>
            </a:r>
            <a:r>
              <a:rPr lang="en-US" sz="1400" dirty="0" smtClean="0"/>
              <a:t>CO</a:t>
            </a:r>
            <a:r>
              <a:rPr lang="el-GR" sz="1400" baseline="-25000" dirty="0" smtClean="0"/>
              <a:t>2</a:t>
            </a:r>
            <a:r>
              <a:rPr lang="el-GR" sz="1400" dirty="0" smtClean="0"/>
              <a:t>)</a:t>
            </a:r>
            <a:endParaRPr lang="en-US" sz="14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521497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Επεξήγηση με σύννεφο"/>
          <p:cNvSpPr/>
          <p:nvPr/>
        </p:nvSpPr>
        <p:spPr>
          <a:xfrm>
            <a:off x="1142976" y="5857892"/>
            <a:ext cx="1785950" cy="1000108"/>
          </a:xfrm>
          <a:prstGeom prst="cloudCallout">
            <a:avLst>
              <a:gd name="adj1" fmla="val 24672"/>
              <a:gd name="adj2" fmla="val -1008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1357290" y="607220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ξύδι  περιέχει </a:t>
            </a:r>
            <a:r>
              <a:rPr lang="el-GR" b="1" dirty="0" smtClean="0"/>
              <a:t>οξύ</a:t>
            </a:r>
            <a:endParaRPr lang="en-US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6000760" y="5572140"/>
            <a:ext cx="2495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παράγεται  αέριο διοξείδιο του άνθρακα (</a:t>
            </a:r>
            <a:r>
              <a:rPr lang="en-US" dirty="0" smtClean="0"/>
              <a:t>CO</a:t>
            </a:r>
            <a:r>
              <a:rPr lang="el-GR" baseline="-25000" dirty="0" smtClean="0"/>
              <a:t>2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13" name="12 - Επεξήγηση με σύννεφο"/>
          <p:cNvSpPr/>
          <p:nvPr/>
        </p:nvSpPr>
        <p:spPr>
          <a:xfrm>
            <a:off x="5643570" y="5357826"/>
            <a:ext cx="2643206" cy="1285860"/>
          </a:xfrm>
          <a:prstGeom prst="cloudCallout">
            <a:avLst>
              <a:gd name="adj1" fmla="val -67572"/>
              <a:gd name="adj2" fmla="val -1021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Ορθογώνιο"/>
          <p:cNvSpPr/>
          <p:nvPr/>
        </p:nvSpPr>
        <p:spPr>
          <a:xfrm>
            <a:off x="5357818" y="2571744"/>
            <a:ext cx="2928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</a:rPr>
              <a:t>+ διοξείδιο του άνθρακα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3000364" y="2786058"/>
            <a:ext cx="1201624" cy="24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Ορθογώνιο"/>
          <p:cNvSpPr/>
          <p:nvPr/>
        </p:nvSpPr>
        <p:spPr>
          <a:xfrm>
            <a:off x="214282" y="2571744"/>
            <a:ext cx="68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Οξύ </a:t>
            </a:r>
            <a:endParaRPr lang="el-GR" sz="2000" dirty="0"/>
          </a:p>
        </p:txBody>
      </p:sp>
      <p:sp>
        <p:nvSpPr>
          <p:cNvPr id="17" name="16 - Ορθογώνιο"/>
          <p:cNvSpPr/>
          <p:nvPr/>
        </p:nvSpPr>
        <p:spPr>
          <a:xfrm>
            <a:off x="785786" y="2571744"/>
            <a:ext cx="32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+</a:t>
            </a:r>
            <a:endParaRPr lang="el-GR" sz="2000" dirty="0"/>
          </a:p>
        </p:txBody>
      </p:sp>
      <p:sp>
        <p:nvSpPr>
          <p:cNvPr id="18" name="17 - Ορθογώνιο"/>
          <p:cNvSpPr/>
          <p:nvPr/>
        </p:nvSpPr>
        <p:spPr>
          <a:xfrm>
            <a:off x="1142976" y="2571744"/>
            <a:ext cx="2083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σόδα</a:t>
            </a:r>
            <a:endParaRPr lang="el-GR" sz="2000" dirty="0"/>
          </a:p>
        </p:txBody>
      </p:sp>
      <p:sp>
        <p:nvSpPr>
          <p:cNvPr id="19" name="18 - Ορθογώνιο"/>
          <p:cNvSpPr/>
          <p:nvPr/>
        </p:nvSpPr>
        <p:spPr>
          <a:xfrm>
            <a:off x="4714875" y="2571744"/>
            <a:ext cx="711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</a:rPr>
              <a:t>……. </a:t>
            </a:r>
            <a:endParaRPr lang="el-GR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2" grpId="0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785918" y="142852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ΟΞΙΝΟΣ   ΧΑΡΑΚΤΗΡΑΣ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642918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4 .</a:t>
            </a:r>
            <a:r>
              <a:rPr lang="el-GR" sz="2400" dirty="0" smtClean="0"/>
              <a:t> Τα διαλύματα οξέων αντιδρούν με ορισμένα μέταλλα και παράγεται αέριο υδρογόνου:</a:t>
            </a:r>
            <a:endParaRPr lang="en-US" sz="2400" dirty="0" smtClean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3661312" y="4100460"/>
            <a:ext cx="114300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Ορθογώνιο"/>
          <p:cNvSpPr/>
          <p:nvPr/>
        </p:nvSpPr>
        <p:spPr>
          <a:xfrm>
            <a:off x="1018106" y="3886146"/>
            <a:ext cx="616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οξύ </a:t>
            </a:r>
            <a:endParaRPr lang="el-GR" sz="2000" b="1" dirty="0"/>
          </a:p>
        </p:txBody>
      </p:sp>
      <p:sp>
        <p:nvSpPr>
          <p:cNvPr id="18" name="17 - Ορθογώνιο"/>
          <p:cNvSpPr/>
          <p:nvPr/>
        </p:nvSpPr>
        <p:spPr>
          <a:xfrm>
            <a:off x="1803924" y="388614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+ </a:t>
            </a:r>
            <a:endParaRPr lang="el-GR" sz="2000" b="1" dirty="0"/>
          </a:p>
        </p:txBody>
      </p:sp>
      <p:sp>
        <p:nvSpPr>
          <p:cNvPr id="19" name="18 - Ορθογώνιο"/>
          <p:cNvSpPr/>
          <p:nvPr/>
        </p:nvSpPr>
        <p:spPr>
          <a:xfrm>
            <a:off x="2375428" y="3886146"/>
            <a:ext cx="108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μέταλλο</a:t>
            </a:r>
            <a:endParaRPr lang="el-GR" sz="2000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4947196" y="3886146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……….</a:t>
            </a:r>
            <a:endParaRPr lang="el-GR" sz="2000" b="1" dirty="0"/>
          </a:p>
        </p:txBody>
      </p:sp>
      <p:sp>
        <p:nvSpPr>
          <p:cNvPr id="21" name="20 - Ορθογώνιο"/>
          <p:cNvSpPr/>
          <p:nvPr/>
        </p:nvSpPr>
        <p:spPr>
          <a:xfrm>
            <a:off x="6018766" y="3886146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+   υδρογόνο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2428868"/>
            <a:ext cx="5072098" cy="295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85720" y="5214950"/>
            <a:ext cx="135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Διάλυμα οξέος που περιέχει μέταλλο ψευδάργυρο</a:t>
            </a:r>
            <a:endParaRPr lang="el-GR" sz="1600" b="1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5400000">
            <a:off x="785786" y="5000636"/>
            <a:ext cx="714380" cy="1588"/>
          </a:xfrm>
          <a:prstGeom prst="straightConnector1">
            <a:avLst/>
          </a:prstGeom>
          <a:ln w="38100">
            <a:solidFill>
              <a:srgbClr val="E21E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2000232" y="5357826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Διάλυμα οξέος που περιέχει σίδηρο</a:t>
            </a:r>
            <a:endParaRPr lang="el-GR" sz="1600" b="1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2000232" y="5072074"/>
            <a:ext cx="571504" cy="1588"/>
          </a:xfrm>
          <a:prstGeom prst="straightConnector1">
            <a:avLst/>
          </a:prstGeom>
          <a:ln w="38100">
            <a:solidFill>
              <a:srgbClr val="E21E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3000364" y="5214950"/>
            <a:ext cx="1357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Διάλυμα οξέος που περιέχει χαλκό</a:t>
            </a:r>
            <a:endParaRPr lang="el-GR" sz="1600" b="1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5400000">
            <a:off x="3106727" y="5035561"/>
            <a:ext cx="642942" cy="1588"/>
          </a:xfrm>
          <a:prstGeom prst="straightConnector1">
            <a:avLst/>
          </a:prstGeom>
          <a:ln w="38100">
            <a:solidFill>
              <a:srgbClr val="E21E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1785918" y="142852"/>
            <a:ext cx="3786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ΟΞΙΝΟΣ   ΧΑΡΑΚΤΗΡΑΣ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>
            <a:off x="3143240" y="1000108"/>
            <a:ext cx="114300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Ορθογώνιο"/>
          <p:cNvSpPr/>
          <p:nvPr/>
        </p:nvSpPr>
        <p:spPr>
          <a:xfrm>
            <a:off x="500034" y="785794"/>
            <a:ext cx="616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οξύ </a:t>
            </a:r>
            <a:endParaRPr lang="el-GR" sz="2000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1285852" y="78579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+ </a:t>
            </a:r>
            <a:endParaRPr lang="el-GR" sz="2000" b="1" dirty="0"/>
          </a:p>
        </p:txBody>
      </p:sp>
      <p:sp>
        <p:nvSpPr>
          <p:cNvPr id="16" name="15 - Ορθογώνιο"/>
          <p:cNvSpPr/>
          <p:nvPr/>
        </p:nvSpPr>
        <p:spPr>
          <a:xfrm>
            <a:off x="1857356" y="785794"/>
            <a:ext cx="108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μέταλλο</a:t>
            </a:r>
            <a:endParaRPr lang="el-GR" sz="2000" b="1" dirty="0"/>
          </a:p>
        </p:txBody>
      </p:sp>
      <p:sp>
        <p:nvSpPr>
          <p:cNvPr id="17" name="16 - Ορθογώνιο"/>
          <p:cNvSpPr/>
          <p:nvPr/>
        </p:nvSpPr>
        <p:spPr>
          <a:xfrm>
            <a:off x="4429124" y="785794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……….</a:t>
            </a:r>
            <a:endParaRPr lang="el-GR" sz="2000" b="1" dirty="0"/>
          </a:p>
        </p:txBody>
      </p:sp>
      <p:sp>
        <p:nvSpPr>
          <p:cNvPr id="18" name="17 - Ορθογώνιο"/>
          <p:cNvSpPr/>
          <p:nvPr/>
        </p:nvSpPr>
        <p:spPr>
          <a:xfrm>
            <a:off x="5500694" y="785794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+   υδρογόνο</a:t>
            </a:r>
            <a:endParaRPr lang="en-US" sz="20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571472" y="150017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 δοχεία (δοκιμαστικούς σωλήνες) που περιέχουν μέταλλα , προσθέτω ένα διάλυμα οξέος (εδώ προσθέτω υδατικό διάλυμα οξέος υδροχλωρίου)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6429388" y="4000504"/>
            <a:ext cx="27146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Παρατηρώ ότι ο ψευδάργυρος και ο σίδηρος αντιδρούν με το οξύ,  και παράγεται αέριο υδρογόνου  (=οι …μπουρμπουλήθρες  που  φαίνονται).</a:t>
            </a:r>
            <a:endParaRPr lang="en-US" dirty="0"/>
          </a:p>
        </p:txBody>
      </p:sp>
      <p:sp>
        <p:nvSpPr>
          <p:cNvPr id="21" name="20 - Επεξήγηση με σύννεφο"/>
          <p:cNvSpPr/>
          <p:nvPr/>
        </p:nvSpPr>
        <p:spPr>
          <a:xfrm>
            <a:off x="6143636" y="3500438"/>
            <a:ext cx="3000364" cy="3000396"/>
          </a:xfrm>
          <a:prstGeom prst="cloudCallout">
            <a:avLst>
              <a:gd name="adj1" fmla="val -89533"/>
              <a:gd name="adj2" fmla="val -116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21 - TextBox"/>
          <p:cNvSpPr txBox="1"/>
          <p:nvPr/>
        </p:nvSpPr>
        <p:spPr>
          <a:xfrm>
            <a:off x="4143372" y="621508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χαλκός δεν αντιδρά με το οξύ </a:t>
            </a:r>
            <a:endParaRPr lang="el-GR" dirty="0"/>
          </a:p>
        </p:txBody>
      </p:sp>
      <p:cxnSp>
        <p:nvCxnSpPr>
          <p:cNvPr id="24" name="23 - Ευθύγραμμο βέλος σύνδεσης"/>
          <p:cNvCxnSpPr/>
          <p:nvPr/>
        </p:nvCxnSpPr>
        <p:spPr>
          <a:xfrm flipV="1">
            <a:off x="3357554" y="3000372"/>
            <a:ext cx="1357322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4786314" y="285749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Εδώ δεν παράγονται μπουρμπουλήθρες με αέριο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500034" y="1285860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Παράδειγμα ένα </a:t>
            </a:r>
            <a:r>
              <a:rPr lang="el-GR" sz="2400" u="sng" dirty="0" smtClean="0">
                <a:solidFill>
                  <a:srgbClr val="FF0000"/>
                </a:solidFill>
              </a:rPr>
              <a:t>ανιόν οξυγόνου  (0</a:t>
            </a:r>
            <a:r>
              <a:rPr lang="el-GR" sz="2400" u="sng" baseline="30000" dirty="0" smtClean="0">
                <a:solidFill>
                  <a:srgbClr val="FF0000"/>
                </a:solidFill>
              </a:rPr>
              <a:t>2-</a:t>
            </a:r>
            <a:r>
              <a:rPr lang="el-GR" sz="2400" u="sng" dirty="0" smtClean="0">
                <a:solidFill>
                  <a:srgbClr val="FF0000"/>
                </a:solidFill>
              </a:rPr>
              <a:t>)</a:t>
            </a:r>
            <a:r>
              <a:rPr lang="el-GR" sz="2400" dirty="0" smtClean="0"/>
              <a:t>. Έχει  </a:t>
            </a:r>
            <a:r>
              <a:rPr lang="el-GR" sz="2400" u="sng" dirty="0" smtClean="0"/>
              <a:t>10 ηλεκτρόνια και 8 πρωτόνια </a:t>
            </a:r>
            <a:r>
              <a:rPr lang="el-GR" sz="2400" dirty="0" smtClean="0"/>
              <a:t>.  Άρα το ανιόν θα έχει </a:t>
            </a:r>
            <a:r>
              <a:rPr lang="el-GR" sz="2400" u="sng" dirty="0" smtClean="0"/>
              <a:t>αρνητικό</a:t>
            </a:r>
            <a:r>
              <a:rPr lang="el-GR" sz="2400" dirty="0" smtClean="0"/>
              <a:t> συνολικό φορτίο ( θα είναι αρνητικά φορτισμένο)</a:t>
            </a:r>
            <a:endParaRPr lang="en-US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2285984" y="21429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Ανιόν  -  Ανιόντα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5320012" y="3910719"/>
            <a:ext cx="1918361" cy="19825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Έλλειψη"/>
          <p:cNvSpPr/>
          <p:nvPr/>
        </p:nvSpPr>
        <p:spPr>
          <a:xfrm>
            <a:off x="4286248" y="3071810"/>
            <a:ext cx="4214842" cy="3724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Έλλειψη"/>
          <p:cNvSpPr/>
          <p:nvPr/>
        </p:nvSpPr>
        <p:spPr>
          <a:xfrm>
            <a:off x="7349381" y="4475007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Έλλειψη"/>
          <p:cNvSpPr/>
          <p:nvPr/>
        </p:nvSpPr>
        <p:spPr>
          <a:xfrm>
            <a:off x="4955767" y="5490725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Έλλειψη"/>
          <p:cNvSpPr/>
          <p:nvPr/>
        </p:nvSpPr>
        <p:spPr>
          <a:xfrm>
            <a:off x="5996469" y="3402860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Έλλειψη"/>
          <p:cNvSpPr/>
          <p:nvPr/>
        </p:nvSpPr>
        <p:spPr>
          <a:xfrm>
            <a:off x="6985135" y="5998584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6072198" y="5500702"/>
            <a:ext cx="288516" cy="2721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6000760" y="392906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15" name="14 - Έλλειψη"/>
          <p:cNvSpPr/>
          <p:nvPr/>
        </p:nvSpPr>
        <p:spPr>
          <a:xfrm>
            <a:off x="5500694" y="4429132"/>
            <a:ext cx="285752" cy="267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TextBox"/>
          <p:cNvSpPr txBox="1"/>
          <p:nvPr/>
        </p:nvSpPr>
        <p:spPr>
          <a:xfrm flipH="1">
            <a:off x="5500694" y="4286256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6204609" y="4475007"/>
            <a:ext cx="156105" cy="41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18" name="17 - TextBox"/>
          <p:cNvSpPr txBox="1"/>
          <p:nvPr/>
        </p:nvSpPr>
        <p:spPr>
          <a:xfrm>
            <a:off x="4929190" y="5214950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5929322" y="3143248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6933100" y="5829298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7297346" y="4305720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6072198" y="5357826"/>
            <a:ext cx="260175" cy="41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23" name="22 - Έλλειψη"/>
          <p:cNvSpPr/>
          <p:nvPr/>
        </p:nvSpPr>
        <p:spPr>
          <a:xfrm>
            <a:off x="6500826" y="5286388"/>
            <a:ext cx="288516" cy="2721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TextBox"/>
          <p:cNvSpPr txBox="1"/>
          <p:nvPr/>
        </p:nvSpPr>
        <p:spPr>
          <a:xfrm>
            <a:off x="6429388" y="5143512"/>
            <a:ext cx="260175" cy="41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25" name="24 - Έλλειψη"/>
          <p:cNvSpPr/>
          <p:nvPr/>
        </p:nvSpPr>
        <p:spPr>
          <a:xfrm>
            <a:off x="6643702" y="4572008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- Έλλειψη"/>
          <p:cNvSpPr/>
          <p:nvPr/>
        </p:nvSpPr>
        <p:spPr>
          <a:xfrm>
            <a:off x="5857884" y="5143512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- Έλλειψη"/>
          <p:cNvSpPr/>
          <p:nvPr/>
        </p:nvSpPr>
        <p:spPr>
          <a:xfrm>
            <a:off x="5929322" y="4643446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- Έλλειψη"/>
          <p:cNvSpPr/>
          <p:nvPr/>
        </p:nvSpPr>
        <p:spPr>
          <a:xfrm>
            <a:off x="6500826" y="4286256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- Έλλειψη"/>
          <p:cNvSpPr/>
          <p:nvPr/>
        </p:nvSpPr>
        <p:spPr>
          <a:xfrm>
            <a:off x="6715140" y="5000636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- Έλλειψη"/>
          <p:cNvSpPr/>
          <p:nvPr/>
        </p:nvSpPr>
        <p:spPr>
          <a:xfrm>
            <a:off x="6143636" y="4357694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- Έλλειψη"/>
          <p:cNvSpPr/>
          <p:nvPr/>
        </p:nvSpPr>
        <p:spPr>
          <a:xfrm>
            <a:off x="5572132" y="4857760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Έλλειψη"/>
          <p:cNvSpPr/>
          <p:nvPr/>
        </p:nvSpPr>
        <p:spPr>
          <a:xfrm>
            <a:off x="6000760" y="4071942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Έλλειψη"/>
          <p:cNvSpPr/>
          <p:nvPr/>
        </p:nvSpPr>
        <p:spPr>
          <a:xfrm>
            <a:off x="6215074" y="4643446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Έλλειψη"/>
          <p:cNvSpPr/>
          <p:nvPr/>
        </p:nvSpPr>
        <p:spPr>
          <a:xfrm>
            <a:off x="7481555" y="5455675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- TextBox"/>
          <p:cNvSpPr txBox="1"/>
          <p:nvPr/>
        </p:nvSpPr>
        <p:spPr>
          <a:xfrm>
            <a:off x="7429520" y="5286388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6" name="35 - Έλλειψη"/>
          <p:cNvSpPr/>
          <p:nvPr/>
        </p:nvSpPr>
        <p:spPr>
          <a:xfrm>
            <a:off x="4552597" y="4526981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- TextBox"/>
          <p:cNvSpPr txBox="1"/>
          <p:nvPr/>
        </p:nvSpPr>
        <p:spPr>
          <a:xfrm>
            <a:off x="4500562" y="4357694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38" name="37 - Έλλειψη"/>
          <p:cNvSpPr/>
          <p:nvPr/>
        </p:nvSpPr>
        <p:spPr>
          <a:xfrm>
            <a:off x="7124365" y="3741163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- TextBox"/>
          <p:cNvSpPr txBox="1"/>
          <p:nvPr/>
        </p:nvSpPr>
        <p:spPr>
          <a:xfrm>
            <a:off x="7072330" y="3571876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0" name="39 - Έλλειψη"/>
          <p:cNvSpPr/>
          <p:nvPr/>
        </p:nvSpPr>
        <p:spPr>
          <a:xfrm>
            <a:off x="6052795" y="6312931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- TextBox"/>
          <p:cNvSpPr txBox="1"/>
          <p:nvPr/>
        </p:nvSpPr>
        <p:spPr>
          <a:xfrm>
            <a:off x="6000760" y="6143644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42" name="41 - TextBox"/>
          <p:cNvSpPr txBox="1"/>
          <p:nvPr/>
        </p:nvSpPr>
        <p:spPr>
          <a:xfrm flipH="1">
            <a:off x="5857884" y="4429132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43" name="42 - TextBox"/>
          <p:cNvSpPr txBox="1"/>
          <p:nvPr/>
        </p:nvSpPr>
        <p:spPr>
          <a:xfrm flipH="1">
            <a:off x="5786446" y="5000636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44" name="43 - TextBox"/>
          <p:cNvSpPr txBox="1"/>
          <p:nvPr/>
        </p:nvSpPr>
        <p:spPr>
          <a:xfrm flipH="1">
            <a:off x="6643702" y="4429132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+</a:t>
            </a:r>
            <a:endParaRPr lang="en-US" sz="2800" b="1" dirty="0"/>
          </a:p>
        </p:txBody>
      </p:sp>
      <p:sp>
        <p:nvSpPr>
          <p:cNvPr id="45" name="44 - Έλλειψη"/>
          <p:cNvSpPr/>
          <p:nvPr/>
        </p:nvSpPr>
        <p:spPr>
          <a:xfrm>
            <a:off x="5500694" y="5286388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45 - Έλλειψη"/>
          <p:cNvSpPr/>
          <p:nvPr/>
        </p:nvSpPr>
        <p:spPr>
          <a:xfrm>
            <a:off x="6929454" y="4857760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6 - Έλλειψη"/>
          <p:cNvSpPr/>
          <p:nvPr/>
        </p:nvSpPr>
        <p:spPr>
          <a:xfrm>
            <a:off x="5786446" y="5572140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47 - Έλλειψη"/>
          <p:cNvSpPr/>
          <p:nvPr/>
        </p:nvSpPr>
        <p:spPr>
          <a:xfrm>
            <a:off x="6286512" y="5000636"/>
            <a:ext cx="28575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- Επεξήγηση με σύννεφο"/>
          <p:cNvSpPr/>
          <p:nvPr/>
        </p:nvSpPr>
        <p:spPr>
          <a:xfrm>
            <a:off x="0" y="857232"/>
            <a:ext cx="4786346" cy="3857652"/>
          </a:xfrm>
          <a:prstGeom prst="cloudCallout">
            <a:avLst>
              <a:gd name="adj1" fmla="val 17054"/>
              <a:gd name="adj2" fmla="val 795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9 - Έλλειψη"/>
          <p:cNvSpPr/>
          <p:nvPr/>
        </p:nvSpPr>
        <p:spPr>
          <a:xfrm>
            <a:off x="8072462" y="4857760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0 - TextBox"/>
          <p:cNvSpPr txBox="1"/>
          <p:nvPr/>
        </p:nvSpPr>
        <p:spPr>
          <a:xfrm>
            <a:off x="8001024" y="4643446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  <p:sp>
        <p:nvSpPr>
          <p:cNvPr id="52" name="51 - Έλλειψη"/>
          <p:cNvSpPr/>
          <p:nvPr/>
        </p:nvSpPr>
        <p:spPr>
          <a:xfrm>
            <a:off x="5195539" y="3812601"/>
            <a:ext cx="208140" cy="2257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2 - TextBox"/>
          <p:cNvSpPr txBox="1"/>
          <p:nvPr/>
        </p:nvSpPr>
        <p:spPr>
          <a:xfrm>
            <a:off x="5143504" y="3643314"/>
            <a:ext cx="260175" cy="46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-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 animBg="1"/>
      <p:bldP spid="53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1348</Words>
  <PresentationFormat>Προβολή στην οθόνη (4:3)</PresentationFormat>
  <Paragraphs>405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411</cp:revision>
  <dcterms:created xsi:type="dcterms:W3CDTF">2020-03-28T09:35:19Z</dcterms:created>
  <dcterms:modified xsi:type="dcterms:W3CDTF">2023-12-21T09:14:17Z</dcterms:modified>
</cp:coreProperties>
</file>