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11" r:id="rId3"/>
    <p:sldId id="310" r:id="rId4"/>
    <p:sldId id="332" r:id="rId5"/>
    <p:sldId id="312" r:id="rId6"/>
    <p:sldId id="333" r:id="rId7"/>
    <p:sldId id="345" r:id="rId8"/>
    <p:sldId id="346" r:id="rId9"/>
    <p:sldId id="336" r:id="rId10"/>
    <p:sldId id="364" r:id="rId11"/>
    <p:sldId id="348" r:id="rId12"/>
    <p:sldId id="349" r:id="rId13"/>
    <p:sldId id="350" r:id="rId14"/>
    <p:sldId id="3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</a:t>
            </a:r>
            <a:r>
              <a:rPr lang="el-GR" sz="2800" dirty="0" smtClean="0">
                <a:solidFill>
                  <a:srgbClr val="FF0000"/>
                </a:solidFill>
              </a:rPr>
              <a:t>τα ιόντα  είναι </a:t>
            </a:r>
            <a:r>
              <a:rPr lang="el-GR" sz="2800" dirty="0" smtClean="0">
                <a:solidFill>
                  <a:srgbClr val="FF0000"/>
                </a:solidFill>
              </a:rPr>
              <a:t>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500042"/>
            <a:ext cx="85725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/>
              <a:t>Χημικά στοιχεία </a:t>
            </a:r>
            <a:r>
              <a:rPr lang="el-GR" sz="2800" b="1" dirty="0" smtClean="0"/>
              <a:t>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u="sng" dirty="0" smtClean="0">
                <a:solidFill>
                  <a:srgbClr val="FF0000"/>
                </a:solidFill>
              </a:rPr>
              <a:t>Δηλαδή</a:t>
            </a:r>
            <a:r>
              <a:rPr lang="el-GR" sz="2800" dirty="0" smtClean="0">
                <a:solidFill>
                  <a:srgbClr val="FF0000"/>
                </a:solidFill>
              </a:rPr>
              <a:t> αποτελούνται από άτομα που όλα έχουν στον πυρήνα τους, τον ίδιο αριθμό πρωτονίων  (δηλαδή ίδιο ατομικό αριθμό)</a:t>
            </a:r>
            <a:endParaRPr lang="el-GR" sz="2800" dirty="0" smtClean="0"/>
          </a:p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071670" y="40005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</a:t>
            </a:r>
            <a:r>
              <a:rPr lang="el-GR" dirty="0" err="1" smtClean="0"/>
              <a:t>κ.α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0" y="38576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Ο άνθρακας αποτελείται από άτομα άνθρακα, που όλα τα άτομα έχουν μέσα στο πυρήνα τους 6 πρωτόνια, γιαυτό και τα άτομα αυτά είναι άτομα άνθρακα.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285720" y="5572140"/>
            <a:ext cx="3854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Άρα ο άνθρακας έχει ατομικό αριθμό 6</a:t>
            </a:r>
            <a:endParaRPr lang="en-US" u="sng" dirty="0" smtClean="0"/>
          </a:p>
        </p:txBody>
      </p:sp>
      <p:sp>
        <p:nvSpPr>
          <p:cNvPr id="58" name="57 - Ορθογώνιο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άνθρακας είναι χημικό στοιχείο, αφού αποτελείται από ένα είδος ατόμου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2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6" grpId="0"/>
      <p:bldP spid="57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</a:t>
            </a:r>
            <a:r>
              <a:rPr lang="el-GR" sz="2000" dirty="0" err="1" smtClean="0"/>
              <a:t>λιθίου</a:t>
            </a:r>
            <a:r>
              <a:rPr lang="el-GR" sz="2000" dirty="0" smtClean="0"/>
              <a:t>, που όλα τα άτομα έχουν μέσα στο πυρήνα τους 3 πρωτόνια, γιαυτό και τα άτομα αυτά είναι άτομα λιθίου .</a:t>
            </a:r>
          </a:p>
          <a:p>
            <a:r>
              <a:rPr lang="el-GR" sz="2000" u="sng" dirty="0" smtClean="0"/>
              <a:t>Άρα το λίθιο έχει ατομικό αριθμό 3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43" grpId="0"/>
      <p:bldP spid="45" grpId="0"/>
      <p:bldP spid="49" grpId="0"/>
      <p:bldP spid="29" grpId="0"/>
      <p:bldP spid="34" grpId="0"/>
      <p:bldP spid="39" grpId="0"/>
      <p:bldP spid="51" grpId="0" animBg="1"/>
      <p:bldP spid="52" grpId="0"/>
      <p:bldP spid="53" grpId="0" animBg="1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9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ΑΡΑ</a:t>
            </a:r>
            <a:r>
              <a:rPr lang="el-GR" sz="2400" dirty="0" smtClean="0"/>
              <a:t> Τα άτομα έχουν </a:t>
            </a:r>
            <a:r>
              <a:rPr lang="el-GR" sz="2400" dirty="0" smtClean="0">
                <a:solidFill>
                  <a:srgbClr val="FF0000"/>
                </a:solidFill>
              </a:rPr>
              <a:t>συνολικό φορτίο μηδέν</a:t>
            </a:r>
            <a:r>
              <a:rPr lang="el-GR" sz="2400" dirty="0" smtClean="0"/>
              <a:t> (είναι ηλεκτρικά ουδέτερα) ….αφού έχουν </a:t>
            </a:r>
            <a:r>
              <a:rPr lang="el-GR" sz="2400" dirty="0" smtClean="0">
                <a:solidFill>
                  <a:srgbClr val="FF0000"/>
                </a:solidFill>
              </a:rPr>
              <a:t>ίσο αριθμό </a:t>
            </a:r>
            <a:r>
              <a:rPr lang="el-GR" sz="2400" dirty="0" smtClean="0"/>
              <a:t>θετικών πρωτονίων και αρνητικών ηλεκτρονίων…..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4611231"/>
            <a:ext cx="3286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Προσοχή</a:t>
            </a:r>
            <a:r>
              <a:rPr lang="el-GR" sz="2000" dirty="0" smtClean="0"/>
              <a:t>!!!  Αυτή η εικόνα του ατόμου </a:t>
            </a:r>
            <a:r>
              <a:rPr lang="el-GR" sz="2000" u="sng" dirty="0" smtClean="0"/>
              <a:t>δεν είναι η πραγματική </a:t>
            </a:r>
            <a:r>
              <a:rPr lang="el-GR" sz="20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0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5000628" y="171448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786182" y="150017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155605"/>
            <a:ext cx="5715008" cy="570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857752" y="642918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2928926" y="4071942"/>
            <a:ext cx="3143272" cy="9286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000100" y="4857760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 που περιέχει πρωτόνια και νετρόνια</a:t>
            </a:r>
            <a:endParaRPr lang="en-US" b="1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1357290" y="1214422"/>
            <a:ext cx="2643206" cy="18573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1714480" y="1000108"/>
            <a:ext cx="6000792" cy="164307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1643042" y="1214422"/>
            <a:ext cx="5143536" cy="221457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42844" y="362530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Ηλεκτρόνια που κινούνται γύρω από το πυρήνα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436577"/>
            <a:ext cx="3428992" cy="342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sz="2400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7158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Τα πρωτόνια έχουν ίση μάζα με τα νετρόνια.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14282" y="18573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  Τα ηλεκτρόνια είναι πάρα πολύ μικρά …. είναι 1836 φορές μικρότερα από τα πρωτόνια και τα νετρόνια.</a:t>
            </a:r>
          </a:p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endParaRPr lang="el-GR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85720" y="35718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πρωτόνια είναι μαζί με τα νετρόνια, και βρίσκονται στο </a:t>
            </a:r>
            <a:r>
              <a:rPr lang="el-GR" b="1" dirty="0" smtClean="0"/>
              <a:t>πυρήνα</a:t>
            </a:r>
            <a:r>
              <a:rPr lang="el-GR" dirty="0" smtClean="0"/>
              <a:t> του ατόμου.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285720" y="857232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Τα ηλεκτρόνια βρίσκονται έξω από τον πυρήνα του ατόμου, και περιφέρονται γύρω από τον πυρήνα.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4929190" y="150017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Ένα άτομο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571480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42844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Προσοχή !! </a:t>
            </a:r>
            <a:r>
              <a:rPr lang="el-GR" dirty="0" smtClean="0"/>
              <a:t>Σε ένα </a:t>
            </a:r>
            <a:r>
              <a:rPr lang="el-GR" b="1" dirty="0" smtClean="0"/>
              <a:t>άτομο</a:t>
            </a:r>
            <a:r>
              <a:rPr lang="el-GR" dirty="0" smtClean="0"/>
              <a:t> έχω ίσο αριθμό πρωτονίων και ηλεκτρονίων. 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214282" y="3143248"/>
            <a:ext cx="23574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r>
              <a:rPr lang="el-GR" b="1" dirty="0" smtClean="0"/>
              <a:t>: </a:t>
            </a:r>
            <a:r>
              <a:rPr lang="el-GR" dirty="0" smtClean="0"/>
              <a:t>Αν σε ένα </a:t>
            </a:r>
            <a:r>
              <a:rPr lang="el-GR" b="1" dirty="0" smtClean="0"/>
              <a:t>άτομο</a:t>
            </a:r>
            <a:r>
              <a:rPr lang="el-GR" dirty="0" smtClean="0"/>
              <a:t> υπάρχουν 4  πρωτόνια,  τότε οπωσδήποτε θα υπάρχουν και 4 ηλεκτρόνια.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Έλλειψη"/>
          <p:cNvSpPr/>
          <p:nvPr/>
        </p:nvSpPr>
        <p:spPr>
          <a:xfrm>
            <a:off x="7991500" y="42862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00892" y="641610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8286776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6643702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8715404" y="300037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8001024" y="581913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8286776" y="531906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842965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143900" y="61048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8215338" y="517619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7000892" y="62732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643702" y="51435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8643966" y="278605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991500" y="41433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8286776" y="567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642910" y="1500174"/>
            <a:ext cx="7072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Όπως είδαμε και προηγουμένως, </a:t>
            </a:r>
            <a:r>
              <a:rPr lang="el-GR" sz="2000" u="sng" dirty="0" smtClean="0"/>
              <a:t>το συνολικό φορτίο ηλεκτρονίων και πρωτονίων που περιέχονται σε ένα άτομο είναι μηδέν</a:t>
            </a:r>
            <a:endParaRPr lang="en-US" sz="2000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58" y="3500438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/>
              <a:t>Άρα όλα τα άτομα έχουν φορτίο μηδέν.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142844" y="21429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</a:t>
            </a:r>
            <a:r>
              <a:rPr lang="el-GR" sz="2400" b="1" dirty="0" smtClean="0"/>
              <a:t>ατομικός   αριθμός </a:t>
            </a:r>
            <a:r>
              <a:rPr lang="el-GR" sz="2400" dirty="0" smtClean="0"/>
              <a:t>ενός ατόμου είναι ο αριθμός </a:t>
            </a:r>
            <a:r>
              <a:rPr lang="el-GR" sz="2400" b="1" dirty="0" smtClean="0"/>
              <a:t>πρωτονίων</a:t>
            </a:r>
            <a:r>
              <a:rPr lang="el-GR" sz="2400" dirty="0" smtClean="0"/>
              <a:t> που περιέχει αυτό το άτομο.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282" y="535782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: αν  ένα άτομο έχει 5 πρωτόνια , τότε ο ατομικός του αριθμός θα είναι 5 (</a:t>
            </a:r>
            <a:r>
              <a:rPr lang="el-GR" b="1" dirty="0" smtClean="0"/>
              <a:t>Ζ = 5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5572132" y="41433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3714744" y="350043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3714744" y="33575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28596" y="292893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ατομικός αριθμός </a:t>
            </a:r>
            <a:r>
              <a:rPr lang="el-GR" dirty="0" smtClean="0"/>
              <a:t>συμβολίζεται με το γράμμα </a:t>
            </a:r>
            <a:r>
              <a:rPr lang="el-GR" b="1" dirty="0" smtClean="0"/>
              <a:t>Ζ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7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 αριθμός  τον  πρωτονίων-ατομικός  αριθμός  καθορίζει  το  είδος  του   ατόμου (δηλαδή αν αυτό το άτομο θα είναι άτομο οξυγόνου, χρυσού κλπ)…. </a:t>
            </a:r>
            <a:r>
              <a:rPr lang="el-GR" u="sng" dirty="0" smtClean="0"/>
              <a:t>Ακολουθούν παραδείγματα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707</Words>
  <PresentationFormat>Προβολή στην οθόνη (4:3)</PresentationFormat>
  <Paragraphs>155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453</cp:revision>
  <dcterms:created xsi:type="dcterms:W3CDTF">2020-03-28T09:35:19Z</dcterms:created>
  <dcterms:modified xsi:type="dcterms:W3CDTF">2024-01-19T04:36:50Z</dcterms:modified>
</cp:coreProperties>
</file>