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61" r:id="rId2"/>
    <p:sldId id="362" r:id="rId3"/>
    <p:sldId id="365" r:id="rId4"/>
    <p:sldId id="364" r:id="rId5"/>
    <p:sldId id="366" r:id="rId6"/>
    <p:sldId id="367" r:id="rId7"/>
    <p:sldId id="369" r:id="rId8"/>
    <p:sldId id="370" r:id="rId9"/>
    <p:sldId id="371" r:id="rId10"/>
    <p:sldId id="372" r:id="rId1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E21E7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7" autoAdjust="0"/>
    <p:restoredTop sz="94640" autoAdjust="0"/>
  </p:normalViewPr>
  <p:slideViewPr>
    <p:cSldViewPr>
      <p:cViewPr>
        <p:scale>
          <a:sx n="71" d="100"/>
          <a:sy n="71" d="100"/>
        </p:scale>
        <p:origin x="-1786" y="-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21/12/2023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21/12/2023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21/12/2023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21/12/2023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21/12/2023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21/12/2023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21/12/2023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571604" y="214290"/>
            <a:ext cx="4000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εξουδετέρωση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214282" y="1785926"/>
            <a:ext cx="80010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Η παρακάτω χημική αντίδραση ονομάζεται αντίδραση  εξουδετέρωσης :</a:t>
            </a:r>
            <a:endParaRPr lang="en-US" sz="2400" dirty="0" smtClean="0"/>
          </a:p>
        </p:txBody>
      </p:sp>
      <p:cxnSp>
        <p:nvCxnSpPr>
          <p:cNvPr id="15" name="14 - Ευθύγραμμο βέλος σύνδεσης"/>
          <p:cNvCxnSpPr/>
          <p:nvPr/>
        </p:nvCxnSpPr>
        <p:spPr>
          <a:xfrm flipV="1">
            <a:off x="3714744" y="3919338"/>
            <a:ext cx="1664085" cy="972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- Ορθογώνιο"/>
          <p:cNvSpPr/>
          <p:nvPr/>
        </p:nvSpPr>
        <p:spPr>
          <a:xfrm>
            <a:off x="428596" y="6286520"/>
            <a:ext cx="16685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(</a:t>
            </a:r>
            <a:r>
              <a:rPr lang="en-US" b="1" dirty="0" err="1" smtClean="0"/>
              <a:t>aq</a:t>
            </a:r>
            <a:r>
              <a:rPr lang="en-US" b="1" dirty="0" smtClean="0"/>
              <a:t>)  = </a:t>
            </a:r>
            <a:r>
              <a:rPr lang="el-GR" b="1" dirty="0" smtClean="0"/>
              <a:t>διάλυμα</a:t>
            </a:r>
            <a:endParaRPr lang="en-US" dirty="0"/>
          </a:p>
        </p:txBody>
      </p:sp>
      <p:sp>
        <p:nvSpPr>
          <p:cNvPr id="8" name="7 - Ορθογώνιο"/>
          <p:cNvSpPr/>
          <p:nvPr/>
        </p:nvSpPr>
        <p:spPr>
          <a:xfrm>
            <a:off x="571472" y="3702610"/>
            <a:ext cx="10358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H</a:t>
            </a:r>
            <a:r>
              <a:rPr lang="en-US" sz="2800" b="1" baseline="30000" dirty="0" smtClean="0"/>
              <a:t>+ </a:t>
            </a:r>
            <a:r>
              <a:rPr lang="en-US" sz="2800" b="1" baseline="-25000" dirty="0" smtClean="0"/>
              <a:t>(</a:t>
            </a:r>
            <a:r>
              <a:rPr lang="en-US" sz="2800" b="1" baseline="-25000" dirty="0" err="1" smtClean="0"/>
              <a:t>aq</a:t>
            </a:r>
            <a:r>
              <a:rPr lang="en-US" sz="2800" b="1" baseline="-25000" dirty="0" smtClean="0"/>
              <a:t>) </a:t>
            </a:r>
            <a:endParaRPr lang="el-GR" sz="2800" baseline="-25000" dirty="0"/>
          </a:p>
        </p:txBody>
      </p:sp>
      <p:sp>
        <p:nvSpPr>
          <p:cNvPr id="9" name="8 - Ορθογώνιο"/>
          <p:cNvSpPr/>
          <p:nvPr/>
        </p:nvSpPr>
        <p:spPr>
          <a:xfrm>
            <a:off x="1500166" y="3714752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+</a:t>
            </a:r>
            <a:endParaRPr lang="el-GR" sz="2800" dirty="0"/>
          </a:p>
        </p:txBody>
      </p:sp>
      <p:sp>
        <p:nvSpPr>
          <p:cNvPr id="10" name="9 - Ορθογώνιο"/>
          <p:cNvSpPr/>
          <p:nvPr/>
        </p:nvSpPr>
        <p:spPr>
          <a:xfrm>
            <a:off x="2071670" y="3702610"/>
            <a:ext cx="12602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OH</a:t>
            </a:r>
            <a:r>
              <a:rPr lang="en-US" sz="2800" b="1" baseline="30000" dirty="0" smtClean="0"/>
              <a:t>-</a:t>
            </a:r>
            <a:r>
              <a:rPr lang="en-US" sz="2800" b="1" dirty="0" smtClean="0"/>
              <a:t> </a:t>
            </a:r>
            <a:r>
              <a:rPr lang="en-US" sz="2800" b="1" baseline="-25000" dirty="0" smtClean="0"/>
              <a:t>(</a:t>
            </a:r>
            <a:r>
              <a:rPr lang="en-US" sz="2800" b="1" baseline="-25000" dirty="0" err="1" smtClean="0"/>
              <a:t>aq</a:t>
            </a:r>
            <a:r>
              <a:rPr lang="en-US" sz="2800" b="1" baseline="-25000" dirty="0" smtClean="0"/>
              <a:t>)</a:t>
            </a:r>
            <a:r>
              <a:rPr lang="el-GR" sz="2800" b="1" baseline="-25000" dirty="0" smtClean="0"/>
              <a:t> </a:t>
            </a:r>
            <a:endParaRPr lang="el-GR" sz="2800" baseline="-25000" dirty="0"/>
          </a:p>
        </p:txBody>
      </p:sp>
      <p:sp>
        <p:nvSpPr>
          <p:cNvPr id="11" name="10 - Ορθογώνιο"/>
          <p:cNvSpPr/>
          <p:nvPr/>
        </p:nvSpPr>
        <p:spPr>
          <a:xfrm>
            <a:off x="5715008" y="3702610"/>
            <a:ext cx="10663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Η</a:t>
            </a:r>
            <a:r>
              <a:rPr lang="el-GR" sz="2800" b="1" baseline="-25000" dirty="0" smtClean="0"/>
              <a:t>2</a:t>
            </a:r>
            <a:r>
              <a:rPr lang="el-GR" sz="2800" b="1" dirty="0" smtClean="0"/>
              <a:t>Ο </a:t>
            </a:r>
            <a:r>
              <a:rPr lang="el-GR" sz="2800" b="1" baseline="-25000" dirty="0" smtClean="0"/>
              <a:t>(</a:t>
            </a:r>
            <a:r>
              <a:rPr lang="en-US" sz="2800" b="1" baseline="-25000" dirty="0" smtClean="0"/>
              <a:t>l)</a:t>
            </a:r>
            <a:endParaRPr lang="en-US" sz="2800" b="1" baseline="-25000" dirty="0"/>
          </a:p>
        </p:txBody>
      </p:sp>
      <p:sp>
        <p:nvSpPr>
          <p:cNvPr id="16" name="15 - Ορθογώνιο"/>
          <p:cNvSpPr/>
          <p:nvPr/>
        </p:nvSpPr>
        <p:spPr>
          <a:xfrm>
            <a:off x="3143240" y="6286520"/>
            <a:ext cx="14687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(</a:t>
            </a:r>
            <a:r>
              <a:rPr lang="en-US" b="1" dirty="0" smtClean="0"/>
              <a:t>l)</a:t>
            </a:r>
            <a:r>
              <a:rPr lang="el-GR" b="1" dirty="0" smtClean="0"/>
              <a:t> =ελ = υγρό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8" grpId="0"/>
      <p:bldP spid="9" grpId="0"/>
      <p:bldP spid="10" grpId="0"/>
      <p:bldP spid="1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32 - TextBox"/>
          <p:cNvSpPr txBox="1"/>
          <p:nvPr/>
        </p:nvSpPr>
        <p:spPr>
          <a:xfrm>
            <a:off x="2285984" y="0"/>
            <a:ext cx="4000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εξουδετέρωση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7" name="66 - TextBox"/>
          <p:cNvSpPr txBox="1"/>
          <p:nvPr/>
        </p:nvSpPr>
        <p:spPr>
          <a:xfrm>
            <a:off x="928662" y="500042"/>
            <a:ext cx="5429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H</a:t>
            </a:r>
            <a:r>
              <a:rPr lang="en-US" b="1" baseline="30000" dirty="0" smtClean="0"/>
              <a:t>+ </a:t>
            </a:r>
            <a:r>
              <a:rPr lang="en-US" b="1" baseline="-25000" dirty="0" smtClean="0"/>
              <a:t>(</a:t>
            </a:r>
            <a:r>
              <a:rPr lang="en-US" b="1" baseline="-25000" dirty="0" err="1" smtClean="0"/>
              <a:t>aq</a:t>
            </a:r>
            <a:r>
              <a:rPr lang="en-US" b="1" baseline="-25000" dirty="0" smtClean="0"/>
              <a:t>)     </a:t>
            </a:r>
            <a:r>
              <a:rPr lang="en-US" b="1" dirty="0" smtClean="0"/>
              <a:t>+  OH</a:t>
            </a:r>
            <a:r>
              <a:rPr lang="en-US" b="1" baseline="30000" dirty="0" smtClean="0"/>
              <a:t>-</a:t>
            </a:r>
            <a:r>
              <a:rPr lang="en-US" b="1" dirty="0" smtClean="0"/>
              <a:t>  </a:t>
            </a:r>
            <a:r>
              <a:rPr lang="en-US" b="1" baseline="-25000" dirty="0" smtClean="0"/>
              <a:t>(</a:t>
            </a:r>
            <a:r>
              <a:rPr lang="en-US" b="1" baseline="-25000" dirty="0" err="1" smtClean="0"/>
              <a:t>aq</a:t>
            </a:r>
            <a:r>
              <a:rPr lang="el-GR" b="1" baseline="-25000" dirty="0" smtClean="0"/>
              <a:t>)</a:t>
            </a:r>
            <a:r>
              <a:rPr lang="el-GR" b="1" dirty="0" smtClean="0"/>
              <a:t>                             Η</a:t>
            </a:r>
            <a:r>
              <a:rPr lang="el-GR" b="1" baseline="-25000" dirty="0" smtClean="0"/>
              <a:t>2</a:t>
            </a:r>
            <a:r>
              <a:rPr lang="el-GR" b="1" dirty="0" smtClean="0"/>
              <a:t>Ο</a:t>
            </a:r>
            <a:endParaRPr lang="en-US" b="1" dirty="0"/>
          </a:p>
        </p:txBody>
      </p:sp>
      <p:cxnSp>
        <p:nvCxnSpPr>
          <p:cNvPr id="66" name="65 - Ευθύγραμμο βέλος σύνδεσης"/>
          <p:cNvCxnSpPr/>
          <p:nvPr/>
        </p:nvCxnSpPr>
        <p:spPr>
          <a:xfrm>
            <a:off x="2857488" y="714356"/>
            <a:ext cx="1071570" cy="1588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68 - TextBox"/>
          <p:cNvSpPr txBox="1"/>
          <p:nvPr/>
        </p:nvSpPr>
        <p:spPr>
          <a:xfrm>
            <a:off x="285720" y="1571612"/>
            <a:ext cx="74295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Αν αναμείξουμε διάλυμα οξέος με διάλυμα βάσης , τότε το διάλυμα που θα προκύψει, μπορεί να είναι:</a:t>
            </a:r>
            <a:endParaRPr lang="el-GR" dirty="0"/>
          </a:p>
        </p:txBody>
      </p:sp>
      <p:sp>
        <p:nvSpPr>
          <p:cNvPr id="70" name="69 - TextBox"/>
          <p:cNvSpPr txBox="1"/>
          <p:nvPr/>
        </p:nvSpPr>
        <p:spPr>
          <a:xfrm>
            <a:off x="785786" y="3071810"/>
            <a:ext cx="6429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tx2">
                  <a:lumMod val="75000"/>
                </a:schemeClr>
              </a:buClr>
              <a:buSzPct val="140000"/>
              <a:buFont typeface="Wingdings" pitchFamily="2" charset="2"/>
              <a:buChar char="ü"/>
            </a:pPr>
            <a:r>
              <a:rPr lang="el-GR" b="1" dirty="0" smtClean="0"/>
              <a:t>  Όξινο διάλυμα </a:t>
            </a:r>
            <a:r>
              <a:rPr lang="el-GR" dirty="0" smtClean="0"/>
              <a:t>, αν περισσέψουν κατιόντα υδρογόνου (</a:t>
            </a:r>
            <a:r>
              <a:rPr lang="en-US" dirty="0" smtClean="0"/>
              <a:t>H</a:t>
            </a:r>
            <a:r>
              <a:rPr lang="en-US" baseline="30000" dirty="0" smtClean="0"/>
              <a:t>+</a:t>
            </a:r>
            <a:r>
              <a:rPr lang="el-GR" baseline="30000" dirty="0" smtClean="0"/>
              <a:t> </a:t>
            </a:r>
            <a:r>
              <a:rPr lang="el-GR" dirty="0" smtClean="0"/>
              <a:t> )</a:t>
            </a:r>
            <a:r>
              <a:rPr lang="en-US" baseline="30000" dirty="0" smtClean="0"/>
              <a:t> </a:t>
            </a:r>
            <a:endParaRPr lang="el-GR" dirty="0"/>
          </a:p>
        </p:txBody>
      </p:sp>
      <p:sp>
        <p:nvSpPr>
          <p:cNvPr id="71" name="70 - TextBox"/>
          <p:cNvSpPr txBox="1"/>
          <p:nvPr/>
        </p:nvSpPr>
        <p:spPr>
          <a:xfrm>
            <a:off x="714348" y="3857628"/>
            <a:ext cx="7429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tx2">
                  <a:lumMod val="75000"/>
                </a:schemeClr>
              </a:buClr>
              <a:buSzPct val="140000"/>
              <a:buFont typeface="Wingdings" pitchFamily="2" charset="2"/>
              <a:buChar char="ü"/>
            </a:pPr>
            <a:r>
              <a:rPr lang="el-GR" b="1" dirty="0" smtClean="0"/>
              <a:t>  Βασικό διάλυμα </a:t>
            </a:r>
            <a:r>
              <a:rPr lang="el-GR" dirty="0" smtClean="0"/>
              <a:t>, αν περισσέψουν ανιόντα υδροξειδίου  (Ο</a:t>
            </a:r>
            <a:r>
              <a:rPr lang="en-US" dirty="0" smtClean="0"/>
              <a:t>H</a:t>
            </a:r>
            <a:r>
              <a:rPr lang="el-GR" baseline="30000" dirty="0" smtClean="0"/>
              <a:t>- </a:t>
            </a:r>
            <a:r>
              <a:rPr lang="el-GR" dirty="0" smtClean="0"/>
              <a:t> )</a:t>
            </a:r>
            <a:r>
              <a:rPr lang="en-US" baseline="30000" dirty="0" smtClean="0"/>
              <a:t> </a:t>
            </a:r>
            <a:endParaRPr lang="el-GR" dirty="0"/>
          </a:p>
        </p:txBody>
      </p:sp>
      <p:sp>
        <p:nvSpPr>
          <p:cNvPr id="72" name="71 - TextBox"/>
          <p:cNvSpPr txBox="1"/>
          <p:nvPr/>
        </p:nvSpPr>
        <p:spPr>
          <a:xfrm>
            <a:off x="785786" y="4643446"/>
            <a:ext cx="80724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tx2">
                  <a:lumMod val="75000"/>
                </a:schemeClr>
              </a:buClr>
              <a:buSzPct val="140000"/>
              <a:buFont typeface="Wingdings" pitchFamily="2" charset="2"/>
              <a:buChar char="ü"/>
            </a:pPr>
            <a:r>
              <a:rPr lang="el-GR" b="1" dirty="0" smtClean="0"/>
              <a:t> Ουδέτερο διάλυμα </a:t>
            </a:r>
            <a:r>
              <a:rPr lang="el-GR" dirty="0" smtClean="0"/>
              <a:t>, αν δεν περισσέψουν ούτε  κατιόντα υδρογόνου (</a:t>
            </a:r>
            <a:r>
              <a:rPr lang="en-US" dirty="0" smtClean="0"/>
              <a:t>H</a:t>
            </a:r>
            <a:r>
              <a:rPr lang="en-US" baseline="30000" dirty="0" smtClean="0"/>
              <a:t>+</a:t>
            </a:r>
            <a:r>
              <a:rPr lang="el-GR" baseline="30000" dirty="0" smtClean="0"/>
              <a:t> </a:t>
            </a:r>
            <a:r>
              <a:rPr lang="el-GR" dirty="0" smtClean="0"/>
              <a:t> )</a:t>
            </a:r>
            <a:r>
              <a:rPr lang="en-US" baseline="30000" dirty="0" smtClean="0"/>
              <a:t> </a:t>
            </a:r>
            <a:r>
              <a:rPr lang="el-GR" baseline="30000" dirty="0" smtClean="0"/>
              <a:t> </a:t>
            </a:r>
            <a:r>
              <a:rPr lang="el-GR" dirty="0" smtClean="0"/>
              <a:t> ούτε ανιόντα υδροξειδίου  (Ο</a:t>
            </a:r>
            <a:r>
              <a:rPr lang="en-US" dirty="0" smtClean="0"/>
              <a:t>H</a:t>
            </a:r>
            <a:r>
              <a:rPr lang="el-GR" baseline="30000" dirty="0" smtClean="0"/>
              <a:t>- </a:t>
            </a:r>
            <a:r>
              <a:rPr lang="el-GR" dirty="0" smtClean="0"/>
              <a:t> )</a:t>
            </a:r>
            <a:r>
              <a:rPr lang="en-US" baseline="30000" dirty="0" smtClean="0"/>
              <a:t>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  <p:bldP spid="69" grpId="0"/>
      <p:bldP spid="70" grpId="0"/>
      <p:bldP spid="71" grpId="0"/>
      <p:bldP spid="7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TextBox"/>
          <p:cNvSpPr txBox="1"/>
          <p:nvPr/>
        </p:nvSpPr>
        <p:spPr>
          <a:xfrm>
            <a:off x="571472" y="3286124"/>
            <a:ext cx="80010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8000"/>
              </a:buClr>
              <a:buSzPct val="130000"/>
              <a:buFont typeface="Wingdings" pitchFamily="2" charset="2"/>
              <a:buChar char="ü"/>
            </a:pPr>
            <a:r>
              <a:rPr lang="el-GR" sz="2000" dirty="0" smtClean="0"/>
              <a:t>  Σύμφωνα με αυτή την αντίδραση</a:t>
            </a:r>
            <a:r>
              <a:rPr lang="en-US" sz="2000" dirty="0" smtClean="0"/>
              <a:t> </a:t>
            </a:r>
            <a:r>
              <a:rPr lang="el-GR" sz="2000" dirty="0" smtClean="0"/>
              <a:t>εξουδετέρωσης  όταν μέσα στο ίδιο διάλυμα βρίσκονται   </a:t>
            </a:r>
            <a:r>
              <a:rPr lang="en-US" sz="2000" dirty="0" smtClean="0"/>
              <a:t> H</a:t>
            </a:r>
            <a:r>
              <a:rPr lang="en-US" sz="2000" baseline="30000" dirty="0" smtClean="0"/>
              <a:t>+ </a:t>
            </a:r>
            <a:r>
              <a:rPr lang="el-GR" sz="2000" dirty="0" smtClean="0"/>
              <a:t> και </a:t>
            </a:r>
            <a:r>
              <a:rPr lang="en-US" sz="2000" dirty="0" smtClean="0"/>
              <a:t> OH</a:t>
            </a:r>
            <a:r>
              <a:rPr lang="en-US" sz="2000" baseline="30000" dirty="0" smtClean="0"/>
              <a:t>-</a:t>
            </a:r>
            <a:r>
              <a:rPr lang="en-US" sz="2000" dirty="0" smtClean="0"/>
              <a:t> </a:t>
            </a:r>
            <a:r>
              <a:rPr lang="el-GR" sz="2000" dirty="0" smtClean="0"/>
              <a:t>  τότε αυτά αντιδρούν μεταξύ τους  …..και σχηματίζουν νερό…</a:t>
            </a:r>
            <a:endParaRPr lang="en-US" sz="2400" dirty="0" smtClean="0"/>
          </a:p>
        </p:txBody>
      </p:sp>
      <p:sp>
        <p:nvSpPr>
          <p:cNvPr id="8" name="7 - TextBox"/>
          <p:cNvSpPr txBox="1"/>
          <p:nvPr/>
        </p:nvSpPr>
        <p:spPr>
          <a:xfrm>
            <a:off x="1857356" y="214290"/>
            <a:ext cx="40005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εξουδετέρωση</a:t>
            </a:r>
            <a:endParaRPr lang="en-US" sz="2000" b="1" dirty="0">
              <a:solidFill>
                <a:srgbClr val="FF0000"/>
              </a:solidFill>
            </a:endParaRPr>
          </a:p>
        </p:txBody>
      </p:sp>
      <p:cxnSp>
        <p:nvCxnSpPr>
          <p:cNvPr id="6" name="5 - Ευθύγραμμο βέλος σύνδεσης"/>
          <p:cNvCxnSpPr/>
          <p:nvPr/>
        </p:nvCxnSpPr>
        <p:spPr>
          <a:xfrm flipV="1">
            <a:off x="4077186" y="1859778"/>
            <a:ext cx="1664085" cy="972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- Ορθογώνιο"/>
          <p:cNvSpPr/>
          <p:nvPr/>
        </p:nvSpPr>
        <p:spPr>
          <a:xfrm>
            <a:off x="933914" y="1643050"/>
            <a:ext cx="10358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H</a:t>
            </a:r>
            <a:r>
              <a:rPr lang="en-US" sz="2800" b="1" baseline="30000" dirty="0" smtClean="0"/>
              <a:t>+ </a:t>
            </a:r>
            <a:r>
              <a:rPr lang="en-US" sz="2800" b="1" baseline="-25000" dirty="0" smtClean="0"/>
              <a:t>(</a:t>
            </a:r>
            <a:r>
              <a:rPr lang="en-US" sz="2800" b="1" baseline="-25000" dirty="0" err="1" smtClean="0"/>
              <a:t>aq</a:t>
            </a:r>
            <a:r>
              <a:rPr lang="en-US" sz="2800" b="1" baseline="-25000" dirty="0" smtClean="0"/>
              <a:t>) </a:t>
            </a:r>
            <a:endParaRPr lang="el-GR" sz="2800" baseline="-25000" dirty="0"/>
          </a:p>
        </p:txBody>
      </p:sp>
      <p:sp>
        <p:nvSpPr>
          <p:cNvPr id="9" name="8 - Ορθογώνιο"/>
          <p:cNvSpPr/>
          <p:nvPr/>
        </p:nvSpPr>
        <p:spPr>
          <a:xfrm>
            <a:off x="1862608" y="1655192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+</a:t>
            </a:r>
            <a:endParaRPr lang="el-GR" sz="2800" dirty="0"/>
          </a:p>
        </p:txBody>
      </p:sp>
      <p:sp>
        <p:nvSpPr>
          <p:cNvPr id="10" name="9 - Ορθογώνιο"/>
          <p:cNvSpPr/>
          <p:nvPr/>
        </p:nvSpPr>
        <p:spPr>
          <a:xfrm>
            <a:off x="2434112" y="1643050"/>
            <a:ext cx="12602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OH</a:t>
            </a:r>
            <a:r>
              <a:rPr lang="en-US" sz="2800" b="1" baseline="30000" dirty="0" smtClean="0"/>
              <a:t>-</a:t>
            </a:r>
            <a:r>
              <a:rPr lang="en-US" sz="2800" b="1" dirty="0" smtClean="0"/>
              <a:t> </a:t>
            </a:r>
            <a:r>
              <a:rPr lang="en-US" sz="2800" b="1" baseline="-25000" dirty="0" smtClean="0"/>
              <a:t>(</a:t>
            </a:r>
            <a:r>
              <a:rPr lang="en-US" sz="2800" b="1" baseline="-25000" dirty="0" err="1" smtClean="0"/>
              <a:t>aq</a:t>
            </a:r>
            <a:r>
              <a:rPr lang="en-US" sz="2800" b="1" baseline="-25000" dirty="0" smtClean="0"/>
              <a:t>)</a:t>
            </a:r>
            <a:r>
              <a:rPr lang="el-GR" sz="2800" b="1" baseline="-25000" dirty="0" smtClean="0"/>
              <a:t> </a:t>
            </a:r>
            <a:endParaRPr lang="el-GR" sz="2800" baseline="-25000" dirty="0"/>
          </a:p>
        </p:txBody>
      </p:sp>
      <p:sp>
        <p:nvSpPr>
          <p:cNvPr id="11" name="10 - Ορθογώνιο"/>
          <p:cNvSpPr/>
          <p:nvPr/>
        </p:nvSpPr>
        <p:spPr>
          <a:xfrm>
            <a:off x="6077450" y="1643050"/>
            <a:ext cx="10663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Η</a:t>
            </a:r>
            <a:r>
              <a:rPr lang="el-GR" sz="2800" b="1" baseline="-25000" dirty="0" smtClean="0"/>
              <a:t>2</a:t>
            </a:r>
            <a:r>
              <a:rPr lang="el-GR" sz="2800" b="1" dirty="0" smtClean="0"/>
              <a:t>Ο </a:t>
            </a:r>
            <a:r>
              <a:rPr lang="el-GR" sz="2800" b="1" baseline="-25000" dirty="0" smtClean="0"/>
              <a:t>(</a:t>
            </a:r>
            <a:r>
              <a:rPr lang="en-US" sz="2800" b="1" baseline="-25000" dirty="0" smtClean="0"/>
              <a:t>l)</a:t>
            </a:r>
            <a:endParaRPr lang="en-US" sz="2800" b="1" baseline="-25000" dirty="0"/>
          </a:p>
        </p:txBody>
      </p:sp>
      <p:sp>
        <p:nvSpPr>
          <p:cNvPr id="14" name="13 - Ορθογώνιο"/>
          <p:cNvSpPr/>
          <p:nvPr/>
        </p:nvSpPr>
        <p:spPr>
          <a:xfrm>
            <a:off x="642910" y="5214950"/>
            <a:ext cx="71438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8000"/>
              </a:buClr>
              <a:buSzPct val="130000"/>
              <a:buFont typeface="Wingdings" pitchFamily="2" charset="2"/>
              <a:buChar char="ü"/>
            </a:pPr>
            <a:r>
              <a:rPr lang="el-GR" sz="2000" dirty="0" smtClean="0"/>
              <a:t> Με αυτό τον τρόπο τα</a:t>
            </a:r>
            <a:r>
              <a:rPr lang="en-US" sz="2000" dirty="0" smtClean="0"/>
              <a:t> H</a:t>
            </a:r>
            <a:r>
              <a:rPr lang="en-US" sz="2000" baseline="30000" dirty="0" smtClean="0"/>
              <a:t>+ </a:t>
            </a:r>
            <a:r>
              <a:rPr lang="el-GR" sz="2000" dirty="0" smtClean="0"/>
              <a:t> και </a:t>
            </a:r>
            <a:r>
              <a:rPr lang="en-US" sz="2000" dirty="0" smtClean="0"/>
              <a:t> OH</a:t>
            </a:r>
            <a:r>
              <a:rPr lang="en-US" sz="2000" baseline="30000" dirty="0" smtClean="0"/>
              <a:t>-</a:t>
            </a:r>
            <a:r>
              <a:rPr lang="en-US" sz="2000" dirty="0" smtClean="0"/>
              <a:t> </a:t>
            </a:r>
            <a:r>
              <a:rPr lang="el-GR" sz="2000" dirty="0" smtClean="0"/>
              <a:t>…όταν βρίσκονται και τα δύο στο ίδιο διάλυμα ….εξαφανίζονται…., άρα εξαφανίζονται και οι όξινες και βασικές ιδιότητες του διαλύματος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7" grpId="0"/>
      <p:bldP spid="9" grpId="0"/>
      <p:bldP spid="10" grpId="0"/>
      <p:bldP spid="11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5 - Ομάδα"/>
          <p:cNvGrpSpPr/>
          <p:nvPr/>
        </p:nvGrpSpPr>
        <p:grpSpPr>
          <a:xfrm>
            <a:off x="285720" y="1071546"/>
            <a:ext cx="2357422" cy="2237171"/>
            <a:chOff x="214282" y="1857364"/>
            <a:chExt cx="4867275" cy="4686300"/>
          </a:xfrm>
        </p:grpSpPr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14282" y="1857364"/>
              <a:ext cx="4867275" cy="4686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" name="5 - Ορθογώνιο"/>
            <p:cNvSpPr/>
            <p:nvPr/>
          </p:nvSpPr>
          <p:spPr>
            <a:xfrm>
              <a:off x="3143240" y="5572141"/>
              <a:ext cx="381407" cy="77365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endParaRPr lang="en-US" dirty="0"/>
            </a:p>
          </p:txBody>
        </p:sp>
        <p:sp>
          <p:nvSpPr>
            <p:cNvPr id="8" name="7 - Ορθογώνιο"/>
            <p:cNvSpPr/>
            <p:nvPr/>
          </p:nvSpPr>
          <p:spPr>
            <a:xfrm>
              <a:off x="3714744" y="3714752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9" name="8 - Ορθογώνιο"/>
            <p:cNvSpPr/>
            <p:nvPr/>
          </p:nvSpPr>
          <p:spPr>
            <a:xfrm>
              <a:off x="3357554" y="2714620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10" name="9 - Ορθογώνιο"/>
            <p:cNvSpPr/>
            <p:nvPr/>
          </p:nvSpPr>
          <p:spPr>
            <a:xfrm>
              <a:off x="2357422" y="4643446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11" name="10 - Ορθογώνιο"/>
            <p:cNvSpPr/>
            <p:nvPr/>
          </p:nvSpPr>
          <p:spPr>
            <a:xfrm>
              <a:off x="1500166" y="2786058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12" name="11 - Ορθογώνιο"/>
            <p:cNvSpPr/>
            <p:nvPr/>
          </p:nvSpPr>
          <p:spPr>
            <a:xfrm>
              <a:off x="1000100" y="5429264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13" name="12 - Ορθογώνιο"/>
            <p:cNvSpPr/>
            <p:nvPr/>
          </p:nvSpPr>
          <p:spPr>
            <a:xfrm>
              <a:off x="3929058" y="4214818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14" name="13 - Ορθογώνιο"/>
            <p:cNvSpPr/>
            <p:nvPr/>
          </p:nvSpPr>
          <p:spPr>
            <a:xfrm>
              <a:off x="3071802" y="4143380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15" name="14 - Ορθογώνιο"/>
            <p:cNvSpPr/>
            <p:nvPr/>
          </p:nvSpPr>
          <p:spPr>
            <a:xfrm>
              <a:off x="857224" y="4714884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16" name="15 - Ορθογώνιο"/>
            <p:cNvSpPr/>
            <p:nvPr/>
          </p:nvSpPr>
          <p:spPr>
            <a:xfrm>
              <a:off x="642910" y="3643314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17" name="16 - Ορθογώνιο"/>
            <p:cNvSpPr/>
            <p:nvPr/>
          </p:nvSpPr>
          <p:spPr>
            <a:xfrm>
              <a:off x="1785918" y="3929066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</p:grpSp>
      <p:sp>
        <p:nvSpPr>
          <p:cNvPr id="19" name="18 - TextBox"/>
          <p:cNvSpPr txBox="1"/>
          <p:nvPr/>
        </p:nvSpPr>
        <p:spPr>
          <a:xfrm>
            <a:off x="6643702" y="4000504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Βασικό διάλυμα</a:t>
            </a:r>
            <a:endParaRPr lang="en-US" u="sng" dirty="0"/>
          </a:p>
        </p:txBody>
      </p:sp>
      <p:grpSp>
        <p:nvGrpSpPr>
          <p:cNvPr id="3" name="19 - Ομάδα"/>
          <p:cNvGrpSpPr/>
          <p:nvPr/>
        </p:nvGrpSpPr>
        <p:grpSpPr>
          <a:xfrm>
            <a:off x="6072198" y="785794"/>
            <a:ext cx="2714644" cy="2697789"/>
            <a:chOff x="214282" y="1857364"/>
            <a:chExt cx="4867275" cy="4686300"/>
          </a:xfrm>
        </p:grpSpPr>
        <p:pic>
          <p:nvPicPr>
            <p:cNvPr id="21" name="Picture 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14282" y="1857364"/>
              <a:ext cx="4867275" cy="4686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2" name="21 - Ορθογώνιο"/>
            <p:cNvSpPr/>
            <p:nvPr/>
          </p:nvSpPr>
          <p:spPr>
            <a:xfrm>
              <a:off x="714348" y="3929066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23" name="22 - Ορθογώνιο"/>
            <p:cNvSpPr/>
            <p:nvPr/>
          </p:nvSpPr>
          <p:spPr>
            <a:xfrm>
              <a:off x="928662" y="3000372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24" name="23 - Ορθογώνιο"/>
            <p:cNvSpPr/>
            <p:nvPr/>
          </p:nvSpPr>
          <p:spPr>
            <a:xfrm>
              <a:off x="1285852" y="5214950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25" name="24 - Ορθογώνιο"/>
            <p:cNvSpPr/>
            <p:nvPr/>
          </p:nvSpPr>
          <p:spPr>
            <a:xfrm>
              <a:off x="1928794" y="4643446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26" name="25 - Ορθογώνιο"/>
            <p:cNvSpPr/>
            <p:nvPr/>
          </p:nvSpPr>
          <p:spPr>
            <a:xfrm>
              <a:off x="3143240" y="3786190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27" name="26 - Ορθογώνιο"/>
            <p:cNvSpPr/>
            <p:nvPr/>
          </p:nvSpPr>
          <p:spPr>
            <a:xfrm>
              <a:off x="3857620" y="4143380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28" name="27 - Ορθογώνιο"/>
            <p:cNvSpPr/>
            <p:nvPr/>
          </p:nvSpPr>
          <p:spPr>
            <a:xfrm>
              <a:off x="3714744" y="3000372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29" name="28 - Ορθογώνιο"/>
            <p:cNvSpPr/>
            <p:nvPr/>
          </p:nvSpPr>
          <p:spPr>
            <a:xfrm>
              <a:off x="1785918" y="5572140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30" name="29 - Ορθογώνιο"/>
            <p:cNvSpPr/>
            <p:nvPr/>
          </p:nvSpPr>
          <p:spPr>
            <a:xfrm>
              <a:off x="2214546" y="3929066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31" name="30 - Ορθογώνιο"/>
            <p:cNvSpPr/>
            <p:nvPr/>
          </p:nvSpPr>
          <p:spPr>
            <a:xfrm>
              <a:off x="4000496" y="3571876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</p:grpSp>
      <p:sp>
        <p:nvSpPr>
          <p:cNvPr id="33" name="32 - TextBox"/>
          <p:cNvSpPr txBox="1"/>
          <p:nvPr/>
        </p:nvSpPr>
        <p:spPr>
          <a:xfrm>
            <a:off x="2285984" y="0"/>
            <a:ext cx="40005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εξουδετέρωση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34" name="33 - TextBox"/>
          <p:cNvSpPr txBox="1"/>
          <p:nvPr/>
        </p:nvSpPr>
        <p:spPr>
          <a:xfrm>
            <a:off x="714348" y="3929066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Όξινο  διάλυμα</a:t>
            </a:r>
            <a:endParaRPr lang="en-US" u="sng" dirty="0"/>
          </a:p>
        </p:txBody>
      </p:sp>
      <p:sp>
        <p:nvSpPr>
          <p:cNvPr id="35" name="34 - TextBox"/>
          <p:cNvSpPr txBox="1"/>
          <p:nvPr/>
        </p:nvSpPr>
        <p:spPr>
          <a:xfrm>
            <a:off x="857224" y="5286388"/>
            <a:ext cx="68580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Τι θα συμβεί αν αναμίξω το βασικό μαζί  με το όξινο διάλυμα που φαίνονται παραπάνω ;;</a:t>
            </a:r>
            <a:endParaRPr lang="en-US" sz="2400" dirty="0"/>
          </a:p>
        </p:txBody>
      </p:sp>
      <p:cxnSp>
        <p:nvCxnSpPr>
          <p:cNvPr id="32" name="31 - Ευθύγραμμο βέλος σύνδεσης"/>
          <p:cNvCxnSpPr/>
          <p:nvPr/>
        </p:nvCxnSpPr>
        <p:spPr>
          <a:xfrm rot="5400000">
            <a:off x="1142976" y="3286124"/>
            <a:ext cx="1214446" cy="21431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- Ευθύγραμμο βέλος σύνδεσης"/>
          <p:cNvCxnSpPr/>
          <p:nvPr/>
        </p:nvCxnSpPr>
        <p:spPr>
          <a:xfrm rot="5400000">
            <a:off x="7072330" y="3286124"/>
            <a:ext cx="1285884" cy="14287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34" grpId="0"/>
      <p:bldP spid="3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32 - TextBox"/>
          <p:cNvSpPr txBox="1"/>
          <p:nvPr/>
        </p:nvSpPr>
        <p:spPr>
          <a:xfrm>
            <a:off x="2285984" y="0"/>
            <a:ext cx="4000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εξουδετέρωση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5" name="34 - TextBox"/>
          <p:cNvSpPr txBox="1"/>
          <p:nvPr/>
        </p:nvSpPr>
        <p:spPr>
          <a:xfrm>
            <a:off x="857224" y="5286388"/>
            <a:ext cx="68580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Πριν τα αναμείξω  παρατηρώ ότι ο αριθμός Η</a:t>
            </a:r>
            <a:r>
              <a:rPr lang="el-GR" sz="2400" baseline="30000" dirty="0" smtClean="0"/>
              <a:t>+</a:t>
            </a:r>
            <a:r>
              <a:rPr lang="el-GR" sz="2400" dirty="0" smtClean="0"/>
              <a:t>  είναι ίσος με τον  αριθμό ΟΗ</a:t>
            </a:r>
            <a:r>
              <a:rPr lang="el-GR" sz="2400" baseline="30000" dirty="0" smtClean="0"/>
              <a:t>-</a:t>
            </a:r>
            <a:r>
              <a:rPr lang="el-GR" sz="2400" dirty="0" smtClean="0"/>
              <a:t> του βασικού διαλύματος</a:t>
            </a:r>
            <a:endParaRPr lang="en-US" sz="2400" dirty="0"/>
          </a:p>
        </p:txBody>
      </p:sp>
      <p:grpSp>
        <p:nvGrpSpPr>
          <p:cNvPr id="36" name="5 - Ομάδα"/>
          <p:cNvGrpSpPr/>
          <p:nvPr/>
        </p:nvGrpSpPr>
        <p:grpSpPr>
          <a:xfrm>
            <a:off x="285720" y="1071546"/>
            <a:ext cx="2357422" cy="2237171"/>
            <a:chOff x="214282" y="1857364"/>
            <a:chExt cx="4867275" cy="4686300"/>
          </a:xfrm>
        </p:grpSpPr>
        <p:pic>
          <p:nvPicPr>
            <p:cNvPr id="37" name="Picture 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14282" y="1857364"/>
              <a:ext cx="4867275" cy="4686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8" name="37 - Ορθογώνιο"/>
            <p:cNvSpPr/>
            <p:nvPr/>
          </p:nvSpPr>
          <p:spPr>
            <a:xfrm>
              <a:off x="3143240" y="5572141"/>
              <a:ext cx="381407" cy="77365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endParaRPr lang="en-US" dirty="0"/>
            </a:p>
          </p:txBody>
        </p:sp>
        <p:sp>
          <p:nvSpPr>
            <p:cNvPr id="39" name="38 - Ορθογώνιο"/>
            <p:cNvSpPr/>
            <p:nvPr/>
          </p:nvSpPr>
          <p:spPr>
            <a:xfrm>
              <a:off x="3714744" y="3714752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40" name="39 - Ορθογώνιο"/>
            <p:cNvSpPr/>
            <p:nvPr/>
          </p:nvSpPr>
          <p:spPr>
            <a:xfrm>
              <a:off x="3357554" y="2714620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41" name="40 - Ορθογώνιο"/>
            <p:cNvSpPr/>
            <p:nvPr/>
          </p:nvSpPr>
          <p:spPr>
            <a:xfrm>
              <a:off x="2357422" y="4643446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42" name="41 - Ορθογώνιο"/>
            <p:cNvSpPr/>
            <p:nvPr/>
          </p:nvSpPr>
          <p:spPr>
            <a:xfrm>
              <a:off x="1500166" y="2786058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43" name="42 - Ορθογώνιο"/>
            <p:cNvSpPr/>
            <p:nvPr/>
          </p:nvSpPr>
          <p:spPr>
            <a:xfrm>
              <a:off x="1000100" y="5429264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44" name="43 - Ορθογώνιο"/>
            <p:cNvSpPr/>
            <p:nvPr/>
          </p:nvSpPr>
          <p:spPr>
            <a:xfrm>
              <a:off x="3929058" y="4214818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45" name="44 - Ορθογώνιο"/>
            <p:cNvSpPr/>
            <p:nvPr/>
          </p:nvSpPr>
          <p:spPr>
            <a:xfrm>
              <a:off x="3071802" y="4143380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46" name="45 - Ορθογώνιο"/>
            <p:cNvSpPr/>
            <p:nvPr/>
          </p:nvSpPr>
          <p:spPr>
            <a:xfrm>
              <a:off x="857224" y="4714884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47" name="46 - Ορθογώνιο"/>
            <p:cNvSpPr/>
            <p:nvPr/>
          </p:nvSpPr>
          <p:spPr>
            <a:xfrm>
              <a:off x="642910" y="3643314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48" name="47 - Ορθογώνιο"/>
            <p:cNvSpPr/>
            <p:nvPr/>
          </p:nvSpPr>
          <p:spPr>
            <a:xfrm>
              <a:off x="1785918" y="3929066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</p:grpSp>
      <p:sp>
        <p:nvSpPr>
          <p:cNvPr id="49" name="48 - TextBox"/>
          <p:cNvSpPr txBox="1"/>
          <p:nvPr/>
        </p:nvSpPr>
        <p:spPr>
          <a:xfrm>
            <a:off x="6643702" y="4000504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Βασικό διάλυμα</a:t>
            </a:r>
            <a:endParaRPr lang="en-US" u="sng" dirty="0"/>
          </a:p>
        </p:txBody>
      </p:sp>
      <p:grpSp>
        <p:nvGrpSpPr>
          <p:cNvPr id="50" name="19 - Ομάδα"/>
          <p:cNvGrpSpPr/>
          <p:nvPr/>
        </p:nvGrpSpPr>
        <p:grpSpPr>
          <a:xfrm>
            <a:off x="6072198" y="785794"/>
            <a:ext cx="2714644" cy="2697789"/>
            <a:chOff x="214282" y="1857364"/>
            <a:chExt cx="4867275" cy="4686300"/>
          </a:xfrm>
        </p:grpSpPr>
        <p:pic>
          <p:nvPicPr>
            <p:cNvPr id="51" name="Picture 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14282" y="1857364"/>
              <a:ext cx="4867275" cy="4686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2" name="51 - Ορθογώνιο"/>
            <p:cNvSpPr/>
            <p:nvPr/>
          </p:nvSpPr>
          <p:spPr>
            <a:xfrm>
              <a:off x="714348" y="3929066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53" name="52 - Ορθογώνιο"/>
            <p:cNvSpPr/>
            <p:nvPr/>
          </p:nvSpPr>
          <p:spPr>
            <a:xfrm>
              <a:off x="928662" y="3000372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54" name="53 - Ορθογώνιο"/>
            <p:cNvSpPr/>
            <p:nvPr/>
          </p:nvSpPr>
          <p:spPr>
            <a:xfrm>
              <a:off x="1285852" y="5214950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55" name="54 - Ορθογώνιο"/>
            <p:cNvSpPr/>
            <p:nvPr/>
          </p:nvSpPr>
          <p:spPr>
            <a:xfrm>
              <a:off x="1928794" y="4643446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56" name="55 - Ορθογώνιο"/>
            <p:cNvSpPr/>
            <p:nvPr/>
          </p:nvSpPr>
          <p:spPr>
            <a:xfrm>
              <a:off x="3143240" y="3786190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57" name="56 - Ορθογώνιο"/>
            <p:cNvSpPr/>
            <p:nvPr/>
          </p:nvSpPr>
          <p:spPr>
            <a:xfrm>
              <a:off x="3857620" y="4143380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58" name="57 - Ορθογώνιο"/>
            <p:cNvSpPr/>
            <p:nvPr/>
          </p:nvSpPr>
          <p:spPr>
            <a:xfrm>
              <a:off x="3714744" y="3000372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59" name="58 - Ορθογώνιο"/>
            <p:cNvSpPr/>
            <p:nvPr/>
          </p:nvSpPr>
          <p:spPr>
            <a:xfrm>
              <a:off x="1785918" y="5572140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60" name="59 - Ορθογώνιο"/>
            <p:cNvSpPr/>
            <p:nvPr/>
          </p:nvSpPr>
          <p:spPr>
            <a:xfrm>
              <a:off x="2214546" y="3929066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61" name="60 - Ορθογώνιο"/>
            <p:cNvSpPr/>
            <p:nvPr/>
          </p:nvSpPr>
          <p:spPr>
            <a:xfrm>
              <a:off x="4000496" y="3571876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</p:grpSp>
      <p:sp>
        <p:nvSpPr>
          <p:cNvPr id="62" name="61 - TextBox"/>
          <p:cNvSpPr txBox="1"/>
          <p:nvPr/>
        </p:nvSpPr>
        <p:spPr>
          <a:xfrm>
            <a:off x="714348" y="3929066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Όξινο  διάλυμα</a:t>
            </a:r>
            <a:endParaRPr lang="en-US" u="sng" dirty="0"/>
          </a:p>
        </p:txBody>
      </p:sp>
      <p:cxnSp>
        <p:nvCxnSpPr>
          <p:cNvPr id="63" name="62 - Ευθύγραμμο βέλος σύνδεσης"/>
          <p:cNvCxnSpPr/>
          <p:nvPr/>
        </p:nvCxnSpPr>
        <p:spPr>
          <a:xfrm rot="5400000">
            <a:off x="1142976" y="3286124"/>
            <a:ext cx="1214446" cy="21431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63 - Ευθύγραμμο βέλος σύνδεσης"/>
          <p:cNvCxnSpPr/>
          <p:nvPr/>
        </p:nvCxnSpPr>
        <p:spPr>
          <a:xfrm rot="5400000">
            <a:off x="7072330" y="3286124"/>
            <a:ext cx="1285884" cy="14287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49" grpId="0"/>
      <p:bldP spid="6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488" y="3643314"/>
            <a:ext cx="2627282" cy="2621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" name="5 - Ομάδα"/>
          <p:cNvGrpSpPr/>
          <p:nvPr/>
        </p:nvGrpSpPr>
        <p:grpSpPr>
          <a:xfrm>
            <a:off x="285720" y="1071546"/>
            <a:ext cx="2286016" cy="2237171"/>
            <a:chOff x="214282" y="1857364"/>
            <a:chExt cx="4867275" cy="4686300"/>
          </a:xfrm>
        </p:grpSpPr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14282" y="1857364"/>
              <a:ext cx="4867275" cy="4686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" name="5 - Ορθογώνιο"/>
            <p:cNvSpPr/>
            <p:nvPr/>
          </p:nvSpPr>
          <p:spPr>
            <a:xfrm>
              <a:off x="3143240" y="5572141"/>
              <a:ext cx="381407" cy="77365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endParaRPr lang="en-US" dirty="0"/>
            </a:p>
          </p:txBody>
        </p:sp>
        <p:sp>
          <p:nvSpPr>
            <p:cNvPr id="8" name="7 - Ορθογώνιο"/>
            <p:cNvSpPr/>
            <p:nvPr/>
          </p:nvSpPr>
          <p:spPr>
            <a:xfrm>
              <a:off x="3714744" y="3714752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9" name="8 - Ορθογώνιο"/>
            <p:cNvSpPr/>
            <p:nvPr/>
          </p:nvSpPr>
          <p:spPr>
            <a:xfrm>
              <a:off x="3357554" y="2714620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10" name="9 - Ορθογώνιο"/>
            <p:cNvSpPr/>
            <p:nvPr/>
          </p:nvSpPr>
          <p:spPr>
            <a:xfrm>
              <a:off x="2357422" y="4643446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11" name="10 - Ορθογώνιο"/>
            <p:cNvSpPr/>
            <p:nvPr/>
          </p:nvSpPr>
          <p:spPr>
            <a:xfrm>
              <a:off x="1500166" y="2786058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12" name="11 - Ορθογώνιο"/>
            <p:cNvSpPr/>
            <p:nvPr/>
          </p:nvSpPr>
          <p:spPr>
            <a:xfrm>
              <a:off x="1000100" y="5429264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13" name="12 - Ορθογώνιο"/>
            <p:cNvSpPr/>
            <p:nvPr/>
          </p:nvSpPr>
          <p:spPr>
            <a:xfrm>
              <a:off x="3929058" y="4214818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14" name="13 - Ορθογώνιο"/>
            <p:cNvSpPr/>
            <p:nvPr/>
          </p:nvSpPr>
          <p:spPr>
            <a:xfrm>
              <a:off x="3071802" y="4143380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15" name="14 - Ορθογώνιο"/>
            <p:cNvSpPr/>
            <p:nvPr/>
          </p:nvSpPr>
          <p:spPr>
            <a:xfrm>
              <a:off x="857224" y="4714884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16" name="15 - Ορθογώνιο"/>
            <p:cNvSpPr/>
            <p:nvPr/>
          </p:nvSpPr>
          <p:spPr>
            <a:xfrm>
              <a:off x="642910" y="3643314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17" name="16 - Ορθογώνιο"/>
            <p:cNvSpPr/>
            <p:nvPr/>
          </p:nvSpPr>
          <p:spPr>
            <a:xfrm>
              <a:off x="1785918" y="3929066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</p:grpSp>
      <p:grpSp>
        <p:nvGrpSpPr>
          <p:cNvPr id="3" name="19 - Ομάδα"/>
          <p:cNvGrpSpPr/>
          <p:nvPr/>
        </p:nvGrpSpPr>
        <p:grpSpPr>
          <a:xfrm>
            <a:off x="5715008" y="857232"/>
            <a:ext cx="2500298" cy="2483475"/>
            <a:chOff x="214282" y="1857364"/>
            <a:chExt cx="4867275" cy="4686300"/>
          </a:xfrm>
        </p:grpSpPr>
        <p:pic>
          <p:nvPicPr>
            <p:cNvPr id="21" name="Picture 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14282" y="1857364"/>
              <a:ext cx="4867275" cy="4686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2" name="21 - Ορθογώνιο"/>
            <p:cNvSpPr/>
            <p:nvPr/>
          </p:nvSpPr>
          <p:spPr>
            <a:xfrm>
              <a:off x="714348" y="3929066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23" name="22 - Ορθογώνιο"/>
            <p:cNvSpPr/>
            <p:nvPr/>
          </p:nvSpPr>
          <p:spPr>
            <a:xfrm>
              <a:off x="928662" y="3000372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24" name="23 - Ορθογώνιο"/>
            <p:cNvSpPr/>
            <p:nvPr/>
          </p:nvSpPr>
          <p:spPr>
            <a:xfrm>
              <a:off x="1285852" y="5214950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25" name="24 - Ορθογώνιο"/>
            <p:cNvSpPr/>
            <p:nvPr/>
          </p:nvSpPr>
          <p:spPr>
            <a:xfrm>
              <a:off x="1928794" y="4643446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26" name="25 - Ορθογώνιο"/>
            <p:cNvSpPr/>
            <p:nvPr/>
          </p:nvSpPr>
          <p:spPr>
            <a:xfrm>
              <a:off x="3143240" y="3786190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27" name="26 - Ορθογώνιο"/>
            <p:cNvSpPr/>
            <p:nvPr/>
          </p:nvSpPr>
          <p:spPr>
            <a:xfrm>
              <a:off x="3857620" y="4143380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28" name="27 - Ορθογώνιο"/>
            <p:cNvSpPr/>
            <p:nvPr/>
          </p:nvSpPr>
          <p:spPr>
            <a:xfrm>
              <a:off x="3714744" y="3000372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29" name="28 - Ορθογώνιο"/>
            <p:cNvSpPr/>
            <p:nvPr/>
          </p:nvSpPr>
          <p:spPr>
            <a:xfrm>
              <a:off x="1785918" y="5572140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30" name="29 - Ορθογώνιο"/>
            <p:cNvSpPr/>
            <p:nvPr/>
          </p:nvSpPr>
          <p:spPr>
            <a:xfrm>
              <a:off x="2214546" y="3929066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31" name="30 - Ορθογώνιο"/>
            <p:cNvSpPr/>
            <p:nvPr/>
          </p:nvSpPr>
          <p:spPr>
            <a:xfrm>
              <a:off x="4000496" y="3571876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</p:grpSp>
      <p:sp>
        <p:nvSpPr>
          <p:cNvPr id="33" name="32 - TextBox"/>
          <p:cNvSpPr txBox="1"/>
          <p:nvPr/>
        </p:nvSpPr>
        <p:spPr>
          <a:xfrm>
            <a:off x="2285984" y="0"/>
            <a:ext cx="4000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εξουδετέρωση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42" name="41 - Ορθογώνιο"/>
          <p:cNvSpPr/>
          <p:nvPr/>
        </p:nvSpPr>
        <p:spPr>
          <a:xfrm>
            <a:off x="3929058" y="5500702"/>
            <a:ext cx="973761" cy="2180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νερό  (Η</a:t>
            </a:r>
            <a:r>
              <a:rPr lang="el-GR" b="1" baseline="-25000" dirty="0" smtClean="0"/>
              <a:t>2</a:t>
            </a:r>
            <a:r>
              <a:rPr lang="el-GR" b="1" dirty="0" smtClean="0"/>
              <a:t>Ο) </a:t>
            </a:r>
            <a:endParaRPr lang="en-US" dirty="0"/>
          </a:p>
        </p:txBody>
      </p:sp>
      <p:sp>
        <p:nvSpPr>
          <p:cNvPr id="43" name="42 - TextBox"/>
          <p:cNvSpPr txBox="1"/>
          <p:nvPr/>
        </p:nvSpPr>
        <p:spPr>
          <a:xfrm>
            <a:off x="6072198" y="4714884"/>
            <a:ext cx="28574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Το καινούριο διάλυμα που προέκυψε από την ανάμιξη του όξινου και βασικού διαλύματος , δεν έχει καθόλου  Η</a:t>
            </a:r>
            <a:r>
              <a:rPr lang="el-GR" b="1" baseline="30000" dirty="0" smtClean="0"/>
              <a:t>+</a:t>
            </a:r>
            <a:r>
              <a:rPr lang="el-GR" b="1" dirty="0" smtClean="0"/>
              <a:t>  και   ΟΗ</a:t>
            </a:r>
            <a:r>
              <a:rPr lang="el-GR" b="1" baseline="30000" dirty="0" smtClean="0"/>
              <a:t>-</a:t>
            </a:r>
            <a:endParaRPr lang="en-US" b="1" baseline="30000" dirty="0"/>
          </a:p>
        </p:txBody>
      </p:sp>
      <p:cxnSp>
        <p:nvCxnSpPr>
          <p:cNvPr id="45" name="44 - Ευθύγραμμο βέλος σύνδεσης"/>
          <p:cNvCxnSpPr/>
          <p:nvPr/>
        </p:nvCxnSpPr>
        <p:spPr>
          <a:xfrm flipV="1">
            <a:off x="5143504" y="5072074"/>
            <a:ext cx="857256" cy="214314"/>
          </a:xfrm>
          <a:prstGeom prst="straightConnector1">
            <a:avLst/>
          </a:prstGeom>
          <a:ln w="412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45 - TextBox"/>
          <p:cNvSpPr txBox="1"/>
          <p:nvPr/>
        </p:nvSpPr>
        <p:spPr>
          <a:xfrm>
            <a:off x="285720" y="3214686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Όξινο  διάλυμα</a:t>
            </a:r>
            <a:endParaRPr lang="en-US" u="sng" dirty="0"/>
          </a:p>
        </p:txBody>
      </p:sp>
      <p:sp>
        <p:nvSpPr>
          <p:cNvPr id="47" name="46 - TextBox"/>
          <p:cNvSpPr txBox="1"/>
          <p:nvPr/>
        </p:nvSpPr>
        <p:spPr>
          <a:xfrm>
            <a:off x="5786446" y="3214686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Βασικό  διάλυμα</a:t>
            </a:r>
            <a:endParaRPr lang="en-US" u="sng" dirty="0"/>
          </a:p>
        </p:txBody>
      </p:sp>
      <p:sp>
        <p:nvSpPr>
          <p:cNvPr id="48" name="47 - TextBox"/>
          <p:cNvSpPr txBox="1"/>
          <p:nvPr/>
        </p:nvSpPr>
        <p:spPr>
          <a:xfrm>
            <a:off x="3071802" y="6143644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Ουδέτερο διάλυμα</a:t>
            </a:r>
            <a:endParaRPr lang="en-US" u="sng" dirty="0"/>
          </a:p>
        </p:txBody>
      </p:sp>
      <p:cxnSp>
        <p:nvCxnSpPr>
          <p:cNvPr id="18" name="17 - Ευθύγραμμο βέλος σύνδεσης"/>
          <p:cNvCxnSpPr/>
          <p:nvPr/>
        </p:nvCxnSpPr>
        <p:spPr>
          <a:xfrm rot="10800000" flipV="1">
            <a:off x="4286248" y="2000240"/>
            <a:ext cx="2001852" cy="18573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- Ευθύγραμμο βέλος σύνδεσης"/>
          <p:cNvCxnSpPr/>
          <p:nvPr/>
        </p:nvCxnSpPr>
        <p:spPr>
          <a:xfrm rot="16200000" flipH="1">
            <a:off x="2107389" y="2035959"/>
            <a:ext cx="1857388" cy="164307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- Ορθογώνιο"/>
          <p:cNvSpPr/>
          <p:nvPr/>
        </p:nvSpPr>
        <p:spPr>
          <a:xfrm>
            <a:off x="3714744" y="3000372"/>
            <a:ext cx="10278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ανάμιξη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3" grpId="0"/>
      <p:bldP spid="46" grpId="0"/>
      <p:bldP spid="47" grpId="0"/>
      <p:bldP spid="48" grpId="0"/>
      <p:bldP spid="4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3143248"/>
            <a:ext cx="2198654" cy="2193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" name="5 - Ομάδα"/>
          <p:cNvGrpSpPr/>
          <p:nvPr/>
        </p:nvGrpSpPr>
        <p:grpSpPr>
          <a:xfrm>
            <a:off x="0" y="928670"/>
            <a:ext cx="1857356" cy="1571636"/>
            <a:chOff x="214282" y="1857364"/>
            <a:chExt cx="4867275" cy="4686300"/>
          </a:xfrm>
        </p:grpSpPr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14282" y="1857364"/>
              <a:ext cx="4867275" cy="4686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" name="5 - Ορθογώνιο"/>
            <p:cNvSpPr/>
            <p:nvPr/>
          </p:nvSpPr>
          <p:spPr>
            <a:xfrm>
              <a:off x="3143240" y="5572141"/>
              <a:ext cx="381407" cy="77365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endParaRPr lang="en-US" dirty="0"/>
            </a:p>
          </p:txBody>
        </p:sp>
        <p:sp>
          <p:nvSpPr>
            <p:cNvPr id="8" name="7 - Ορθογώνιο"/>
            <p:cNvSpPr/>
            <p:nvPr/>
          </p:nvSpPr>
          <p:spPr>
            <a:xfrm>
              <a:off x="3714744" y="3714752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9" name="8 - Ορθογώνιο"/>
            <p:cNvSpPr/>
            <p:nvPr/>
          </p:nvSpPr>
          <p:spPr>
            <a:xfrm>
              <a:off x="3357554" y="2714620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10" name="9 - Ορθογώνιο"/>
            <p:cNvSpPr/>
            <p:nvPr/>
          </p:nvSpPr>
          <p:spPr>
            <a:xfrm>
              <a:off x="2357422" y="4643446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11" name="10 - Ορθογώνιο"/>
            <p:cNvSpPr/>
            <p:nvPr/>
          </p:nvSpPr>
          <p:spPr>
            <a:xfrm>
              <a:off x="1500166" y="2786058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12" name="11 - Ορθογώνιο"/>
            <p:cNvSpPr/>
            <p:nvPr/>
          </p:nvSpPr>
          <p:spPr>
            <a:xfrm>
              <a:off x="1000100" y="5429264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13" name="12 - Ορθογώνιο"/>
            <p:cNvSpPr/>
            <p:nvPr/>
          </p:nvSpPr>
          <p:spPr>
            <a:xfrm>
              <a:off x="3929058" y="4214818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14" name="13 - Ορθογώνιο"/>
            <p:cNvSpPr/>
            <p:nvPr/>
          </p:nvSpPr>
          <p:spPr>
            <a:xfrm>
              <a:off x="3071802" y="4143380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15" name="14 - Ορθογώνιο"/>
            <p:cNvSpPr/>
            <p:nvPr/>
          </p:nvSpPr>
          <p:spPr>
            <a:xfrm>
              <a:off x="857224" y="4714884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16" name="15 - Ορθογώνιο"/>
            <p:cNvSpPr/>
            <p:nvPr/>
          </p:nvSpPr>
          <p:spPr>
            <a:xfrm>
              <a:off x="642910" y="3643314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  <p:sp>
          <p:nvSpPr>
            <p:cNvPr id="17" name="16 - Ορθογώνιο"/>
            <p:cNvSpPr/>
            <p:nvPr/>
          </p:nvSpPr>
          <p:spPr>
            <a:xfrm>
              <a:off x="1785918" y="3929066"/>
              <a:ext cx="4074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Η</a:t>
              </a:r>
              <a:r>
                <a:rPr lang="el-GR" b="1" baseline="30000" dirty="0" smtClean="0"/>
                <a:t>+</a:t>
              </a:r>
              <a:endParaRPr lang="en-US" dirty="0"/>
            </a:p>
          </p:txBody>
        </p:sp>
      </p:grpSp>
      <p:grpSp>
        <p:nvGrpSpPr>
          <p:cNvPr id="3" name="19 - Ομάδα"/>
          <p:cNvGrpSpPr/>
          <p:nvPr/>
        </p:nvGrpSpPr>
        <p:grpSpPr>
          <a:xfrm>
            <a:off x="2285984" y="1071546"/>
            <a:ext cx="1857388" cy="1500198"/>
            <a:chOff x="214282" y="1857364"/>
            <a:chExt cx="4867275" cy="4686300"/>
          </a:xfrm>
        </p:grpSpPr>
        <p:pic>
          <p:nvPicPr>
            <p:cNvPr id="21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14282" y="1857364"/>
              <a:ext cx="4867275" cy="4686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2" name="21 - Ορθογώνιο"/>
            <p:cNvSpPr/>
            <p:nvPr/>
          </p:nvSpPr>
          <p:spPr>
            <a:xfrm>
              <a:off x="714348" y="3929066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23" name="22 - Ορθογώνιο"/>
            <p:cNvSpPr/>
            <p:nvPr/>
          </p:nvSpPr>
          <p:spPr>
            <a:xfrm>
              <a:off x="928662" y="3000372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24" name="23 - Ορθογώνιο"/>
            <p:cNvSpPr/>
            <p:nvPr/>
          </p:nvSpPr>
          <p:spPr>
            <a:xfrm>
              <a:off x="1285852" y="5214950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25" name="24 - Ορθογώνιο"/>
            <p:cNvSpPr/>
            <p:nvPr/>
          </p:nvSpPr>
          <p:spPr>
            <a:xfrm>
              <a:off x="1928794" y="4643446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26" name="25 - Ορθογώνιο"/>
            <p:cNvSpPr/>
            <p:nvPr/>
          </p:nvSpPr>
          <p:spPr>
            <a:xfrm>
              <a:off x="3143240" y="3786190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27" name="26 - Ορθογώνιο"/>
            <p:cNvSpPr/>
            <p:nvPr/>
          </p:nvSpPr>
          <p:spPr>
            <a:xfrm>
              <a:off x="3511468" y="5321151"/>
              <a:ext cx="532518" cy="369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28" name="27 - Ορθογώνιο"/>
            <p:cNvSpPr/>
            <p:nvPr/>
          </p:nvSpPr>
          <p:spPr>
            <a:xfrm>
              <a:off x="3714744" y="3000372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29" name="28 - Ορθογώνιο"/>
            <p:cNvSpPr/>
            <p:nvPr/>
          </p:nvSpPr>
          <p:spPr>
            <a:xfrm>
              <a:off x="2098388" y="3487381"/>
              <a:ext cx="532518" cy="369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30" name="29 - Ορθογώνιο"/>
            <p:cNvSpPr/>
            <p:nvPr/>
          </p:nvSpPr>
          <p:spPr>
            <a:xfrm>
              <a:off x="2214546" y="3929066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31" name="30 - Ορθογώνιο"/>
            <p:cNvSpPr/>
            <p:nvPr/>
          </p:nvSpPr>
          <p:spPr>
            <a:xfrm>
              <a:off x="2883433" y="3079877"/>
              <a:ext cx="532518" cy="369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</p:grpSp>
      <p:cxnSp>
        <p:nvCxnSpPr>
          <p:cNvPr id="32" name="31 - Ευθύγραμμο βέλος σύνδεσης"/>
          <p:cNvCxnSpPr/>
          <p:nvPr/>
        </p:nvCxnSpPr>
        <p:spPr>
          <a:xfrm rot="16200000" flipH="1">
            <a:off x="214282" y="2714620"/>
            <a:ext cx="1714512" cy="57150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- TextBox"/>
          <p:cNvSpPr txBox="1"/>
          <p:nvPr/>
        </p:nvSpPr>
        <p:spPr>
          <a:xfrm>
            <a:off x="2285984" y="0"/>
            <a:ext cx="4000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εξουδετέρωση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42" name="41 - Ορθογώνιο"/>
          <p:cNvSpPr/>
          <p:nvPr/>
        </p:nvSpPr>
        <p:spPr>
          <a:xfrm>
            <a:off x="1142976" y="4857760"/>
            <a:ext cx="973761" cy="2180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νερό  (Η</a:t>
            </a:r>
            <a:r>
              <a:rPr lang="el-GR" b="1" baseline="-25000" dirty="0" smtClean="0"/>
              <a:t>2</a:t>
            </a:r>
            <a:r>
              <a:rPr lang="el-GR" b="1" dirty="0" smtClean="0"/>
              <a:t>Ο) </a:t>
            </a:r>
            <a:endParaRPr lang="en-US" dirty="0"/>
          </a:p>
        </p:txBody>
      </p:sp>
      <p:sp>
        <p:nvSpPr>
          <p:cNvPr id="43" name="42 - TextBox"/>
          <p:cNvSpPr txBox="1"/>
          <p:nvPr/>
        </p:nvSpPr>
        <p:spPr>
          <a:xfrm>
            <a:off x="4714876" y="3143248"/>
            <a:ext cx="28574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Το καινούριο διάλυμα δεν έχει καθόλου  Η</a:t>
            </a:r>
            <a:r>
              <a:rPr lang="el-GR" b="1" baseline="30000" dirty="0" smtClean="0"/>
              <a:t>+</a:t>
            </a:r>
            <a:r>
              <a:rPr lang="el-GR" b="1" dirty="0" smtClean="0"/>
              <a:t>  και   ΟΗ</a:t>
            </a:r>
            <a:r>
              <a:rPr lang="el-GR" b="1" baseline="30000" dirty="0" smtClean="0"/>
              <a:t>- </a:t>
            </a:r>
            <a:r>
              <a:rPr lang="el-GR" b="1" dirty="0" smtClean="0"/>
              <a:t> , </a:t>
            </a:r>
            <a:r>
              <a:rPr lang="el-GR" b="1" u="sng" dirty="0" smtClean="0"/>
              <a:t>λόγω της αντίδρασης</a:t>
            </a:r>
            <a:r>
              <a:rPr lang="el-GR" b="1" dirty="0" smtClean="0"/>
              <a:t>:</a:t>
            </a:r>
            <a:endParaRPr lang="en-US" b="1" baseline="30000" dirty="0"/>
          </a:p>
        </p:txBody>
      </p:sp>
      <p:cxnSp>
        <p:nvCxnSpPr>
          <p:cNvPr id="45" name="44 - Ευθύγραμμο βέλος σύνδεσης"/>
          <p:cNvCxnSpPr/>
          <p:nvPr/>
        </p:nvCxnSpPr>
        <p:spPr>
          <a:xfrm flipV="1">
            <a:off x="2571736" y="3500438"/>
            <a:ext cx="2071702" cy="928694"/>
          </a:xfrm>
          <a:prstGeom prst="straightConnector1">
            <a:avLst/>
          </a:prstGeom>
          <a:ln w="412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- TextBox"/>
          <p:cNvSpPr txBox="1"/>
          <p:nvPr/>
        </p:nvSpPr>
        <p:spPr>
          <a:xfrm>
            <a:off x="3714744" y="4214818"/>
            <a:ext cx="5429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H</a:t>
            </a:r>
            <a:r>
              <a:rPr lang="en-US" b="1" baseline="30000" dirty="0" smtClean="0"/>
              <a:t>+ </a:t>
            </a:r>
            <a:r>
              <a:rPr lang="en-US" b="1" baseline="-25000" dirty="0" smtClean="0"/>
              <a:t>(</a:t>
            </a:r>
            <a:r>
              <a:rPr lang="en-US" b="1" baseline="-25000" dirty="0" err="1" smtClean="0"/>
              <a:t>aq</a:t>
            </a:r>
            <a:r>
              <a:rPr lang="en-US" b="1" baseline="-25000" dirty="0" smtClean="0"/>
              <a:t>)     </a:t>
            </a:r>
            <a:r>
              <a:rPr lang="en-US" b="1" dirty="0" smtClean="0"/>
              <a:t>+  OH</a:t>
            </a:r>
            <a:r>
              <a:rPr lang="en-US" b="1" baseline="30000" dirty="0" smtClean="0"/>
              <a:t>-</a:t>
            </a:r>
            <a:r>
              <a:rPr lang="en-US" b="1" dirty="0" smtClean="0"/>
              <a:t>  </a:t>
            </a:r>
            <a:r>
              <a:rPr lang="en-US" b="1" baseline="-25000" dirty="0" smtClean="0"/>
              <a:t>(</a:t>
            </a:r>
            <a:r>
              <a:rPr lang="en-US" b="1" baseline="-25000" dirty="0" err="1" smtClean="0"/>
              <a:t>aq</a:t>
            </a:r>
            <a:r>
              <a:rPr lang="el-GR" b="1" baseline="-25000" dirty="0" smtClean="0"/>
              <a:t>)</a:t>
            </a:r>
            <a:r>
              <a:rPr lang="el-GR" b="1" dirty="0" smtClean="0"/>
              <a:t>                             Η</a:t>
            </a:r>
            <a:r>
              <a:rPr lang="el-GR" b="1" baseline="-25000" dirty="0" smtClean="0"/>
              <a:t>2</a:t>
            </a:r>
            <a:r>
              <a:rPr lang="el-GR" b="1" dirty="0" smtClean="0"/>
              <a:t>Ο</a:t>
            </a:r>
            <a:endParaRPr lang="en-US" b="1" dirty="0"/>
          </a:p>
        </p:txBody>
      </p:sp>
      <p:cxnSp>
        <p:nvCxnSpPr>
          <p:cNvPr id="39" name="38 - Ευθύγραμμο βέλος σύνδεσης"/>
          <p:cNvCxnSpPr/>
          <p:nvPr/>
        </p:nvCxnSpPr>
        <p:spPr>
          <a:xfrm>
            <a:off x="5643570" y="4429132"/>
            <a:ext cx="1071570" cy="1588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45 - TextBox"/>
          <p:cNvSpPr txBox="1"/>
          <p:nvPr/>
        </p:nvSpPr>
        <p:spPr>
          <a:xfrm>
            <a:off x="4214810" y="5286388"/>
            <a:ext cx="35004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Και γιατί </a:t>
            </a:r>
            <a:r>
              <a:rPr lang="el-GR" b="1" dirty="0" smtClean="0"/>
              <a:t>ο αριθμός Η</a:t>
            </a:r>
            <a:r>
              <a:rPr lang="el-GR" b="1" baseline="30000" dirty="0" smtClean="0"/>
              <a:t>+</a:t>
            </a:r>
            <a:r>
              <a:rPr lang="el-GR" b="1" dirty="0" smtClean="0"/>
              <a:t> του όξινου διαλύματος  είναι ίσος με τον  αριθμό ΟΗ</a:t>
            </a:r>
            <a:r>
              <a:rPr lang="el-GR" b="1" baseline="30000" dirty="0" smtClean="0"/>
              <a:t>-</a:t>
            </a:r>
            <a:r>
              <a:rPr lang="el-GR" b="1" dirty="0" smtClean="0"/>
              <a:t> του βασικού</a:t>
            </a:r>
            <a:endParaRPr lang="en-US" b="1" dirty="0"/>
          </a:p>
        </p:txBody>
      </p:sp>
      <p:sp>
        <p:nvSpPr>
          <p:cNvPr id="47" name="46 - TextBox"/>
          <p:cNvSpPr txBox="1"/>
          <p:nvPr/>
        </p:nvSpPr>
        <p:spPr>
          <a:xfrm>
            <a:off x="571472" y="5214950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Ουδέτερο διάλυμα</a:t>
            </a:r>
            <a:endParaRPr lang="en-US" u="sng" dirty="0"/>
          </a:p>
        </p:txBody>
      </p:sp>
      <p:cxnSp>
        <p:nvCxnSpPr>
          <p:cNvPr id="18" name="17 - Ευθύγραμμο βέλος σύνδεσης"/>
          <p:cNvCxnSpPr>
            <a:stCxn id="24" idx="1"/>
          </p:cNvCxnSpPr>
          <p:nvPr/>
        </p:nvCxnSpPr>
        <p:spPr>
          <a:xfrm rot="10800000" flipV="1">
            <a:off x="1714481" y="2205506"/>
            <a:ext cx="980423" cy="158068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3" grpId="0"/>
      <p:bldP spid="38" grpId="0"/>
      <p:bldP spid="46" grpId="0"/>
      <p:bldP spid="4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071546"/>
            <a:ext cx="2357422" cy="22371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Ορθογώνιο"/>
          <p:cNvSpPr/>
          <p:nvPr/>
        </p:nvSpPr>
        <p:spPr>
          <a:xfrm>
            <a:off x="1704335" y="2844926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</p:txBody>
      </p:sp>
      <p:sp>
        <p:nvSpPr>
          <p:cNvPr id="8" name="7 - Ορθογώνιο"/>
          <p:cNvSpPr/>
          <p:nvPr/>
        </p:nvSpPr>
        <p:spPr>
          <a:xfrm>
            <a:off x="1981138" y="1958236"/>
            <a:ext cx="197361" cy="1763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9" name="8 - Ορθογώνιο"/>
          <p:cNvSpPr/>
          <p:nvPr/>
        </p:nvSpPr>
        <p:spPr>
          <a:xfrm>
            <a:off x="1808136" y="1480787"/>
            <a:ext cx="197361" cy="1763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10" name="9 - Ορθογώνιο"/>
          <p:cNvSpPr/>
          <p:nvPr/>
        </p:nvSpPr>
        <p:spPr>
          <a:xfrm>
            <a:off x="1323731" y="2401581"/>
            <a:ext cx="197361" cy="1763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11" name="10 - Ορθογώνιο"/>
          <p:cNvSpPr/>
          <p:nvPr/>
        </p:nvSpPr>
        <p:spPr>
          <a:xfrm>
            <a:off x="908527" y="1514891"/>
            <a:ext cx="197361" cy="1763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12" name="11 - Ορθογώνιο"/>
          <p:cNvSpPr/>
          <p:nvPr/>
        </p:nvSpPr>
        <p:spPr>
          <a:xfrm>
            <a:off x="666324" y="2776719"/>
            <a:ext cx="197361" cy="1763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13" name="12 - Ορθογώνιο"/>
          <p:cNvSpPr/>
          <p:nvPr/>
        </p:nvSpPr>
        <p:spPr>
          <a:xfrm>
            <a:off x="2084939" y="2196960"/>
            <a:ext cx="197361" cy="1763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14" name="13 - Ορθογώνιο"/>
          <p:cNvSpPr/>
          <p:nvPr/>
        </p:nvSpPr>
        <p:spPr>
          <a:xfrm>
            <a:off x="1669735" y="2162857"/>
            <a:ext cx="197361" cy="1763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15" name="14 - Ορθογώνιο"/>
          <p:cNvSpPr/>
          <p:nvPr/>
        </p:nvSpPr>
        <p:spPr>
          <a:xfrm>
            <a:off x="597123" y="2435684"/>
            <a:ext cx="197361" cy="1763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16" name="15 - Ορθογώνιο"/>
          <p:cNvSpPr/>
          <p:nvPr/>
        </p:nvSpPr>
        <p:spPr>
          <a:xfrm>
            <a:off x="493322" y="1924132"/>
            <a:ext cx="197361" cy="1763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17" name="16 - Ορθογώνιο"/>
          <p:cNvSpPr/>
          <p:nvPr/>
        </p:nvSpPr>
        <p:spPr>
          <a:xfrm>
            <a:off x="1046928" y="2060546"/>
            <a:ext cx="197361" cy="1763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19" name="18 - TextBox"/>
          <p:cNvSpPr txBox="1"/>
          <p:nvPr/>
        </p:nvSpPr>
        <p:spPr>
          <a:xfrm>
            <a:off x="6643702" y="4000504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Βασικό διάλυμα</a:t>
            </a:r>
            <a:endParaRPr lang="en-US" u="sng" dirty="0"/>
          </a:p>
        </p:txBody>
      </p:sp>
      <p:grpSp>
        <p:nvGrpSpPr>
          <p:cNvPr id="3" name="19 - Ομάδα"/>
          <p:cNvGrpSpPr/>
          <p:nvPr/>
        </p:nvGrpSpPr>
        <p:grpSpPr>
          <a:xfrm>
            <a:off x="5500694" y="1000108"/>
            <a:ext cx="2714644" cy="2697789"/>
            <a:chOff x="214282" y="1857364"/>
            <a:chExt cx="4867275" cy="4686300"/>
          </a:xfrm>
        </p:grpSpPr>
        <p:pic>
          <p:nvPicPr>
            <p:cNvPr id="21" name="Picture 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14282" y="1857364"/>
              <a:ext cx="4867275" cy="4686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2" name="21 - Ορθογώνιο"/>
            <p:cNvSpPr/>
            <p:nvPr/>
          </p:nvSpPr>
          <p:spPr>
            <a:xfrm>
              <a:off x="714348" y="3929066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23" name="22 - Ορθογώνιο"/>
            <p:cNvSpPr/>
            <p:nvPr/>
          </p:nvSpPr>
          <p:spPr>
            <a:xfrm>
              <a:off x="928662" y="3000372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24" name="23 - Ορθογώνιο"/>
            <p:cNvSpPr/>
            <p:nvPr/>
          </p:nvSpPr>
          <p:spPr>
            <a:xfrm>
              <a:off x="1285852" y="5214950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25" name="24 - Ορθογώνιο"/>
            <p:cNvSpPr/>
            <p:nvPr/>
          </p:nvSpPr>
          <p:spPr>
            <a:xfrm>
              <a:off x="1928794" y="4643446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26" name="25 - Ορθογώνιο"/>
            <p:cNvSpPr/>
            <p:nvPr/>
          </p:nvSpPr>
          <p:spPr>
            <a:xfrm>
              <a:off x="3143240" y="3786190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27" name="26 - Ορθογώνιο"/>
            <p:cNvSpPr/>
            <p:nvPr/>
          </p:nvSpPr>
          <p:spPr>
            <a:xfrm>
              <a:off x="3857620" y="4143380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28" name="27 - Ορθογώνιο"/>
            <p:cNvSpPr/>
            <p:nvPr/>
          </p:nvSpPr>
          <p:spPr>
            <a:xfrm>
              <a:off x="3714744" y="3000372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29" name="28 - Ορθογώνιο"/>
            <p:cNvSpPr/>
            <p:nvPr/>
          </p:nvSpPr>
          <p:spPr>
            <a:xfrm>
              <a:off x="1785918" y="5572140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30" name="29 - Ορθογώνιο"/>
            <p:cNvSpPr/>
            <p:nvPr/>
          </p:nvSpPr>
          <p:spPr>
            <a:xfrm>
              <a:off x="2214546" y="3929066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31" name="30 - Ορθογώνιο"/>
            <p:cNvSpPr/>
            <p:nvPr/>
          </p:nvSpPr>
          <p:spPr>
            <a:xfrm>
              <a:off x="4000496" y="3571876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</p:grpSp>
      <p:sp>
        <p:nvSpPr>
          <p:cNvPr id="33" name="32 - TextBox"/>
          <p:cNvSpPr txBox="1"/>
          <p:nvPr/>
        </p:nvSpPr>
        <p:spPr>
          <a:xfrm>
            <a:off x="2285984" y="0"/>
            <a:ext cx="4000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εξουδετέρωση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4" name="33 - TextBox"/>
          <p:cNvSpPr txBox="1"/>
          <p:nvPr/>
        </p:nvSpPr>
        <p:spPr>
          <a:xfrm>
            <a:off x="714348" y="3714752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Όξινο  διάλυμα</a:t>
            </a:r>
            <a:endParaRPr lang="en-US" u="sng" dirty="0"/>
          </a:p>
        </p:txBody>
      </p:sp>
      <p:sp>
        <p:nvSpPr>
          <p:cNvPr id="35" name="34 - TextBox"/>
          <p:cNvSpPr txBox="1"/>
          <p:nvPr/>
        </p:nvSpPr>
        <p:spPr>
          <a:xfrm>
            <a:off x="857224" y="5286388"/>
            <a:ext cx="68580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Πριν τα αναμείξω  παρατηρώ ότι το πλήθος Η</a:t>
            </a:r>
            <a:r>
              <a:rPr lang="el-GR" sz="2400" baseline="30000" dirty="0" smtClean="0"/>
              <a:t>+</a:t>
            </a:r>
            <a:r>
              <a:rPr lang="el-GR" sz="2400" dirty="0" smtClean="0"/>
              <a:t>  είναι μεγαλύτερος από το  πλήθος ΟΗ</a:t>
            </a:r>
            <a:r>
              <a:rPr lang="el-GR" sz="2400" baseline="30000" dirty="0" smtClean="0"/>
              <a:t>-</a:t>
            </a:r>
            <a:r>
              <a:rPr lang="el-GR" sz="2400" dirty="0" smtClean="0"/>
              <a:t> του βασικού διαλύματος</a:t>
            </a:r>
            <a:endParaRPr lang="en-US" sz="2400" dirty="0"/>
          </a:p>
        </p:txBody>
      </p:sp>
      <p:sp>
        <p:nvSpPr>
          <p:cNvPr id="36" name="35 - Ορθογώνιο"/>
          <p:cNvSpPr/>
          <p:nvPr/>
        </p:nvSpPr>
        <p:spPr>
          <a:xfrm>
            <a:off x="785786" y="2285992"/>
            <a:ext cx="197361" cy="1763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37" name="36 - Ορθογώνιο"/>
          <p:cNvSpPr/>
          <p:nvPr/>
        </p:nvSpPr>
        <p:spPr>
          <a:xfrm>
            <a:off x="1214414" y="2857496"/>
            <a:ext cx="197361" cy="1763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38" name="37 - Ορθογώνιο"/>
          <p:cNvSpPr/>
          <p:nvPr/>
        </p:nvSpPr>
        <p:spPr>
          <a:xfrm>
            <a:off x="1500166" y="1785926"/>
            <a:ext cx="197361" cy="1763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39" name="38 - Ορθογώνιο"/>
          <p:cNvSpPr/>
          <p:nvPr/>
        </p:nvSpPr>
        <p:spPr>
          <a:xfrm>
            <a:off x="1928794" y="2643182"/>
            <a:ext cx="197361" cy="1763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40" name="39 - Ορθογώνιο"/>
          <p:cNvSpPr/>
          <p:nvPr/>
        </p:nvSpPr>
        <p:spPr>
          <a:xfrm>
            <a:off x="1214414" y="1785926"/>
            <a:ext cx="197361" cy="1763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41" name="40 - Ορθογώνιο"/>
          <p:cNvSpPr/>
          <p:nvPr/>
        </p:nvSpPr>
        <p:spPr>
          <a:xfrm>
            <a:off x="1504128" y="2517746"/>
            <a:ext cx="197361" cy="1763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42" name="41 - Ορθογώνιο"/>
          <p:cNvSpPr/>
          <p:nvPr/>
        </p:nvSpPr>
        <p:spPr>
          <a:xfrm>
            <a:off x="1428728" y="1643050"/>
            <a:ext cx="197361" cy="1763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43" name="42 - Ορθογώνιο"/>
          <p:cNvSpPr/>
          <p:nvPr/>
        </p:nvSpPr>
        <p:spPr>
          <a:xfrm>
            <a:off x="1071538" y="2643182"/>
            <a:ext cx="197361" cy="1763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44" name="43 - Ορθογώνιο"/>
          <p:cNvSpPr/>
          <p:nvPr/>
        </p:nvSpPr>
        <p:spPr>
          <a:xfrm>
            <a:off x="714348" y="1714488"/>
            <a:ext cx="197361" cy="1763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45" name="44 - Ορθογώνιο"/>
          <p:cNvSpPr/>
          <p:nvPr/>
        </p:nvSpPr>
        <p:spPr>
          <a:xfrm>
            <a:off x="1656528" y="2670146"/>
            <a:ext cx="197361" cy="1763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46" name="45 - Ορθογώνιο"/>
          <p:cNvSpPr/>
          <p:nvPr/>
        </p:nvSpPr>
        <p:spPr>
          <a:xfrm>
            <a:off x="571472" y="1571612"/>
            <a:ext cx="197361" cy="1763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47" name="46 - Ορθογώνιο"/>
          <p:cNvSpPr/>
          <p:nvPr/>
        </p:nvSpPr>
        <p:spPr>
          <a:xfrm>
            <a:off x="1428728" y="2143116"/>
            <a:ext cx="197361" cy="1763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48" name="47 - Ορθογώνιο"/>
          <p:cNvSpPr/>
          <p:nvPr/>
        </p:nvSpPr>
        <p:spPr>
          <a:xfrm>
            <a:off x="1656528" y="2670146"/>
            <a:ext cx="197361" cy="1763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49" name="48 - Ορθογώνιο"/>
          <p:cNvSpPr/>
          <p:nvPr/>
        </p:nvSpPr>
        <p:spPr>
          <a:xfrm>
            <a:off x="1071538" y="2428868"/>
            <a:ext cx="197361" cy="1763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cxnSp>
        <p:nvCxnSpPr>
          <p:cNvPr id="32" name="31 - Ευθύγραμμο βέλος σύνδεσης"/>
          <p:cNvCxnSpPr>
            <a:stCxn id="48" idx="3"/>
          </p:cNvCxnSpPr>
          <p:nvPr/>
        </p:nvCxnSpPr>
        <p:spPr>
          <a:xfrm flipH="1">
            <a:off x="1571604" y="2758303"/>
            <a:ext cx="282285" cy="102788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- Ευθύγραμμο βέλος σύνδεσης"/>
          <p:cNvCxnSpPr/>
          <p:nvPr/>
        </p:nvCxnSpPr>
        <p:spPr>
          <a:xfrm rot="16200000" flipH="1">
            <a:off x="6965173" y="3321843"/>
            <a:ext cx="1000132" cy="35719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8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9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00108"/>
            <a:ext cx="2357422" cy="22371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Ορθογώνιο"/>
          <p:cNvSpPr/>
          <p:nvPr/>
        </p:nvSpPr>
        <p:spPr>
          <a:xfrm>
            <a:off x="1418615" y="2773488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</p:txBody>
      </p:sp>
      <p:sp>
        <p:nvSpPr>
          <p:cNvPr id="8" name="7 - Ορθογώνιο"/>
          <p:cNvSpPr/>
          <p:nvPr/>
        </p:nvSpPr>
        <p:spPr>
          <a:xfrm>
            <a:off x="1695418" y="1886798"/>
            <a:ext cx="197361" cy="1763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9" name="8 - Ορθογώνιο"/>
          <p:cNvSpPr/>
          <p:nvPr/>
        </p:nvSpPr>
        <p:spPr>
          <a:xfrm>
            <a:off x="1522416" y="1409349"/>
            <a:ext cx="197361" cy="1763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10" name="9 - Ορθογώνιο"/>
          <p:cNvSpPr/>
          <p:nvPr/>
        </p:nvSpPr>
        <p:spPr>
          <a:xfrm>
            <a:off x="1038011" y="2330143"/>
            <a:ext cx="197361" cy="1763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11" name="10 - Ορθογώνιο"/>
          <p:cNvSpPr/>
          <p:nvPr/>
        </p:nvSpPr>
        <p:spPr>
          <a:xfrm>
            <a:off x="622807" y="1443453"/>
            <a:ext cx="197361" cy="1763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12" name="11 - Ορθογώνιο"/>
          <p:cNvSpPr/>
          <p:nvPr/>
        </p:nvSpPr>
        <p:spPr>
          <a:xfrm>
            <a:off x="380604" y="2705281"/>
            <a:ext cx="197361" cy="1763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13" name="12 - Ορθογώνιο"/>
          <p:cNvSpPr/>
          <p:nvPr/>
        </p:nvSpPr>
        <p:spPr>
          <a:xfrm>
            <a:off x="1799219" y="2125522"/>
            <a:ext cx="197361" cy="1763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14" name="13 - Ορθογώνιο"/>
          <p:cNvSpPr/>
          <p:nvPr/>
        </p:nvSpPr>
        <p:spPr>
          <a:xfrm>
            <a:off x="1384015" y="2091419"/>
            <a:ext cx="197361" cy="1763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15" name="14 - Ορθογώνιο"/>
          <p:cNvSpPr/>
          <p:nvPr/>
        </p:nvSpPr>
        <p:spPr>
          <a:xfrm>
            <a:off x="311403" y="2364246"/>
            <a:ext cx="197361" cy="1763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16" name="15 - Ορθογώνιο"/>
          <p:cNvSpPr/>
          <p:nvPr/>
        </p:nvSpPr>
        <p:spPr>
          <a:xfrm>
            <a:off x="207602" y="1852694"/>
            <a:ext cx="197361" cy="1763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17" name="16 - Ορθογώνιο"/>
          <p:cNvSpPr/>
          <p:nvPr/>
        </p:nvSpPr>
        <p:spPr>
          <a:xfrm>
            <a:off x="761208" y="1989108"/>
            <a:ext cx="197361" cy="1763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36" name="35 - Ορθογώνιο"/>
          <p:cNvSpPr/>
          <p:nvPr/>
        </p:nvSpPr>
        <p:spPr>
          <a:xfrm>
            <a:off x="500066" y="2214554"/>
            <a:ext cx="197361" cy="1763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37" name="36 - Ορθογώνιο"/>
          <p:cNvSpPr/>
          <p:nvPr/>
        </p:nvSpPr>
        <p:spPr>
          <a:xfrm>
            <a:off x="928694" y="2786058"/>
            <a:ext cx="197361" cy="1763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38" name="37 - Ορθογώνιο"/>
          <p:cNvSpPr/>
          <p:nvPr/>
        </p:nvSpPr>
        <p:spPr>
          <a:xfrm>
            <a:off x="1214446" y="1714488"/>
            <a:ext cx="197361" cy="1763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39" name="38 - Ορθογώνιο"/>
          <p:cNvSpPr/>
          <p:nvPr/>
        </p:nvSpPr>
        <p:spPr>
          <a:xfrm>
            <a:off x="1643074" y="2571744"/>
            <a:ext cx="197361" cy="1763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40" name="39 - Ορθογώνιο"/>
          <p:cNvSpPr/>
          <p:nvPr/>
        </p:nvSpPr>
        <p:spPr>
          <a:xfrm>
            <a:off x="928694" y="1714488"/>
            <a:ext cx="197361" cy="1763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41" name="40 - Ορθογώνιο"/>
          <p:cNvSpPr/>
          <p:nvPr/>
        </p:nvSpPr>
        <p:spPr>
          <a:xfrm>
            <a:off x="1218408" y="2446308"/>
            <a:ext cx="197361" cy="1763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42" name="41 - Ορθογώνιο"/>
          <p:cNvSpPr/>
          <p:nvPr/>
        </p:nvSpPr>
        <p:spPr>
          <a:xfrm>
            <a:off x="1143008" y="1571612"/>
            <a:ext cx="197361" cy="1763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43" name="42 - Ορθογώνιο"/>
          <p:cNvSpPr/>
          <p:nvPr/>
        </p:nvSpPr>
        <p:spPr>
          <a:xfrm>
            <a:off x="785818" y="2571744"/>
            <a:ext cx="197361" cy="1763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44" name="43 - Ορθογώνιο"/>
          <p:cNvSpPr/>
          <p:nvPr/>
        </p:nvSpPr>
        <p:spPr>
          <a:xfrm>
            <a:off x="428628" y="1643050"/>
            <a:ext cx="197361" cy="1763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45" name="44 - Ορθογώνιο"/>
          <p:cNvSpPr/>
          <p:nvPr/>
        </p:nvSpPr>
        <p:spPr>
          <a:xfrm>
            <a:off x="1370808" y="2598708"/>
            <a:ext cx="197361" cy="1763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46" name="45 - Ορθογώνιο"/>
          <p:cNvSpPr/>
          <p:nvPr/>
        </p:nvSpPr>
        <p:spPr>
          <a:xfrm>
            <a:off x="285752" y="1500174"/>
            <a:ext cx="197361" cy="1763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47" name="46 - Ορθογώνιο"/>
          <p:cNvSpPr/>
          <p:nvPr/>
        </p:nvSpPr>
        <p:spPr>
          <a:xfrm>
            <a:off x="1143008" y="2071678"/>
            <a:ext cx="197361" cy="1763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48" name="47 - Ορθογώνιο"/>
          <p:cNvSpPr/>
          <p:nvPr/>
        </p:nvSpPr>
        <p:spPr>
          <a:xfrm>
            <a:off x="1370808" y="2598708"/>
            <a:ext cx="197361" cy="1763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49" name="48 - Ορθογώνιο"/>
          <p:cNvSpPr/>
          <p:nvPr/>
        </p:nvSpPr>
        <p:spPr>
          <a:xfrm>
            <a:off x="785818" y="2357430"/>
            <a:ext cx="197361" cy="1763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pic>
        <p:nvPicPr>
          <p:cNvPr id="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0100" y="3857628"/>
            <a:ext cx="4214842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" name="18 - TextBox"/>
          <p:cNvSpPr txBox="1"/>
          <p:nvPr/>
        </p:nvSpPr>
        <p:spPr>
          <a:xfrm>
            <a:off x="4857752" y="3286124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Βασικό διάλυμα</a:t>
            </a:r>
            <a:endParaRPr lang="en-US" u="sng" dirty="0"/>
          </a:p>
        </p:txBody>
      </p:sp>
      <p:grpSp>
        <p:nvGrpSpPr>
          <p:cNvPr id="2" name="19 - Ομάδα"/>
          <p:cNvGrpSpPr/>
          <p:nvPr/>
        </p:nvGrpSpPr>
        <p:grpSpPr>
          <a:xfrm>
            <a:off x="3857620" y="785794"/>
            <a:ext cx="2428892" cy="2626351"/>
            <a:chOff x="214282" y="1857364"/>
            <a:chExt cx="4867275" cy="4686300"/>
          </a:xfrm>
        </p:grpSpPr>
        <p:pic>
          <p:nvPicPr>
            <p:cNvPr id="21" name="Picture 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14282" y="1857364"/>
              <a:ext cx="4867275" cy="4686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2" name="21 - Ορθογώνιο"/>
            <p:cNvSpPr/>
            <p:nvPr/>
          </p:nvSpPr>
          <p:spPr>
            <a:xfrm>
              <a:off x="714348" y="3929066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23" name="22 - Ορθογώνιο"/>
            <p:cNvSpPr/>
            <p:nvPr/>
          </p:nvSpPr>
          <p:spPr>
            <a:xfrm>
              <a:off x="928662" y="3000372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24" name="23 - Ορθογώνιο"/>
            <p:cNvSpPr/>
            <p:nvPr/>
          </p:nvSpPr>
          <p:spPr>
            <a:xfrm>
              <a:off x="1285852" y="5214950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25" name="24 - Ορθογώνιο"/>
            <p:cNvSpPr/>
            <p:nvPr/>
          </p:nvSpPr>
          <p:spPr>
            <a:xfrm>
              <a:off x="1928794" y="4643446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26" name="25 - Ορθογώνιο"/>
            <p:cNvSpPr/>
            <p:nvPr/>
          </p:nvSpPr>
          <p:spPr>
            <a:xfrm>
              <a:off x="3143240" y="3786190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27" name="26 - Ορθογώνιο"/>
            <p:cNvSpPr/>
            <p:nvPr/>
          </p:nvSpPr>
          <p:spPr>
            <a:xfrm>
              <a:off x="3857620" y="4143380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28" name="27 - Ορθογώνιο"/>
            <p:cNvSpPr/>
            <p:nvPr/>
          </p:nvSpPr>
          <p:spPr>
            <a:xfrm>
              <a:off x="3714744" y="3000372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29" name="28 - Ορθογώνιο"/>
            <p:cNvSpPr/>
            <p:nvPr/>
          </p:nvSpPr>
          <p:spPr>
            <a:xfrm>
              <a:off x="1785918" y="5572140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30" name="29 - Ορθογώνιο"/>
            <p:cNvSpPr/>
            <p:nvPr/>
          </p:nvSpPr>
          <p:spPr>
            <a:xfrm>
              <a:off x="2214546" y="3929066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31" name="30 - Ορθογώνιο"/>
            <p:cNvSpPr/>
            <p:nvPr/>
          </p:nvSpPr>
          <p:spPr>
            <a:xfrm>
              <a:off x="4000496" y="3571876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</p:grpSp>
      <p:cxnSp>
        <p:nvCxnSpPr>
          <p:cNvPr id="32" name="31 - Ευθύγραμμο βέλος σύνδεσης"/>
          <p:cNvCxnSpPr/>
          <p:nvPr/>
        </p:nvCxnSpPr>
        <p:spPr>
          <a:xfrm rot="16200000" flipH="1">
            <a:off x="1464447" y="3036091"/>
            <a:ext cx="1714512" cy="78581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- TextBox"/>
          <p:cNvSpPr txBox="1"/>
          <p:nvPr/>
        </p:nvSpPr>
        <p:spPr>
          <a:xfrm>
            <a:off x="2285984" y="0"/>
            <a:ext cx="4000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εξουδετέρωση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4" name="33 - TextBox"/>
          <p:cNvSpPr txBox="1"/>
          <p:nvPr/>
        </p:nvSpPr>
        <p:spPr>
          <a:xfrm>
            <a:off x="142844" y="3214686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Όξινο  διάλυμα</a:t>
            </a:r>
            <a:endParaRPr lang="en-US" u="sng" dirty="0"/>
          </a:p>
        </p:txBody>
      </p:sp>
      <p:sp>
        <p:nvSpPr>
          <p:cNvPr id="56" name="55 - Ορθογώνιο"/>
          <p:cNvSpPr/>
          <p:nvPr/>
        </p:nvSpPr>
        <p:spPr>
          <a:xfrm>
            <a:off x="3714744" y="4786322"/>
            <a:ext cx="197361" cy="1763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57" name="56 - Ορθογώνιο"/>
          <p:cNvSpPr/>
          <p:nvPr/>
        </p:nvSpPr>
        <p:spPr>
          <a:xfrm>
            <a:off x="2823929" y="5687729"/>
            <a:ext cx="197361" cy="1763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58" name="57 - Ορθογώνιο"/>
          <p:cNvSpPr/>
          <p:nvPr/>
        </p:nvSpPr>
        <p:spPr>
          <a:xfrm>
            <a:off x="3786182" y="5500702"/>
            <a:ext cx="197361" cy="1763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59" name="58 - Ορθογώνιο"/>
          <p:cNvSpPr/>
          <p:nvPr/>
        </p:nvSpPr>
        <p:spPr>
          <a:xfrm>
            <a:off x="1500166" y="5500702"/>
            <a:ext cx="5715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60" name="59 - Ορθογώνιο"/>
          <p:cNvSpPr/>
          <p:nvPr/>
        </p:nvSpPr>
        <p:spPr>
          <a:xfrm>
            <a:off x="1928794" y="4572008"/>
            <a:ext cx="197361" cy="1763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61" name="60 - Ορθογώνιο"/>
          <p:cNvSpPr/>
          <p:nvPr/>
        </p:nvSpPr>
        <p:spPr>
          <a:xfrm>
            <a:off x="2000232" y="4929198"/>
            <a:ext cx="197361" cy="1763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62" name="61 - Ορθογώνιο"/>
          <p:cNvSpPr/>
          <p:nvPr/>
        </p:nvSpPr>
        <p:spPr>
          <a:xfrm>
            <a:off x="3428992" y="5286388"/>
            <a:ext cx="197361" cy="1763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63" name="62 - Ορθογώνιο"/>
          <p:cNvSpPr/>
          <p:nvPr/>
        </p:nvSpPr>
        <p:spPr>
          <a:xfrm>
            <a:off x="3143240" y="4714884"/>
            <a:ext cx="197361" cy="1763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64" name="63 - Ορθογώνιο"/>
          <p:cNvSpPr/>
          <p:nvPr/>
        </p:nvSpPr>
        <p:spPr>
          <a:xfrm>
            <a:off x="2786050" y="5214950"/>
            <a:ext cx="197361" cy="1763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65" name="64 - Ορθογώνιο"/>
          <p:cNvSpPr/>
          <p:nvPr/>
        </p:nvSpPr>
        <p:spPr>
          <a:xfrm>
            <a:off x="2571736" y="5500702"/>
            <a:ext cx="197361" cy="1763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66" name="65 - TextBox"/>
          <p:cNvSpPr txBox="1"/>
          <p:nvPr/>
        </p:nvSpPr>
        <p:spPr>
          <a:xfrm>
            <a:off x="2000232" y="6286520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Όξινο  διάλυμα</a:t>
            </a:r>
            <a:endParaRPr lang="en-US" u="sng" dirty="0"/>
          </a:p>
        </p:txBody>
      </p:sp>
      <p:sp>
        <p:nvSpPr>
          <p:cNvPr id="67" name="66 - TextBox"/>
          <p:cNvSpPr txBox="1"/>
          <p:nvPr/>
        </p:nvSpPr>
        <p:spPr>
          <a:xfrm>
            <a:off x="6072198" y="4714884"/>
            <a:ext cx="28574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Το καινούριο διάλυμα που προέκυψε από την ανάμιξη του όξινου και βασικού διαλύματος , είναι όξινο διάλυμα</a:t>
            </a:r>
            <a:endParaRPr lang="en-US" b="1" baseline="30000" dirty="0"/>
          </a:p>
        </p:txBody>
      </p:sp>
      <p:cxnSp>
        <p:nvCxnSpPr>
          <p:cNvPr id="68" name="67 - Ευθύγραμμο βέλος σύνδεσης"/>
          <p:cNvCxnSpPr/>
          <p:nvPr/>
        </p:nvCxnSpPr>
        <p:spPr>
          <a:xfrm flipV="1">
            <a:off x="4286248" y="5072074"/>
            <a:ext cx="1714512" cy="357190"/>
          </a:xfrm>
          <a:prstGeom prst="straightConnector1">
            <a:avLst/>
          </a:prstGeom>
          <a:ln w="412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- Ευθύγραμμο βέλος σύνδεσης"/>
          <p:cNvCxnSpPr/>
          <p:nvPr/>
        </p:nvCxnSpPr>
        <p:spPr>
          <a:xfrm rot="5400000">
            <a:off x="2786050" y="2786058"/>
            <a:ext cx="1785950" cy="135732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2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7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7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2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7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2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7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2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7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0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2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5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7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0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2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7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9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4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6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19" grpId="0"/>
      <p:bldP spid="34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00108"/>
            <a:ext cx="2357422" cy="22371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Ορθογώνιο"/>
          <p:cNvSpPr/>
          <p:nvPr/>
        </p:nvSpPr>
        <p:spPr>
          <a:xfrm>
            <a:off x="1418615" y="2773488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</p:txBody>
      </p:sp>
      <p:sp>
        <p:nvSpPr>
          <p:cNvPr id="8" name="7 - Ορθογώνιο"/>
          <p:cNvSpPr/>
          <p:nvPr/>
        </p:nvSpPr>
        <p:spPr>
          <a:xfrm>
            <a:off x="1695418" y="1886798"/>
            <a:ext cx="197361" cy="1763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9" name="8 - Ορθογώνιο"/>
          <p:cNvSpPr/>
          <p:nvPr/>
        </p:nvSpPr>
        <p:spPr>
          <a:xfrm>
            <a:off x="1522416" y="1409349"/>
            <a:ext cx="197361" cy="1763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10" name="9 - Ορθογώνιο"/>
          <p:cNvSpPr/>
          <p:nvPr/>
        </p:nvSpPr>
        <p:spPr>
          <a:xfrm>
            <a:off x="1038011" y="2330143"/>
            <a:ext cx="197361" cy="1763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11" name="10 - Ορθογώνιο"/>
          <p:cNvSpPr/>
          <p:nvPr/>
        </p:nvSpPr>
        <p:spPr>
          <a:xfrm>
            <a:off x="622807" y="1443453"/>
            <a:ext cx="197361" cy="1763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12" name="11 - Ορθογώνιο"/>
          <p:cNvSpPr/>
          <p:nvPr/>
        </p:nvSpPr>
        <p:spPr>
          <a:xfrm>
            <a:off x="380604" y="2705281"/>
            <a:ext cx="197361" cy="1763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13" name="12 - Ορθογώνιο"/>
          <p:cNvSpPr/>
          <p:nvPr/>
        </p:nvSpPr>
        <p:spPr>
          <a:xfrm>
            <a:off x="1799219" y="2125522"/>
            <a:ext cx="197361" cy="1763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14" name="13 - Ορθογώνιο"/>
          <p:cNvSpPr/>
          <p:nvPr/>
        </p:nvSpPr>
        <p:spPr>
          <a:xfrm>
            <a:off x="1384015" y="2091419"/>
            <a:ext cx="197361" cy="1763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15" name="14 - Ορθογώνιο"/>
          <p:cNvSpPr/>
          <p:nvPr/>
        </p:nvSpPr>
        <p:spPr>
          <a:xfrm>
            <a:off x="311403" y="2364246"/>
            <a:ext cx="197361" cy="1763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16" name="15 - Ορθογώνιο"/>
          <p:cNvSpPr/>
          <p:nvPr/>
        </p:nvSpPr>
        <p:spPr>
          <a:xfrm>
            <a:off x="207602" y="1852694"/>
            <a:ext cx="197361" cy="1763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17" name="16 - Ορθογώνιο"/>
          <p:cNvSpPr/>
          <p:nvPr/>
        </p:nvSpPr>
        <p:spPr>
          <a:xfrm>
            <a:off x="761208" y="1989108"/>
            <a:ext cx="197361" cy="1763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36" name="35 - Ορθογώνιο"/>
          <p:cNvSpPr/>
          <p:nvPr/>
        </p:nvSpPr>
        <p:spPr>
          <a:xfrm>
            <a:off x="500066" y="2214554"/>
            <a:ext cx="197361" cy="1763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37" name="36 - Ορθογώνιο"/>
          <p:cNvSpPr/>
          <p:nvPr/>
        </p:nvSpPr>
        <p:spPr>
          <a:xfrm>
            <a:off x="928694" y="2786058"/>
            <a:ext cx="197361" cy="1763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38" name="37 - Ορθογώνιο"/>
          <p:cNvSpPr/>
          <p:nvPr/>
        </p:nvSpPr>
        <p:spPr>
          <a:xfrm>
            <a:off x="1214446" y="1714488"/>
            <a:ext cx="197361" cy="1763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39" name="38 - Ορθογώνιο"/>
          <p:cNvSpPr/>
          <p:nvPr/>
        </p:nvSpPr>
        <p:spPr>
          <a:xfrm>
            <a:off x="1643074" y="2571744"/>
            <a:ext cx="197361" cy="1763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40" name="39 - Ορθογώνιο"/>
          <p:cNvSpPr/>
          <p:nvPr/>
        </p:nvSpPr>
        <p:spPr>
          <a:xfrm>
            <a:off x="928694" y="1714488"/>
            <a:ext cx="197361" cy="1763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41" name="40 - Ορθογώνιο"/>
          <p:cNvSpPr/>
          <p:nvPr/>
        </p:nvSpPr>
        <p:spPr>
          <a:xfrm>
            <a:off x="1218408" y="2446308"/>
            <a:ext cx="197361" cy="1763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42" name="41 - Ορθογώνιο"/>
          <p:cNvSpPr/>
          <p:nvPr/>
        </p:nvSpPr>
        <p:spPr>
          <a:xfrm>
            <a:off x="1143008" y="1571612"/>
            <a:ext cx="197361" cy="1763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43" name="42 - Ορθογώνιο"/>
          <p:cNvSpPr/>
          <p:nvPr/>
        </p:nvSpPr>
        <p:spPr>
          <a:xfrm>
            <a:off x="785818" y="2571744"/>
            <a:ext cx="197361" cy="1763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44" name="43 - Ορθογώνιο"/>
          <p:cNvSpPr/>
          <p:nvPr/>
        </p:nvSpPr>
        <p:spPr>
          <a:xfrm>
            <a:off x="428628" y="1643050"/>
            <a:ext cx="197361" cy="1763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45" name="44 - Ορθογώνιο"/>
          <p:cNvSpPr/>
          <p:nvPr/>
        </p:nvSpPr>
        <p:spPr>
          <a:xfrm>
            <a:off x="1370808" y="2598708"/>
            <a:ext cx="197361" cy="1763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46" name="45 - Ορθογώνιο"/>
          <p:cNvSpPr/>
          <p:nvPr/>
        </p:nvSpPr>
        <p:spPr>
          <a:xfrm>
            <a:off x="285752" y="1500174"/>
            <a:ext cx="197361" cy="1763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47" name="46 - Ορθογώνιο"/>
          <p:cNvSpPr/>
          <p:nvPr/>
        </p:nvSpPr>
        <p:spPr>
          <a:xfrm>
            <a:off x="1143008" y="2071678"/>
            <a:ext cx="197361" cy="1763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48" name="47 - Ορθογώνιο"/>
          <p:cNvSpPr/>
          <p:nvPr/>
        </p:nvSpPr>
        <p:spPr>
          <a:xfrm>
            <a:off x="1370808" y="2598708"/>
            <a:ext cx="197361" cy="1763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49" name="48 - Ορθογώνιο"/>
          <p:cNvSpPr/>
          <p:nvPr/>
        </p:nvSpPr>
        <p:spPr>
          <a:xfrm>
            <a:off x="785818" y="2357430"/>
            <a:ext cx="197361" cy="1763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grpSp>
        <p:nvGrpSpPr>
          <p:cNvPr id="2" name="19 - Ομάδα"/>
          <p:cNvGrpSpPr/>
          <p:nvPr/>
        </p:nvGrpSpPr>
        <p:grpSpPr>
          <a:xfrm>
            <a:off x="2714612" y="1142984"/>
            <a:ext cx="1928826" cy="2071702"/>
            <a:chOff x="214282" y="1857364"/>
            <a:chExt cx="4867275" cy="4686300"/>
          </a:xfrm>
        </p:grpSpPr>
        <p:pic>
          <p:nvPicPr>
            <p:cNvPr id="21" name="Picture 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14282" y="1857364"/>
              <a:ext cx="4867275" cy="4686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2" name="21 - Ορθογώνιο"/>
            <p:cNvSpPr/>
            <p:nvPr/>
          </p:nvSpPr>
          <p:spPr>
            <a:xfrm>
              <a:off x="714348" y="3929066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23" name="22 - Ορθογώνιο"/>
            <p:cNvSpPr/>
            <p:nvPr/>
          </p:nvSpPr>
          <p:spPr>
            <a:xfrm>
              <a:off x="928662" y="3000372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24" name="23 - Ορθογώνιο"/>
            <p:cNvSpPr/>
            <p:nvPr/>
          </p:nvSpPr>
          <p:spPr>
            <a:xfrm>
              <a:off x="1285852" y="5214950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25" name="24 - Ορθογώνιο"/>
            <p:cNvSpPr/>
            <p:nvPr/>
          </p:nvSpPr>
          <p:spPr>
            <a:xfrm>
              <a:off x="1928794" y="4643446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26" name="25 - Ορθογώνιο"/>
            <p:cNvSpPr/>
            <p:nvPr/>
          </p:nvSpPr>
          <p:spPr>
            <a:xfrm>
              <a:off x="3143240" y="3786190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27" name="26 - Ορθογώνιο"/>
            <p:cNvSpPr/>
            <p:nvPr/>
          </p:nvSpPr>
          <p:spPr>
            <a:xfrm>
              <a:off x="3278863" y="5250892"/>
              <a:ext cx="53251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28" name="27 - Ορθογώνιο"/>
            <p:cNvSpPr/>
            <p:nvPr/>
          </p:nvSpPr>
          <p:spPr>
            <a:xfrm>
              <a:off x="3714744" y="3000372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29" name="28 - Ορθογώνιο"/>
            <p:cNvSpPr/>
            <p:nvPr/>
          </p:nvSpPr>
          <p:spPr>
            <a:xfrm>
              <a:off x="3278863" y="4766102"/>
              <a:ext cx="53251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30" name="29 - Ορθογώνιο"/>
            <p:cNvSpPr/>
            <p:nvPr/>
          </p:nvSpPr>
          <p:spPr>
            <a:xfrm>
              <a:off x="2214546" y="3929066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  <p:sp>
          <p:nvSpPr>
            <p:cNvPr id="31" name="30 - Ορθογώνιο"/>
            <p:cNvSpPr/>
            <p:nvPr/>
          </p:nvSpPr>
          <p:spPr>
            <a:xfrm>
              <a:off x="2197246" y="2988540"/>
              <a:ext cx="1434421" cy="83544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b="1" dirty="0" smtClean="0"/>
                <a:t>ΟΗ</a:t>
              </a:r>
              <a:r>
                <a:rPr lang="el-GR" b="1" baseline="30000" dirty="0" smtClean="0"/>
                <a:t>-</a:t>
              </a:r>
              <a:endParaRPr lang="en-US" dirty="0"/>
            </a:p>
          </p:txBody>
        </p:sp>
      </p:grpSp>
      <p:sp>
        <p:nvSpPr>
          <p:cNvPr id="33" name="32 - TextBox"/>
          <p:cNvSpPr txBox="1"/>
          <p:nvPr/>
        </p:nvSpPr>
        <p:spPr>
          <a:xfrm>
            <a:off x="2285984" y="0"/>
            <a:ext cx="4000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εξουδετέρωση</a:t>
            </a:r>
            <a:endParaRPr lang="en-US" sz="2400" b="1" dirty="0">
              <a:solidFill>
                <a:srgbClr val="FF0000"/>
              </a:solidFill>
            </a:endParaRPr>
          </a:p>
        </p:txBody>
      </p:sp>
      <p:pic>
        <p:nvPicPr>
          <p:cNvPr id="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3786190"/>
            <a:ext cx="3259478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32" name="31 - Ευθύγραμμο βέλος σύνδεσης"/>
          <p:cNvCxnSpPr/>
          <p:nvPr/>
        </p:nvCxnSpPr>
        <p:spPr>
          <a:xfrm rot="10800000" flipV="1">
            <a:off x="2357422" y="3000372"/>
            <a:ext cx="1214446" cy="114301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55 - Ορθογώνιο"/>
          <p:cNvSpPr/>
          <p:nvPr/>
        </p:nvSpPr>
        <p:spPr>
          <a:xfrm>
            <a:off x="2456483" y="4611696"/>
            <a:ext cx="152626" cy="1567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57" name="56 - Ορθογώνιο"/>
          <p:cNvSpPr/>
          <p:nvPr/>
        </p:nvSpPr>
        <p:spPr>
          <a:xfrm>
            <a:off x="1767586" y="5412946"/>
            <a:ext cx="152626" cy="1567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58" name="57 - Ορθογώνιο"/>
          <p:cNvSpPr/>
          <p:nvPr/>
        </p:nvSpPr>
        <p:spPr>
          <a:xfrm>
            <a:off x="2511728" y="5246700"/>
            <a:ext cx="152626" cy="1567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59" name="58 - Ορθογώνιο"/>
          <p:cNvSpPr/>
          <p:nvPr/>
        </p:nvSpPr>
        <p:spPr>
          <a:xfrm>
            <a:off x="743876" y="5246700"/>
            <a:ext cx="441963" cy="3282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60" name="59 - Ορθογώνιο"/>
          <p:cNvSpPr/>
          <p:nvPr/>
        </p:nvSpPr>
        <p:spPr>
          <a:xfrm>
            <a:off x="1075348" y="4421194"/>
            <a:ext cx="152626" cy="1567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61" name="60 - Ορθογώνιο"/>
          <p:cNvSpPr/>
          <p:nvPr/>
        </p:nvSpPr>
        <p:spPr>
          <a:xfrm>
            <a:off x="1130593" y="4738697"/>
            <a:ext cx="152626" cy="1567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62" name="61 - Ορθογώνιο"/>
          <p:cNvSpPr/>
          <p:nvPr/>
        </p:nvSpPr>
        <p:spPr>
          <a:xfrm>
            <a:off x="2235501" y="5056199"/>
            <a:ext cx="152626" cy="1567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63" name="62 - Ορθογώνιο"/>
          <p:cNvSpPr/>
          <p:nvPr/>
        </p:nvSpPr>
        <p:spPr>
          <a:xfrm>
            <a:off x="2014520" y="4548195"/>
            <a:ext cx="152626" cy="1567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64" name="63 - Ορθογώνιο"/>
          <p:cNvSpPr/>
          <p:nvPr/>
        </p:nvSpPr>
        <p:spPr>
          <a:xfrm>
            <a:off x="1738293" y="4992698"/>
            <a:ext cx="152626" cy="1567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sp>
        <p:nvSpPr>
          <p:cNvPr id="65" name="64 - Ορθογώνιο"/>
          <p:cNvSpPr/>
          <p:nvPr/>
        </p:nvSpPr>
        <p:spPr>
          <a:xfrm>
            <a:off x="1572557" y="5246700"/>
            <a:ext cx="152626" cy="1567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r>
              <a:rPr lang="el-GR" b="1" baseline="30000" dirty="0" smtClean="0"/>
              <a:t>+</a:t>
            </a:r>
            <a:endParaRPr lang="en-US" dirty="0"/>
          </a:p>
        </p:txBody>
      </p:sp>
      <p:cxnSp>
        <p:nvCxnSpPr>
          <p:cNvPr id="18" name="17 - Ευθύγραμμο βέλος σύνδεσης"/>
          <p:cNvCxnSpPr/>
          <p:nvPr/>
        </p:nvCxnSpPr>
        <p:spPr>
          <a:xfrm rot="16200000" flipH="1">
            <a:off x="707777" y="3221256"/>
            <a:ext cx="1048977" cy="60720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74 - TextBox"/>
          <p:cNvSpPr txBox="1"/>
          <p:nvPr/>
        </p:nvSpPr>
        <p:spPr>
          <a:xfrm>
            <a:off x="5786446" y="2714620"/>
            <a:ext cx="28574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Το καινούριο διάλυμα δεν έχει καθόλου  ΟΗ</a:t>
            </a:r>
            <a:r>
              <a:rPr lang="el-GR" b="1" baseline="30000" dirty="0" smtClean="0"/>
              <a:t>- </a:t>
            </a:r>
            <a:r>
              <a:rPr lang="el-GR" b="1" dirty="0" smtClean="0"/>
              <a:t> , </a:t>
            </a:r>
            <a:r>
              <a:rPr lang="el-GR" b="1" u="sng" dirty="0" smtClean="0"/>
              <a:t>λόγω της αντίδρασης</a:t>
            </a:r>
            <a:r>
              <a:rPr lang="el-GR" b="1" dirty="0" smtClean="0"/>
              <a:t>:</a:t>
            </a:r>
            <a:endParaRPr lang="en-US" b="1" baseline="30000" dirty="0"/>
          </a:p>
        </p:txBody>
      </p:sp>
      <p:cxnSp>
        <p:nvCxnSpPr>
          <p:cNvPr id="76" name="75 - Ευθύγραμμο βέλος σύνδεσης"/>
          <p:cNvCxnSpPr/>
          <p:nvPr/>
        </p:nvCxnSpPr>
        <p:spPr>
          <a:xfrm flipV="1">
            <a:off x="3214678" y="2857496"/>
            <a:ext cx="2643206" cy="1928826"/>
          </a:xfrm>
          <a:prstGeom prst="straightConnector1">
            <a:avLst/>
          </a:prstGeom>
          <a:ln w="412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78 - TextBox"/>
          <p:cNvSpPr txBox="1"/>
          <p:nvPr/>
        </p:nvSpPr>
        <p:spPr>
          <a:xfrm>
            <a:off x="5214942" y="5072074"/>
            <a:ext cx="35004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Και γιατί </a:t>
            </a:r>
            <a:r>
              <a:rPr lang="el-GR" b="1" dirty="0" smtClean="0"/>
              <a:t>ο αριθμός Η</a:t>
            </a:r>
            <a:r>
              <a:rPr lang="el-GR" b="1" baseline="30000" dirty="0" smtClean="0"/>
              <a:t>+</a:t>
            </a:r>
            <a:r>
              <a:rPr lang="el-GR" b="1" dirty="0" smtClean="0"/>
              <a:t> του όξινου διαλύματος  ήταν μεγαλύτερος από τον  αριθμό ΟΗ</a:t>
            </a:r>
            <a:r>
              <a:rPr lang="el-GR" b="1" baseline="30000" dirty="0" smtClean="0"/>
              <a:t>-</a:t>
            </a:r>
            <a:r>
              <a:rPr lang="el-GR" b="1" dirty="0" smtClean="0"/>
              <a:t> του βασικού</a:t>
            </a:r>
            <a:endParaRPr lang="en-US" b="1" dirty="0"/>
          </a:p>
        </p:txBody>
      </p:sp>
      <p:sp>
        <p:nvSpPr>
          <p:cNvPr id="67" name="66 - TextBox"/>
          <p:cNvSpPr txBox="1"/>
          <p:nvPr/>
        </p:nvSpPr>
        <p:spPr>
          <a:xfrm>
            <a:off x="5286412" y="3988362"/>
            <a:ext cx="5429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H</a:t>
            </a:r>
            <a:r>
              <a:rPr lang="en-US" b="1" baseline="30000" dirty="0" smtClean="0"/>
              <a:t>+ </a:t>
            </a:r>
            <a:r>
              <a:rPr lang="en-US" b="1" baseline="-25000" dirty="0" smtClean="0"/>
              <a:t>(</a:t>
            </a:r>
            <a:r>
              <a:rPr lang="en-US" b="1" baseline="-25000" dirty="0" err="1" smtClean="0"/>
              <a:t>aq</a:t>
            </a:r>
            <a:r>
              <a:rPr lang="en-US" b="1" baseline="-25000" dirty="0" smtClean="0"/>
              <a:t>)     </a:t>
            </a:r>
            <a:r>
              <a:rPr lang="en-US" b="1" dirty="0" smtClean="0"/>
              <a:t>+  OH</a:t>
            </a:r>
            <a:r>
              <a:rPr lang="en-US" b="1" baseline="30000" dirty="0" smtClean="0"/>
              <a:t>-</a:t>
            </a:r>
            <a:r>
              <a:rPr lang="en-US" b="1" dirty="0" smtClean="0"/>
              <a:t>  </a:t>
            </a:r>
            <a:r>
              <a:rPr lang="en-US" b="1" baseline="-25000" dirty="0" smtClean="0"/>
              <a:t>(</a:t>
            </a:r>
            <a:r>
              <a:rPr lang="en-US" b="1" baseline="-25000" dirty="0" err="1" smtClean="0"/>
              <a:t>aq</a:t>
            </a:r>
            <a:r>
              <a:rPr lang="el-GR" b="1" baseline="-25000" dirty="0" smtClean="0"/>
              <a:t>)</a:t>
            </a:r>
            <a:r>
              <a:rPr lang="el-GR" b="1" dirty="0" smtClean="0"/>
              <a:t>                             Η</a:t>
            </a:r>
            <a:r>
              <a:rPr lang="el-GR" b="1" baseline="-25000" dirty="0" smtClean="0"/>
              <a:t>2</a:t>
            </a:r>
            <a:r>
              <a:rPr lang="el-GR" b="1" dirty="0" smtClean="0"/>
              <a:t>Ο</a:t>
            </a:r>
            <a:endParaRPr lang="en-US" b="1" dirty="0"/>
          </a:p>
        </p:txBody>
      </p:sp>
      <p:cxnSp>
        <p:nvCxnSpPr>
          <p:cNvPr id="68" name="67 - Ευθύγραμμο βέλος σύνδεσης"/>
          <p:cNvCxnSpPr/>
          <p:nvPr/>
        </p:nvCxnSpPr>
        <p:spPr>
          <a:xfrm>
            <a:off x="7143800" y="4143380"/>
            <a:ext cx="1071570" cy="1588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9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4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9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9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4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9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4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9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9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1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6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8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3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5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75" grpId="0"/>
      <p:bldP spid="67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2373</TotalTime>
  <Words>736</Words>
  <PresentationFormat>Προβολή στην οθόνη (4:3)</PresentationFormat>
  <Paragraphs>257</Paragraphs>
  <Slides>10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ΘΕΩΡΙΑ ΦΥΣΙΚΗ Γ ΛΥΚΕΙΟΥ</dc:title>
  <dc:creator>Panorea</dc:creator>
  <cp:lastModifiedBy>hp pc</cp:lastModifiedBy>
  <cp:revision>436</cp:revision>
  <dcterms:created xsi:type="dcterms:W3CDTF">2020-03-28T09:35:19Z</dcterms:created>
  <dcterms:modified xsi:type="dcterms:W3CDTF">2023-12-21T21:03:55Z</dcterms:modified>
</cp:coreProperties>
</file>