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5" r:id="rId4"/>
    <p:sldId id="364" r:id="rId5"/>
    <p:sldId id="366" r:id="rId6"/>
    <p:sldId id="367" r:id="rId7"/>
    <p:sldId id="369" r:id="rId8"/>
    <p:sldId id="370" r:id="rId9"/>
    <p:sldId id="371" r:id="rId10"/>
    <p:sldId id="37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21E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 autoAdjust="0"/>
    <p:restoredTop sz="94640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21429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14282" y="178592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παρακάτω χημική αντίδραση ονομάζεται αντίδραση  εξουδετέρωσης :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3714744" y="3919338"/>
            <a:ext cx="1664085" cy="97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Ορθογώνιο"/>
          <p:cNvSpPr/>
          <p:nvPr/>
        </p:nvSpPr>
        <p:spPr>
          <a:xfrm>
            <a:off x="428596" y="6286520"/>
            <a:ext cx="1668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aq</a:t>
            </a:r>
            <a:r>
              <a:rPr lang="en-US" b="1" dirty="0" smtClean="0"/>
              <a:t>)  = </a:t>
            </a:r>
            <a:r>
              <a:rPr lang="el-GR" b="1" dirty="0" smtClean="0"/>
              <a:t>διάλυμα</a:t>
            </a:r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571472" y="3702610"/>
            <a:ext cx="1035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H</a:t>
            </a:r>
            <a:r>
              <a:rPr lang="en-US" sz="2800" b="1" baseline="30000" dirty="0" smtClean="0"/>
              <a:t>+ </a:t>
            </a:r>
            <a:r>
              <a:rPr lang="en-US" sz="2800" b="1" baseline="-25000" dirty="0" smtClean="0"/>
              <a:t>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 </a:t>
            </a:r>
            <a:endParaRPr lang="el-GR" sz="2800" baseline="-25000" dirty="0"/>
          </a:p>
        </p:txBody>
      </p:sp>
      <p:sp>
        <p:nvSpPr>
          <p:cNvPr id="9" name="8 - Ορθογώνιο"/>
          <p:cNvSpPr/>
          <p:nvPr/>
        </p:nvSpPr>
        <p:spPr>
          <a:xfrm>
            <a:off x="1500166" y="37147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+</a:t>
            </a:r>
            <a:endParaRPr lang="el-GR" sz="2800" dirty="0"/>
          </a:p>
        </p:txBody>
      </p:sp>
      <p:sp>
        <p:nvSpPr>
          <p:cNvPr id="10" name="9 - Ορθογώνιο"/>
          <p:cNvSpPr/>
          <p:nvPr/>
        </p:nvSpPr>
        <p:spPr>
          <a:xfrm>
            <a:off x="2071670" y="3702610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OH</a:t>
            </a:r>
            <a:r>
              <a:rPr lang="en-US" sz="2800" b="1" baseline="30000" dirty="0" smtClean="0"/>
              <a:t>-</a:t>
            </a:r>
            <a:r>
              <a:rPr lang="en-US" sz="2800" b="1" dirty="0" smtClean="0"/>
              <a:t> </a:t>
            </a:r>
            <a:r>
              <a:rPr lang="en-US" sz="2800" b="1" baseline="-25000" dirty="0" smtClean="0"/>
              <a:t>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l-GR" sz="2800" b="1" baseline="-25000" dirty="0" smtClean="0"/>
              <a:t> </a:t>
            </a:r>
            <a:endParaRPr lang="el-GR" sz="2800" baseline="-25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715008" y="3702610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Η</a:t>
            </a:r>
            <a:r>
              <a:rPr lang="el-GR" sz="2800" b="1" baseline="-25000" dirty="0" smtClean="0"/>
              <a:t>2</a:t>
            </a:r>
            <a:r>
              <a:rPr lang="el-GR" sz="2800" b="1" dirty="0" smtClean="0"/>
              <a:t>Ο </a:t>
            </a:r>
            <a:r>
              <a:rPr lang="el-GR" sz="2800" b="1" baseline="-25000" dirty="0" smtClean="0"/>
              <a:t>(</a:t>
            </a:r>
            <a:r>
              <a:rPr lang="en-US" sz="2800" b="1" baseline="-25000" dirty="0" smtClean="0"/>
              <a:t>l)</a:t>
            </a:r>
            <a:endParaRPr lang="en-US" sz="2800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143240" y="6286520"/>
            <a:ext cx="1468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l)</a:t>
            </a:r>
            <a:r>
              <a:rPr lang="el-GR" b="1" dirty="0" smtClean="0"/>
              <a:t> =ελ = υγρό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928662" y="500042"/>
            <a:ext cx="542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30000" dirty="0" smtClean="0"/>
              <a:t>+ 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     </a:t>
            </a:r>
            <a:r>
              <a:rPr lang="en-US" b="1" dirty="0" smtClean="0"/>
              <a:t>+  OH</a:t>
            </a:r>
            <a:r>
              <a:rPr lang="en-US" b="1" baseline="30000" dirty="0" smtClean="0"/>
              <a:t>-</a:t>
            </a:r>
            <a:r>
              <a:rPr lang="en-US" b="1" dirty="0" smtClean="0"/>
              <a:t>  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l-GR" b="1" baseline="-25000" dirty="0" smtClean="0"/>
              <a:t>)</a:t>
            </a:r>
            <a:r>
              <a:rPr lang="el-GR" b="1" dirty="0" smtClean="0"/>
              <a:t>                             Η</a:t>
            </a:r>
            <a:r>
              <a:rPr lang="el-GR" b="1" baseline="-25000" dirty="0" smtClean="0"/>
              <a:t>2</a:t>
            </a:r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>
            <a:off x="2857488" y="714356"/>
            <a:ext cx="107157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285720" y="1571612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αναμείξουμε διάλυμα οξέος με διάλυμα βάσης , τότε το διάλυμα που θα προκύψει, μπορεί να είναι:</a:t>
            </a:r>
            <a:endParaRPr lang="el-GR" dirty="0"/>
          </a:p>
        </p:txBody>
      </p:sp>
      <p:sp>
        <p:nvSpPr>
          <p:cNvPr id="70" name="69 - TextBox"/>
          <p:cNvSpPr txBox="1"/>
          <p:nvPr/>
        </p:nvSpPr>
        <p:spPr>
          <a:xfrm>
            <a:off x="785786" y="307181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el-GR" b="1" dirty="0" smtClean="0"/>
              <a:t>  Όξινο διάλυμα </a:t>
            </a:r>
            <a:r>
              <a:rPr lang="el-GR" dirty="0" smtClean="0"/>
              <a:t>, αν περισσέψουν κατιόντα υδρογόνου (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l-GR" baseline="30000" dirty="0" smtClean="0"/>
              <a:t> </a:t>
            </a:r>
            <a:r>
              <a:rPr lang="el-GR" dirty="0" smtClean="0"/>
              <a:t> )</a:t>
            </a:r>
            <a:r>
              <a:rPr lang="en-US" baseline="30000" dirty="0" smtClean="0"/>
              <a:t> </a:t>
            </a:r>
            <a:endParaRPr lang="el-GR" dirty="0"/>
          </a:p>
        </p:txBody>
      </p:sp>
      <p:sp>
        <p:nvSpPr>
          <p:cNvPr id="71" name="70 - TextBox"/>
          <p:cNvSpPr txBox="1"/>
          <p:nvPr/>
        </p:nvSpPr>
        <p:spPr>
          <a:xfrm>
            <a:off x="714348" y="38576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el-GR" b="1" dirty="0" smtClean="0"/>
              <a:t>  Βασικό διάλυμα </a:t>
            </a:r>
            <a:r>
              <a:rPr lang="el-GR" dirty="0" smtClean="0"/>
              <a:t>, αν περισσέψουν ανιόντα υδροξειδίου  (Ο</a:t>
            </a:r>
            <a:r>
              <a:rPr lang="en-US" dirty="0" smtClean="0"/>
              <a:t>H</a:t>
            </a:r>
            <a:r>
              <a:rPr lang="el-GR" baseline="30000" dirty="0" smtClean="0"/>
              <a:t>- </a:t>
            </a:r>
            <a:r>
              <a:rPr lang="el-GR" dirty="0" smtClean="0"/>
              <a:t> )</a:t>
            </a:r>
            <a:r>
              <a:rPr lang="en-US" baseline="30000" dirty="0" smtClean="0"/>
              <a:t> </a:t>
            </a:r>
            <a:endParaRPr lang="el-GR" dirty="0"/>
          </a:p>
        </p:txBody>
      </p:sp>
      <p:sp>
        <p:nvSpPr>
          <p:cNvPr id="72" name="71 - TextBox"/>
          <p:cNvSpPr txBox="1"/>
          <p:nvPr/>
        </p:nvSpPr>
        <p:spPr>
          <a:xfrm>
            <a:off x="785786" y="464344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40000"/>
              <a:buFont typeface="Wingdings" pitchFamily="2" charset="2"/>
              <a:buChar char="ü"/>
            </a:pPr>
            <a:r>
              <a:rPr lang="el-GR" b="1" dirty="0" smtClean="0"/>
              <a:t> Ουδέτερο διάλυμα </a:t>
            </a:r>
            <a:r>
              <a:rPr lang="el-GR" dirty="0" smtClean="0"/>
              <a:t>, αν δεν περισσέψουν ούτε  κατιόντα υδρογόνου (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l-GR" baseline="30000" dirty="0" smtClean="0"/>
              <a:t> </a:t>
            </a:r>
            <a:r>
              <a:rPr lang="el-GR" dirty="0" smtClean="0"/>
              <a:t> )</a:t>
            </a:r>
            <a:r>
              <a:rPr lang="en-US" baseline="30000" dirty="0" smtClean="0"/>
              <a:t> </a:t>
            </a:r>
            <a:r>
              <a:rPr lang="el-GR" baseline="30000" dirty="0" smtClean="0"/>
              <a:t> </a:t>
            </a:r>
            <a:r>
              <a:rPr lang="el-GR" dirty="0" smtClean="0"/>
              <a:t> ούτε ανιόντα υδροξειδίου  (Ο</a:t>
            </a:r>
            <a:r>
              <a:rPr lang="en-US" dirty="0" smtClean="0"/>
              <a:t>H</a:t>
            </a:r>
            <a:r>
              <a:rPr lang="el-GR" baseline="30000" dirty="0" smtClean="0"/>
              <a:t>- </a:t>
            </a:r>
            <a:r>
              <a:rPr lang="el-GR" dirty="0" smtClean="0"/>
              <a:t> )</a:t>
            </a:r>
            <a:r>
              <a:rPr lang="en-US" baseline="30000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0" grpId="0"/>
      <p:bldP spid="71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71472" y="328612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8000"/>
              </a:buClr>
              <a:buSzPct val="130000"/>
              <a:buFont typeface="Wingdings" pitchFamily="2" charset="2"/>
              <a:buChar char="ü"/>
            </a:pPr>
            <a:r>
              <a:rPr lang="el-GR" sz="2000" dirty="0" smtClean="0"/>
              <a:t>  Σύμφωνα με αυτή την αντίδραση</a:t>
            </a:r>
            <a:r>
              <a:rPr lang="en-US" sz="2000" dirty="0" smtClean="0"/>
              <a:t> </a:t>
            </a:r>
            <a:r>
              <a:rPr lang="el-GR" sz="2000" dirty="0" smtClean="0"/>
              <a:t>εξουδετέρωσης  όταν μέσα στο ίδιο διάλυμα βρίσκονται   </a:t>
            </a:r>
            <a:r>
              <a:rPr lang="en-US" sz="2000" dirty="0" smtClean="0"/>
              <a:t> H</a:t>
            </a:r>
            <a:r>
              <a:rPr lang="en-US" sz="2000" baseline="30000" dirty="0" smtClean="0"/>
              <a:t>+ </a:t>
            </a:r>
            <a:r>
              <a:rPr lang="el-GR" sz="2000" dirty="0" smtClean="0"/>
              <a:t> και </a:t>
            </a:r>
            <a:r>
              <a:rPr lang="en-US" sz="2000" dirty="0" smtClean="0"/>
              <a:t>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</a:t>
            </a:r>
            <a:r>
              <a:rPr lang="el-GR" sz="2000" dirty="0" smtClean="0"/>
              <a:t>  τότε αυτά αντιδρούν μεταξύ τους  …..και σχηματίζουν νερό…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857356" y="214290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εξουδετέρωση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4077186" y="1859778"/>
            <a:ext cx="1664085" cy="97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Ορθογώνιο"/>
          <p:cNvSpPr/>
          <p:nvPr/>
        </p:nvSpPr>
        <p:spPr>
          <a:xfrm>
            <a:off x="933914" y="1643050"/>
            <a:ext cx="1035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H</a:t>
            </a:r>
            <a:r>
              <a:rPr lang="en-US" sz="2800" b="1" baseline="30000" dirty="0" smtClean="0"/>
              <a:t>+ </a:t>
            </a:r>
            <a:r>
              <a:rPr lang="en-US" sz="2800" b="1" baseline="-25000" dirty="0" smtClean="0"/>
              <a:t>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 </a:t>
            </a:r>
            <a:endParaRPr lang="el-GR" sz="2800" baseline="-25000" dirty="0"/>
          </a:p>
        </p:txBody>
      </p:sp>
      <p:sp>
        <p:nvSpPr>
          <p:cNvPr id="9" name="8 - Ορθογώνιο"/>
          <p:cNvSpPr/>
          <p:nvPr/>
        </p:nvSpPr>
        <p:spPr>
          <a:xfrm>
            <a:off x="1862608" y="16551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+</a:t>
            </a:r>
            <a:endParaRPr lang="el-GR" sz="2800" dirty="0"/>
          </a:p>
        </p:txBody>
      </p:sp>
      <p:sp>
        <p:nvSpPr>
          <p:cNvPr id="10" name="9 - Ορθογώνιο"/>
          <p:cNvSpPr/>
          <p:nvPr/>
        </p:nvSpPr>
        <p:spPr>
          <a:xfrm>
            <a:off x="2434112" y="1643050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OH</a:t>
            </a:r>
            <a:r>
              <a:rPr lang="en-US" sz="2800" b="1" baseline="30000" dirty="0" smtClean="0"/>
              <a:t>-</a:t>
            </a:r>
            <a:r>
              <a:rPr lang="en-US" sz="2800" b="1" dirty="0" smtClean="0"/>
              <a:t> </a:t>
            </a:r>
            <a:r>
              <a:rPr lang="en-US" sz="2800" b="1" baseline="-25000" dirty="0" smtClean="0"/>
              <a:t>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l-GR" sz="2800" b="1" baseline="-25000" dirty="0" smtClean="0"/>
              <a:t> </a:t>
            </a:r>
            <a:endParaRPr lang="el-GR" sz="2800" baseline="-25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6077450" y="1643050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Η</a:t>
            </a:r>
            <a:r>
              <a:rPr lang="el-GR" sz="2800" b="1" baseline="-25000" dirty="0" smtClean="0"/>
              <a:t>2</a:t>
            </a:r>
            <a:r>
              <a:rPr lang="el-GR" sz="2800" b="1" dirty="0" smtClean="0"/>
              <a:t>Ο </a:t>
            </a:r>
            <a:r>
              <a:rPr lang="el-GR" sz="2800" b="1" baseline="-25000" dirty="0" smtClean="0"/>
              <a:t>(</a:t>
            </a:r>
            <a:r>
              <a:rPr lang="en-US" sz="2800" b="1" baseline="-25000" dirty="0" smtClean="0"/>
              <a:t>l)</a:t>
            </a:r>
            <a:endParaRPr lang="en-US" sz="2800" b="1" baseline="-250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642910" y="5214950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130000"/>
              <a:buFont typeface="Wingdings" pitchFamily="2" charset="2"/>
              <a:buChar char="ü"/>
            </a:pPr>
            <a:r>
              <a:rPr lang="el-GR" sz="2000" dirty="0" smtClean="0"/>
              <a:t> Με αυτό τον τρόπο τα</a:t>
            </a:r>
            <a:r>
              <a:rPr lang="en-US" sz="2000" dirty="0" smtClean="0"/>
              <a:t> H</a:t>
            </a:r>
            <a:r>
              <a:rPr lang="en-US" sz="2000" baseline="30000" dirty="0" smtClean="0"/>
              <a:t>+ </a:t>
            </a:r>
            <a:r>
              <a:rPr lang="el-GR" sz="2000" dirty="0" smtClean="0"/>
              <a:t> και </a:t>
            </a:r>
            <a:r>
              <a:rPr lang="en-US" sz="2000" dirty="0" smtClean="0"/>
              <a:t>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</a:t>
            </a:r>
            <a:r>
              <a:rPr lang="el-GR" sz="2000" dirty="0" smtClean="0"/>
              <a:t>…όταν βρίσκονται και τα δύο στο ίδιο διάλυμα ….εξαφανίζονται…., άρα εξαφανίζονται και οι όξινες και βασικές ιδιότητες του διαλύματος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9" grpId="0"/>
      <p:bldP spid="10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- Ομάδα"/>
          <p:cNvGrpSpPr/>
          <p:nvPr/>
        </p:nvGrpSpPr>
        <p:grpSpPr>
          <a:xfrm>
            <a:off x="285720" y="1071546"/>
            <a:ext cx="2357422" cy="2237171"/>
            <a:chOff x="214282" y="1857364"/>
            <a:chExt cx="4867275" cy="46863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5 - Ορθογώνιο"/>
            <p:cNvSpPr/>
            <p:nvPr/>
          </p:nvSpPr>
          <p:spPr>
            <a:xfrm>
              <a:off x="3143240" y="5572141"/>
              <a:ext cx="381407" cy="773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7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9" name="8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" name="9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2" name="11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3" name="12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5" name="14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6" name="15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sp>
        <p:nvSpPr>
          <p:cNvPr id="19" name="18 - TextBox"/>
          <p:cNvSpPr txBox="1"/>
          <p:nvPr/>
        </p:nvSpPr>
        <p:spPr>
          <a:xfrm>
            <a:off x="6643702" y="40005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</a:t>
            </a:r>
            <a:endParaRPr lang="en-US" u="sng" dirty="0"/>
          </a:p>
        </p:txBody>
      </p:sp>
      <p:grpSp>
        <p:nvGrpSpPr>
          <p:cNvPr id="3" name="19 - Ομάδα"/>
          <p:cNvGrpSpPr/>
          <p:nvPr/>
        </p:nvGrpSpPr>
        <p:grpSpPr>
          <a:xfrm>
            <a:off x="6072198" y="785794"/>
            <a:ext cx="2714644" cy="2697789"/>
            <a:chOff x="214282" y="1857364"/>
            <a:chExt cx="4867275" cy="46863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33" name="32 - TextBox"/>
          <p:cNvSpPr txBox="1"/>
          <p:nvPr/>
        </p:nvSpPr>
        <p:spPr>
          <a:xfrm>
            <a:off x="2285984" y="0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εξουδετέρωση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714348" y="392906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 διάλυμα</a:t>
            </a:r>
            <a:endParaRPr lang="en-US" u="sng" dirty="0"/>
          </a:p>
        </p:txBody>
      </p:sp>
      <p:sp>
        <p:nvSpPr>
          <p:cNvPr id="35" name="34 - TextBox"/>
          <p:cNvSpPr txBox="1"/>
          <p:nvPr/>
        </p:nvSpPr>
        <p:spPr>
          <a:xfrm>
            <a:off x="857224" y="5286388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Τι θα συμβεί αν αναμίξω το βασικό μαζί  με το όξινο διάλυμα που φαίνονται παραπάνω ;;</a:t>
            </a:r>
            <a:endParaRPr lang="en-US" sz="2400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>
            <a:off x="1142976" y="3286124"/>
            <a:ext cx="1214446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7072330" y="3286124"/>
            <a:ext cx="128588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857224" y="5286388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Πριν τα αναμείξω  παρατηρώ ότι ο αριθμός Η</a:t>
            </a:r>
            <a:r>
              <a:rPr lang="el-GR" sz="2400" baseline="30000" dirty="0" smtClean="0"/>
              <a:t>+</a:t>
            </a:r>
            <a:r>
              <a:rPr lang="el-GR" sz="2400" dirty="0" smtClean="0"/>
              <a:t>  είναι ίσος με τον  αριθμό ΟΗ</a:t>
            </a:r>
            <a:r>
              <a:rPr lang="el-GR" sz="2400" baseline="30000" dirty="0" smtClean="0"/>
              <a:t>-</a:t>
            </a:r>
            <a:r>
              <a:rPr lang="el-GR" sz="2400" dirty="0" smtClean="0"/>
              <a:t> του βασικού διαλύματος</a:t>
            </a:r>
            <a:endParaRPr lang="en-US" sz="2400" dirty="0"/>
          </a:p>
        </p:txBody>
      </p:sp>
      <p:grpSp>
        <p:nvGrpSpPr>
          <p:cNvPr id="36" name="5 - Ομάδα"/>
          <p:cNvGrpSpPr/>
          <p:nvPr/>
        </p:nvGrpSpPr>
        <p:grpSpPr>
          <a:xfrm>
            <a:off x="285720" y="1071546"/>
            <a:ext cx="2357422" cy="2237171"/>
            <a:chOff x="214282" y="1857364"/>
            <a:chExt cx="4867275" cy="4686300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37 - Ορθογώνιο"/>
            <p:cNvSpPr/>
            <p:nvPr/>
          </p:nvSpPr>
          <p:spPr>
            <a:xfrm>
              <a:off x="3143240" y="5572141"/>
              <a:ext cx="381407" cy="773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39" name="38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sp>
        <p:nvSpPr>
          <p:cNvPr id="49" name="48 - TextBox"/>
          <p:cNvSpPr txBox="1"/>
          <p:nvPr/>
        </p:nvSpPr>
        <p:spPr>
          <a:xfrm>
            <a:off x="6643702" y="40005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</a:t>
            </a:r>
            <a:endParaRPr lang="en-US" u="sng" dirty="0"/>
          </a:p>
        </p:txBody>
      </p:sp>
      <p:grpSp>
        <p:nvGrpSpPr>
          <p:cNvPr id="50" name="19 - Ομάδα"/>
          <p:cNvGrpSpPr/>
          <p:nvPr/>
        </p:nvGrpSpPr>
        <p:grpSpPr>
          <a:xfrm>
            <a:off x="6072198" y="785794"/>
            <a:ext cx="2714644" cy="2697789"/>
            <a:chOff x="214282" y="1857364"/>
            <a:chExt cx="4867275" cy="4686300"/>
          </a:xfrm>
        </p:grpSpPr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" name="5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714348" y="392906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 διάλυμα</a:t>
            </a:r>
            <a:endParaRPr lang="en-US" u="sng" dirty="0"/>
          </a:p>
        </p:txBody>
      </p:sp>
      <p:cxnSp>
        <p:nvCxnSpPr>
          <p:cNvPr id="63" name="62 - Ευθύγραμμο βέλος σύνδεσης"/>
          <p:cNvCxnSpPr/>
          <p:nvPr/>
        </p:nvCxnSpPr>
        <p:spPr>
          <a:xfrm rot="5400000">
            <a:off x="1142976" y="3286124"/>
            <a:ext cx="1214446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ύγραμμο βέλος σύνδεσης"/>
          <p:cNvCxnSpPr/>
          <p:nvPr/>
        </p:nvCxnSpPr>
        <p:spPr>
          <a:xfrm rot="5400000">
            <a:off x="7072330" y="3286124"/>
            <a:ext cx="128588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9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643314"/>
            <a:ext cx="2627282" cy="262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5 - Ομάδα"/>
          <p:cNvGrpSpPr/>
          <p:nvPr/>
        </p:nvGrpSpPr>
        <p:grpSpPr>
          <a:xfrm>
            <a:off x="285720" y="1071546"/>
            <a:ext cx="2286016" cy="2237171"/>
            <a:chOff x="214282" y="1857364"/>
            <a:chExt cx="4867275" cy="46863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5 - Ορθογώνιο"/>
            <p:cNvSpPr/>
            <p:nvPr/>
          </p:nvSpPr>
          <p:spPr>
            <a:xfrm>
              <a:off x="3143240" y="5572141"/>
              <a:ext cx="381407" cy="773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7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9" name="8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" name="9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2" name="11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3" name="12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5" name="14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6" name="15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grpSp>
        <p:nvGrpSpPr>
          <p:cNvPr id="3" name="19 - Ομάδα"/>
          <p:cNvGrpSpPr/>
          <p:nvPr/>
        </p:nvGrpSpPr>
        <p:grpSpPr>
          <a:xfrm>
            <a:off x="5715008" y="857232"/>
            <a:ext cx="2500298" cy="2483475"/>
            <a:chOff x="214282" y="1857364"/>
            <a:chExt cx="4867275" cy="46863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929058" y="5500702"/>
            <a:ext cx="973761" cy="21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43" name="42 - TextBox"/>
          <p:cNvSpPr txBox="1"/>
          <p:nvPr/>
        </p:nvSpPr>
        <p:spPr>
          <a:xfrm>
            <a:off x="6072198" y="4714884"/>
            <a:ext cx="2857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Το καινούριο διάλυμα που προέκυψε από την ανάμιξη του όξινου και βασικού διαλύματος , δεν έχει καθόλου  Η</a:t>
            </a:r>
            <a:r>
              <a:rPr lang="el-GR" b="1" baseline="30000" dirty="0" smtClean="0"/>
              <a:t>+</a:t>
            </a:r>
            <a:r>
              <a:rPr lang="el-GR" b="1" dirty="0" smtClean="0"/>
              <a:t>  και   ΟΗ</a:t>
            </a:r>
            <a:r>
              <a:rPr lang="el-GR" b="1" baseline="30000" dirty="0" smtClean="0"/>
              <a:t>-</a:t>
            </a:r>
            <a:endParaRPr lang="en-US" b="1" baseline="30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flipV="1">
            <a:off x="5143504" y="5072074"/>
            <a:ext cx="857256" cy="214314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285720" y="32146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 διάλυμα</a:t>
            </a:r>
            <a:endParaRPr lang="en-US" u="sng" dirty="0"/>
          </a:p>
        </p:txBody>
      </p:sp>
      <p:sp>
        <p:nvSpPr>
          <p:cNvPr id="47" name="46 - TextBox"/>
          <p:cNvSpPr txBox="1"/>
          <p:nvPr/>
        </p:nvSpPr>
        <p:spPr>
          <a:xfrm>
            <a:off x="5786446" y="32146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 διάλυμα</a:t>
            </a:r>
            <a:endParaRPr lang="en-US" u="sng" dirty="0"/>
          </a:p>
        </p:txBody>
      </p:sp>
      <p:sp>
        <p:nvSpPr>
          <p:cNvPr id="48" name="47 - TextBox"/>
          <p:cNvSpPr txBox="1"/>
          <p:nvPr/>
        </p:nvSpPr>
        <p:spPr>
          <a:xfrm>
            <a:off x="3071802" y="61436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Ουδέτερο διάλυμα</a:t>
            </a:r>
            <a:endParaRPr lang="en-US" u="sng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4286248" y="2000240"/>
            <a:ext cx="2001852" cy="18573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2107389" y="2035959"/>
            <a:ext cx="1857388" cy="16430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3714744" y="3000372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ανάμιξη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47" grpId="0"/>
      <p:bldP spid="48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143248"/>
            <a:ext cx="2198654" cy="219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5 - Ομάδα"/>
          <p:cNvGrpSpPr/>
          <p:nvPr/>
        </p:nvGrpSpPr>
        <p:grpSpPr>
          <a:xfrm>
            <a:off x="0" y="928670"/>
            <a:ext cx="1857356" cy="1571636"/>
            <a:chOff x="214282" y="1857364"/>
            <a:chExt cx="4867275" cy="46863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5 - Ορθογώνιο"/>
            <p:cNvSpPr/>
            <p:nvPr/>
          </p:nvSpPr>
          <p:spPr>
            <a:xfrm>
              <a:off x="3143240" y="5572141"/>
              <a:ext cx="381407" cy="773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7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9" name="8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" name="9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2" name="11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3" name="12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5" name="14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6" name="15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grpSp>
        <p:nvGrpSpPr>
          <p:cNvPr id="3" name="19 - Ομάδα"/>
          <p:cNvGrpSpPr/>
          <p:nvPr/>
        </p:nvGrpSpPr>
        <p:grpSpPr>
          <a:xfrm>
            <a:off x="2285984" y="1071546"/>
            <a:ext cx="1857388" cy="1500198"/>
            <a:chOff x="214282" y="1857364"/>
            <a:chExt cx="4867275" cy="46863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511468" y="5321151"/>
              <a:ext cx="532518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2098388" y="3487381"/>
              <a:ext cx="532518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2883433" y="3079877"/>
              <a:ext cx="532518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214282" y="2714620"/>
            <a:ext cx="1714512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1142976" y="4857760"/>
            <a:ext cx="973761" cy="21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43" name="42 - TextBox"/>
          <p:cNvSpPr txBox="1"/>
          <p:nvPr/>
        </p:nvSpPr>
        <p:spPr>
          <a:xfrm>
            <a:off x="4714876" y="3143248"/>
            <a:ext cx="285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Το καινούριο διάλυμα δεν έχει καθόλου  Η</a:t>
            </a:r>
            <a:r>
              <a:rPr lang="el-GR" b="1" baseline="30000" dirty="0" smtClean="0"/>
              <a:t>+</a:t>
            </a:r>
            <a:r>
              <a:rPr lang="el-GR" b="1" dirty="0" smtClean="0"/>
              <a:t>  και   ΟΗ</a:t>
            </a:r>
            <a:r>
              <a:rPr lang="el-GR" b="1" baseline="30000" dirty="0" smtClean="0"/>
              <a:t>- </a:t>
            </a:r>
            <a:r>
              <a:rPr lang="el-GR" b="1" dirty="0" smtClean="0"/>
              <a:t> , </a:t>
            </a:r>
            <a:r>
              <a:rPr lang="el-GR" b="1" u="sng" dirty="0" smtClean="0"/>
              <a:t>λόγω της αντίδρασης</a:t>
            </a:r>
            <a:r>
              <a:rPr lang="el-GR" b="1" dirty="0" smtClean="0"/>
              <a:t>:</a:t>
            </a:r>
            <a:endParaRPr lang="en-US" b="1" baseline="30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flipV="1">
            <a:off x="2571736" y="3500438"/>
            <a:ext cx="2071702" cy="928694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3714744" y="4214818"/>
            <a:ext cx="542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30000" dirty="0" smtClean="0"/>
              <a:t>+ 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     </a:t>
            </a:r>
            <a:r>
              <a:rPr lang="en-US" b="1" dirty="0" smtClean="0"/>
              <a:t>+  OH</a:t>
            </a:r>
            <a:r>
              <a:rPr lang="en-US" b="1" baseline="30000" dirty="0" smtClean="0"/>
              <a:t>-</a:t>
            </a:r>
            <a:r>
              <a:rPr lang="en-US" b="1" dirty="0" smtClean="0"/>
              <a:t>  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l-GR" b="1" baseline="-25000" dirty="0" smtClean="0"/>
              <a:t>)</a:t>
            </a:r>
            <a:r>
              <a:rPr lang="el-GR" b="1" dirty="0" smtClean="0"/>
              <a:t>                             Η</a:t>
            </a:r>
            <a:r>
              <a:rPr lang="el-GR" b="1" baseline="-25000" dirty="0" smtClean="0"/>
              <a:t>2</a:t>
            </a:r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>
            <a:off x="5643570" y="4429132"/>
            <a:ext cx="107157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4214810" y="5286388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Και γιατί </a:t>
            </a:r>
            <a:r>
              <a:rPr lang="el-GR" b="1" dirty="0" smtClean="0"/>
              <a:t>ο αριθμός Η</a:t>
            </a:r>
            <a:r>
              <a:rPr lang="el-GR" b="1" baseline="30000" dirty="0" smtClean="0"/>
              <a:t>+</a:t>
            </a:r>
            <a:r>
              <a:rPr lang="el-GR" b="1" dirty="0" smtClean="0"/>
              <a:t> του όξινου διαλύματος  είναι ίσος με τον  αριθμό ΟΗ</a:t>
            </a:r>
            <a:r>
              <a:rPr lang="el-GR" b="1" baseline="30000" dirty="0" smtClean="0"/>
              <a:t>-</a:t>
            </a:r>
            <a:r>
              <a:rPr lang="el-GR" b="1" dirty="0" smtClean="0"/>
              <a:t> του βασικού</a:t>
            </a:r>
            <a:endParaRPr lang="en-US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571472" y="521495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Ουδέτερο διάλυμα</a:t>
            </a:r>
            <a:endParaRPr lang="en-US" u="sng" dirty="0"/>
          </a:p>
        </p:txBody>
      </p:sp>
      <p:cxnSp>
        <p:nvCxnSpPr>
          <p:cNvPr id="18" name="17 - Ευθύγραμμο βέλος σύνδεσης"/>
          <p:cNvCxnSpPr>
            <a:stCxn id="24" idx="1"/>
          </p:cNvCxnSpPr>
          <p:nvPr/>
        </p:nvCxnSpPr>
        <p:spPr>
          <a:xfrm rot="10800000" flipV="1">
            <a:off x="1714481" y="2205506"/>
            <a:ext cx="980423" cy="15806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38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2357422" cy="223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1704335" y="284492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1981138" y="195823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808136" y="1480787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323731" y="2401581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908527" y="1514891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666324" y="2776719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84939" y="219696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669735" y="2162857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597123" y="243568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493322" y="192413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1046928" y="206054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6643702" y="40005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</a:t>
            </a:r>
            <a:endParaRPr lang="en-US" u="sng" dirty="0"/>
          </a:p>
        </p:txBody>
      </p:sp>
      <p:grpSp>
        <p:nvGrpSpPr>
          <p:cNvPr id="3" name="19 - Ομάδα"/>
          <p:cNvGrpSpPr/>
          <p:nvPr/>
        </p:nvGrpSpPr>
        <p:grpSpPr>
          <a:xfrm>
            <a:off x="5500694" y="1000108"/>
            <a:ext cx="2714644" cy="2697789"/>
            <a:chOff x="214282" y="1857364"/>
            <a:chExt cx="4867275" cy="46863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714348" y="371475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 διάλυμα</a:t>
            </a:r>
            <a:endParaRPr lang="en-US" u="sng" dirty="0"/>
          </a:p>
        </p:txBody>
      </p:sp>
      <p:sp>
        <p:nvSpPr>
          <p:cNvPr id="35" name="34 - TextBox"/>
          <p:cNvSpPr txBox="1"/>
          <p:nvPr/>
        </p:nvSpPr>
        <p:spPr>
          <a:xfrm>
            <a:off x="857224" y="5286388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Πριν τα αναμείξω  παρατηρώ ότι το πλήθος Η</a:t>
            </a:r>
            <a:r>
              <a:rPr lang="el-GR" sz="2400" baseline="30000" dirty="0" smtClean="0"/>
              <a:t>+</a:t>
            </a:r>
            <a:r>
              <a:rPr lang="el-GR" sz="2400" dirty="0" smtClean="0"/>
              <a:t>  είναι μεγαλύτερος από το  πλήθος ΟΗ</a:t>
            </a:r>
            <a:r>
              <a:rPr lang="el-GR" sz="2400" baseline="30000" dirty="0" smtClean="0"/>
              <a:t>-</a:t>
            </a:r>
            <a:r>
              <a:rPr lang="el-GR" sz="2400" dirty="0" smtClean="0"/>
              <a:t> του βασικού διαλύματος</a:t>
            </a:r>
            <a:endParaRPr lang="en-US" sz="24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785786" y="228599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1214414" y="285749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1500166" y="178592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1928794" y="264318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1214414" y="178592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1504128" y="251774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2" name="41 - Ορθογώνιο"/>
          <p:cNvSpPr/>
          <p:nvPr/>
        </p:nvSpPr>
        <p:spPr>
          <a:xfrm>
            <a:off x="1428728" y="164305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1071538" y="264318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714348" y="171448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5" name="44 - Ορθογώνιο"/>
          <p:cNvSpPr/>
          <p:nvPr/>
        </p:nvSpPr>
        <p:spPr>
          <a:xfrm>
            <a:off x="1656528" y="267014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571472" y="157161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1428728" y="214311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1656528" y="267014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1071538" y="242886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cxnSp>
        <p:nvCxnSpPr>
          <p:cNvPr id="32" name="31 - Ευθύγραμμο βέλος σύνδεσης"/>
          <p:cNvCxnSpPr>
            <a:stCxn id="48" idx="3"/>
          </p:cNvCxnSpPr>
          <p:nvPr/>
        </p:nvCxnSpPr>
        <p:spPr>
          <a:xfrm flipH="1">
            <a:off x="1571604" y="2758303"/>
            <a:ext cx="282285" cy="10278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6965173" y="3321843"/>
            <a:ext cx="1000132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2357422" cy="223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1418615" y="277348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1695418" y="188679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522416" y="1409349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038011" y="2330143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2807" y="1443453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80604" y="2705281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99219" y="212552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84015" y="2091419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311403" y="236424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07602" y="185269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761208" y="19891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500066" y="221455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928694" y="278605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1214446" y="171448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1643074" y="257174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928694" y="171448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18408" y="24463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2" name="41 - Ορθογώνιο"/>
          <p:cNvSpPr/>
          <p:nvPr/>
        </p:nvSpPr>
        <p:spPr>
          <a:xfrm>
            <a:off x="1143008" y="157161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785818" y="257174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428628" y="164305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5" name="44 - Ορθογώνιο"/>
          <p:cNvSpPr/>
          <p:nvPr/>
        </p:nvSpPr>
        <p:spPr>
          <a:xfrm>
            <a:off x="1370808" y="25987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285752" y="150017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1143008" y="207167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1370808" y="25987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785818" y="235743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857628"/>
            <a:ext cx="421484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4857752" y="328612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</a:t>
            </a:r>
            <a:endParaRPr lang="en-US" u="sng" dirty="0"/>
          </a:p>
        </p:txBody>
      </p:sp>
      <p:grpSp>
        <p:nvGrpSpPr>
          <p:cNvPr id="2" name="19 - Ομάδα"/>
          <p:cNvGrpSpPr/>
          <p:nvPr/>
        </p:nvGrpSpPr>
        <p:grpSpPr>
          <a:xfrm>
            <a:off x="3857620" y="785794"/>
            <a:ext cx="2428892" cy="2626351"/>
            <a:chOff x="214282" y="1857364"/>
            <a:chExt cx="4867275" cy="46863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464447" y="3036091"/>
            <a:ext cx="1714512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42844" y="32146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 διάλυμα</a:t>
            </a:r>
            <a:endParaRPr lang="en-US" u="sng" dirty="0"/>
          </a:p>
        </p:txBody>
      </p:sp>
      <p:sp>
        <p:nvSpPr>
          <p:cNvPr id="56" name="55 - Ορθογώνιο"/>
          <p:cNvSpPr/>
          <p:nvPr/>
        </p:nvSpPr>
        <p:spPr>
          <a:xfrm>
            <a:off x="3714744" y="478632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2823929" y="5687729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8" name="57 - Ορθογώνιο"/>
          <p:cNvSpPr/>
          <p:nvPr/>
        </p:nvSpPr>
        <p:spPr>
          <a:xfrm>
            <a:off x="3786182" y="550070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9" name="58 - Ορθογώνιο"/>
          <p:cNvSpPr/>
          <p:nvPr/>
        </p:nvSpPr>
        <p:spPr>
          <a:xfrm>
            <a:off x="1500166" y="5500702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0" name="59 - Ορθογώνιο"/>
          <p:cNvSpPr/>
          <p:nvPr/>
        </p:nvSpPr>
        <p:spPr>
          <a:xfrm>
            <a:off x="1928794" y="45720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1" name="60 - Ορθογώνιο"/>
          <p:cNvSpPr/>
          <p:nvPr/>
        </p:nvSpPr>
        <p:spPr>
          <a:xfrm>
            <a:off x="2000232" y="492919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2" name="61 - Ορθογώνιο"/>
          <p:cNvSpPr/>
          <p:nvPr/>
        </p:nvSpPr>
        <p:spPr>
          <a:xfrm>
            <a:off x="3428992" y="528638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3" name="62 - Ορθογώνιο"/>
          <p:cNvSpPr/>
          <p:nvPr/>
        </p:nvSpPr>
        <p:spPr>
          <a:xfrm>
            <a:off x="3143240" y="471488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521495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5" name="64 - Ορθογώνιο"/>
          <p:cNvSpPr/>
          <p:nvPr/>
        </p:nvSpPr>
        <p:spPr>
          <a:xfrm>
            <a:off x="2571736" y="550070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6" name="65 - TextBox"/>
          <p:cNvSpPr txBox="1"/>
          <p:nvPr/>
        </p:nvSpPr>
        <p:spPr>
          <a:xfrm>
            <a:off x="2000232" y="628652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 διάλυμα</a:t>
            </a:r>
            <a:endParaRPr lang="en-US" u="sng" dirty="0"/>
          </a:p>
        </p:txBody>
      </p:sp>
      <p:sp>
        <p:nvSpPr>
          <p:cNvPr id="67" name="66 - TextBox"/>
          <p:cNvSpPr txBox="1"/>
          <p:nvPr/>
        </p:nvSpPr>
        <p:spPr>
          <a:xfrm>
            <a:off x="6072198" y="4714884"/>
            <a:ext cx="2857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Το καινούριο διάλυμα που προέκυψε από την ανάμιξη του όξινου και βασικού διαλύματος , είναι όξινο διάλυμα</a:t>
            </a:r>
            <a:endParaRPr lang="en-US" b="1" baseline="30000" dirty="0"/>
          </a:p>
        </p:txBody>
      </p:sp>
      <p:cxnSp>
        <p:nvCxnSpPr>
          <p:cNvPr id="68" name="67 - Ευθύγραμμο βέλος σύνδεσης"/>
          <p:cNvCxnSpPr/>
          <p:nvPr/>
        </p:nvCxnSpPr>
        <p:spPr>
          <a:xfrm flipV="1">
            <a:off x="4286248" y="5072074"/>
            <a:ext cx="1714512" cy="35719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2786050" y="2786058"/>
            <a:ext cx="1785950" cy="1357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19" grpId="0"/>
      <p:bldP spid="3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2357422" cy="223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1418615" y="277348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1695418" y="188679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522416" y="1409349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038011" y="2330143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2807" y="1443453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80604" y="2705281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99219" y="212552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84015" y="2091419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311403" y="236424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07602" y="185269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761208" y="19891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500066" y="221455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928694" y="278605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1214446" y="171448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1643074" y="257174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928694" y="171448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18408" y="24463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2" name="41 - Ορθογώνιο"/>
          <p:cNvSpPr/>
          <p:nvPr/>
        </p:nvSpPr>
        <p:spPr>
          <a:xfrm>
            <a:off x="1143008" y="157161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785818" y="257174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428628" y="164305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5" name="44 - Ορθογώνιο"/>
          <p:cNvSpPr/>
          <p:nvPr/>
        </p:nvSpPr>
        <p:spPr>
          <a:xfrm>
            <a:off x="1370808" y="25987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285752" y="150017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1143008" y="207167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1370808" y="259870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785818" y="2357430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grpSp>
        <p:nvGrpSpPr>
          <p:cNvPr id="2" name="19 - Ομάδα"/>
          <p:cNvGrpSpPr/>
          <p:nvPr/>
        </p:nvGrpSpPr>
        <p:grpSpPr>
          <a:xfrm>
            <a:off x="2714612" y="1142984"/>
            <a:ext cx="1928826" cy="2071702"/>
            <a:chOff x="214282" y="1857364"/>
            <a:chExt cx="4867275" cy="46863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278863" y="5250892"/>
              <a:ext cx="5325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3278863" y="4766102"/>
              <a:ext cx="5325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2197246" y="2988540"/>
              <a:ext cx="1434421" cy="8354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33" name="32 - TextBox"/>
          <p:cNvSpPr txBox="1"/>
          <p:nvPr/>
        </p:nvSpPr>
        <p:spPr>
          <a:xfrm>
            <a:off x="2285984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86190"/>
            <a:ext cx="32594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2357422" y="3000372"/>
            <a:ext cx="1214446" cy="11430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2456483" y="4611696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1767586" y="5412946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8" name="57 - Ορθογώνιο"/>
          <p:cNvSpPr/>
          <p:nvPr/>
        </p:nvSpPr>
        <p:spPr>
          <a:xfrm>
            <a:off x="2511728" y="5246700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9" name="58 - Ορθογώνιο"/>
          <p:cNvSpPr/>
          <p:nvPr/>
        </p:nvSpPr>
        <p:spPr>
          <a:xfrm>
            <a:off x="743876" y="5246700"/>
            <a:ext cx="441963" cy="3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0" name="59 - Ορθογώνιο"/>
          <p:cNvSpPr/>
          <p:nvPr/>
        </p:nvSpPr>
        <p:spPr>
          <a:xfrm>
            <a:off x="1075348" y="4421194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1" name="60 - Ορθογώνιο"/>
          <p:cNvSpPr/>
          <p:nvPr/>
        </p:nvSpPr>
        <p:spPr>
          <a:xfrm>
            <a:off x="1130593" y="4738697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2" name="61 - Ορθογώνιο"/>
          <p:cNvSpPr/>
          <p:nvPr/>
        </p:nvSpPr>
        <p:spPr>
          <a:xfrm>
            <a:off x="2235501" y="5056199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3" name="62 - Ορθογώνιο"/>
          <p:cNvSpPr/>
          <p:nvPr/>
        </p:nvSpPr>
        <p:spPr>
          <a:xfrm>
            <a:off x="2014520" y="4548195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1738293" y="4992698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65" name="64 - Ορθογώνιο"/>
          <p:cNvSpPr/>
          <p:nvPr/>
        </p:nvSpPr>
        <p:spPr>
          <a:xfrm>
            <a:off x="1572557" y="5246700"/>
            <a:ext cx="152626" cy="156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707777" y="3221256"/>
            <a:ext cx="1048977" cy="6072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86446" y="2714620"/>
            <a:ext cx="285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Το καινούριο διάλυμα δεν έχει καθόλου  ΟΗ</a:t>
            </a:r>
            <a:r>
              <a:rPr lang="el-GR" b="1" baseline="30000" dirty="0" smtClean="0"/>
              <a:t>- </a:t>
            </a:r>
            <a:r>
              <a:rPr lang="el-GR" b="1" dirty="0" smtClean="0"/>
              <a:t> , </a:t>
            </a:r>
            <a:r>
              <a:rPr lang="el-GR" b="1" u="sng" dirty="0" smtClean="0"/>
              <a:t>λόγω της αντίδρασης</a:t>
            </a:r>
            <a:r>
              <a:rPr lang="el-GR" b="1" dirty="0" smtClean="0"/>
              <a:t>:</a:t>
            </a:r>
            <a:endParaRPr lang="en-US" b="1" baseline="30000" dirty="0"/>
          </a:p>
        </p:txBody>
      </p:sp>
      <p:cxnSp>
        <p:nvCxnSpPr>
          <p:cNvPr id="76" name="75 - Ευθύγραμμο βέλος σύνδεσης"/>
          <p:cNvCxnSpPr/>
          <p:nvPr/>
        </p:nvCxnSpPr>
        <p:spPr>
          <a:xfrm flipV="1">
            <a:off x="3214678" y="2857496"/>
            <a:ext cx="2643206" cy="1928826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5214942" y="5072074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Και γιατί </a:t>
            </a:r>
            <a:r>
              <a:rPr lang="el-GR" b="1" dirty="0" smtClean="0"/>
              <a:t>ο αριθμός Η</a:t>
            </a:r>
            <a:r>
              <a:rPr lang="el-GR" b="1" baseline="30000" dirty="0" smtClean="0"/>
              <a:t>+</a:t>
            </a:r>
            <a:r>
              <a:rPr lang="el-GR" b="1" dirty="0" smtClean="0"/>
              <a:t> του όξινου διαλύματος  ήταν μεγαλύτερος από τον  αριθμό ΟΗ</a:t>
            </a:r>
            <a:r>
              <a:rPr lang="el-GR" b="1" baseline="30000" dirty="0" smtClean="0"/>
              <a:t>-</a:t>
            </a:r>
            <a:r>
              <a:rPr lang="el-GR" b="1" dirty="0" smtClean="0"/>
              <a:t> του βασικού</a:t>
            </a:r>
            <a:endParaRPr lang="en-US" b="1" dirty="0"/>
          </a:p>
        </p:txBody>
      </p:sp>
      <p:sp>
        <p:nvSpPr>
          <p:cNvPr id="67" name="66 - TextBox"/>
          <p:cNvSpPr txBox="1"/>
          <p:nvPr/>
        </p:nvSpPr>
        <p:spPr>
          <a:xfrm>
            <a:off x="5286412" y="3988362"/>
            <a:ext cx="542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30000" dirty="0" smtClean="0"/>
              <a:t>+ 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     </a:t>
            </a:r>
            <a:r>
              <a:rPr lang="en-US" b="1" dirty="0" smtClean="0"/>
              <a:t>+  OH</a:t>
            </a:r>
            <a:r>
              <a:rPr lang="en-US" b="1" baseline="30000" dirty="0" smtClean="0"/>
              <a:t>-</a:t>
            </a:r>
            <a:r>
              <a:rPr lang="en-US" b="1" dirty="0" smtClean="0"/>
              <a:t>  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l-GR" b="1" baseline="-25000" dirty="0" smtClean="0"/>
              <a:t>)</a:t>
            </a:r>
            <a:r>
              <a:rPr lang="el-GR" b="1" dirty="0" smtClean="0"/>
              <a:t>                             Η</a:t>
            </a:r>
            <a:r>
              <a:rPr lang="el-GR" b="1" baseline="-25000" dirty="0" smtClean="0"/>
              <a:t>2</a:t>
            </a:r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68" name="67 - Ευθύγραμμο βέλος σύνδεσης"/>
          <p:cNvCxnSpPr/>
          <p:nvPr/>
        </p:nvCxnSpPr>
        <p:spPr>
          <a:xfrm>
            <a:off x="7143800" y="4143380"/>
            <a:ext cx="107157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5" grpId="0"/>
      <p:bldP spid="6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736</Words>
  <PresentationFormat>Προβολή στην οθόνη (4:3)</PresentationFormat>
  <Paragraphs>257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436</cp:revision>
  <dcterms:created xsi:type="dcterms:W3CDTF">2020-03-28T09:35:19Z</dcterms:created>
  <dcterms:modified xsi:type="dcterms:W3CDTF">2023-12-21T21:03:55Z</dcterms:modified>
</cp:coreProperties>
</file>