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1" r:id="rId2"/>
    <p:sldId id="362" r:id="rId3"/>
    <p:sldId id="363" r:id="rId4"/>
    <p:sldId id="364" r:id="rId5"/>
    <p:sldId id="365" r:id="rId6"/>
    <p:sldId id="366" r:id="rId7"/>
    <p:sldId id="367" r:id="rId8"/>
    <p:sldId id="368" r:id="rId9"/>
    <p:sldId id="358" r:id="rId10"/>
    <p:sldId id="369" r:id="rId11"/>
    <p:sldId id="359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E21E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7" autoAdjust="0"/>
    <p:restoredTop sz="94640" autoAdjust="0"/>
  </p:normalViewPr>
  <p:slideViewPr>
    <p:cSldViewPr>
      <p:cViewPr>
        <p:scale>
          <a:sx n="71" d="100"/>
          <a:sy n="71" d="100"/>
        </p:scale>
        <p:origin x="-1786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571604" y="21429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εξουδετέρωση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14282" y="1785926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παρακάτω χημική αντίδραση ονομάζεται αντίδραση  εξουδετέρωσης :</a:t>
            </a:r>
            <a:endParaRPr lang="en-US" sz="2400" dirty="0" smtClean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flipV="1">
            <a:off x="3714744" y="3919338"/>
            <a:ext cx="1664085" cy="97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Ορθογώνιο"/>
          <p:cNvSpPr/>
          <p:nvPr/>
        </p:nvSpPr>
        <p:spPr>
          <a:xfrm>
            <a:off x="428596" y="6286520"/>
            <a:ext cx="1668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(</a:t>
            </a:r>
            <a:r>
              <a:rPr lang="en-US" b="1" dirty="0" err="1" smtClean="0"/>
              <a:t>aq</a:t>
            </a:r>
            <a:r>
              <a:rPr lang="en-US" b="1" dirty="0" smtClean="0"/>
              <a:t>)  = </a:t>
            </a:r>
            <a:r>
              <a:rPr lang="el-GR" b="1" dirty="0" smtClean="0"/>
              <a:t>διάλυμα</a:t>
            </a:r>
            <a:endParaRPr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571472" y="3702610"/>
            <a:ext cx="10358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H</a:t>
            </a:r>
            <a:r>
              <a:rPr lang="en-US" sz="2800" b="1" baseline="30000" dirty="0" smtClean="0"/>
              <a:t>+ </a:t>
            </a:r>
            <a:r>
              <a:rPr lang="en-US" sz="2800" b="1" baseline="-25000" dirty="0" smtClean="0"/>
              <a:t>(</a:t>
            </a:r>
            <a:r>
              <a:rPr lang="en-US" sz="2800" b="1" baseline="-25000" dirty="0" err="1" smtClean="0"/>
              <a:t>aq</a:t>
            </a:r>
            <a:r>
              <a:rPr lang="en-US" sz="2800" b="1" baseline="-25000" dirty="0" smtClean="0"/>
              <a:t>) </a:t>
            </a:r>
            <a:endParaRPr lang="el-GR" sz="2800" baseline="-25000" dirty="0"/>
          </a:p>
        </p:txBody>
      </p:sp>
      <p:sp>
        <p:nvSpPr>
          <p:cNvPr id="9" name="8 - Ορθογώνιο"/>
          <p:cNvSpPr/>
          <p:nvPr/>
        </p:nvSpPr>
        <p:spPr>
          <a:xfrm>
            <a:off x="1500166" y="371475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+</a:t>
            </a:r>
            <a:endParaRPr lang="el-GR" sz="2800" dirty="0"/>
          </a:p>
        </p:txBody>
      </p:sp>
      <p:sp>
        <p:nvSpPr>
          <p:cNvPr id="10" name="9 - Ορθογώνιο"/>
          <p:cNvSpPr/>
          <p:nvPr/>
        </p:nvSpPr>
        <p:spPr>
          <a:xfrm>
            <a:off x="2071670" y="3702610"/>
            <a:ext cx="1260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OH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 </a:t>
            </a:r>
            <a:r>
              <a:rPr lang="en-US" sz="2800" b="1" baseline="-25000" dirty="0" smtClean="0"/>
              <a:t>(</a:t>
            </a:r>
            <a:r>
              <a:rPr lang="en-US" sz="2800" b="1" baseline="-25000" dirty="0" err="1" smtClean="0"/>
              <a:t>aq</a:t>
            </a:r>
            <a:r>
              <a:rPr lang="en-US" sz="2800" b="1" baseline="-25000" dirty="0" smtClean="0"/>
              <a:t>)</a:t>
            </a:r>
            <a:r>
              <a:rPr lang="el-GR" sz="2800" b="1" baseline="-25000" dirty="0" smtClean="0"/>
              <a:t> </a:t>
            </a:r>
            <a:endParaRPr lang="el-GR" sz="2800" baseline="-25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5715008" y="3702610"/>
            <a:ext cx="1066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Η</a:t>
            </a:r>
            <a:r>
              <a:rPr lang="el-GR" sz="2800" b="1" baseline="-25000" dirty="0" smtClean="0"/>
              <a:t>2</a:t>
            </a:r>
            <a:r>
              <a:rPr lang="el-GR" sz="2800" b="1" dirty="0" smtClean="0"/>
              <a:t>Ο </a:t>
            </a:r>
            <a:r>
              <a:rPr lang="el-GR" sz="2800" b="1" baseline="-25000" dirty="0" smtClean="0"/>
              <a:t>(</a:t>
            </a:r>
            <a:r>
              <a:rPr lang="en-US" sz="2800" b="1" baseline="-25000" dirty="0" smtClean="0"/>
              <a:t>l)</a:t>
            </a:r>
            <a:endParaRPr lang="en-US" sz="2800" b="1" baseline="-25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143240" y="6286520"/>
            <a:ext cx="1468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(</a:t>
            </a:r>
            <a:r>
              <a:rPr lang="en-US" b="1" dirty="0" smtClean="0"/>
              <a:t>l)</a:t>
            </a:r>
            <a:r>
              <a:rPr lang="el-GR" b="1" dirty="0" smtClean="0"/>
              <a:t> =ελ = υγρό</a:t>
            </a:r>
            <a:endParaRPr lang="el-GR" dirty="0"/>
          </a:p>
        </p:txBody>
      </p:sp>
      <p:sp>
        <p:nvSpPr>
          <p:cNvPr id="22" name="21 - Ορθογώνιο"/>
          <p:cNvSpPr/>
          <p:nvPr/>
        </p:nvSpPr>
        <p:spPr>
          <a:xfrm>
            <a:off x="5286380" y="6286520"/>
            <a:ext cx="1369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(</a:t>
            </a:r>
            <a:r>
              <a:rPr lang="en-US" b="1" dirty="0" smtClean="0"/>
              <a:t>s)</a:t>
            </a:r>
            <a:r>
              <a:rPr lang="el-GR" b="1" dirty="0" smtClean="0"/>
              <a:t> </a:t>
            </a:r>
            <a:r>
              <a:rPr lang="en-US" b="1" dirty="0" smtClean="0"/>
              <a:t> </a:t>
            </a:r>
            <a:r>
              <a:rPr lang="el-GR" b="1" dirty="0" smtClean="0"/>
              <a:t>= </a:t>
            </a:r>
            <a:r>
              <a:rPr lang="el-GR" b="1" dirty="0" smtClean="0"/>
              <a:t>στερεό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  <p:bldP spid="9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357422" y="0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άλατα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3071802" y="857232"/>
            <a:ext cx="142876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Ορθογώνιο"/>
          <p:cNvSpPr/>
          <p:nvPr/>
        </p:nvSpPr>
        <p:spPr>
          <a:xfrm>
            <a:off x="1075746" y="642918"/>
            <a:ext cx="744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Οξύ </a:t>
            </a: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1790126" y="64291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+ </a:t>
            </a:r>
            <a:endParaRPr lang="el-GR" sz="2400" dirty="0"/>
          </a:p>
        </p:txBody>
      </p:sp>
      <p:sp>
        <p:nvSpPr>
          <p:cNvPr id="8" name="7 - Ορθογώνιο"/>
          <p:cNvSpPr/>
          <p:nvPr/>
        </p:nvSpPr>
        <p:spPr>
          <a:xfrm>
            <a:off x="2214546" y="642918"/>
            <a:ext cx="9358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βάση </a:t>
            </a:r>
            <a:endParaRPr lang="el-GR" sz="2400" dirty="0"/>
          </a:p>
        </p:txBody>
      </p:sp>
      <p:sp>
        <p:nvSpPr>
          <p:cNvPr id="9" name="8 - Ορθογώνιο"/>
          <p:cNvSpPr/>
          <p:nvPr/>
        </p:nvSpPr>
        <p:spPr>
          <a:xfrm>
            <a:off x="4714876" y="642918"/>
            <a:ext cx="8197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άλας</a:t>
            </a:r>
            <a:endParaRPr lang="el-GR" sz="2400" dirty="0"/>
          </a:p>
        </p:txBody>
      </p:sp>
      <p:sp>
        <p:nvSpPr>
          <p:cNvPr id="10" name="9 - Ορθογώνιο"/>
          <p:cNvSpPr/>
          <p:nvPr/>
        </p:nvSpPr>
        <p:spPr>
          <a:xfrm>
            <a:off x="5500694" y="64291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+ </a:t>
            </a:r>
            <a:endParaRPr lang="el-GR" sz="24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5786446" y="642918"/>
            <a:ext cx="797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νερό</a:t>
            </a:r>
            <a:endParaRPr lang="el-GR" sz="24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500034" y="3786190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  </a:t>
            </a:r>
            <a:r>
              <a:rPr lang="el-GR" dirty="0" smtClean="0"/>
              <a:t> </a:t>
            </a:r>
            <a:r>
              <a:rPr lang="el-GR" b="1" dirty="0" smtClean="0"/>
              <a:t>χλωριούχα άλατα</a:t>
            </a:r>
            <a:r>
              <a:rPr lang="el-GR" dirty="0" smtClean="0"/>
              <a:t>:  είναι τα άλατα που έχουν σχηματιστεί από την χημική αντίδραση  </a:t>
            </a:r>
            <a:r>
              <a:rPr lang="el-GR" dirty="0" smtClean="0"/>
              <a:t>μίας βάσης</a:t>
            </a:r>
            <a:r>
              <a:rPr lang="el-GR" dirty="0" smtClean="0"/>
              <a:t>  </a:t>
            </a:r>
            <a:r>
              <a:rPr lang="el-GR" dirty="0" smtClean="0"/>
              <a:t>με υδροχλώριο</a:t>
            </a:r>
            <a:r>
              <a:rPr lang="el-GR" dirty="0" smtClean="0"/>
              <a:t> </a:t>
            </a:r>
            <a:r>
              <a:rPr lang="el-GR" dirty="0" smtClean="0"/>
              <a:t>(</a:t>
            </a:r>
            <a:r>
              <a:rPr lang="en-US" dirty="0" err="1" smtClean="0"/>
              <a:t>HCl</a:t>
            </a:r>
            <a:r>
              <a:rPr lang="el-GR" dirty="0" smtClean="0"/>
              <a:t> )</a:t>
            </a:r>
            <a:endParaRPr lang="el-GR" dirty="0"/>
          </a:p>
        </p:txBody>
      </p:sp>
      <p:sp>
        <p:nvSpPr>
          <p:cNvPr id="18" name="17 - Ορθογώνιο"/>
          <p:cNvSpPr/>
          <p:nvPr/>
        </p:nvSpPr>
        <p:spPr>
          <a:xfrm>
            <a:off x="357158" y="2357430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150000"/>
              <a:buFont typeface="Wingdings" pitchFamily="2" charset="2"/>
              <a:buChar char="ü"/>
            </a:pPr>
            <a:r>
              <a:rPr lang="el-GR" b="1" dirty="0" smtClean="0"/>
              <a:t>  Θειικά </a:t>
            </a:r>
            <a:r>
              <a:rPr lang="el-GR" b="1" dirty="0" smtClean="0"/>
              <a:t>άλατα:</a:t>
            </a:r>
            <a:r>
              <a:rPr lang="el-GR" dirty="0" smtClean="0"/>
              <a:t>  είναι τα άλατα που έχουν σχηματιστεί από την  χημική αντίδραση  μιας βάσης  με θειικό οξύ (Η</a:t>
            </a:r>
            <a:r>
              <a:rPr lang="el-GR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l-GR" baseline="-25000" dirty="0" smtClean="0"/>
              <a:t> </a:t>
            </a:r>
            <a:r>
              <a:rPr lang="el-GR" dirty="0" smtClean="0"/>
              <a:t> )</a:t>
            </a:r>
            <a:endParaRPr lang="el-GR" baseline="-25000" dirty="0" smtClean="0"/>
          </a:p>
        </p:txBody>
      </p:sp>
      <p:sp>
        <p:nvSpPr>
          <p:cNvPr id="19" name="18 - Ορθογώνιο"/>
          <p:cNvSpPr/>
          <p:nvPr/>
        </p:nvSpPr>
        <p:spPr>
          <a:xfrm>
            <a:off x="500034" y="5214950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150000"/>
              <a:buFont typeface="Wingdings" pitchFamily="2" charset="2"/>
              <a:buChar char="ü"/>
            </a:pPr>
            <a:r>
              <a:rPr lang="el-GR" b="1" dirty="0" smtClean="0"/>
              <a:t>  νιτρικά </a:t>
            </a:r>
            <a:r>
              <a:rPr lang="el-GR" b="1" dirty="0" smtClean="0"/>
              <a:t>άλατα</a:t>
            </a:r>
            <a:r>
              <a:rPr lang="el-GR" dirty="0" smtClean="0"/>
              <a:t>:  είναι τα άλατα </a:t>
            </a:r>
            <a:r>
              <a:rPr lang="el-GR" dirty="0" smtClean="0"/>
              <a:t> που </a:t>
            </a:r>
            <a:r>
              <a:rPr lang="el-GR" dirty="0" smtClean="0"/>
              <a:t>έχουν σχηματιστεί από την χημική αντίδραση μιας βάσης με νιτρικό οξύ </a:t>
            </a:r>
            <a:r>
              <a:rPr lang="el-GR" dirty="0" smtClean="0"/>
              <a:t>(ΗΝΟ</a:t>
            </a:r>
            <a:r>
              <a:rPr lang="el-GR" baseline="-25000" dirty="0" smtClean="0"/>
              <a:t>3</a:t>
            </a:r>
            <a:r>
              <a:rPr lang="el-GR" dirty="0" smtClean="0"/>
              <a:t>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9649" y="1428736"/>
            <a:ext cx="774876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1285852" y="28572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άλατα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14282" y="357166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2400" dirty="0" smtClean="0"/>
              <a:t>Ρίχνουμε  μέσα  στο  νερό το οξύ  υδροχλώριο  (</a:t>
            </a:r>
            <a:r>
              <a:rPr lang="en-US" sz="2400" dirty="0" err="1" smtClean="0"/>
              <a:t>HCl</a:t>
            </a:r>
            <a:r>
              <a:rPr lang="el-GR" sz="2400" dirty="0" smtClean="0"/>
              <a:t>):</a:t>
            </a:r>
            <a:r>
              <a:rPr lang="en-US" sz="2400" dirty="0" smtClean="0"/>
              <a:t>                 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31521"/>
            <a:ext cx="4357718" cy="304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66900" y="2928934"/>
            <a:ext cx="2366488" cy="110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Ορθογώνιο"/>
          <p:cNvSpPr/>
          <p:nvPr/>
        </p:nvSpPr>
        <p:spPr>
          <a:xfrm>
            <a:off x="3143240" y="5929330"/>
            <a:ext cx="1187988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  (Η</a:t>
            </a:r>
            <a:r>
              <a:rPr lang="el-GR" b="1" baseline="-25000" dirty="0" smtClean="0"/>
              <a:t>2</a:t>
            </a:r>
            <a:r>
              <a:rPr lang="el-GR" b="1" dirty="0" smtClean="0"/>
              <a:t>Ο) </a:t>
            </a:r>
            <a:endParaRPr lang="en-US" dirty="0"/>
          </a:p>
        </p:txBody>
      </p:sp>
      <p:sp>
        <p:nvSpPr>
          <p:cNvPr id="17" name="16 - Ορθογώνιο"/>
          <p:cNvSpPr/>
          <p:nvPr/>
        </p:nvSpPr>
        <p:spPr>
          <a:xfrm>
            <a:off x="2554205" y="4783049"/>
            <a:ext cx="364824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8" name="17 - Ορθογώνιο"/>
          <p:cNvSpPr/>
          <p:nvPr/>
        </p:nvSpPr>
        <p:spPr>
          <a:xfrm>
            <a:off x="3449633" y="5478342"/>
            <a:ext cx="364824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3705469" y="4736696"/>
            <a:ext cx="364824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21" name="20 - Ορθογώνιο"/>
          <p:cNvSpPr/>
          <p:nvPr/>
        </p:nvSpPr>
        <p:spPr>
          <a:xfrm>
            <a:off x="1850655" y="5571047"/>
            <a:ext cx="364824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23" name="22 - Ορθογώνιο"/>
          <p:cNvSpPr/>
          <p:nvPr/>
        </p:nvSpPr>
        <p:spPr>
          <a:xfrm>
            <a:off x="3385674" y="4087756"/>
            <a:ext cx="364824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4025265" y="5385636"/>
            <a:ext cx="364824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27" name="26 - Ορθογώνιο"/>
          <p:cNvSpPr/>
          <p:nvPr/>
        </p:nvSpPr>
        <p:spPr>
          <a:xfrm>
            <a:off x="1722736" y="4134109"/>
            <a:ext cx="364824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3897347" y="4273167"/>
            <a:ext cx="364824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1" name="30 - Ορθογώνιο"/>
          <p:cNvSpPr/>
          <p:nvPr/>
        </p:nvSpPr>
        <p:spPr>
          <a:xfrm>
            <a:off x="2298368" y="6034576"/>
            <a:ext cx="364824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4" name="33 - Ορθογώνιο"/>
          <p:cNvSpPr/>
          <p:nvPr/>
        </p:nvSpPr>
        <p:spPr>
          <a:xfrm>
            <a:off x="1147104" y="5385636"/>
            <a:ext cx="364824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2" name="41 - Ορθογώνιο"/>
          <p:cNvSpPr/>
          <p:nvPr/>
        </p:nvSpPr>
        <p:spPr>
          <a:xfrm>
            <a:off x="2362328" y="4273167"/>
            <a:ext cx="364824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3" name="42 - Ορθογώνιο"/>
          <p:cNvSpPr/>
          <p:nvPr/>
        </p:nvSpPr>
        <p:spPr>
          <a:xfrm>
            <a:off x="955227" y="4690343"/>
            <a:ext cx="364824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4" name="43 - Ορθογώνιο"/>
          <p:cNvSpPr/>
          <p:nvPr/>
        </p:nvSpPr>
        <p:spPr>
          <a:xfrm>
            <a:off x="3001919" y="5571047"/>
            <a:ext cx="364824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5" name="44 - Ορθογώνιο"/>
          <p:cNvSpPr/>
          <p:nvPr/>
        </p:nvSpPr>
        <p:spPr>
          <a:xfrm>
            <a:off x="1978573" y="4875754"/>
            <a:ext cx="364824" cy="239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6" name="45 - Ορθογώνιο"/>
          <p:cNvSpPr/>
          <p:nvPr/>
        </p:nvSpPr>
        <p:spPr>
          <a:xfrm>
            <a:off x="2500298" y="2857496"/>
            <a:ext cx="1357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Οξύ  </a:t>
            </a:r>
            <a:r>
              <a:rPr lang="en-US" b="1" dirty="0" smtClean="0"/>
              <a:t>    </a:t>
            </a:r>
            <a:r>
              <a:rPr lang="en-US" b="1" dirty="0" err="1" smtClean="0"/>
              <a:t>HCl</a:t>
            </a:r>
            <a:r>
              <a:rPr lang="el-GR" b="1" dirty="0" smtClean="0"/>
              <a:t> 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2643174" y="5929330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endParaRPr lang="en-US" dirty="0"/>
          </a:p>
        </p:txBody>
      </p:sp>
      <p:sp>
        <p:nvSpPr>
          <p:cNvPr id="48" name="47 - Ορθογώνιο"/>
          <p:cNvSpPr/>
          <p:nvPr/>
        </p:nvSpPr>
        <p:spPr>
          <a:xfrm>
            <a:off x="4000496" y="4714884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endParaRPr lang="en-US" dirty="0"/>
          </a:p>
        </p:txBody>
      </p:sp>
      <p:sp>
        <p:nvSpPr>
          <p:cNvPr id="49" name="48 - Ορθογώνιο"/>
          <p:cNvSpPr/>
          <p:nvPr/>
        </p:nvSpPr>
        <p:spPr>
          <a:xfrm>
            <a:off x="1428728" y="5072074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endParaRPr lang="en-US" dirty="0"/>
          </a:p>
        </p:txBody>
      </p:sp>
      <p:sp>
        <p:nvSpPr>
          <p:cNvPr id="50" name="49 - Ορθογώνιο"/>
          <p:cNvSpPr/>
          <p:nvPr/>
        </p:nvSpPr>
        <p:spPr>
          <a:xfrm>
            <a:off x="3214678" y="5143512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endParaRPr lang="en-US" dirty="0"/>
          </a:p>
        </p:txBody>
      </p:sp>
      <p:sp>
        <p:nvSpPr>
          <p:cNvPr id="51" name="50 - Ορθογώνιο"/>
          <p:cNvSpPr/>
          <p:nvPr/>
        </p:nvSpPr>
        <p:spPr>
          <a:xfrm>
            <a:off x="2928926" y="4286256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endParaRPr lang="en-US" dirty="0"/>
          </a:p>
        </p:txBody>
      </p:sp>
      <p:sp>
        <p:nvSpPr>
          <p:cNvPr id="52" name="51 - Ορθογώνιο"/>
          <p:cNvSpPr/>
          <p:nvPr/>
        </p:nvSpPr>
        <p:spPr>
          <a:xfrm>
            <a:off x="1214414" y="4214818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endParaRPr lang="en-US" dirty="0"/>
          </a:p>
        </p:txBody>
      </p:sp>
      <p:sp>
        <p:nvSpPr>
          <p:cNvPr id="53" name="52 - Ορθογώνιο"/>
          <p:cNvSpPr/>
          <p:nvPr/>
        </p:nvSpPr>
        <p:spPr>
          <a:xfrm>
            <a:off x="3214678" y="4714884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endParaRPr lang="en-US" dirty="0"/>
          </a:p>
        </p:txBody>
      </p:sp>
      <p:sp>
        <p:nvSpPr>
          <p:cNvPr id="54" name="53 - Ορθογώνιο"/>
          <p:cNvSpPr/>
          <p:nvPr/>
        </p:nvSpPr>
        <p:spPr>
          <a:xfrm>
            <a:off x="2428860" y="5357826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endParaRPr lang="en-US" dirty="0"/>
          </a:p>
        </p:txBody>
      </p:sp>
      <p:sp>
        <p:nvSpPr>
          <p:cNvPr id="55" name="54 - Ορθογώνιο"/>
          <p:cNvSpPr/>
          <p:nvPr/>
        </p:nvSpPr>
        <p:spPr>
          <a:xfrm>
            <a:off x="1357290" y="5786454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endParaRPr lang="en-US" dirty="0"/>
          </a:p>
        </p:txBody>
      </p:sp>
      <p:cxnSp>
        <p:nvCxnSpPr>
          <p:cNvPr id="38" name="37 - Ευθύγραμμο βέλος σύνδεσης"/>
          <p:cNvCxnSpPr/>
          <p:nvPr/>
        </p:nvCxnSpPr>
        <p:spPr>
          <a:xfrm>
            <a:off x="1643042" y="1928802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Ορθογώνιο"/>
          <p:cNvSpPr/>
          <p:nvPr/>
        </p:nvSpPr>
        <p:spPr>
          <a:xfrm>
            <a:off x="5564631" y="1714488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Cl</a:t>
            </a:r>
            <a:r>
              <a:rPr lang="en-US" sz="2400" b="1" baseline="30000" dirty="0" smtClean="0"/>
              <a:t>-</a:t>
            </a:r>
            <a:r>
              <a:rPr lang="el-GR" sz="2400" b="1" baseline="30000" dirty="0" smtClean="0"/>
              <a:t> </a:t>
            </a:r>
            <a:r>
              <a:rPr lang="el-GR" sz="2400" b="1" baseline="-25000" dirty="0" smtClean="0"/>
              <a:t>(α</a:t>
            </a:r>
            <a:r>
              <a:rPr lang="en-US" sz="2400" b="1" baseline="-25000" dirty="0" smtClean="0"/>
              <a:t>q)</a:t>
            </a:r>
            <a:r>
              <a:rPr lang="en-US" sz="2400" b="1" baseline="30000" dirty="0" smtClean="0"/>
              <a:t> </a:t>
            </a:r>
            <a:endParaRPr lang="en-US" sz="2400" b="1" dirty="0" smtClean="0"/>
          </a:p>
        </p:txBody>
      </p:sp>
      <p:sp>
        <p:nvSpPr>
          <p:cNvPr id="40" name="39 - Ορθογώνιο"/>
          <p:cNvSpPr/>
          <p:nvPr/>
        </p:nvSpPr>
        <p:spPr>
          <a:xfrm>
            <a:off x="500034" y="1714488"/>
            <a:ext cx="617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HCl</a:t>
            </a:r>
            <a:endParaRPr lang="el-GR" sz="2400" baseline="-25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4000496" y="1714488"/>
            <a:ext cx="957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H</a:t>
            </a:r>
            <a:r>
              <a:rPr lang="en-US" sz="2400" b="1" baseline="30000" dirty="0" smtClean="0"/>
              <a:t>+</a:t>
            </a:r>
            <a:r>
              <a:rPr lang="en-US" sz="2400" b="1" dirty="0" smtClean="0"/>
              <a:t> </a:t>
            </a:r>
            <a:r>
              <a:rPr lang="el-GR" sz="2400" b="1" baseline="-25000" dirty="0" smtClean="0"/>
              <a:t>(α</a:t>
            </a:r>
            <a:r>
              <a:rPr lang="en-US" sz="2400" b="1" baseline="-25000" dirty="0" smtClean="0"/>
              <a:t>q)</a:t>
            </a:r>
            <a:r>
              <a:rPr lang="en-US" sz="2400" b="1" baseline="30000" dirty="0" smtClean="0"/>
              <a:t> </a:t>
            </a:r>
            <a:endParaRPr lang="el-GR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4929190" y="171448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 </a:t>
            </a:r>
            <a:endParaRPr lang="el-GR" sz="2400" dirty="0"/>
          </a:p>
        </p:txBody>
      </p:sp>
      <p:sp>
        <p:nvSpPr>
          <p:cNvPr id="57" name="56 - TextBox"/>
          <p:cNvSpPr txBox="1"/>
          <p:nvPr/>
        </p:nvSpPr>
        <p:spPr>
          <a:xfrm>
            <a:off x="285720" y="207167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υδροχλώριο</a:t>
            </a:r>
            <a:endParaRPr lang="el-GR" sz="1400" dirty="0"/>
          </a:p>
        </p:txBody>
      </p:sp>
      <p:sp>
        <p:nvSpPr>
          <p:cNvPr id="58" name="57 - TextBox"/>
          <p:cNvSpPr txBox="1"/>
          <p:nvPr/>
        </p:nvSpPr>
        <p:spPr>
          <a:xfrm>
            <a:off x="5357818" y="2143116"/>
            <a:ext cx="1571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Ανιόν χλωρίου</a:t>
            </a:r>
            <a:endParaRPr lang="el-GR" sz="1200" dirty="0"/>
          </a:p>
        </p:txBody>
      </p:sp>
      <p:sp>
        <p:nvSpPr>
          <p:cNvPr id="59" name="58 - TextBox"/>
          <p:cNvSpPr txBox="1"/>
          <p:nvPr/>
        </p:nvSpPr>
        <p:spPr>
          <a:xfrm>
            <a:off x="1142976" y="6643710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/>
          </a:p>
        </p:txBody>
      </p:sp>
      <p:sp>
        <p:nvSpPr>
          <p:cNvPr id="60" name="59 - Ορθογώνιο"/>
          <p:cNvSpPr/>
          <p:nvPr/>
        </p:nvSpPr>
        <p:spPr>
          <a:xfrm>
            <a:off x="2500298" y="1500174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-25000" dirty="0" smtClean="0"/>
              <a:t>2</a:t>
            </a:r>
            <a:r>
              <a:rPr lang="el-GR" b="1" dirty="0" smtClean="0"/>
              <a:t>Ο</a:t>
            </a:r>
            <a:endParaRPr lang="el-GR" dirty="0"/>
          </a:p>
        </p:txBody>
      </p:sp>
      <p:sp>
        <p:nvSpPr>
          <p:cNvPr id="61" name="60 - TextBox"/>
          <p:cNvSpPr txBox="1"/>
          <p:nvPr/>
        </p:nvSpPr>
        <p:spPr>
          <a:xfrm>
            <a:off x="500034" y="6488668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Διάλυμα υδροχλωρίου </a:t>
            </a:r>
            <a:r>
              <a:rPr lang="el-GR" dirty="0" smtClean="0"/>
              <a:t>(δηλαδή υδροχλώριο μέσα σε νερό)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8" grpId="0"/>
      <p:bldP spid="19" grpId="0"/>
      <p:bldP spid="21" grpId="0"/>
      <p:bldP spid="23" grpId="0"/>
      <p:bldP spid="24" grpId="0"/>
      <p:bldP spid="27" grpId="0"/>
      <p:bldP spid="30" grpId="0"/>
      <p:bldP spid="31" grpId="0"/>
      <p:bldP spid="34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39" grpId="0"/>
      <p:bldP spid="40" grpId="0"/>
      <p:bldP spid="41" grpId="0"/>
      <p:bldP spid="56" grpId="0"/>
      <p:bldP spid="57" grpId="0"/>
      <p:bldP spid="58" grpId="0"/>
      <p:bldP spid="60" grpId="0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0" y="57148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2000" dirty="0" smtClean="0">
                <a:ea typeface="Times New Roman"/>
                <a:cs typeface="Times New Roman"/>
              </a:rPr>
              <a:t>Ρίχνουμε μέσα  στο νερό την  βάση, υδροξείδιο  του  νατρίου (</a:t>
            </a:r>
            <a:r>
              <a:rPr lang="el-GR" sz="2000" dirty="0" err="1" smtClean="0">
                <a:ea typeface="Times New Roman"/>
                <a:cs typeface="Times New Roman"/>
              </a:rPr>
              <a:t>ΝαΟΗ</a:t>
            </a:r>
            <a:r>
              <a:rPr lang="el-GR" sz="2000" dirty="0" smtClean="0">
                <a:ea typeface="Times New Roman"/>
                <a:cs typeface="Times New Roman"/>
              </a:rPr>
              <a:t>)</a:t>
            </a:r>
          </a:p>
          <a:p>
            <a:pPr lvl="0" algn="ctr"/>
            <a:endParaRPr lang="el-GR" sz="2000" dirty="0" smtClean="0">
              <a:ea typeface="Times New Roman"/>
              <a:cs typeface="Times New Roman"/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2143108" y="1214422"/>
            <a:ext cx="6014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Η</a:t>
            </a:r>
            <a:r>
              <a:rPr lang="en-US" sz="2000" baseline="-25000" dirty="0" smtClean="0"/>
              <a:t>2</a:t>
            </a:r>
            <a:r>
              <a:rPr lang="el-GR" sz="2000" dirty="0" smtClean="0"/>
              <a:t>Ο</a:t>
            </a:r>
            <a:endParaRPr lang="en-US" sz="2000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>
            <a:off x="1500166" y="1643050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428596" y="1357298"/>
            <a:ext cx="941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NaOH</a:t>
            </a:r>
            <a:endParaRPr lang="el-GR" sz="24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3857620" y="1395699"/>
            <a:ext cx="1087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Na</a:t>
            </a:r>
            <a:r>
              <a:rPr lang="en-US" sz="2400" baseline="30000" dirty="0" smtClean="0"/>
              <a:t>+</a:t>
            </a:r>
            <a:r>
              <a:rPr lang="el-GR" sz="2400" b="1" baseline="-25000" dirty="0" smtClean="0"/>
              <a:t> (α</a:t>
            </a:r>
            <a:r>
              <a:rPr lang="en-US" sz="2400" b="1" baseline="-25000" dirty="0" smtClean="0"/>
              <a:t>q)</a:t>
            </a:r>
            <a:r>
              <a:rPr lang="en-US" sz="2400" b="1" baseline="30000" dirty="0" smtClean="0"/>
              <a:t> </a:t>
            </a:r>
            <a:endParaRPr lang="el-GR" sz="24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5143504" y="1428736"/>
            <a:ext cx="1893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 </a:t>
            </a:r>
            <a:r>
              <a:rPr lang="el-GR" sz="2400" dirty="0" smtClean="0"/>
              <a:t>     </a:t>
            </a:r>
            <a:r>
              <a:rPr lang="en-US" sz="2400" dirty="0" smtClean="0"/>
              <a:t>  OH</a:t>
            </a:r>
            <a:r>
              <a:rPr lang="en-US" sz="2400" baseline="30000" dirty="0" smtClean="0"/>
              <a:t>-</a:t>
            </a:r>
            <a:r>
              <a:rPr lang="el-GR" sz="2400" dirty="0" smtClean="0"/>
              <a:t> </a:t>
            </a:r>
            <a:r>
              <a:rPr lang="el-GR" sz="2400" b="1" baseline="-25000" dirty="0" smtClean="0"/>
              <a:t>(α</a:t>
            </a:r>
            <a:r>
              <a:rPr lang="en-US" sz="2400" b="1" baseline="-25000" dirty="0" smtClean="0"/>
              <a:t>q)</a:t>
            </a:r>
            <a:r>
              <a:rPr lang="en-US" sz="2400" b="1" baseline="30000" dirty="0" smtClean="0"/>
              <a:t> </a:t>
            </a:r>
            <a:endParaRPr lang="el-GR" sz="2400" dirty="0" smtClean="0"/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2969783"/>
            <a:ext cx="4500594" cy="3548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" name="42 - Ορθογώνιο"/>
          <p:cNvSpPr/>
          <p:nvPr/>
        </p:nvSpPr>
        <p:spPr>
          <a:xfrm>
            <a:off x="1260417" y="3781154"/>
            <a:ext cx="492400" cy="279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4" name="43 - Ορθογώνιο"/>
          <p:cNvSpPr/>
          <p:nvPr/>
        </p:nvSpPr>
        <p:spPr>
          <a:xfrm>
            <a:off x="731967" y="3835246"/>
            <a:ext cx="492400" cy="279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5" name="44 - Ορθογώνιο"/>
          <p:cNvSpPr/>
          <p:nvPr/>
        </p:nvSpPr>
        <p:spPr>
          <a:xfrm>
            <a:off x="1062248" y="5512081"/>
            <a:ext cx="492400" cy="279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6" name="45 - Ορθογώνιο"/>
          <p:cNvSpPr/>
          <p:nvPr/>
        </p:nvSpPr>
        <p:spPr>
          <a:xfrm>
            <a:off x="1524641" y="4105703"/>
            <a:ext cx="492400" cy="279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1656754" y="5079349"/>
            <a:ext cx="492400" cy="279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9" name="48 - Ορθογώνιο"/>
          <p:cNvSpPr/>
          <p:nvPr/>
        </p:nvSpPr>
        <p:spPr>
          <a:xfrm>
            <a:off x="3440270" y="4700709"/>
            <a:ext cx="492400" cy="279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1" name="50 - Ορθογώνιο"/>
          <p:cNvSpPr/>
          <p:nvPr/>
        </p:nvSpPr>
        <p:spPr>
          <a:xfrm>
            <a:off x="3308157" y="3835246"/>
            <a:ext cx="492400" cy="279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2" name="51 - Ορθογώνιο"/>
          <p:cNvSpPr/>
          <p:nvPr/>
        </p:nvSpPr>
        <p:spPr>
          <a:xfrm>
            <a:off x="731967" y="5836630"/>
            <a:ext cx="492400" cy="279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3" name="52 - Ορθογώνιο"/>
          <p:cNvSpPr/>
          <p:nvPr/>
        </p:nvSpPr>
        <p:spPr>
          <a:xfrm>
            <a:off x="1524641" y="5782538"/>
            <a:ext cx="492400" cy="279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4" name="53 - Ορθογώνιο"/>
          <p:cNvSpPr/>
          <p:nvPr/>
        </p:nvSpPr>
        <p:spPr>
          <a:xfrm>
            <a:off x="2920627" y="5302926"/>
            <a:ext cx="492400" cy="279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6" name="55 - Ορθογώνιο"/>
          <p:cNvSpPr/>
          <p:nvPr/>
        </p:nvSpPr>
        <p:spPr>
          <a:xfrm>
            <a:off x="2449427" y="3835246"/>
            <a:ext cx="492400" cy="279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7" name="56 - Ορθογώνιο"/>
          <p:cNvSpPr/>
          <p:nvPr/>
        </p:nvSpPr>
        <p:spPr>
          <a:xfrm>
            <a:off x="3561653" y="5207994"/>
            <a:ext cx="492399" cy="279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9" name="58 - Ορθογώνιο"/>
          <p:cNvSpPr/>
          <p:nvPr/>
        </p:nvSpPr>
        <p:spPr>
          <a:xfrm>
            <a:off x="1920978" y="4538435"/>
            <a:ext cx="492400" cy="279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60" name="59 - Ορθογώνιο"/>
          <p:cNvSpPr/>
          <p:nvPr/>
        </p:nvSpPr>
        <p:spPr>
          <a:xfrm>
            <a:off x="3572382" y="4267977"/>
            <a:ext cx="492400" cy="2796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63" name="62 - Ορθογώνιο"/>
          <p:cNvSpPr/>
          <p:nvPr/>
        </p:nvSpPr>
        <p:spPr>
          <a:xfrm>
            <a:off x="2071670" y="5845750"/>
            <a:ext cx="1326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  (Η</a:t>
            </a:r>
            <a:r>
              <a:rPr lang="el-GR" b="1" baseline="-25000" dirty="0" smtClean="0"/>
              <a:t>2</a:t>
            </a:r>
            <a:r>
              <a:rPr lang="el-GR" b="1" dirty="0" smtClean="0"/>
              <a:t>Ο) </a:t>
            </a:r>
            <a:endParaRPr lang="en-US" dirty="0"/>
          </a:p>
        </p:txBody>
      </p:sp>
      <p:sp>
        <p:nvSpPr>
          <p:cNvPr id="64" name="63 - Ορθογώνιο"/>
          <p:cNvSpPr/>
          <p:nvPr/>
        </p:nvSpPr>
        <p:spPr>
          <a:xfrm>
            <a:off x="1285852" y="5160859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65" name="64 - Ορθογώνιο"/>
          <p:cNvSpPr/>
          <p:nvPr/>
        </p:nvSpPr>
        <p:spPr>
          <a:xfrm>
            <a:off x="1071538" y="3517785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66" name="65 - Ορθογώνιο"/>
          <p:cNvSpPr/>
          <p:nvPr/>
        </p:nvSpPr>
        <p:spPr>
          <a:xfrm>
            <a:off x="2928926" y="4303603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67" name="66 - Ορθογώνιο"/>
          <p:cNvSpPr/>
          <p:nvPr/>
        </p:nvSpPr>
        <p:spPr>
          <a:xfrm>
            <a:off x="2214546" y="4160727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68" name="67 - Ορθογώνιο"/>
          <p:cNvSpPr/>
          <p:nvPr/>
        </p:nvSpPr>
        <p:spPr>
          <a:xfrm>
            <a:off x="642910" y="5375173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69" name="68 - Ορθογώνιο"/>
          <p:cNvSpPr/>
          <p:nvPr/>
        </p:nvSpPr>
        <p:spPr>
          <a:xfrm>
            <a:off x="2143108" y="5089421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70" name="69 - Ορθογώνιο"/>
          <p:cNvSpPr/>
          <p:nvPr/>
        </p:nvSpPr>
        <p:spPr>
          <a:xfrm>
            <a:off x="2000232" y="5660925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71" name="70 - Ορθογώνιο"/>
          <p:cNvSpPr/>
          <p:nvPr/>
        </p:nvSpPr>
        <p:spPr>
          <a:xfrm>
            <a:off x="1000100" y="4375041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72" name="71 - Ορθογώνιο"/>
          <p:cNvSpPr/>
          <p:nvPr/>
        </p:nvSpPr>
        <p:spPr>
          <a:xfrm>
            <a:off x="2857488" y="4732231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73" name="72 - Ορθογώνιο"/>
          <p:cNvSpPr/>
          <p:nvPr/>
        </p:nvSpPr>
        <p:spPr>
          <a:xfrm>
            <a:off x="571472" y="4803669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74" name="73 - Ορθογώνιο"/>
          <p:cNvSpPr/>
          <p:nvPr/>
        </p:nvSpPr>
        <p:spPr>
          <a:xfrm>
            <a:off x="642910" y="4232165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75" name="74 - Ορθογώνιο"/>
          <p:cNvSpPr/>
          <p:nvPr/>
        </p:nvSpPr>
        <p:spPr>
          <a:xfrm>
            <a:off x="3357554" y="5803801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76" name="75 - Ορθογώνιο"/>
          <p:cNvSpPr/>
          <p:nvPr/>
        </p:nvSpPr>
        <p:spPr>
          <a:xfrm>
            <a:off x="2857488" y="3589223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58" name="57 - TextBox"/>
          <p:cNvSpPr txBox="1"/>
          <p:nvPr/>
        </p:nvSpPr>
        <p:spPr>
          <a:xfrm>
            <a:off x="857224" y="6357958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Διάλυμα </a:t>
            </a:r>
            <a:r>
              <a:rPr lang="el-GR" dirty="0" err="1" smtClean="0"/>
              <a:t>ΝαΟΗ</a:t>
            </a:r>
            <a:endParaRPr lang="el-GR" dirty="0"/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2285992"/>
            <a:ext cx="2113797" cy="1106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37 - Ορθογώνιο"/>
          <p:cNvSpPr/>
          <p:nvPr/>
        </p:nvSpPr>
        <p:spPr>
          <a:xfrm>
            <a:off x="1428728" y="2357430"/>
            <a:ext cx="1447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Βάση  </a:t>
            </a:r>
            <a:r>
              <a:rPr lang="el-GR" b="1" dirty="0" err="1" smtClean="0"/>
              <a:t>ΝαΟΗ</a:t>
            </a:r>
            <a:r>
              <a:rPr lang="el-GR" b="1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1" grpId="0"/>
      <p:bldP spid="48" grpId="0"/>
      <p:bldP spid="50" grpId="0"/>
      <p:bldP spid="55" grpId="0"/>
      <p:bldP spid="43" grpId="0"/>
      <p:bldP spid="44" grpId="0"/>
      <p:bldP spid="45" grpId="0"/>
      <p:bldP spid="46" grpId="0"/>
      <p:bldP spid="47" grpId="0"/>
      <p:bldP spid="49" grpId="0"/>
      <p:bldP spid="51" grpId="0"/>
      <p:bldP spid="52" grpId="0"/>
      <p:bldP spid="53" grpId="0"/>
      <p:bldP spid="54" grpId="0"/>
      <p:bldP spid="56" grpId="0"/>
      <p:bldP spid="57" grpId="0"/>
      <p:bldP spid="59" grpId="0"/>
      <p:bldP spid="60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58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58 - Ομάδα"/>
          <p:cNvGrpSpPr/>
          <p:nvPr/>
        </p:nvGrpSpPr>
        <p:grpSpPr>
          <a:xfrm>
            <a:off x="71406" y="285728"/>
            <a:ext cx="2857520" cy="2540661"/>
            <a:chOff x="214282" y="428604"/>
            <a:chExt cx="4357718" cy="3040727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428604"/>
              <a:ext cx="4357718" cy="3040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14 - Ορθογώνιο"/>
            <p:cNvSpPr/>
            <p:nvPr/>
          </p:nvSpPr>
          <p:spPr>
            <a:xfrm>
              <a:off x="2284198" y="2822570"/>
              <a:ext cx="1187989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17" name="16 - Ορθογώνιο"/>
            <p:cNvSpPr/>
            <p:nvPr/>
          </p:nvSpPr>
          <p:spPr>
            <a:xfrm>
              <a:off x="2197015" y="1680132"/>
              <a:ext cx="364824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8" name="17 - Ορθογώνιο"/>
            <p:cNvSpPr/>
            <p:nvPr/>
          </p:nvSpPr>
          <p:spPr>
            <a:xfrm>
              <a:off x="3092443" y="2375425"/>
              <a:ext cx="364824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9" name="18 - Ορθογώνιο"/>
            <p:cNvSpPr/>
            <p:nvPr/>
          </p:nvSpPr>
          <p:spPr>
            <a:xfrm>
              <a:off x="3348279" y="1633779"/>
              <a:ext cx="364824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1" name="20 - Ορθογώνιο"/>
            <p:cNvSpPr/>
            <p:nvPr/>
          </p:nvSpPr>
          <p:spPr>
            <a:xfrm>
              <a:off x="1493465" y="2468130"/>
              <a:ext cx="364824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3028484" y="984839"/>
              <a:ext cx="364824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4" name="23 - Ορθογώνιο"/>
            <p:cNvSpPr/>
            <p:nvPr/>
          </p:nvSpPr>
          <p:spPr>
            <a:xfrm>
              <a:off x="3668075" y="2282719"/>
              <a:ext cx="364824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1365546" y="1031192"/>
              <a:ext cx="364824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30" name="29 - Ορθογώνιο"/>
            <p:cNvSpPr/>
            <p:nvPr/>
          </p:nvSpPr>
          <p:spPr>
            <a:xfrm>
              <a:off x="3540157" y="1170250"/>
              <a:ext cx="364824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31" name="30 - Ορθογώνιο"/>
            <p:cNvSpPr/>
            <p:nvPr/>
          </p:nvSpPr>
          <p:spPr>
            <a:xfrm>
              <a:off x="1941178" y="2931659"/>
              <a:ext cx="364824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34" name="33 - Ορθογώνιο"/>
            <p:cNvSpPr/>
            <p:nvPr/>
          </p:nvSpPr>
          <p:spPr>
            <a:xfrm>
              <a:off x="789914" y="2282719"/>
              <a:ext cx="364824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2" name="41 - Ορθογώνιο"/>
            <p:cNvSpPr/>
            <p:nvPr/>
          </p:nvSpPr>
          <p:spPr>
            <a:xfrm>
              <a:off x="2005138" y="1170250"/>
              <a:ext cx="364824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3" name="42 - Ορθογώνιο"/>
            <p:cNvSpPr/>
            <p:nvPr/>
          </p:nvSpPr>
          <p:spPr>
            <a:xfrm>
              <a:off x="598037" y="1587426"/>
              <a:ext cx="364824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4" name="43 - Ορθογώνιο"/>
            <p:cNvSpPr/>
            <p:nvPr/>
          </p:nvSpPr>
          <p:spPr>
            <a:xfrm>
              <a:off x="2644729" y="2468130"/>
              <a:ext cx="364824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5" name="44 - Ορθογώνιο"/>
            <p:cNvSpPr/>
            <p:nvPr/>
          </p:nvSpPr>
          <p:spPr>
            <a:xfrm>
              <a:off x="1621383" y="1772837"/>
              <a:ext cx="364824" cy="239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7" name="46 - Ορθογώνιο"/>
            <p:cNvSpPr/>
            <p:nvPr/>
          </p:nvSpPr>
          <p:spPr>
            <a:xfrm>
              <a:off x="2285984" y="2826413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48" name="47 - Ορθογώνιο"/>
            <p:cNvSpPr/>
            <p:nvPr/>
          </p:nvSpPr>
          <p:spPr>
            <a:xfrm>
              <a:off x="3643306" y="1611967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49" name="48 - Ορθογώνιο"/>
            <p:cNvSpPr/>
            <p:nvPr/>
          </p:nvSpPr>
          <p:spPr>
            <a:xfrm>
              <a:off x="1071538" y="1969157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50" name="49 - Ορθογώνιο"/>
            <p:cNvSpPr/>
            <p:nvPr/>
          </p:nvSpPr>
          <p:spPr>
            <a:xfrm>
              <a:off x="2857488" y="2040595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51" name="50 - Ορθογώνιο"/>
            <p:cNvSpPr/>
            <p:nvPr/>
          </p:nvSpPr>
          <p:spPr>
            <a:xfrm>
              <a:off x="2571736" y="1183339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52" name="51 - Ορθογώνιο"/>
            <p:cNvSpPr/>
            <p:nvPr/>
          </p:nvSpPr>
          <p:spPr>
            <a:xfrm>
              <a:off x="857224" y="1111901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53" name="52 - Ορθογώνιο"/>
            <p:cNvSpPr/>
            <p:nvPr/>
          </p:nvSpPr>
          <p:spPr>
            <a:xfrm>
              <a:off x="2857488" y="1611967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54" name="53 - Ορθογώνιο"/>
            <p:cNvSpPr/>
            <p:nvPr/>
          </p:nvSpPr>
          <p:spPr>
            <a:xfrm>
              <a:off x="2071670" y="2254909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55" name="54 - Ορθογώνιο"/>
            <p:cNvSpPr/>
            <p:nvPr/>
          </p:nvSpPr>
          <p:spPr>
            <a:xfrm>
              <a:off x="1000100" y="2683537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</p:grpSp>
      <p:sp>
        <p:nvSpPr>
          <p:cNvPr id="39" name="38 - Ορθογώνιο"/>
          <p:cNvSpPr/>
          <p:nvPr/>
        </p:nvSpPr>
        <p:spPr>
          <a:xfrm>
            <a:off x="1357290" y="6253483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Cl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-71470" y="6253483"/>
            <a:ext cx="957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H</a:t>
            </a:r>
            <a:r>
              <a:rPr lang="en-US" sz="2400" b="1" baseline="30000" dirty="0" smtClean="0"/>
              <a:t>+</a:t>
            </a:r>
            <a:r>
              <a:rPr lang="en-US" sz="2400" b="1" dirty="0" smtClean="0"/>
              <a:t> </a:t>
            </a:r>
            <a:r>
              <a:rPr lang="el-GR" sz="2400" b="1" baseline="-25000" dirty="0" smtClean="0"/>
              <a:t>(α</a:t>
            </a:r>
            <a:r>
              <a:rPr lang="en-US" sz="2400" b="1" baseline="-25000" dirty="0" smtClean="0"/>
              <a:t>q)</a:t>
            </a:r>
            <a:r>
              <a:rPr lang="en-US" sz="2400" b="1" baseline="30000" dirty="0" smtClean="0"/>
              <a:t> </a:t>
            </a:r>
            <a:endParaRPr lang="el-GR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928662" y="6253483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 </a:t>
            </a:r>
            <a:endParaRPr lang="el-GR" sz="24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2500298" y="6253483"/>
            <a:ext cx="1087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Na</a:t>
            </a:r>
            <a:r>
              <a:rPr lang="en-US" sz="2400" baseline="30000" dirty="0" smtClean="0">
                <a:solidFill>
                  <a:srgbClr val="FF0000"/>
                </a:solidFill>
              </a:rPr>
              <a:t>+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3857620" y="6286520"/>
            <a:ext cx="11790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OH</a:t>
            </a:r>
            <a:r>
              <a:rPr lang="en-US" sz="2400" baseline="30000" dirty="0" smtClean="0"/>
              <a:t>-</a:t>
            </a:r>
            <a:r>
              <a:rPr lang="el-GR" sz="2400" dirty="0" smtClean="0"/>
              <a:t> </a:t>
            </a:r>
            <a:r>
              <a:rPr lang="el-GR" sz="2400" b="1" baseline="-25000" dirty="0" smtClean="0"/>
              <a:t>(α</a:t>
            </a:r>
            <a:r>
              <a:rPr lang="en-US" sz="2400" b="1" baseline="-25000" dirty="0" smtClean="0"/>
              <a:t>q)</a:t>
            </a:r>
            <a:r>
              <a:rPr lang="en-US" sz="2400" b="1" baseline="30000" dirty="0" smtClean="0"/>
              <a:t> </a:t>
            </a:r>
            <a:endParaRPr lang="el-GR" sz="2400" dirty="0" smtClean="0"/>
          </a:p>
        </p:txBody>
      </p:sp>
      <p:grpSp>
        <p:nvGrpSpPr>
          <p:cNvPr id="120" name="119 - Ομάδα"/>
          <p:cNvGrpSpPr/>
          <p:nvPr/>
        </p:nvGrpSpPr>
        <p:grpSpPr>
          <a:xfrm>
            <a:off x="3428992" y="357166"/>
            <a:ext cx="3143272" cy="2372634"/>
            <a:chOff x="4714876" y="357166"/>
            <a:chExt cx="3143272" cy="2372634"/>
          </a:xfrm>
        </p:grpSpPr>
        <p:pic>
          <p:nvPicPr>
            <p:cNvPr id="46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14876" y="357166"/>
              <a:ext cx="3143272" cy="2372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7" name="56 - Ορθογώνιο"/>
            <p:cNvSpPr/>
            <p:nvPr/>
          </p:nvSpPr>
          <p:spPr>
            <a:xfrm>
              <a:off x="5545296" y="899692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1" name="60 - Ορθογώνιο"/>
            <p:cNvSpPr/>
            <p:nvPr/>
          </p:nvSpPr>
          <p:spPr>
            <a:xfrm>
              <a:off x="5176220" y="935861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2" name="61 - Ορθογώνιο"/>
            <p:cNvSpPr/>
            <p:nvPr/>
          </p:nvSpPr>
          <p:spPr>
            <a:xfrm>
              <a:off x="5406893" y="2057084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3" name="62 - Ορθογώνιο"/>
            <p:cNvSpPr/>
            <p:nvPr/>
          </p:nvSpPr>
          <p:spPr>
            <a:xfrm>
              <a:off x="5729834" y="1116703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5" name="64 - Ορθογώνιο"/>
            <p:cNvSpPr/>
            <p:nvPr/>
          </p:nvSpPr>
          <p:spPr>
            <a:xfrm>
              <a:off x="7067733" y="1514557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6" name="65 - Ορθογώνιο"/>
            <p:cNvSpPr/>
            <p:nvPr/>
          </p:nvSpPr>
          <p:spPr>
            <a:xfrm>
              <a:off x="6975464" y="935861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7" name="66 - Ορθογώνιο"/>
            <p:cNvSpPr/>
            <p:nvPr/>
          </p:nvSpPr>
          <p:spPr>
            <a:xfrm>
              <a:off x="5176220" y="2274095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8" name="67 - Ορθογώνιο"/>
            <p:cNvSpPr/>
            <p:nvPr/>
          </p:nvSpPr>
          <p:spPr>
            <a:xfrm>
              <a:off x="5729834" y="2237926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9" name="68 - Ορθογώνιο"/>
            <p:cNvSpPr/>
            <p:nvPr/>
          </p:nvSpPr>
          <p:spPr>
            <a:xfrm>
              <a:off x="6704808" y="1917231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70" name="69 - Ορθογώνιο"/>
            <p:cNvSpPr/>
            <p:nvPr/>
          </p:nvSpPr>
          <p:spPr>
            <a:xfrm>
              <a:off x="6375716" y="935861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71" name="70 - Ορθογώνιο"/>
            <p:cNvSpPr/>
            <p:nvPr/>
          </p:nvSpPr>
          <p:spPr>
            <a:xfrm>
              <a:off x="7152509" y="1853755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72" name="71 - Ορθογώνιο"/>
            <p:cNvSpPr/>
            <p:nvPr/>
          </p:nvSpPr>
          <p:spPr>
            <a:xfrm>
              <a:off x="6006641" y="1406051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73" name="72 - Ορθογώνιο"/>
            <p:cNvSpPr/>
            <p:nvPr/>
          </p:nvSpPr>
          <p:spPr>
            <a:xfrm>
              <a:off x="7160002" y="1225209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74" name="73 - Ορθογώνιο"/>
            <p:cNvSpPr/>
            <p:nvPr/>
          </p:nvSpPr>
          <p:spPr>
            <a:xfrm>
              <a:off x="6359919" y="2143116"/>
              <a:ext cx="926725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75" name="74 - Ορθογώνιο"/>
            <p:cNvSpPr/>
            <p:nvPr/>
          </p:nvSpPr>
          <p:spPr>
            <a:xfrm>
              <a:off x="5572132" y="1714488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76" name="75 - Ορθογώνιο"/>
            <p:cNvSpPr/>
            <p:nvPr/>
          </p:nvSpPr>
          <p:spPr>
            <a:xfrm>
              <a:off x="5413381" y="723590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77" name="76 - Ορθογώνιο"/>
            <p:cNvSpPr/>
            <p:nvPr/>
          </p:nvSpPr>
          <p:spPr>
            <a:xfrm>
              <a:off x="6710604" y="1249030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78" name="77 - Ορθογώνιο"/>
            <p:cNvSpPr/>
            <p:nvPr/>
          </p:nvSpPr>
          <p:spPr>
            <a:xfrm>
              <a:off x="6211672" y="1153495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79" name="78 - Ορθογώνιο"/>
            <p:cNvSpPr/>
            <p:nvPr/>
          </p:nvSpPr>
          <p:spPr>
            <a:xfrm>
              <a:off x="5114022" y="1965540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80" name="79 - Ορθογώνιο"/>
            <p:cNvSpPr/>
            <p:nvPr/>
          </p:nvSpPr>
          <p:spPr>
            <a:xfrm>
              <a:off x="6161779" y="1774470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81" name="80 - Ορθογώνιο"/>
            <p:cNvSpPr/>
            <p:nvPr/>
          </p:nvSpPr>
          <p:spPr>
            <a:xfrm>
              <a:off x="6061993" y="2156609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82" name="81 - Ορθογώνιο"/>
            <p:cNvSpPr/>
            <p:nvPr/>
          </p:nvSpPr>
          <p:spPr>
            <a:xfrm>
              <a:off x="5363488" y="129679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83" name="82 - Ορθογώνιο"/>
            <p:cNvSpPr/>
            <p:nvPr/>
          </p:nvSpPr>
          <p:spPr>
            <a:xfrm>
              <a:off x="6660711" y="1535634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84" name="83 - Ορθογώνιο"/>
            <p:cNvSpPr/>
            <p:nvPr/>
          </p:nvSpPr>
          <p:spPr>
            <a:xfrm>
              <a:off x="5064128" y="1583401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85" name="84 - Ορθογώνιο"/>
            <p:cNvSpPr/>
            <p:nvPr/>
          </p:nvSpPr>
          <p:spPr>
            <a:xfrm>
              <a:off x="5114022" y="1201263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86" name="85 - Ορθογώνιο"/>
            <p:cNvSpPr/>
            <p:nvPr/>
          </p:nvSpPr>
          <p:spPr>
            <a:xfrm>
              <a:off x="7009963" y="2252143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87" name="86 - Ορθογώνιο"/>
            <p:cNvSpPr/>
            <p:nvPr/>
          </p:nvSpPr>
          <p:spPr>
            <a:xfrm>
              <a:off x="6660711" y="77135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</p:grpSp>
      <p:sp>
        <p:nvSpPr>
          <p:cNvPr id="88" name="87 - TextBox"/>
          <p:cNvSpPr txBox="1"/>
          <p:nvPr/>
        </p:nvSpPr>
        <p:spPr>
          <a:xfrm>
            <a:off x="4000496" y="2643182"/>
            <a:ext cx="2394874" cy="24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Διάλυμα </a:t>
            </a:r>
            <a:r>
              <a:rPr lang="el-GR" dirty="0" err="1" smtClean="0"/>
              <a:t>ΝαΟΗ</a:t>
            </a:r>
            <a:endParaRPr lang="el-GR" dirty="0"/>
          </a:p>
        </p:txBody>
      </p:sp>
      <p:sp>
        <p:nvSpPr>
          <p:cNvPr id="89" name="88 - Ορθογώνιο"/>
          <p:cNvSpPr/>
          <p:nvPr/>
        </p:nvSpPr>
        <p:spPr>
          <a:xfrm>
            <a:off x="357158" y="2714620"/>
            <a:ext cx="2436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Διάλυμα υδροχλωρίου </a:t>
            </a:r>
            <a:endParaRPr lang="el-GR" dirty="0"/>
          </a:p>
        </p:txBody>
      </p:sp>
      <p:grpSp>
        <p:nvGrpSpPr>
          <p:cNvPr id="123" name="122 - Ομάδα"/>
          <p:cNvGrpSpPr/>
          <p:nvPr/>
        </p:nvGrpSpPr>
        <p:grpSpPr>
          <a:xfrm>
            <a:off x="714348" y="3071810"/>
            <a:ext cx="3643338" cy="2857496"/>
            <a:chOff x="2357422" y="3000372"/>
            <a:chExt cx="3643338" cy="2857496"/>
          </a:xfrm>
        </p:grpSpPr>
        <p:pic>
          <p:nvPicPr>
            <p:cNvPr id="98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7422" y="3000372"/>
              <a:ext cx="3643338" cy="2857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9" name="98 - Ορθογώνιο"/>
            <p:cNvSpPr/>
            <p:nvPr/>
          </p:nvSpPr>
          <p:spPr>
            <a:xfrm>
              <a:off x="3929058" y="5286388"/>
              <a:ext cx="993236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100" name="99 - Ορθογώνιο"/>
            <p:cNvSpPr/>
            <p:nvPr/>
          </p:nvSpPr>
          <p:spPr>
            <a:xfrm>
              <a:off x="4015117" y="4292661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5" name="104 - Ορθογώνιο"/>
            <p:cNvSpPr/>
            <p:nvPr/>
          </p:nvSpPr>
          <p:spPr>
            <a:xfrm>
              <a:off x="5245019" y="4858936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7" name="106 - Ορθογώνιο"/>
            <p:cNvSpPr/>
            <p:nvPr/>
          </p:nvSpPr>
          <p:spPr>
            <a:xfrm>
              <a:off x="5138072" y="3813504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8" name="107 - Ορθογώνιο"/>
            <p:cNvSpPr/>
            <p:nvPr/>
          </p:nvSpPr>
          <p:spPr>
            <a:xfrm>
              <a:off x="3801220" y="3500438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9" name="108 - Ορθογώνιο"/>
            <p:cNvSpPr/>
            <p:nvPr/>
          </p:nvSpPr>
          <p:spPr>
            <a:xfrm>
              <a:off x="2838688" y="4858936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0" name="109 - Ορθογώνιο"/>
            <p:cNvSpPr/>
            <p:nvPr/>
          </p:nvSpPr>
          <p:spPr>
            <a:xfrm>
              <a:off x="3854695" y="3813504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1" name="110 - Ορθογώνιο"/>
            <p:cNvSpPr/>
            <p:nvPr/>
          </p:nvSpPr>
          <p:spPr>
            <a:xfrm>
              <a:off x="2678266" y="4205541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2" name="111 - Ορθογώνιο"/>
            <p:cNvSpPr/>
            <p:nvPr/>
          </p:nvSpPr>
          <p:spPr>
            <a:xfrm>
              <a:off x="4389435" y="5033175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6" name="115 - Ορθογώνιο"/>
            <p:cNvSpPr/>
            <p:nvPr/>
          </p:nvSpPr>
          <p:spPr>
            <a:xfrm>
              <a:off x="3074144" y="4564269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18" name="117 - Ορθογώνιο"/>
            <p:cNvSpPr/>
            <p:nvPr/>
          </p:nvSpPr>
          <p:spPr>
            <a:xfrm>
              <a:off x="4328408" y="3825804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19" name="118 - Ορθογώνιο"/>
            <p:cNvSpPr/>
            <p:nvPr/>
          </p:nvSpPr>
          <p:spPr>
            <a:xfrm>
              <a:off x="2894964" y="3758671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21" name="120 - Ορθογώνιο"/>
            <p:cNvSpPr/>
            <p:nvPr/>
          </p:nvSpPr>
          <p:spPr>
            <a:xfrm>
              <a:off x="3910320" y="4832802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22" name="121 - Ορθογώνιο"/>
            <p:cNvSpPr/>
            <p:nvPr/>
          </p:nvSpPr>
          <p:spPr>
            <a:xfrm>
              <a:off x="3014417" y="5235602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30" name="129 - Ορθογώνιο"/>
            <p:cNvSpPr/>
            <p:nvPr/>
          </p:nvSpPr>
          <p:spPr>
            <a:xfrm>
              <a:off x="4572000" y="4572008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1" name="130 - Ορθογώνιο"/>
            <p:cNvSpPr/>
            <p:nvPr/>
          </p:nvSpPr>
          <p:spPr>
            <a:xfrm>
              <a:off x="3214678" y="4143380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2" name="131 - Ορθογώνιο"/>
            <p:cNvSpPr/>
            <p:nvPr/>
          </p:nvSpPr>
          <p:spPr>
            <a:xfrm>
              <a:off x="5085358" y="4170704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3" name="132 - Ορθογώνιο"/>
            <p:cNvSpPr/>
            <p:nvPr/>
          </p:nvSpPr>
          <p:spPr>
            <a:xfrm>
              <a:off x="3143240" y="3571876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4" name="133 - Ορθογώνιο"/>
            <p:cNvSpPr/>
            <p:nvPr/>
          </p:nvSpPr>
          <p:spPr>
            <a:xfrm>
              <a:off x="3500430" y="5181608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5" name="134 - Ορθογώνιο"/>
            <p:cNvSpPr/>
            <p:nvPr/>
          </p:nvSpPr>
          <p:spPr>
            <a:xfrm>
              <a:off x="4714876" y="41821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36" name="135 - Ορθογώνιο"/>
            <p:cNvSpPr/>
            <p:nvPr/>
          </p:nvSpPr>
          <p:spPr>
            <a:xfrm>
              <a:off x="4867276" y="5039433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37" name="136 - Ορθογώνιο"/>
            <p:cNvSpPr/>
            <p:nvPr/>
          </p:nvSpPr>
          <p:spPr>
            <a:xfrm>
              <a:off x="4493672" y="3571876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38" name="137 - Ορθογώνιο"/>
            <p:cNvSpPr/>
            <p:nvPr/>
          </p:nvSpPr>
          <p:spPr>
            <a:xfrm>
              <a:off x="3643306" y="46393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39" name="138 - Ορθογώνιο"/>
            <p:cNvSpPr/>
            <p:nvPr/>
          </p:nvSpPr>
          <p:spPr>
            <a:xfrm>
              <a:off x="3428992" y="3857628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40" name="139 - Ορθογώνιο"/>
            <p:cNvSpPr/>
            <p:nvPr/>
          </p:nvSpPr>
          <p:spPr>
            <a:xfrm>
              <a:off x="2707722" y="44869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</p:grpSp>
      <p:sp>
        <p:nvSpPr>
          <p:cNvPr id="96" name="95 - TextBox"/>
          <p:cNvSpPr txBox="1"/>
          <p:nvPr/>
        </p:nvSpPr>
        <p:spPr>
          <a:xfrm>
            <a:off x="928662" y="3214686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Ανάμιξη των δυο διαλυμάτων</a:t>
            </a:r>
            <a:endParaRPr lang="el-GR" b="1" dirty="0"/>
          </a:p>
        </p:txBody>
      </p:sp>
      <p:cxnSp>
        <p:nvCxnSpPr>
          <p:cNvPr id="92" name="91 - Ευθύγραμμο βέλος σύνδεσης"/>
          <p:cNvCxnSpPr>
            <a:stCxn id="79" idx="3"/>
          </p:cNvCxnSpPr>
          <p:nvPr/>
        </p:nvCxnSpPr>
        <p:spPr>
          <a:xfrm flipH="1">
            <a:off x="3143240" y="2089018"/>
            <a:ext cx="1048978" cy="205436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- Ορθογώνιο"/>
          <p:cNvSpPr/>
          <p:nvPr/>
        </p:nvSpPr>
        <p:spPr>
          <a:xfrm>
            <a:off x="2235690" y="6286520"/>
            <a:ext cx="407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95" name="94 - Ορθογώνιο"/>
          <p:cNvSpPr/>
          <p:nvPr/>
        </p:nvSpPr>
        <p:spPr>
          <a:xfrm>
            <a:off x="3500430" y="632492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 </a:t>
            </a:r>
            <a:endParaRPr lang="el-GR" sz="2400" dirty="0"/>
          </a:p>
        </p:txBody>
      </p:sp>
      <p:cxnSp>
        <p:nvCxnSpPr>
          <p:cNvPr id="102" name="101 - Ευθύγραμμο βέλος σύνδεσης"/>
          <p:cNvCxnSpPr/>
          <p:nvPr/>
        </p:nvCxnSpPr>
        <p:spPr>
          <a:xfrm>
            <a:off x="4857752" y="6500834"/>
            <a:ext cx="107157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103 - Ορθογώνιο"/>
          <p:cNvSpPr/>
          <p:nvPr/>
        </p:nvSpPr>
        <p:spPr>
          <a:xfrm>
            <a:off x="6000760" y="6215082"/>
            <a:ext cx="6912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</a:t>
            </a:r>
            <a:r>
              <a:rPr lang="el-GR" sz="2400" b="1" baseline="-25000" dirty="0" smtClean="0"/>
              <a:t>2</a:t>
            </a:r>
            <a:r>
              <a:rPr lang="el-GR" sz="2400" b="1" dirty="0" smtClean="0"/>
              <a:t>Ο</a:t>
            </a:r>
            <a:endParaRPr lang="el-GR" sz="2400" dirty="0"/>
          </a:p>
        </p:txBody>
      </p:sp>
      <p:sp>
        <p:nvSpPr>
          <p:cNvPr id="106" name="105 - Ορθογώνιο"/>
          <p:cNvSpPr/>
          <p:nvPr/>
        </p:nvSpPr>
        <p:spPr>
          <a:xfrm>
            <a:off x="6500826" y="6286520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-25000" dirty="0" smtClean="0"/>
              <a:t>(</a:t>
            </a:r>
            <a:r>
              <a:rPr lang="en-US" b="1" baseline="-25000" dirty="0" smtClean="0"/>
              <a:t> l</a:t>
            </a:r>
            <a:r>
              <a:rPr lang="en-US" b="1" dirty="0" smtClean="0"/>
              <a:t> </a:t>
            </a:r>
            <a:r>
              <a:rPr lang="en-US" b="1" baseline="-25000" dirty="0" smtClean="0"/>
              <a:t>)</a:t>
            </a:r>
            <a:endParaRPr lang="el-GR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7143768" y="6215082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Cl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14" name="113 - Ορθογώνιο"/>
          <p:cNvSpPr/>
          <p:nvPr/>
        </p:nvSpPr>
        <p:spPr>
          <a:xfrm>
            <a:off x="6879160" y="621508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15" name="114 - Ορθογώνιο"/>
          <p:cNvSpPr/>
          <p:nvPr/>
        </p:nvSpPr>
        <p:spPr>
          <a:xfrm>
            <a:off x="8143900" y="6215082"/>
            <a:ext cx="1087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Na</a:t>
            </a:r>
            <a:r>
              <a:rPr lang="en-US" sz="2400" baseline="30000" dirty="0" smtClean="0">
                <a:solidFill>
                  <a:srgbClr val="FF0000"/>
                </a:solidFill>
              </a:rPr>
              <a:t>+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17" name="116 - Ορθογώνιο"/>
          <p:cNvSpPr/>
          <p:nvPr/>
        </p:nvSpPr>
        <p:spPr>
          <a:xfrm>
            <a:off x="7879292" y="621508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endParaRPr lang="el-GR" sz="2400" dirty="0">
              <a:solidFill>
                <a:srgbClr val="FF0000"/>
              </a:solidFill>
            </a:endParaRPr>
          </a:p>
        </p:txBody>
      </p:sp>
      <p:cxnSp>
        <p:nvCxnSpPr>
          <p:cNvPr id="38" name="37 - Ευθύγραμμο βέλος σύνδεσης"/>
          <p:cNvCxnSpPr>
            <a:endCxn id="139" idx="3"/>
          </p:cNvCxnSpPr>
          <p:nvPr/>
        </p:nvCxnSpPr>
        <p:spPr>
          <a:xfrm rot="16200000" flipH="1">
            <a:off x="691773" y="2594319"/>
            <a:ext cx="2123742" cy="7927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125 - TextBox"/>
          <p:cNvSpPr txBox="1"/>
          <p:nvPr/>
        </p:nvSpPr>
        <p:spPr>
          <a:xfrm>
            <a:off x="1357290" y="71414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Εξουδετέρωση διαλύματος </a:t>
            </a:r>
            <a:r>
              <a:rPr lang="el-GR" b="1" dirty="0" smtClean="0"/>
              <a:t>οξέος </a:t>
            </a:r>
            <a:r>
              <a:rPr lang="el-GR" b="1" dirty="0" smtClean="0"/>
              <a:t>(Η</a:t>
            </a:r>
            <a:r>
              <a:rPr lang="en-US" b="1" dirty="0" err="1" smtClean="0"/>
              <a:t>Cl</a:t>
            </a:r>
            <a:r>
              <a:rPr lang="en-US" b="1" dirty="0" smtClean="0"/>
              <a:t>) </a:t>
            </a:r>
            <a:r>
              <a:rPr lang="el-GR" b="1" dirty="0" smtClean="0"/>
              <a:t>  </a:t>
            </a:r>
            <a:r>
              <a:rPr lang="el-GR" b="1" dirty="0" smtClean="0"/>
              <a:t>με διάλυμα </a:t>
            </a:r>
            <a:r>
              <a:rPr lang="el-GR" b="1" dirty="0" smtClean="0"/>
              <a:t>βάσης</a:t>
            </a:r>
            <a:r>
              <a:rPr lang="en-US" b="1" dirty="0" smtClean="0"/>
              <a:t> (N</a:t>
            </a:r>
            <a:r>
              <a:rPr lang="el-GR" b="1" dirty="0" err="1" smtClean="0"/>
              <a:t>αΟΗ</a:t>
            </a:r>
            <a:r>
              <a:rPr lang="el-GR" b="1" dirty="0" smtClean="0"/>
              <a:t>)   </a:t>
            </a:r>
            <a:endParaRPr lang="el-GR" b="1" dirty="0"/>
          </a:p>
        </p:txBody>
      </p:sp>
      <p:grpSp>
        <p:nvGrpSpPr>
          <p:cNvPr id="127" name="126 - Ομάδα"/>
          <p:cNvGrpSpPr/>
          <p:nvPr/>
        </p:nvGrpSpPr>
        <p:grpSpPr>
          <a:xfrm>
            <a:off x="6000760" y="3429024"/>
            <a:ext cx="3357586" cy="2571744"/>
            <a:chOff x="2357422" y="3000372"/>
            <a:chExt cx="3643338" cy="2857496"/>
          </a:xfrm>
        </p:grpSpPr>
        <p:pic>
          <p:nvPicPr>
            <p:cNvPr id="128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7422" y="3000372"/>
              <a:ext cx="3643338" cy="2857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9" name="128 - Ορθογώνιο"/>
            <p:cNvSpPr/>
            <p:nvPr/>
          </p:nvSpPr>
          <p:spPr>
            <a:xfrm>
              <a:off x="3675225" y="5143514"/>
              <a:ext cx="993236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149" name="148 - Ορθογώνιο"/>
            <p:cNvSpPr/>
            <p:nvPr/>
          </p:nvSpPr>
          <p:spPr>
            <a:xfrm>
              <a:off x="3074144" y="4564269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50" name="149 - Ορθογώνιο"/>
            <p:cNvSpPr/>
            <p:nvPr/>
          </p:nvSpPr>
          <p:spPr>
            <a:xfrm>
              <a:off x="4328408" y="3825804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51" name="150 - Ορθογώνιο"/>
            <p:cNvSpPr/>
            <p:nvPr/>
          </p:nvSpPr>
          <p:spPr>
            <a:xfrm>
              <a:off x="2894964" y="3758671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52" name="151 - Ορθογώνιο"/>
            <p:cNvSpPr/>
            <p:nvPr/>
          </p:nvSpPr>
          <p:spPr>
            <a:xfrm>
              <a:off x="3910320" y="4832802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53" name="152 - Ορθογώνιο"/>
            <p:cNvSpPr/>
            <p:nvPr/>
          </p:nvSpPr>
          <p:spPr>
            <a:xfrm>
              <a:off x="3014417" y="5235602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59" name="158 - Ορθογώνιο"/>
            <p:cNvSpPr/>
            <p:nvPr/>
          </p:nvSpPr>
          <p:spPr>
            <a:xfrm>
              <a:off x="4714876" y="41821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60" name="159 - Ορθογώνιο"/>
            <p:cNvSpPr/>
            <p:nvPr/>
          </p:nvSpPr>
          <p:spPr>
            <a:xfrm>
              <a:off x="4867276" y="5039433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61" name="160 - Ορθογώνιο"/>
            <p:cNvSpPr/>
            <p:nvPr/>
          </p:nvSpPr>
          <p:spPr>
            <a:xfrm>
              <a:off x="4493672" y="3571876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62" name="161 - Ορθογώνιο"/>
            <p:cNvSpPr/>
            <p:nvPr/>
          </p:nvSpPr>
          <p:spPr>
            <a:xfrm>
              <a:off x="3643306" y="46393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63" name="162 - Ορθογώνιο"/>
            <p:cNvSpPr/>
            <p:nvPr/>
          </p:nvSpPr>
          <p:spPr>
            <a:xfrm>
              <a:off x="3428992" y="3857628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64" name="163 - Ορθογώνιο"/>
            <p:cNvSpPr/>
            <p:nvPr/>
          </p:nvSpPr>
          <p:spPr>
            <a:xfrm>
              <a:off x="2707722" y="44869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</p:grpSp>
      <p:cxnSp>
        <p:nvCxnSpPr>
          <p:cNvPr id="173" name="172 - Ευθύγραμμο βέλος σύνδεσης"/>
          <p:cNvCxnSpPr/>
          <p:nvPr/>
        </p:nvCxnSpPr>
        <p:spPr>
          <a:xfrm>
            <a:off x="4214810" y="4643446"/>
            <a:ext cx="164307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174 - Ευθύγραμμο βέλος σύνδεσης"/>
          <p:cNvCxnSpPr/>
          <p:nvPr/>
        </p:nvCxnSpPr>
        <p:spPr>
          <a:xfrm>
            <a:off x="5000628" y="4498982"/>
            <a:ext cx="42862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175 - Ορθογώνιο"/>
          <p:cNvSpPr/>
          <p:nvPr/>
        </p:nvSpPr>
        <p:spPr>
          <a:xfrm>
            <a:off x="4121541" y="4286256"/>
            <a:ext cx="3577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H</a:t>
            </a:r>
            <a:r>
              <a:rPr lang="en-US" sz="1400" b="1" baseline="30000" dirty="0" smtClean="0"/>
              <a:t>+</a:t>
            </a:r>
            <a:endParaRPr lang="el-GR" sz="1400" baseline="-25000" dirty="0"/>
          </a:p>
        </p:txBody>
      </p:sp>
      <p:sp>
        <p:nvSpPr>
          <p:cNvPr id="177" name="176 - Ορθογώνιο"/>
          <p:cNvSpPr/>
          <p:nvPr/>
        </p:nvSpPr>
        <p:spPr>
          <a:xfrm>
            <a:off x="4407893" y="4298398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+</a:t>
            </a:r>
            <a:endParaRPr lang="el-GR" sz="1400" dirty="0"/>
          </a:p>
        </p:txBody>
      </p:sp>
      <p:sp>
        <p:nvSpPr>
          <p:cNvPr id="178" name="177 - Ορθογώνιο"/>
          <p:cNvSpPr/>
          <p:nvPr/>
        </p:nvSpPr>
        <p:spPr>
          <a:xfrm>
            <a:off x="4622207" y="4299527"/>
            <a:ext cx="4571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OH</a:t>
            </a:r>
            <a:r>
              <a:rPr lang="en-US" sz="1400" b="1" baseline="30000" dirty="0" smtClean="0"/>
              <a:t>-</a:t>
            </a:r>
            <a:endParaRPr lang="el-GR" sz="1400" baseline="-25000" dirty="0"/>
          </a:p>
        </p:txBody>
      </p:sp>
      <p:sp>
        <p:nvSpPr>
          <p:cNvPr id="179" name="178 - Ορθογώνιο"/>
          <p:cNvSpPr/>
          <p:nvPr/>
        </p:nvSpPr>
        <p:spPr>
          <a:xfrm>
            <a:off x="5429256" y="4286256"/>
            <a:ext cx="52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/>
              <a:t>Η</a:t>
            </a:r>
            <a:r>
              <a:rPr lang="el-GR" sz="1400" b="1" baseline="-25000" dirty="0" smtClean="0"/>
              <a:t>2</a:t>
            </a:r>
            <a:r>
              <a:rPr lang="el-GR" sz="1400" b="1" dirty="0" smtClean="0"/>
              <a:t>Ο </a:t>
            </a:r>
            <a:endParaRPr lang="en-US" sz="14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56" grpId="0"/>
      <p:bldP spid="35" grpId="0"/>
      <p:bldP spid="37" grpId="0"/>
      <p:bldP spid="88" grpId="0"/>
      <p:bldP spid="89" grpId="0"/>
      <p:bldP spid="96" grpId="0"/>
      <p:bldP spid="94" grpId="0"/>
      <p:bldP spid="95" grpId="0"/>
      <p:bldP spid="104" grpId="0"/>
      <p:bldP spid="106" grpId="0"/>
      <p:bldP spid="113" grpId="0"/>
      <p:bldP spid="114" grpId="0"/>
      <p:bldP spid="115" grpId="0"/>
      <p:bldP spid="117" grpId="0"/>
      <p:bldP spid="126" grpId="0"/>
      <p:bldP spid="176" grpId="0"/>
      <p:bldP spid="177" grpId="0"/>
      <p:bldP spid="178" grpId="0"/>
      <p:bldP spid="1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Ορθογώνιο"/>
          <p:cNvSpPr/>
          <p:nvPr/>
        </p:nvSpPr>
        <p:spPr>
          <a:xfrm>
            <a:off x="1357290" y="2753021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Cl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-71470" y="2753021"/>
            <a:ext cx="957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H</a:t>
            </a:r>
            <a:r>
              <a:rPr lang="en-US" sz="2400" b="1" baseline="30000" dirty="0" smtClean="0"/>
              <a:t>+</a:t>
            </a:r>
            <a:r>
              <a:rPr lang="en-US" sz="2400" b="1" dirty="0" smtClean="0"/>
              <a:t> </a:t>
            </a:r>
            <a:r>
              <a:rPr lang="el-GR" sz="2400" b="1" baseline="-25000" dirty="0" smtClean="0"/>
              <a:t>(α</a:t>
            </a:r>
            <a:r>
              <a:rPr lang="en-US" sz="2400" b="1" baseline="-25000" dirty="0" smtClean="0"/>
              <a:t>q)</a:t>
            </a:r>
            <a:r>
              <a:rPr lang="en-US" sz="2400" b="1" baseline="30000" dirty="0" smtClean="0"/>
              <a:t> </a:t>
            </a:r>
            <a:endParaRPr lang="el-GR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928662" y="275302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 </a:t>
            </a:r>
            <a:endParaRPr lang="el-GR" sz="2400" dirty="0"/>
          </a:p>
        </p:txBody>
      </p:sp>
      <p:sp>
        <p:nvSpPr>
          <p:cNvPr id="60" name="59 - TextBox"/>
          <p:cNvSpPr txBox="1"/>
          <p:nvPr/>
        </p:nvSpPr>
        <p:spPr>
          <a:xfrm>
            <a:off x="1285852" y="142852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Εξουδετέρωση διαλύματος </a:t>
            </a:r>
            <a:r>
              <a:rPr lang="el-GR" b="1" dirty="0" smtClean="0"/>
              <a:t>οξέος </a:t>
            </a:r>
            <a:r>
              <a:rPr lang="el-GR" b="1" dirty="0" smtClean="0"/>
              <a:t>(Η</a:t>
            </a:r>
            <a:r>
              <a:rPr lang="en-US" b="1" dirty="0" err="1" smtClean="0"/>
              <a:t>Cl</a:t>
            </a:r>
            <a:r>
              <a:rPr lang="en-US" b="1" dirty="0" smtClean="0"/>
              <a:t>) </a:t>
            </a:r>
            <a:r>
              <a:rPr lang="el-GR" b="1" dirty="0" smtClean="0"/>
              <a:t>  </a:t>
            </a:r>
            <a:r>
              <a:rPr lang="el-GR" b="1" dirty="0" smtClean="0"/>
              <a:t>με διάλυμα </a:t>
            </a:r>
            <a:r>
              <a:rPr lang="el-GR" b="1" dirty="0" smtClean="0"/>
              <a:t>βάσης</a:t>
            </a:r>
            <a:r>
              <a:rPr lang="en-US" b="1" dirty="0" smtClean="0"/>
              <a:t> (N</a:t>
            </a:r>
            <a:r>
              <a:rPr lang="el-GR" b="1" dirty="0" err="1" smtClean="0"/>
              <a:t>αΟΗ</a:t>
            </a:r>
            <a:r>
              <a:rPr lang="el-GR" b="1" dirty="0" smtClean="0"/>
              <a:t>)   </a:t>
            </a:r>
            <a:endParaRPr lang="el-GR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2500298" y="2753021"/>
            <a:ext cx="1087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Na</a:t>
            </a:r>
            <a:r>
              <a:rPr lang="en-US" sz="2400" baseline="30000" dirty="0" smtClean="0">
                <a:solidFill>
                  <a:srgbClr val="FF0000"/>
                </a:solidFill>
              </a:rPr>
              <a:t>+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3857620" y="2786058"/>
            <a:ext cx="11790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OH</a:t>
            </a:r>
            <a:r>
              <a:rPr lang="en-US" sz="2400" baseline="30000" dirty="0" smtClean="0"/>
              <a:t>-</a:t>
            </a:r>
            <a:r>
              <a:rPr lang="el-GR" sz="2400" dirty="0" smtClean="0"/>
              <a:t> </a:t>
            </a:r>
            <a:r>
              <a:rPr lang="el-GR" sz="2400" b="1" baseline="-25000" dirty="0" smtClean="0"/>
              <a:t>(α</a:t>
            </a:r>
            <a:r>
              <a:rPr lang="en-US" sz="2400" b="1" baseline="-25000" dirty="0" smtClean="0"/>
              <a:t>q)</a:t>
            </a:r>
            <a:r>
              <a:rPr lang="en-US" sz="2400" b="1" baseline="30000" dirty="0" smtClean="0"/>
              <a:t> </a:t>
            </a:r>
            <a:endParaRPr lang="el-GR" sz="2400" dirty="0" smtClean="0"/>
          </a:p>
        </p:txBody>
      </p:sp>
      <p:sp>
        <p:nvSpPr>
          <p:cNvPr id="94" name="93 - Ορθογώνιο"/>
          <p:cNvSpPr/>
          <p:nvPr/>
        </p:nvSpPr>
        <p:spPr>
          <a:xfrm>
            <a:off x="2235690" y="2786058"/>
            <a:ext cx="407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95" name="94 - Ορθογώνιο"/>
          <p:cNvSpPr/>
          <p:nvPr/>
        </p:nvSpPr>
        <p:spPr>
          <a:xfrm>
            <a:off x="3500430" y="282445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 </a:t>
            </a:r>
            <a:endParaRPr lang="el-GR" sz="2400" dirty="0"/>
          </a:p>
        </p:txBody>
      </p:sp>
      <p:cxnSp>
        <p:nvCxnSpPr>
          <p:cNvPr id="102" name="101 - Ευθύγραμμο βέλος σύνδεσης"/>
          <p:cNvCxnSpPr/>
          <p:nvPr/>
        </p:nvCxnSpPr>
        <p:spPr>
          <a:xfrm>
            <a:off x="4857752" y="3000372"/>
            <a:ext cx="107157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103 - Ορθογώνιο"/>
          <p:cNvSpPr/>
          <p:nvPr/>
        </p:nvSpPr>
        <p:spPr>
          <a:xfrm>
            <a:off x="6000760" y="2714620"/>
            <a:ext cx="6912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</a:t>
            </a:r>
            <a:r>
              <a:rPr lang="el-GR" sz="2400" b="1" baseline="-25000" dirty="0" smtClean="0"/>
              <a:t>2</a:t>
            </a:r>
            <a:r>
              <a:rPr lang="el-GR" sz="2400" b="1" dirty="0" smtClean="0"/>
              <a:t>Ο</a:t>
            </a:r>
            <a:endParaRPr lang="el-GR" sz="2400" dirty="0"/>
          </a:p>
        </p:txBody>
      </p:sp>
      <p:sp>
        <p:nvSpPr>
          <p:cNvPr id="106" name="105 - Ορθογώνιο"/>
          <p:cNvSpPr/>
          <p:nvPr/>
        </p:nvSpPr>
        <p:spPr>
          <a:xfrm>
            <a:off x="6500826" y="2786058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-25000" dirty="0" smtClean="0"/>
              <a:t>(</a:t>
            </a:r>
            <a:r>
              <a:rPr lang="en-US" b="1" baseline="-25000" dirty="0" smtClean="0"/>
              <a:t> l</a:t>
            </a:r>
            <a:r>
              <a:rPr lang="en-US" b="1" dirty="0" smtClean="0"/>
              <a:t> </a:t>
            </a:r>
            <a:r>
              <a:rPr lang="en-US" b="1" baseline="-25000" dirty="0" smtClean="0"/>
              <a:t>)</a:t>
            </a:r>
            <a:endParaRPr lang="el-GR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7143768" y="2714620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Cl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14" name="113 - Ορθογώνιο"/>
          <p:cNvSpPr/>
          <p:nvPr/>
        </p:nvSpPr>
        <p:spPr>
          <a:xfrm>
            <a:off x="6879160" y="271462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15" name="114 - Ορθογώνιο"/>
          <p:cNvSpPr/>
          <p:nvPr/>
        </p:nvSpPr>
        <p:spPr>
          <a:xfrm>
            <a:off x="8143900" y="2714620"/>
            <a:ext cx="1087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Na</a:t>
            </a:r>
            <a:r>
              <a:rPr lang="en-US" sz="2400" baseline="30000" dirty="0" smtClean="0">
                <a:solidFill>
                  <a:srgbClr val="FF0000"/>
                </a:solidFill>
              </a:rPr>
              <a:t>+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17" name="116 - Ορθογώνιο"/>
          <p:cNvSpPr/>
          <p:nvPr/>
        </p:nvSpPr>
        <p:spPr>
          <a:xfrm>
            <a:off x="7879292" y="271462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24" name="123 - TextBox"/>
          <p:cNvSpPr txBox="1"/>
          <p:nvPr/>
        </p:nvSpPr>
        <p:spPr>
          <a:xfrm>
            <a:off x="0" y="785794"/>
            <a:ext cx="764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παρακάτω χημική αντίδραση (ή χημική εξίσωση) τα ιόντα </a:t>
            </a:r>
            <a:r>
              <a:rPr lang="el-GR" b="1" dirty="0" smtClean="0">
                <a:solidFill>
                  <a:srgbClr val="FF0000"/>
                </a:solidFill>
              </a:rPr>
              <a:t>Να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+</a:t>
            </a:r>
            <a:r>
              <a:rPr lang="el-GR" b="1" dirty="0" smtClean="0">
                <a:solidFill>
                  <a:srgbClr val="FF0000"/>
                </a:solidFill>
              </a:rPr>
              <a:t> και </a:t>
            </a:r>
            <a:r>
              <a:rPr lang="en-US" b="1" dirty="0" err="1" smtClean="0">
                <a:solidFill>
                  <a:srgbClr val="FF0000"/>
                </a:solidFill>
              </a:rPr>
              <a:t>Cl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–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βρίσκονται και στο αριστερό μέρος της αντίδρασης (αντιδρώντα), και στο δεξί μέρος της αντίδρασης (προϊόντα),  γιαυτό ονομάζονται </a:t>
            </a:r>
            <a:r>
              <a:rPr lang="el-GR" dirty="0" smtClean="0">
                <a:solidFill>
                  <a:srgbClr val="FF0000"/>
                </a:solidFill>
              </a:rPr>
              <a:t>ιόντα - παρατηρητές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26" name="125 - Ελεύθερη σχεδίαση"/>
          <p:cNvSpPr/>
          <p:nvPr/>
        </p:nvSpPr>
        <p:spPr>
          <a:xfrm>
            <a:off x="-23024" y="2485016"/>
            <a:ext cx="4950026" cy="1151069"/>
          </a:xfrm>
          <a:custGeom>
            <a:avLst/>
            <a:gdLst>
              <a:gd name="connsiteX0" fmla="*/ 119843 w 4950026"/>
              <a:gd name="connsiteY0" fmla="*/ 53789 h 1151069"/>
              <a:gd name="connsiteX1" fmla="*/ 109085 w 4950026"/>
              <a:gd name="connsiteY1" fmla="*/ 129092 h 1151069"/>
              <a:gd name="connsiteX2" fmla="*/ 87570 w 4950026"/>
              <a:gd name="connsiteY2" fmla="*/ 193638 h 1151069"/>
              <a:gd name="connsiteX3" fmla="*/ 76812 w 4950026"/>
              <a:gd name="connsiteY3" fmla="*/ 236669 h 1151069"/>
              <a:gd name="connsiteX4" fmla="*/ 66055 w 4950026"/>
              <a:gd name="connsiteY4" fmla="*/ 408791 h 1151069"/>
              <a:gd name="connsiteX5" fmla="*/ 44539 w 4950026"/>
              <a:gd name="connsiteY5" fmla="*/ 441064 h 1151069"/>
              <a:gd name="connsiteX6" fmla="*/ 12266 w 4950026"/>
              <a:gd name="connsiteY6" fmla="*/ 505610 h 1151069"/>
              <a:gd name="connsiteX7" fmla="*/ 33782 w 4950026"/>
              <a:gd name="connsiteY7" fmla="*/ 580913 h 1151069"/>
              <a:gd name="connsiteX8" fmla="*/ 55297 w 4950026"/>
              <a:gd name="connsiteY8" fmla="*/ 623944 h 1151069"/>
              <a:gd name="connsiteX9" fmla="*/ 76812 w 4950026"/>
              <a:gd name="connsiteY9" fmla="*/ 688490 h 1151069"/>
              <a:gd name="connsiteX10" fmla="*/ 98328 w 4950026"/>
              <a:gd name="connsiteY10" fmla="*/ 731520 h 1151069"/>
              <a:gd name="connsiteX11" fmla="*/ 109085 w 4950026"/>
              <a:gd name="connsiteY11" fmla="*/ 763793 h 1151069"/>
              <a:gd name="connsiteX12" fmla="*/ 130600 w 4950026"/>
              <a:gd name="connsiteY12" fmla="*/ 796066 h 1151069"/>
              <a:gd name="connsiteX13" fmla="*/ 141358 w 4950026"/>
              <a:gd name="connsiteY13" fmla="*/ 828339 h 1151069"/>
              <a:gd name="connsiteX14" fmla="*/ 173631 w 4950026"/>
              <a:gd name="connsiteY14" fmla="*/ 860612 h 1151069"/>
              <a:gd name="connsiteX15" fmla="*/ 184389 w 4950026"/>
              <a:gd name="connsiteY15" fmla="*/ 892885 h 1151069"/>
              <a:gd name="connsiteX16" fmla="*/ 281208 w 4950026"/>
              <a:gd name="connsiteY16" fmla="*/ 935916 h 1151069"/>
              <a:gd name="connsiteX17" fmla="*/ 410299 w 4950026"/>
              <a:gd name="connsiteY17" fmla="*/ 1000462 h 1151069"/>
              <a:gd name="connsiteX18" fmla="*/ 560906 w 4950026"/>
              <a:gd name="connsiteY18" fmla="*/ 1054250 h 1151069"/>
              <a:gd name="connsiteX19" fmla="*/ 657725 w 4950026"/>
              <a:gd name="connsiteY19" fmla="*/ 1075765 h 1151069"/>
              <a:gd name="connsiteX20" fmla="*/ 797575 w 4950026"/>
              <a:gd name="connsiteY20" fmla="*/ 1118796 h 1151069"/>
              <a:gd name="connsiteX21" fmla="*/ 937424 w 4950026"/>
              <a:gd name="connsiteY21" fmla="*/ 1129553 h 1151069"/>
              <a:gd name="connsiteX22" fmla="*/ 1335457 w 4950026"/>
              <a:gd name="connsiteY22" fmla="*/ 1151069 h 1151069"/>
              <a:gd name="connsiteX23" fmla="*/ 2260615 w 4950026"/>
              <a:gd name="connsiteY23" fmla="*/ 1140311 h 1151069"/>
              <a:gd name="connsiteX24" fmla="*/ 2346676 w 4950026"/>
              <a:gd name="connsiteY24" fmla="*/ 1118796 h 1151069"/>
              <a:gd name="connsiteX25" fmla="*/ 2572586 w 4950026"/>
              <a:gd name="connsiteY25" fmla="*/ 1086523 h 1151069"/>
              <a:gd name="connsiteX26" fmla="*/ 2647890 w 4950026"/>
              <a:gd name="connsiteY26" fmla="*/ 1065008 h 1151069"/>
              <a:gd name="connsiteX27" fmla="*/ 2723193 w 4950026"/>
              <a:gd name="connsiteY27" fmla="*/ 1032735 h 1151069"/>
              <a:gd name="connsiteX28" fmla="*/ 2884558 w 4950026"/>
              <a:gd name="connsiteY28" fmla="*/ 1000462 h 1151069"/>
              <a:gd name="connsiteX29" fmla="*/ 3056680 w 4950026"/>
              <a:gd name="connsiteY29" fmla="*/ 957431 h 1151069"/>
              <a:gd name="connsiteX30" fmla="*/ 3175015 w 4950026"/>
              <a:gd name="connsiteY30" fmla="*/ 925158 h 1151069"/>
              <a:gd name="connsiteX31" fmla="*/ 3304106 w 4950026"/>
              <a:gd name="connsiteY31" fmla="*/ 882128 h 1151069"/>
              <a:gd name="connsiteX32" fmla="*/ 3347137 w 4950026"/>
              <a:gd name="connsiteY32" fmla="*/ 860612 h 1151069"/>
              <a:gd name="connsiteX33" fmla="*/ 3519259 w 4950026"/>
              <a:gd name="connsiteY33" fmla="*/ 849855 h 1151069"/>
              <a:gd name="connsiteX34" fmla="*/ 3616078 w 4950026"/>
              <a:gd name="connsiteY34" fmla="*/ 817582 h 1151069"/>
              <a:gd name="connsiteX35" fmla="*/ 3648351 w 4950026"/>
              <a:gd name="connsiteY35" fmla="*/ 796066 h 1151069"/>
              <a:gd name="connsiteX36" fmla="*/ 3723655 w 4950026"/>
              <a:gd name="connsiteY36" fmla="*/ 785309 h 1151069"/>
              <a:gd name="connsiteX37" fmla="*/ 3992596 w 4950026"/>
              <a:gd name="connsiteY37" fmla="*/ 753036 h 1151069"/>
              <a:gd name="connsiteX38" fmla="*/ 4110930 w 4950026"/>
              <a:gd name="connsiteY38" fmla="*/ 785309 h 1151069"/>
              <a:gd name="connsiteX39" fmla="*/ 4143203 w 4950026"/>
              <a:gd name="connsiteY39" fmla="*/ 806824 h 1151069"/>
              <a:gd name="connsiteX40" fmla="*/ 4218506 w 4950026"/>
              <a:gd name="connsiteY40" fmla="*/ 817582 h 1151069"/>
              <a:gd name="connsiteX41" fmla="*/ 4272295 w 4950026"/>
              <a:gd name="connsiteY41" fmla="*/ 839097 h 1151069"/>
              <a:gd name="connsiteX42" fmla="*/ 4304568 w 4950026"/>
              <a:gd name="connsiteY42" fmla="*/ 849855 h 1151069"/>
              <a:gd name="connsiteX43" fmla="*/ 4369113 w 4950026"/>
              <a:gd name="connsiteY43" fmla="*/ 903643 h 1151069"/>
              <a:gd name="connsiteX44" fmla="*/ 4401386 w 4950026"/>
              <a:gd name="connsiteY44" fmla="*/ 914400 h 1151069"/>
              <a:gd name="connsiteX45" fmla="*/ 4433659 w 4950026"/>
              <a:gd name="connsiteY45" fmla="*/ 935916 h 1151069"/>
              <a:gd name="connsiteX46" fmla="*/ 4465932 w 4950026"/>
              <a:gd name="connsiteY46" fmla="*/ 946673 h 1151069"/>
              <a:gd name="connsiteX47" fmla="*/ 4670328 w 4950026"/>
              <a:gd name="connsiteY47" fmla="*/ 968189 h 1151069"/>
              <a:gd name="connsiteX48" fmla="*/ 4906996 w 4950026"/>
              <a:gd name="connsiteY48" fmla="*/ 946673 h 1151069"/>
              <a:gd name="connsiteX49" fmla="*/ 4950026 w 4950026"/>
              <a:gd name="connsiteY49" fmla="*/ 925158 h 1151069"/>
              <a:gd name="connsiteX50" fmla="*/ 4939269 w 4950026"/>
              <a:gd name="connsiteY50" fmla="*/ 785309 h 1151069"/>
              <a:gd name="connsiteX51" fmla="*/ 4928511 w 4950026"/>
              <a:gd name="connsiteY51" fmla="*/ 753036 h 1151069"/>
              <a:gd name="connsiteX52" fmla="*/ 4896238 w 4950026"/>
              <a:gd name="connsiteY52" fmla="*/ 710005 h 1151069"/>
              <a:gd name="connsiteX53" fmla="*/ 4885480 w 4950026"/>
              <a:gd name="connsiteY53" fmla="*/ 666975 h 1151069"/>
              <a:gd name="connsiteX54" fmla="*/ 4863965 w 4950026"/>
              <a:gd name="connsiteY54" fmla="*/ 645459 h 1151069"/>
              <a:gd name="connsiteX55" fmla="*/ 4853208 w 4950026"/>
              <a:gd name="connsiteY55" fmla="*/ 365760 h 1151069"/>
              <a:gd name="connsiteX56" fmla="*/ 4799419 w 4950026"/>
              <a:gd name="connsiteY56" fmla="*/ 311972 h 1151069"/>
              <a:gd name="connsiteX57" fmla="*/ 4756389 w 4950026"/>
              <a:gd name="connsiteY57" fmla="*/ 290457 h 1151069"/>
              <a:gd name="connsiteX58" fmla="*/ 4724116 w 4950026"/>
              <a:gd name="connsiteY58" fmla="*/ 279699 h 1151069"/>
              <a:gd name="connsiteX59" fmla="*/ 4691843 w 4950026"/>
              <a:gd name="connsiteY59" fmla="*/ 258184 h 1151069"/>
              <a:gd name="connsiteX60" fmla="*/ 4638055 w 4950026"/>
              <a:gd name="connsiteY60" fmla="*/ 247426 h 1151069"/>
              <a:gd name="connsiteX61" fmla="*/ 4508963 w 4950026"/>
              <a:gd name="connsiteY61" fmla="*/ 225911 h 1151069"/>
              <a:gd name="connsiteX62" fmla="*/ 4283052 w 4950026"/>
              <a:gd name="connsiteY62" fmla="*/ 193638 h 1151069"/>
              <a:gd name="connsiteX63" fmla="*/ 2852285 w 4950026"/>
              <a:gd name="connsiteY63" fmla="*/ 172123 h 1151069"/>
              <a:gd name="connsiteX64" fmla="*/ 2572586 w 4950026"/>
              <a:gd name="connsiteY64" fmla="*/ 129092 h 1151069"/>
              <a:gd name="connsiteX65" fmla="*/ 2357433 w 4950026"/>
              <a:gd name="connsiteY65" fmla="*/ 96819 h 1151069"/>
              <a:gd name="connsiteX66" fmla="*/ 2292888 w 4950026"/>
              <a:gd name="connsiteY66" fmla="*/ 75304 h 1151069"/>
              <a:gd name="connsiteX67" fmla="*/ 2013189 w 4950026"/>
              <a:gd name="connsiteY67" fmla="*/ 43031 h 1151069"/>
              <a:gd name="connsiteX68" fmla="*/ 1905612 w 4950026"/>
              <a:gd name="connsiteY68" fmla="*/ 21516 h 1151069"/>
              <a:gd name="connsiteX69" fmla="*/ 1830309 w 4950026"/>
              <a:gd name="connsiteY69" fmla="*/ 0 h 1151069"/>
              <a:gd name="connsiteX70" fmla="*/ 399542 w 4950026"/>
              <a:gd name="connsiteY70" fmla="*/ 10758 h 1151069"/>
              <a:gd name="connsiteX71" fmla="*/ 334996 w 4950026"/>
              <a:gd name="connsiteY71" fmla="*/ 21516 h 1151069"/>
              <a:gd name="connsiteX72" fmla="*/ 302723 w 4950026"/>
              <a:gd name="connsiteY72" fmla="*/ 43031 h 1151069"/>
              <a:gd name="connsiteX73" fmla="*/ 259692 w 4950026"/>
              <a:gd name="connsiteY73" fmla="*/ 53789 h 1151069"/>
              <a:gd name="connsiteX74" fmla="*/ 184389 w 4950026"/>
              <a:gd name="connsiteY74" fmla="*/ 86062 h 1151069"/>
              <a:gd name="connsiteX75" fmla="*/ 152116 w 4950026"/>
              <a:gd name="connsiteY75" fmla="*/ 96819 h 1151069"/>
              <a:gd name="connsiteX76" fmla="*/ 87570 w 4950026"/>
              <a:gd name="connsiteY76" fmla="*/ 96819 h 1151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4950026" h="1151069">
                <a:moveTo>
                  <a:pt x="119843" y="53789"/>
                </a:moveTo>
                <a:cubicBezTo>
                  <a:pt x="116257" y="78890"/>
                  <a:pt x="114787" y="104385"/>
                  <a:pt x="109085" y="129092"/>
                </a:cubicBezTo>
                <a:cubicBezTo>
                  <a:pt x="103985" y="151190"/>
                  <a:pt x="94087" y="171915"/>
                  <a:pt x="87570" y="193638"/>
                </a:cubicBezTo>
                <a:cubicBezTo>
                  <a:pt x="83322" y="207800"/>
                  <a:pt x="80398" y="222325"/>
                  <a:pt x="76812" y="236669"/>
                </a:cubicBezTo>
                <a:cubicBezTo>
                  <a:pt x="73226" y="294043"/>
                  <a:pt x="75021" y="352009"/>
                  <a:pt x="66055" y="408791"/>
                </a:cubicBezTo>
                <a:cubicBezTo>
                  <a:pt x="64039" y="421562"/>
                  <a:pt x="50321" y="429500"/>
                  <a:pt x="44539" y="441064"/>
                </a:cubicBezTo>
                <a:cubicBezTo>
                  <a:pt x="0" y="530142"/>
                  <a:pt x="73928" y="413119"/>
                  <a:pt x="12266" y="505610"/>
                </a:cubicBezTo>
                <a:cubicBezTo>
                  <a:pt x="17726" y="527448"/>
                  <a:pt x="24522" y="559305"/>
                  <a:pt x="33782" y="580913"/>
                </a:cubicBezTo>
                <a:cubicBezTo>
                  <a:pt x="40099" y="595653"/>
                  <a:pt x="49341" y="609054"/>
                  <a:pt x="55297" y="623944"/>
                </a:cubicBezTo>
                <a:cubicBezTo>
                  <a:pt x="63720" y="645001"/>
                  <a:pt x="66669" y="668205"/>
                  <a:pt x="76812" y="688490"/>
                </a:cubicBezTo>
                <a:cubicBezTo>
                  <a:pt x="83984" y="702833"/>
                  <a:pt x="92011" y="716780"/>
                  <a:pt x="98328" y="731520"/>
                </a:cubicBezTo>
                <a:cubicBezTo>
                  <a:pt x="102795" y="741943"/>
                  <a:pt x="104014" y="753651"/>
                  <a:pt x="109085" y="763793"/>
                </a:cubicBezTo>
                <a:cubicBezTo>
                  <a:pt x="114867" y="775357"/>
                  <a:pt x="124818" y="784502"/>
                  <a:pt x="130600" y="796066"/>
                </a:cubicBezTo>
                <a:cubicBezTo>
                  <a:pt x="135671" y="806208"/>
                  <a:pt x="135068" y="818904"/>
                  <a:pt x="141358" y="828339"/>
                </a:cubicBezTo>
                <a:cubicBezTo>
                  <a:pt x="149797" y="840997"/>
                  <a:pt x="162873" y="849854"/>
                  <a:pt x="173631" y="860612"/>
                </a:cubicBezTo>
                <a:cubicBezTo>
                  <a:pt x="177217" y="871370"/>
                  <a:pt x="176371" y="884867"/>
                  <a:pt x="184389" y="892885"/>
                </a:cubicBezTo>
                <a:cubicBezTo>
                  <a:pt x="233437" y="941933"/>
                  <a:pt x="230209" y="913604"/>
                  <a:pt x="281208" y="935916"/>
                </a:cubicBezTo>
                <a:cubicBezTo>
                  <a:pt x="325284" y="955199"/>
                  <a:pt x="365630" y="982595"/>
                  <a:pt x="410299" y="1000462"/>
                </a:cubicBezTo>
                <a:cubicBezTo>
                  <a:pt x="465960" y="1022726"/>
                  <a:pt x="498112" y="1036807"/>
                  <a:pt x="560906" y="1054250"/>
                </a:cubicBezTo>
                <a:cubicBezTo>
                  <a:pt x="592760" y="1063098"/>
                  <a:pt x="625781" y="1067247"/>
                  <a:pt x="657725" y="1075765"/>
                </a:cubicBezTo>
                <a:cubicBezTo>
                  <a:pt x="699928" y="1087019"/>
                  <a:pt x="754692" y="1112364"/>
                  <a:pt x="797575" y="1118796"/>
                </a:cubicBezTo>
                <a:cubicBezTo>
                  <a:pt x="843812" y="1125732"/>
                  <a:pt x="890754" y="1126753"/>
                  <a:pt x="937424" y="1129553"/>
                </a:cubicBezTo>
                <a:lnTo>
                  <a:pt x="1335457" y="1151069"/>
                </a:lnTo>
                <a:cubicBezTo>
                  <a:pt x="1643843" y="1147483"/>
                  <a:pt x="1952365" y="1150149"/>
                  <a:pt x="2260615" y="1140311"/>
                </a:cubicBezTo>
                <a:cubicBezTo>
                  <a:pt x="2290170" y="1139368"/>
                  <a:pt x="2317628" y="1124329"/>
                  <a:pt x="2346676" y="1118796"/>
                </a:cubicBezTo>
                <a:cubicBezTo>
                  <a:pt x="2420898" y="1104658"/>
                  <a:pt x="2497466" y="1095912"/>
                  <a:pt x="2572586" y="1086523"/>
                </a:cubicBezTo>
                <a:cubicBezTo>
                  <a:pt x="2597687" y="1079351"/>
                  <a:pt x="2623305" y="1073788"/>
                  <a:pt x="2647890" y="1065008"/>
                </a:cubicBezTo>
                <a:cubicBezTo>
                  <a:pt x="2673608" y="1055823"/>
                  <a:pt x="2696846" y="1039921"/>
                  <a:pt x="2723193" y="1032735"/>
                </a:cubicBezTo>
                <a:cubicBezTo>
                  <a:pt x="2776114" y="1018302"/>
                  <a:pt x="2832520" y="1017809"/>
                  <a:pt x="2884558" y="1000462"/>
                </a:cubicBezTo>
                <a:cubicBezTo>
                  <a:pt x="3032093" y="951282"/>
                  <a:pt x="2848990" y="1009353"/>
                  <a:pt x="3056680" y="957431"/>
                </a:cubicBezTo>
                <a:cubicBezTo>
                  <a:pt x="3275074" y="902833"/>
                  <a:pt x="2988934" y="962375"/>
                  <a:pt x="3175015" y="925158"/>
                </a:cubicBezTo>
                <a:cubicBezTo>
                  <a:pt x="3272050" y="876640"/>
                  <a:pt x="3151674" y="932939"/>
                  <a:pt x="3304106" y="882128"/>
                </a:cubicBezTo>
                <a:cubicBezTo>
                  <a:pt x="3319320" y="877057"/>
                  <a:pt x="3331278" y="862991"/>
                  <a:pt x="3347137" y="860612"/>
                </a:cubicBezTo>
                <a:cubicBezTo>
                  <a:pt x="3403987" y="852084"/>
                  <a:pt x="3461885" y="853441"/>
                  <a:pt x="3519259" y="849855"/>
                </a:cubicBezTo>
                <a:cubicBezTo>
                  <a:pt x="3663999" y="777483"/>
                  <a:pt x="3449247" y="880144"/>
                  <a:pt x="3616078" y="817582"/>
                </a:cubicBezTo>
                <a:cubicBezTo>
                  <a:pt x="3628184" y="813042"/>
                  <a:pt x="3635967" y="799781"/>
                  <a:pt x="3648351" y="796066"/>
                </a:cubicBezTo>
                <a:cubicBezTo>
                  <a:pt x="3672638" y="788780"/>
                  <a:pt x="3698554" y="788895"/>
                  <a:pt x="3723655" y="785309"/>
                </a:cubicBezTo>
                <a:cubicBezTo>
                  <a:pt x="3864334" y="714968"/>
                  <a:pt x="3777698" y="740395"/>
                  <a:pt x="3992596" y="753036"/>
                </a:cubicBezTo>
                <a:cubicBezTo>
                  <a:pt x="4022330" y="760469"/>
                  <a:pt x="4089606" y="776779"/>
                  <a:pt x="4110930" y="785309"/>
                </a:cubicBezTo>
                <a:cubicBezTo>
                  <a:pt x="4122934" y="790111"/>
                  <a:pt x="4130819" y="803109"/>
                  <a:pt x="4143203" y="806824"/>
                </a:cubicBezTo>
                <a:cubicBezTo>
                  <a:pt x="4167489" y="814110"/>
                  <a:pt x="4193405" y="813996"/>
                  <a:pt x="4218506" y="817582"/>
                </a:cubicBezTo>
                <a:cubicBezTo>
                  <a:pt x="4236436" y="824754"/>
                  <a:pt x="4254214" y="832317"/>
                  <a:pt x="4272295" y="839097"/>
                </a:cubicBezTo>
                <a:cubicBezTo>
                  <a:pt x="4282913" y="843079"/>
                  <a:pt x="4294426" y="844784"/>
                  <a:pt x="4304568" y="849855"/>
                </a:cubicBezTo>
                <a:cubicBezTo>
                  <a:pt x="4374962" y="885053"/>
                  <a:pt x="4297734" y="856058"/>
                  <a:pt x="4369113" y="903643"/>
                </a:cubicBezTo>
                <a:cubicBezTo>
                  <a:pt x="4378548" y="909933"/>
                  <a:pt x="4390628" y="910814"/>
                  <a:pt x="4401386" y="914400"/>
                </a:cubicBezTo>
                <a:cubicBezTo>
                  <a:pt x="4412144" y="921572"/>
                  <a:pt x="4422095" y="930134"/>
                  <a:pt x="4433659" y="935916"/>
                </a:cubicBezTo>
                <a:cubicBezTo>
                  <a:pt x="4443801" y="940987"/>
                  <a:pt x="4454696" y="945141"/>
                  <a:pt x="4465932" y="946673"/>
                </a:cubicBezTo>
                <a:cubicBezTo>
                  <a:pt x="4533812" y="955929"/>
                  <a:pt x="4602196" y="961017"/>
                  <a:pt x="4670328" y="968189"/>
                </a:cubicBezTo>
                <a:cubicBezTo>
                  <a:pt x="4682090" y="967284"/>
                  <a:pt x="4875153" y="954021"/>
                  <a:pt x="4906996" y="946673"/>
                </a:cubicBezTo>
                <a:cubicBezTo>
                  <a:pt x="4922622" y="943067"/>
                  <a:pt x="4935683" y="932330"/>
                  <a:pt x="4950026" y="925158"/>
                </a:cubicBezTo>
                <a:cubicBezTo>
                  <a:pt x="4946440" y="878542"/>
                  <a:pt x="4945068" y="831702"/>
                  <a:pt x="4939269" y="785309"/>
                </a:cubicBezTo>
                <a:cubicBezTo>
                  <a:pt x="4937863" y="774057"/>
                  <a:pt x="4934137" y="762882"/>
                  <a:pt x="4928511" y="753036"/>
                </a:cubicBezTo>
                <a:cubicBezTo>
                  <a:pt x="4919615" y="737469"/>
                  <a:pt x="4906996" y="724349"/>
                  <a:pt x="4896238" y="710005"/>
                </a:cubicBezTo>
                <a:cubicBezTo>
                  <a:pt x="4892652" y="695662"/>
                  <a:pt x="4892092" y="680199"/>
                  <a:pt x="4885480" y="666975"/>
                </a:cubicBezTo>
                <a:cubicBezTo>
                  <a:pt x="4880944" y="657903"/>
                  <a:pt x="4865045" y="655544"/>
                  <a:pt x="4863965" y="645459"/>
                </a:cubicBezTo>
                <a:cubicBezTo>
                  <a:pt x="4854026" y="552688"/>
                  <a:pt x="4870937" y="457362"/>
                  <a:pt x="4853208" y="365760"/>
                </a:cubicBezTo>
                <a:cubicBezTo>
                  <a:pt x="4848390" y="340866"/>
                  <a:pt x="4822098" y="323312"/>
                  <a:pt x="4799419" y="311972"/>
                </a:cubicBezTo>
                <a:cubicBezTo>
                  <a:pt x="4785076" y="304800"/>
                  <a:pt x="4771129" y="296774"/>
                  <a:pt x="4756389" y="290457"/>
                </a:cubicBezTo>
                <a:cubicBezTo>
                  <a:pt x="4745966" y="285990"/>
                  <a:pt x="4734258" y="284770"/>
                  <a:pt x="4724116" y="279699"/>
                </a:cubicBezTo>
                <a:cubicBezTo>
                  <a:pt x="4712552" y="273917"/>
                  <a:pt x="4703949" y="262724"/>
                  <a:pt x="4691843" y="258184"/>
                </a:cubicBezTo>
                <a:cubicBezTo>
                  <a:pt x="4674723" y="251764"/>
                  <a:pt x="4656061" y="250604"/>
                  <a:pt x="4638055" y="247426"/>
                </a:cubicBezTo>
                <a:lnTo>
                  <a:pt x="4508963" y="225911"/>
                </a:lnTo>
                <a:cubicBezTo>
                  <a:pt x="4433753" y="214516"/>
                  <a:pt x="4359112" y="194782"/>
                  <a:pt x="4283052" y="193638"/>
                </a:cubicBezTo>
                <a:lnTo>
                  <a:pt x="2852285" y="172123"/>
                </a:lnTo>
                <a:cubicBezTo>
                  <a:pt x="2672217" y="132108"/>
                  <a:pt x="2831615" y="164096"/>
                  <a:pt x="2572586" y="129092"/>
                </a:cubicBezTo>
                <a:cubicBezTo>
                  <a:pt x="2500719" y="119380"/>
                  <a:pt x="2357433" y="96819"/>
                  <a:pt x="2357433" y="96819"/>
                </a:cubicBezTo>
                <a:cubicBezTo>
                  <a:pt x="2335918" y="89647"/>
                  <a:pt x="2315166" y="79547"/>
                  <a:pt x="2292888" y="75304"/>
                </a:cubicBezTo>
                <a:cubicBezTo>
                  <a:pt x="2207410" y="59023"/>
                  <a:pt x="2101519" y="51061"/>
                  <a:pt x="2013189" y="43031"/>
                </a:cubicBezTo>
                <a:cubicBezTo>
                  <a:pt x="1977330" y="35859"/>
                  <a:pt x="1941209" y="29892"/>
                  <a:pt x="1905612" y="21516"/>
                </a:cubicBezTo>
                <a:cubicBezTo>
                  <a:pt x="1880200" y="15537"/>
                  <a:pt x="1856414" y="186"/>
                  <a:pt x="1830309" y="0"/>
                </a:cubicBezTo>
                <a:lnTo>
                  <a:pt x="399542" y="10758"/>
                </a:lnTo>
                <a:cubicBezTo>
                  <a:pt x="378027" y="14344"/>
                  <a:pt x="355689" y="14618"/>
                  <a:pt x="334996" y="21516"/>
                </a:cubicBezTo>
                <a:cubicBezTo>
                  <a:pt x="322730" y="25605"/>
                  <a:pt x="314607" y="37938"/>
                  <a:pt x="302723" y="43031"/>
                </a:cubicBezTo>
                <a:cubicBezTo>
                  <a:pt x="289133" y="48855"/>
                  <a:pt x="274036" y="50203"/>
                  <a:pt x="259692" y="53789"/>
                </a:cubicBezTo>
                <a:cubicBezTo>
                  <a:pt x="210563" y="86541"/>
                  <a:pt x="245170" y="68696"/>
                  <a:pt x="184389" y="86062"/>
                </a:cubicBezTo>
                <a:cubicBezTo>
                  <a:pt x="173486" y="89177"/>
                  <a:pt x="163386" y="95567"/>
                  <a:pt x="152116" y="96819"/>
                </a:cubicBezTo>
                <a:cubicBezTo>
                  <a:pt x="130732" y="99195"/>
                  <a:pt x="109085" y="96819"/>
                  <a:pt x="87570" y="96819"/>
                </a:cubicBezTo>
              </a:path>
            </a:pathLst>
          </a:cu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7" name="126 - Ελεύθερη σχεδίαση"/>
          <p:cNvSpPr/>
          <p:nvPr/>
        </p:nvSpPr>
        <p:spPr>
          <a:xfrm>
            <a:off x="6033105" y="1957892"/>
            <a:ext cx="3110895" cy="1538076"/>
          </a:xfrm>
          <a:custGeom>
            <a:avLst/>
            <a:gdLst>
              <a:gd name="connsiteX0" fmla="*/ 410726 w 3110895"/>
              <a:gd name="connsiteY0" fmla="*/ 0 h 1538076"/>
              <a:gd name="connsiteX1" fmla="*/ 378453 w 3110895"/>
              <a:gd name="connsiteY1" fmla="*/ 10757 h 1538076"/>
              <a:gd name="connsiteX2" fmla="*/ 249361 w 3110895"/>
              <a:gd name="connsiteY2" fmla="*/ 96819 h 1538076"/>
              <a:gd name="connsiteX3" fmla="*/ 184815 w 3110895"/>
              <a:gd name="connsiteY3" fmla="*/ 139849 h 1538076"/>
              <a:gd name="connsiteX4" fmla="*/ 120269 w 3110895"/>
              <a:gd name="connsiteY4" fmla="*/ 204395 h 1538076"/>
              <a:gd name="connsiteX5" fmla="*/ 87996 w 3110895"/>
              <a:gd name="connsiteY5" fmla="*/ 236668 h 1538076"/>
              <a:gd name="connsiteX6" fmla="*/ 77239 w 3110895"/>
              <a:gd name="connsiteY6" fmla="*/ 290456 h 1538076"/>
              <a:gd name="connsiteX7" fmla="*/ 55723 w 3110895"/>
              <a:gd name="connsiteY7" fmla="*/ 333487 h 1538076"/>
              <a:gd name="connsiteX8" fmla="*/ 77239 w 3110895"/>
              <a:gd name="connsiteY8" fmla="*/ 720762 h 1538076"/>
              <a:gd name="connsiteX9" fmla="*/ 55723 w 3110895"/>
              <a:gd name="connsiteY9" fmla="*/ 849854 h 1538076"/>
              <a:gd name="connsiteX10" fmla="*/ 44966 w 3110895"/>
              <a:gd name="connsiteY10" fmla="*/ 925157 h 1538076"/>
              <a:gd name="connsiteX11" fmla="*/ 23450 w 3110895"/>
              <a:gd name="connsiteY11" fmla="*/ 957430 h 1538076"/>
              <a:gd name="connsiteX12" fmla="*/ 34208 w 3110895"/>
              <a:gd name="connsiteY12" fmla="*/ 1129553 h 1538076"/>
              <a:gd name="connsiteX13" fmla="*/ 66481 w 3110895"/>
              <a:gd name="connsiteY13" fmla="*/ 1161826 h 1538076"/>
              <a:gd name="connsiteX14" fmla="*/ 109511 w 3110895"/>
              <a:gd name="connsiteY14" fmla="*/ 1237129 h 1538076"/>
              <a:gd name="connsiteX15" fmla="*/ 163300 w 3110895"/>
              <a:gd name="connsiteY15" fmla="*/ 1280160 h 1538076"/>
              <a:gd name="connsiteX16" fmla="*/ 184815 w 3110895"/>
              <a:gd name="connsiteY16" fmla="*/ 1312433 h 1538076"/>
              <a:gd name="connsiteX17" fmla="*/ 249361 w 3110895"/>
              <a:gd name="connsiteY17" fmla="*/ 1366221 h 1538076"/>
              <a:gd name="connsiteX18" fmla="*/ 432241 w 3110895"/>
              <a:gd name="connsiteY18" fmla="*/ 1409252 h 1538076"/>
              <a:gd name="connsiteX19" fmla="*/ 582848 w 3110895"/>
              <a:gd name="connsiteY19" fmla="*/ 1430767 h 1538076"/>
              <a:gd name="connsiteX20" fmla="*/ 862547 w 3110895"/>
              <a:gd name="connsiteY20" fmla="*/ 1463040 h 1538076"/>
              <a:gd name="connsiteX21" fmla="*/ 937850 w 3110895"/>
              <a:gd name="connsiteY21" fmla="*/ 1484555 h 1538076"/>
              <a:gd name="connsiteX22" fmla="*/ 1088457 w 3110895"/>
              <a:gd name="connsiteY22" fmla="*/ 1495313 h 1538076"/>
              <a:gd name="connsiteX23" fmla="*/ 1131488 w 3110895"/>
              <a:gd name="connsiteY23" fmla="*/ 1516828 h 1538076"/>
              <a:gd name="connsiteX24" fmla="*/ 1486490 w 3110895"/>
              <a:gd name="connsiteY24" fmla="*/ 1495313 h 1538076"/>
              <a:gd name="connsiteX25" fmla="*/ 2185737 w 3110895"/>
              <a:gd name="connsiteY25" fmla="*/ 1506070 h 1538076"/>
              <a:gd name="connsiteX26" fmla="*/ 2282556 w 3110895"/>
              <a:gd name="connsiteY26" fmla="*/ 1484555 h 1538076"/>
              <a:gd name="connsiteX27" fmla="*/ 2368617 w 3110895"/>
              <a:gd name="connsiteY27" fmla="*/ 1473797 h 1538076"/>
              <a:gd name="connsiteX28" fmla="*/ 2562255 w 3110895"/>
              <a:gd name="connsiteY28" fmla="*/ 1441524 h 1538076"/>
              <a:gd name="connsiteX29" fmla="*/ 2691347 w 3110895"/>
              <a:gd name="connsiteY29" fmla="*/ 1387736 h 1538076"/>
              <a:gd name="connsiteX30" fmla="*/ 2841954 w 3110895"/>
              <a:gd name="connsiteY30" fmla="*/ 1355463 h 1538076"/>
              <a:gd name="connsiteX31" fmla="*/ 2917257 w 3110895"/>
              <a:gd name="connsiteY31" fmla="*/ 1323190 h 1538076"/>
              <a:gd name="connsiteX32" fmla="*/ 2971046 w 3110895"/>
              <a:gd name="connsiteY32" fmla="*/ 1301675 h 1538076"/>
              <a:gd name="connsiteX33" fmla="*/ 3024834 w 3110895"/>
              <a:gd name="connsiteY33" fmla="*/ 1290917 h 1538076"/>
              <a:gd name="connsiteX34" fmla="*/ 3057107 w 3110895"/>
              <a:gd name="connsiteY34" fmla="*/ 1269402 h 1538076"/>
              <a:gd name="connsiteX35" fmla="*/ 3089380 w 3110895"/>
              <a:gd name="connsiteY35" fmla="*/ 1258644 h 1538076"/>
              <a:gd name="connsiteX36" fmla="*/ 3110895 w 3110895"/>
              <a:gd name="connsiteY36" fmla="*/ 1194099 h 1538076"/>
              <a:gd name="connsiteX37" fmla="*/ 3100137 w 3110895"/>
              <a:gd name="connsiteY37" fmla="*/ 1118795 h 1538076"/>
              <a:gd name="connsiteX38" fmla="*/ 3089380 w 3110895"/>
              <a:gd name="connsiteY38" fmla="*/ 1086522 h 1538076"/>
              <a:gd name="connsiteX39" fmla="*/ 3024834 w 3110895"/>
              <a:gd name="connsiteY39" fmla="*/ 1065007 h 1538076"/>
              <a:gd name="connsiteX40" fmla="*/ 2992561 w 3110895"/>
              <a:gd name="connsiteY40" fmla="*/ 1032734 h 1538076"/>
              <a:gd name="connsiteX41" fmla="*/ 3003319 w 3110895"/>
              <a:gd name="connsiteY41" fmla="*/ 871369 h 1538076"/>
              <a:gd name="connsiteX42" fmla="*/ 2992561 w 3110895"/>
              <a:gd name="connsiteY42" fmla="*/ 839096 h 1538076"/>
              <a:gd name="connsiteX43" fmla="*/ 2960288 w 3110895"/>
              <a:gd name="connsiteY43" fmla="*/ 796066 h 1538076"/>
              <a:gd name="connsiteX44" fmla="*/ 2895742 w 3110895"/>
              <a:gd name="connsiteY44" fmla="*/ 742277 h 1538076"/>
              <a:gd name="connsiteX45" fmla="*/ 2863469 w 3110895"/>
              <a:gd name="connsiteY45" fmla="*/ 731520 h 1538076"/>
              <a:gd name="connsiteX46" fmla="*/ 2777408 w 3110895"/>
              <a:gd name="connsiteY46" fmla="*/ 699247 h 1538076"/>
              <a:gd name="connsiteX47" fmla="*/ 2626801 w 3110895"/>
              <a:gd name="connsiteY47" fmla="*/ 666974 h 1538076"/>
              <a:gd name="connsiteX48" fmla="*/ 2583770 w 3110895"/>
              <a:gd name="connsiteY48" fmla="*/ 645459 h 1538076"/>
              <a:gd name="connsiteX49" fmla="*/ 2508467 w 3110895"/>
              <a:gd name="connsiteY49" fmla="*/ 623943 h 1538076"/>
              <a:gd name="connsiteX50" fmla="*/ 2476194 w 3110895"/>
              <a:gd name="connsiteY50" fmla="*/ 613186 h 1538076"/>
              <a:gd name="connsiteX51" fmla="*/ 2390133 w 3110895"/>
              <a:gd name="connsiteY51" fmla="*/ 591670 h 1538076"/>
              <a:gd name="connsiteX52" fmla="*/ 2271799 w 3110895"/>
              <a:gd name="connsiteY52" fmla="*/ 559397 h 1538076"/>
              <a:gd name="connsiteX53" fmla="*/ 2164222 w 3110895"/>
              <a:gd name="connsiteY53" fmla="*/ 527124 h 1538076"/>
              <a:gd name="connsiteX54" fmla="*/ 2121191 w 3110895"/>
              <a:gd name="connsiteY54" fmla="*/ 505609 h 1538076"/>
              <a:gd name="connsiteX55" fmla="*/ 1981342 w 3110895"/>
              <a:gd name="connsiteY55" fmla="*/ 494852 h 1538076"/>
              <a:gd name="connsiteX56" fmla="*/ 1895281 w 3110895"/>
              <a:gd name="connsiteY56" fmla="*/ 473336 h 1538076"/>
              <a:gd name="connsiteX57" fmla="*/ 1626340 w 3110895"/>
              <a:gd name="connsiteY57" fmla="*/ 441063 h 1538076"/>
              <a:gd name="connsiteX58" fmla="*/ 1508006 w 3110895"/>
              <a:gd name="connsiteY58" fmla="*/ 419548 h 1538076"/>
              <a:gd name="connsiteX59" fmla="*/ 1454217 w 3110895"/>
              <a:gd name="connsiteY59" fmla="*/ 408790 h 1538076"/>
              <a:gd name="connsiteX60" fmla="*/ 1271337 w 3110895"/>
              <a:gd name="connsiteY60" fmla="*/ 355002 h 1538076"/>
              <a:gd name="connsiteX61" fmla="*/ 1206791 w 3110895"/>
              <a:gd name="connsiteY61" fmla="*/ 333487 h 1538076"/>
              <a:gd name="connsiteX62" fmla="*/ 1088457 w 3110895"/>
              <a:gd name="connsiteY62" fmla="*/ 301214 h 1538076"/>
              <a:gd name="connsiteX63" fmla="*/ 980881 w 3110895"/>
              <a:gd name="connsiteY63" fmla="*/ 268941 h 1538076"/>
              <a:gd name="connsiteX64" fmla="*/ 937850 w 3110895"/>
              <a:gd name="connsiteY64" fmla="*/ 247426 h 1538076"/>
              <a:gd name="connsiteX65" fmla="*/ 905577 w 3110895"/>
              <a:gd name="connsiteY65" fmla="*/ 236668 h 1538076"/>
              <a:gd name="connsiteX66" fmla="*/ 776486 w 3110895"/>
              <a:gd name="connsiteY66" fmla="*/ 204395 h 1538076"/>
              <a:gd name="connsiteX67" fmla="*/ 604363 w 3110895"/>
              <a:gd name="connsiteY67" fmla="*/ 193637 h 1538076"/>
              <a:gd name="connsiteX68" fmla="*/ 496787 w 3110895"/>
              <a:gd name="connsiteY68" fmla="*/ 129092 h 1538076"/>
              <a:gd name="connsiteX69" fmla="*/ 475271 w 3110895"/>
              <a:gd name="connsiteY69" fmla="*/ 96819 h 1538076"/>
              <a:gd name="connsiteX70" fmla="*/ 464514 w 3110895"/>
              <a:gd name="connsiteY70" fmla="*/ 64546 h 1538076"/>
              <a:gd name="connsiteX71" fmla="*/ 432241 w 3110895"/>
              <a:gd name="connsiteY71" fmla="*/ 32273 h 1538076"/>
              <a:gd name="connsiteX72" fmla="*/ 346180 w 3110895"/>
              <a:gd name="connsiteY72" fmla="*/ 21515 h 153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3110895" h="1538076">
                <a:moveTo>
                  <a:pt x="410726" y="0"/>
                </a:moveTo>
                <a:cubicBezTo>
                  <a:pt x="399968" y="3586"/>
                  <a:pt x="388248" y="5043"/>
                  <a:pt x="378453" y="10757"/>
                </a:cubicBezTo>
                <a:cubicBezTo>
                  <a:pt x="378405" y="10785"/>
                  <a:pt x="278063" y="77684"/>
                  <a:pt x="249361" y="96819"/>
                </a:cubicBezTo>
                <a:cubicBezTo>
                  <a:pt x="227846" y="111162"/>
                  <a:pt x="203099" y="121565"/>
                  <a:pt x="184815" y="139849"/>
                </a:cubicBezTo>
                <a:lnTo>
                  <a:pt x="120269" y="204395"/>
                </a:lnTo>
                <a:lnTo>
                  <a:pt x="87996" y="236668"/>
                </a:lnTo>
                <a:cubicBezTo>
                  <a:pt x="84410" y="254597"/>
                  <a:pt x="83021" y="273110"/>
                  <a:pt x="77239" y="290456"/>
                </a:cubicBezTo>
                <a:cubicBezTo>
                  <a:pt x="72168" y="305670"/>
                  <a:pt x="55723" y="317450"/>
                  <a:pt x="55723" y="333487"/>
                </a:cubicBezTo>
                <a:cubicBezTo>
                  <a:pt x="55723" y="462778"/>
                  <a:pt x="70067" y="591670"/>
                  <a:pt x="77239" y="720762"/>
                </a:cubicBezTo>
                <a:cubicBezTo>
                  <a:pt x="55374" y="786356"/>
                  <a:pt x="70134" y="734562"/>
                  <a:pt x="55723" y="849854"/>
                </a:cubicBezTo>
                <a:cubicBezTo>
                  <a:pt x="52578" y="875014"/>
                  <a:pt x="52252" y="900871"/>
                  <a:pt x="44966" y="925157"/>
                </a:cubicBezTo>
                <a:cubicBezTo>
                  <a:pt x="41251" y="937541"/>
                  <a:pt x="30622" y="946672"/>
                  <a:pt x="23450" y="957430"/>
                </a:cubicBezTo>
                <a:cubicBezTo>
                  <a:pt x="5591" y="1028870"/>
                  <a:pt x="0" y="1026929"/>
                  <a:pt x="34208" y="1129553"/>
                </a:cubicBezTo>
                <a:cubicBezTo>
                  <a:pt x="39019" y="1143986"/>
                  <a:pt x="55723" y="1151068"/>
                  <a:pt x="66481" y="1161826"/>
                </a:cubicBezTo>
                <a:cubicBezTo>
                  <a:pt x="78789" y="1198750"/>
                  <a:pt x="76949" y="1204567"/>
                  <a:pt x="109511" y="1237129"/>
                </a:cubicBezTo>
                <a:cubicBezTo>
                  <a:pt x="125747" y="1253365"/>
                  <a:pt x="147064" y="1263924"/>
                  <a:pt x="163300" y="1280160"/>
                </a:cubicBezTo>
                <a:cubicBezTo>
                  <a:pt x="172442" y="1289302"/>
                  <a:pt x="176538" y="1302501"/>
                  <a:pt x="184815" y="1312433"/>
                </a:cubicBezTo>
                <a:cubicBezTo>
                  <a:pt x="198783" y="1329195"/>
                  <a:pt x="227755" y="1357219"/>
                  <a:pt x="249361" y="1366221"/>
                </a:cubicBezTo>
                <a:cubicBezTo>
                  <a:pt x="342383" y="1404980"/>
                  <a:pt x="338959" y="1396532"/>
                  <a:pt x="432241" y="1409252"/>
                </a:cubicBezTo>
                <a:lnTo>
                  <a:pt x="582848" y="1430767"/>
                </a:lnTo>
                <a:cubicBezTo>
                  <a:pt x="736171" y="1481874"/>
                  <a:pt x="559347" y="1429351"/>
                  <a:pt x="862547" y="1463040"/>
                </a:cubicBezTo>
                <a:cubicBezTo>
                  <a:pt x="888493" y="1465923"/>
                  <a:pt x="912007" y="1480863"/>
                  <a:pt x="937850" y="1484555"/>
                </a:cubicBezTo>
                <a:cubicBezTo>
                  <a:pt x="987674" y="1491673"/>
                  <a:pt x="1038255" y="1491727"/>
                  <a:pt x="1088457" y="1495313"/>
                </a:cubicBezTo>
                <a:cubicBezTo>
                  <a:pt x="1102801" y="1502485"/>
                  <a:pt x="1115458" y="1516357"/>
                  <a:pt x="1131488" y="1516828"/>
                </a:cubicBezTo>
                <a:cubicBezTo>
                  <a:pt x="1407763" y="1524953"/>
                  <a:pt x="1358192" y="1538076"/>
                  <a:pt x="1486490" y="1495313"/>
                </a:cubicBezTo>
                <a:cubicBezTo>
                  <a:pt x="1745678" y="1507094"/>
                  <a:pt x="1940229" y="1530621"/>
                  <a:pt x="2185737" y="1506070"/>
                </a:cubicBezTo>
                <a:cubicBezTo>
                  <a:pt x="2218633" y="1502780"/>
                  <a:pt x="2249999" y="1490300"/>
                  <a:pt x="2282556" y="1484555"/>
                </a:cubicBezTo>
                <a:cubicBezTo>
                  <a:pt x="2311026" y="1479531"/>
                  <a:pt x="2340061" y="1478306"/>
                  <a:pt x="2368617" y="1473797"/>
                </a:cubicBezTo>
                <a:cubicBezTo>
                  <a:pt x="2739868" y="1415178"/>
                  <a:pt x="2303080" y="1478550"/>
                  <a:pt x="2562255" y="1441524"/>
                </a:cubicBezTo>
                <a:cubicBezTo>
                  <a:pt x="2605286" y="1423595"/>
                  <a:pt x="2646122" y="1399042"/>
                  <a:pt x="2691347" y="1387736"/>
                </a:cubicBezTo>
                <a:cubicBezTo>
                  <a:pt x="2798569" y="1360931"/>
                  <a:pt x="2748240" y="1371082"/>
                  <a:pt x="2841954" y="1355463"/>
                </a:cubicBezTo>
                <a:cubicBezTo>
                  <a:pt x="2917504" y="1317688"/>
                  <a:pt x="2853947" y="1346931"/>
                  <a:pt x="2917257" y="1323190"/>
                </a:cubicBezTo>
                <a:cubicBezTo>
                  <a:pt x="2935338" y="1316410"/>
                  <a:pt x="2952550" y="1307224"/>
                  <a:pt x="2971046" y="1301675"/>
                </a:cubicBezTo>
                <a:cubicBezTo>
                  <a:pt x="2988559" y="1296421"/>
                  <a:pt x="3006905" y="1294503"/>
                  <a:pt x="3024834" y="1290917"/>
                </a:cubicBezTo>
                <a:cubicBezTo>
                  <a:pt x="3035592" y="1283745"/>
                  <a:pt x="3045543" y="1275184"/>
                  <a:pt x="3057107" y="1269402"/>
                </a:cubicBezTo>
                <a:cubicBezTo>
                  <a:pt x="3067249" y="1264331"/>
                  <a:pt x="3082789" y="1267871"/>
                  <a:pt x="3089380" y="1258644"/>
                </a:cubicBezTo>
                <a:cubicBezTo>
                  <a:pt x="3102562" y="1240190"/>
                  <a:pt x="3103723" y="1215614"/>
                  <a:pt x="3110895" y="1194099"/>
                </a:cubicBezTo>
                <a:cubicBezTo>
                  <a:pt x="3107309" y="1168998"/>
                  <a:pt x="3105110" y="1143659"/>
                  <a:pt x="3100137" y="1118795"/>
                </a:cubicBezTo>
                <a:cubicBezTo>
                  <a:pt x="3097913" y="1107676"/>
                  <a:pt x="3098607" y="1093113"/>
                  <a:pt x="3089380" y="1086522"/>
                </a:cubicBezTo>
                <a:cubicBezTo>
                  <a:pt x="3070925" y="1073340"/>
                  <a:pt x="3024834" y="1065007"/>
                  <a:pt x="3024834" y="1065007"/>
                </a:cubicBezTo>
                <a:cubicBezTo>
                  <a:pt x="3014076" y="1054249"/>
                  <a:pt x="3001000" y="1045392"/>
                  <a:pt x="2992561" y="1032734"/>
                </a:cubicBezTo>
                <a:cubicBezTo>
                  <a:pt x="2963097" y="988538"/>
                  <a:pt x="2998830" y="898302"/>
                  <a:pt x="3003319" y="871369"/>
                </a:cubicBezTo>
                <a:cubicBezTo>
                  <a:pt x="2999733" y="860611"/>
                  <a:pt x="2998187" y="848941"/>
                  <a:pt x="2992561" y="839096"/>
                </a:cubicBezTo>
                <a:cubicBezTo>
                  <a:pt x="2983665" y="823529"/>
                  <a:pt x="2971956" y="809679"/>
                  <a:pt x="2960288" y="796066"/>
                </a:cubicBezTo>
                <a:cubicBezTo>
                  <a:pt x="2942445" y="775250"/>
                  <a:pt x="2920640" y="754726"/>
                  <a:pt x="2895742" y="742277"/>
                </a:cubicBezTo>
                <a:cubicBezTo>
                  <a:pt x="2885600" y="737206"/>
                  <a:pt x="2874227" y="735106"/>
                  <a:pt x="2863469" y="731520"/>
                </a:cubicBezTo>
                <a:cubicBezTo>
                  <a:pt x="2810343" y="696101"/>
                  <a:pt x="2851850" y="717857"/>
                  <a:pt x="2777408" y="699247"/>
                </a:cubicBezTo>
                <a:cubicBezTo>
                  <a:pt x="2644490" y="666018"/>
                  <a:pt x="2760227" y="686036"/>
                  <a:pt x="2626801" y="666974"/>
                </a:cubicBezTo>
                <a:cubicBezTo>
                  <a:pt x="2612457" y="659802"/>
                  <a:pt x="2598841" y="650939"/>
                  <a:pt x="2583770" y="645459"/>
                </a:cubicBezTo>
                <a:cubicBezTo>
                  <a:pt x="2559236" y="636538"/>
                  <a:pt x="2533472" y="631444"/>
                  <a:pt x="2508467" y="623943"/>
                </a:cubicBezTo>
                <a:cubicBezTo>
                  <a:pt x="2497606" y="620685"/>
                  <a:pt x="2487134" y="616170"/>
                  <a:pt x="2476194" y="613186"/>
                </a:cubicBezTo>
                <a:cubicBezTo>
                  <a:pt x="2447666" y="605406"/>
                  <a:pt x="2418185" y="601021"/>
                  <a:pt x="2390133" y="591670"/>
                </a:cubicBezTo>
                <a:cubicBezTo>
                  <a:pt x="2266931" y="550602"/>
                  <a:pt x="2453880" y="585410"/>
                  <a:pt x="2271799" y="559397"/>
                </a:cubicBezTo>
                <a:cubicBezTo>
                  <a:pt x="2169868" y="508433"/>
                  <a:pt x="2298163" y="567306"/>
                  <a:pt x="2164222" y="527124"/>
                </a:cubicBezTo>
                <a:cubicBezTo>
                  <a:pt x="2148862" y="522516"/>
                  <a:pt x="2136984" y="508396"/>
                  <a:pt x="2121191" y="505609"/>
                </a:cubicBezTo>
                <a:cubicBezTo>
                  <a:pt x="2075148" y="497484"/>
                  <a:pt x="2027958" y="498438"/>
                  <a:pt x="1981342" y="494852"/>
                </a:cubicBezTo>
                <a:cubicBezTo>
                  <a:pt x="1952655" y="487680"/>
                  <a:pt x="1924329" y="478869"/>
                  <a:pt x="1895281" y="473336"/>
                </a:cubicBezTo>
                <a:cubicBezTo>
                  <a:pt x="1775164" y="450456"/>
                  <a:pt x="1745296" y="450976"/>
                  <a:pt x="1626340" y="441063"/>
                </a:cubicBezTo>
                <a:lnTo>
                  <a:pt x="1508006" y="419548"/>
                </a:lnTo>
                <a:cubicBezTo>
                  <a:pt x="1490034" y="416178"/>
                  <a:pt x="1471563" y="414572"/>
                  <a:pt x="1454217" y="408790"/>
                </a:cubicBezTo>
                <a:cubicBezTo>
                  <a:pt x="1277207" y="349787"/>
                  <a:pt x="1415004" y="375526"/>
                  <a:pt x="1271337" y="355002"/>
                </a:cubicBezTo>
                <a:cubicBezTo>
                  <a:pt x="1249822" y="347830"/>
                  <a:pt x="1228467" y="340157"/>
                  <a:pt x="1206791" y="333487"/>
                </a:cubicBezTo>
                <a:cubicBezTo>
                  <a:pt x="1151378" y="316437"/>
                  <a:pt x="1137498" y="313474"/>
                  <a:pt x="1088457" y="301214"/>
                </a:cubicBezTo>
                <a:cubicBezTo>
                  <a:pt x="1020277" y="255761"/>
                  <a:pt x="1098027" y="300890"/>
                  <a:pt x="980881" y="268941"/>
                </a:cubicBezTo>
                <a:cubicBezTo>
                  <a:pt x="965409" y="264721"/>
                  <a:pt x="952590" y="253743"/>
                  <a:pt x="937850" y="247426"/>
                </a:cubicBezTo>
                <a:cubicBezTo>
                  <a:pt x="927427" y="242959"/>
                  <a:pt x="916534" y="239590"/>
                  <a:pt x="905577" y="236668"/>
                </a:cubicBezTo>
                <a:cubicBezTo>
                  <a:pt x="862720" y="225239"/>
                  <a:pt x="820754" y="207162"/>
                  <a:pt x="776486" y="204395"/>
                </a:cubicBezTo>
                <a:lnTo>
                  <a:pt x="604363" y="193637"/>
                </a:lnTo>
                <a:cubicBezTo>
                  <a:pt x="458054" y="144867"/>
                  <a:pt x="531212" y="197941"/>
                  <a:pt x="496787" y="129092"/>
                </a:cubicBezTo>
                <a:cubicBezTo>
                  <a:pt x="491005" y="117528"/>
                  <a:pt x="482443" y="107577"/>
                  <a:pt x="475271" y="96819"/>
                </a:cubicBezTo>
                <a:cubicBezTo>
                  <a:pt x="471685" y="86061"/>
                  <a:pt x="470804" y="73981"/>
                  <a:pt x="464514" y="64546"/>
                </a:cubicBezTo>
                <a:cubicBezTo>
                  <a:pt x="456075" y="51887"/>
                  <a:pt x="444899" y="40712"/>
                  <a:pt x="432241" y="32273"/>
                </a:cubicBezTo>
                <a:cubicBezTo>
                  <a:pt x="407599" y="15845"/>
                  <a:pt x="372348" y="21515"/>
                  <a:pt x="346180" y="21515"/>
                </a:cubicBezTo>
              </a:path>
            </a:pathLst>
          </a:cu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29" name="128 - Ευθύγραμμο βέλος σύνδεσης"/>
          <p:cNvCxnSpPr/>
          <p:nvPr/>
        </p:nvCxnSpPr>
        <p:spPr>
          <a:xfrm rot="16200000" flipH="1">
            <a:off x="1107257" y="3964785"/>
            <a:ext cx="1214446" cy="571504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140 - TextBox"/>
          <p:cNvSpPr txBox="1"/>
          <p:nvPr/>
        </p:nvSpPr>
        <p:spPr>
          <a:xfrm>
            <a:off x="928662" y="4786322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8000"/>
                </a:solidFill>
              </a:rPr>
              <a:t>Αυτές οι ουσίες ονομάζονται αντιδρώντα </a:t>
            </a:r>
            <a:endParaRPr lang="el-GR" dirty="0">
              <a:solidFill>
                <a:srgbClr val="008000"/>
              </a:solidFill>
            </a:endParaRPr>
          </a:p>
        </p:txBody>
      </p:sp>
      <p:cxnSp>
        <p:nvCxnSpPr>
          <p:cNvPr id="142" name="141 - Ευθύγραμμο βέλος σύνδεσης"/>
          <p:cNvCxnSpPr/>
          <p:nvPr/>
        </p:nvCxnSpPr>
        <p:spPr>
          <a:xfrm rot="5400000">
            <a:off x="6607983" y="4107661"/>
            <a:ext cx="1285884" cy="71438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143 - TextBox"/>
          <p:cNvSpPr txBox="1"/>
          <p:nvPr/>
        </p:nvSpPr>
        <p:spPr>
          <a:xfrm>
            <a:off x="5857884" y="4786322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Αυτές οι ουσίες ονομάζονται προϊόντα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56" grpId="0"/>
      <p:bldP spid="60" grpId="0"/>
      <p:bldP spid="35" grpId="0"/>
      <p:bldP spid="37" grpId="0"/>
      <p:bldP spid="94" grpId="0"/>
      <p:bldP spid="95" grpId="0"/>
      <p:bldP spid="104" grpId="0"/>
      <p:bldP spid="106" grpId="0"/>
      <p:bldP spid="113" grpId="0"/>
      <p:bldP spid="114" grpId="0"/>
      <p:bldP spid="115" grpId="0"/>
      <p:bldP spid="117" grpId="0"/>
      <p:bldP spid="124" grpId="0"/>
      <p:bldP spid="126" grpId="0" animBg="1"/>
      <p:bldP spid="127" grpId="0" animBg="1"/>
      <p:bldP spid="141" grpId="0"/>
      <p:bldP spid="1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Ορθογώνιο"/>
          <p:cNvSpPr/>
          <p:nvPr/>
        </p:nvSpPr>
        <p:spPr>
          <a:xfrm>
            <a:off x="1357290" y="4181781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Cl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-71470" y="4181781"/>
            <a:ext cx="957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H</a:t>
            </a:r>
            <a:r>
              <a:rPr lang="en-US" sz="2400" b="1" baseline="30000" dirty="0" smtClean="0"/>
              <a:t>+</a:t>
            </a:r>
            <a:r>
              <a:rPr lang="en-US" sz="2400" b="1" dirty="0" smtClean="0"/>
              <a:t> </a:t>
            </a:r>
            <a:r>
              <a:rPr lang="el-GR" sz="2400" b="1" baseline="-25000" dirty="0" smtClean="0"/>
              <a:t>(α</a:t>
            </a:r>
            <a:r>
              <a:rPr lang="en-US" sz="2400" b="1" baseline="-25000" dirty="0" smtClean="0"/>
              <a:t>q)</a:t>
            </a:r>
            <a:r>
              <a:rPr lang="en-US" sz="2400" b="1" baseline="30000" dirty="0" smtClean="0"/>
              <a:t> </a:t>
            </a:r>
            <a:endParaRPr lang="el-GR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928662" y="418178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 </a:t>
            </a:r>
            <a:endParaRPr lang="el-GR" sz="24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2500298" y="4181781"/>
            <a:ext cx="1087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Na</a:t>
            </a:r>
            <a:r>
              <a:rPr lang="en-US" sz="2400" baseline="30000" dirty="0" smtClean="0">
                <a:solidFill>
                  <a:srgbClr val="FF0000"/>
                </a:solidFill>
              </a:rPr>
              <a:t>+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3857620" y="4214818"/>
            <a:ext cx="11790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OH</a:t>
            </a:r>
            <a:r>
              <a:rPr lang="en-US" sz="2400" baseline="30000" dirty="0" smtClean="0"/>
              <a:t>-</a:t>
            </a:r>
            <a:r>
              <a:rPr lang="el-GR" sz="2400" dirty="0" smtClean="0"/>
              <a:t> </a:t>
            </a:r>
            <a:r>
              <a:rPr lang="el-GR" sz="2400" b="1" baseline="-25000" dirty="0" smtClean="0"/>
              <a:t>(α</a:t>
            </a:r>
            <a:r>
              <a:rPr lang="en-US" sz="2400" b="1" baseline="-25000" dirty="0" smtClean="0"/>
              <a:t>q)</a:t>
            </a:r>
            <a:r>
              <a:rPr lang="en-US" sz="2400" b="1" baseline="30000" dirty="0" smtClean="0"/>
              <a:t> </a:t>
            </a:r>
            <a:endParaRPr lang="el-GR" sz="2400" dirty="0" smtClean="0"/>
          </a:p>
        </p:txBody>
      </p:sp>
      <p:grpSp>
        <p:nvGrpSpPr>
          <p:cNvPr id="4" name="122 - Ομάδα"/>
          <p:cNvGrpSpPr/>
          <p:nvPr/>
        </p:nvGrpSpPr>
        <p:grpSpPr>
          <a:xfrm>
            <a:off x="0" y="1142984"/>
            <a:ext cx="3643306" cy="2857496"/>
            <a:chOff x="2357422" y="3000372"/>
            <a:chExt cx="3643338" cy="2857496"/>
          </a:xfrm>
        </p:grpSpPr>
        <p:pic>
          <p:nvPicPr>
            <p:cNvPr id="98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7422" y="3000372"/>
              <a:ext cx="3643338" cy="2857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9" name="98 - Ορθογώνιο"/>
            <p:cNvSpPr/>
            <p:nvPr/>
          </p:nvSpPr>
          <p:spPr>
            <a:xfrm>
              <a:off x="3929058" y="5286388"/>
              <a:ext cx="993236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100" name="99 - Ορθογώνιο"/>
            <p:cNvSpPr/>
            <p:nvPr/>
          </p:nvSpPr>
          <p:spPr>
            <a:xfrm>
              <a:off x="4015117" y="4292661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5" name="104 - Ορθογώνιο"/>
            <p:cNvSpPr/>
            <p:nvPr/>
          </p:nvSpPr>
          <p:spPr>
            <a:xfrm>
              <a:off x="5245019" y="4858936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7" name="106 - Ορθογώνιο"/>
            <p:cNvSpPr/>
            <p:nvPr/>
          </p:nvSpPr>
          <p:spPr>
            <a:xfrm>
              <a:off x="5138072" y="3813504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8" name="107 - Ορθογώνιο"/>
            <p:cNvSpPr/>
            <p:nvPr/>
          </p:nvSpPr>
          <p:spPr>
            <a:xfrm>
              <a:off x="3801220" y="3500438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9" name="108 - Ορθογώνιο"/>
            <p:cNvSpPr/>
            <p:nvPr/>
          </p:nvSpPr>
          <p:spPr>
            <a:xfrm>
              <a:off x="2838688" y="4858936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0" name="109 - Ορθογώνιο"/>
            <p:cNvSpPr/>
            <p:nvPr/>
          </p:nvSpPr>
          <p:spPr>
            <a:xfrm>
              <a:off x="3854695" y="3813504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1" name="110 - Ορθογώνιο"/>
            <p:cNvSpPr/>
            <p:nvPr/>
          </p:nvSpPr>
          <p:spPr>
            <a:xfrm>
              <a:off x="2678266" y="4205541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2" name="111 - Ορθογώνιο"/>
            <p:cNvSpPr/>
            <p:nvPr/>
          </p:nvSpPr>
          <p:spPr>
            <a:xfrm>
              <a:off x="4389435" y="5033175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6" name="115 - Ορθογώνιο"/>
            <p:cNvSpPr/>
            <p:nvPr/>
          </p:nvSpPr>
          <p:spPr>
            <a:xfrm>
              <a:off x="3074144" y="4564269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18" name="117 - Ορθογώνιο"/>
            <p:cNvSpPr/>
            <p:nvPr/>
          </p:nvSpPr>
          <p:spPr>
            <a:xfrm>
              <a:off x="4328408" y="3825804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19" name="118 - Ορθογώνιο"/>
            <p:cNvSpPr/>
            <p:nvPr/>
          </p:nvSpPr>
          <p:spPr>
            <a:xfrm>
              <a:off x="2894964" y="3758671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21" name="120 - Ορθογώνιο"/>
            <p:cNvSpPr/>
            <p:nvPr/>
          </p:nvSpPr>
          <p:spPr>
            <a:xfrm>
              <a:off x="3910320" y="4832802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22" name="121 - Ορθογώνιο"/>
            <p:cNvSpPr/>
            <p:nvPr/>
          </p:nvSpPr>
          <p:spPr>
            <a:xfrm>
              <a:off x="3014417" y="5235602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30" name="129 - Ορθογώνιο"/>
            <p:cNvSpPr/>
            <p:nvPr/>
          </p:nvSpPr>
          <p:spPr>
            <a:xfrm>
              <a:off x="4572000" y="4572008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1" name="130 - Ορθογώνιο"/>
            <p:cNvSpPr/>
            <p:nvPr/>
          </p:nvSpPr>
          <p:spPr>
            <a:xfrm>
              <a:off x="3214678" y="4143380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2" name="131 - Ορθογώνιο"/>
            <p:cNvSpPr/>
            <p:nvPr/>
          </p:nvSpPr>
          <p:spPr>
            <a:xfrm>
              <a:off x="5085358" y="4170704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3" name="132 - Ορθογώνιο"/>
            <p:cNvSpPr/>
            <p:nvPr/>
          </p:nvSpPr>
          <p:spPr>
            <a:xfrm>
              <a:off x="3143240" y="3571876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4" name="133 - Ορθογώνιο"/>
            <p:cNvSpPr/>
            <p:nvPr/>
          </p:nvSpPr>
          <p:spPr>
            <a:xfrm>
              <a:off x="3500430" y="5181608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5" name="134 - Ορθογώνιο"/>
            <p:cNvSpPr/>
            <p:nvPr/>
          </p:nvSpPr>
          <p:spPr>
            <a:xfrm>
              <a:off x="4714876" y="41821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36" name="135 - Ορθογώνιο"/>
            <p:cNvSpPr/>
            <p:nvPr/>
          </p:nvSpPr>
          <p:spPr>
            <a:xfrm>
              <a:off x="4867276" y="5039433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37" name="136 - Ορθογώνιο"/>
            <p:cNvSpPr/>
            <p:nvPr/>
          </p:nvSpPr>
          <p:spPr>
            <a:xfrm>
              <a:off x="4493672" y="3571876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38" name="137 - Ορθογώνιο"/>
            <p:cNvSpPr/>
            <p:nvPr/>
          </p:nvSpPr>
          <p:spPr>
            <a:xfrm>
              <a:off x="3643306" y="46393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39" name="138 - Ορθογώνιο"/>
            <p:cNvSpPr/>
            <p:nvPr/>
          </p:nvSpPr>
          <p:spPr>
            <a:xfrm>
              <a:off x="3428992" y="3857628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40" name="139 - Ορθογώνιο"/>
            <p:cNvSpPr/>
            <p:nvPr/>
          </p:nvSpPr>
          <p:spPr>
            <a:xfrm>
              <a:off x="2707722" y="44869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</p:grpSp>
      <p:sp>
        <p:nvSpPr>
          <p:cNvPr id="94" name="93 - Ορθογώνιο"/>
          <p:cNvSpPr/>
          <p:nvPr/>
        </p:nvSpPr>
        <p:spPr>
          <a:xfrm>
            <a:off x="2235690" y="4214818"/>
            <a:ext cx="407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95" name="94 - Ορθογώνιο"/>
          <p:cNvSpPr/>
          <p:nvPr/>
        </p:nvSpPr>
        <p:spPr>
          <a:xfrm>
            <a:off x="3500430" y="425321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 </a:t>
            </a:r>
            <a:endParaRPr lang="el-GR" sz="2400" dirty="0"/>
          </a:p>
        </p:txBody>
      </p:sp>
      <p:cxnSp>
        <p:nvCxnSpPr>
          <p:cNvPr id="102" name="101 - Ευθύγραμμο βέλος σύνδεσης"/>
          <p:cNvCxnSpPr/>
          <p:nvPr/>
        </p:nvCxnSpPr>
        <p:spPr>
          <a:xfrm>
            <a:off x="4857752" y="4429132"/>
            <a:ext cx="107157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103 - Ορθογώνιο"/>
          <p:cNvSpPr/>
          <p:nvPr/>
        </p:nvSpPr>
        <p:spPr>
          <a:xfrm>
            <a:off x="6000760" y="4143380"/>
            <a:ext cx="6912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</a:t>
            </a:r>
            <a:r>
              <a:rPr lang="el-GR" sz="2400" b="1" baseline="-25000" dirty="0" smtClean="0"/>
              <a:t>2</a:t>
            </a:r>
            <a:r>
              <a:rPr lang="el-GR" sz="2400" b="1" dirty="0" smtClean="0"/>
              <a:t>Ο</a:t>
            </a:r>
            <a:endParaRPr lang="el-GR" sz="2400" dirty="0"/>
          </a:p>
        </p:txBody>
      </p:sp>
      <p:sp>
        <p:nvSpPr>
          <p:cNvPr id="106" name="105 - Ορθογώνιο"/>
          <p:cNvSpPr/>
          <p:nvPr/>
        </p:nvSpPr>
        <p:spPr>
          <a:xfrm>
            <a:off x="6500826" y="4214818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-25000" dirty="0" smtClean="0"/>
              <a:t>(</a:t>
            </a:r>
            <a:r>
              <a:rPr lang="en-US" b="1" baseline="-25000" dirty="0" smtClean="0"/>
              <a:t> l</a:t>
            </a:r>
            <a:r>
              <a:rPr lang="en-US" b="1" dirty="0" smtClean="0"/>
              <a:t> </a:t>
            </a:r>
            <a:r>
              <a:rPr lang="en-US" b="1" baseline="-25000" dirty="0" smtClean="0"/>
              <a:t>)</a:t>
            </a:r>
            <a:endParaRPr lang="el-GR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7143768" y="4143380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Cl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14" name="113 - Ορθογώνιο"/>
          <p:cNvSpPr/>
          <p:nvPr/>
        </p:nvSpPr>
        <p:spPr>
          <a:xfrm>
            <a:off x="6879160" y="414338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15" name="114 - Ορθογώνιο"/>
          <p:cNvSpPr/>
          <p:nvPr/>
        </p:nvSpPr>
        <p:spPr>
          <a:xfrm>
            <a:off x="8143900" y="4143380"/>
            <a:ext cx="1087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Na</a:t>
            </a:r>
            <a:r>
              <a:rPr lang="en-US" sz="2400" baseline="30000" dirty="0" smtClean="0">
                <a:solidFill>
                  <a:srgbClr val="FF0000"/>
                </a:solidFill>
              </a:rPr>
              <a:t>+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17" name="116 - Ορθογώνιο"/>
          <p:cNvSpPr/>
          <p:nvPr/>
        </p:nvSpPr>
        <p:spPr>
          <a:xfrm>
            <a:off x="7879292" y="414338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26" name="125 - TextBox"/>
          <p:cNvSpPr txBox="1"/>
          <p:nvPr/>
        </p:nvSpPr>
        <p:spPr>
          <a:xfrm>
            <a:off x="1357290" y="71414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Εξουδετέρωση διαλύματος </a:t>
            </a:r>
            <a:r>
              <a:rPr lang="el-GR" b="1" dirty="0" smtClean="0"/>
              <a:t>οξέος </a:t>
            </a:r>
            <a:r>
              <a:rPr lang="el-GR" b="1" dirty="0" smtClean="0"/>
              <a:t>(Η</a:t>
            </a:r>
            <a:r>
              <a:rPr lang="en-US" b="1" dirty="0" err="1" smtClean="0"/>
              <a:t>Cl</a:t>
            </a:r>
            <a:r>
              <a:rPr lang="en-US" b="1" dirty="0" smtClean="0"/>
              <a:t>) </a:t>
            </a:r>
            <a:r>
              <a:rPr lang="el-GR" b="1" dirty="0" smtClean="0"/>
              <a:t>  </a:t>
            </a:r>
            <a:r>
              <a:rPr lang="el-GR" b="1" dirty="0" smtClean="0"/>
              <a:t>με διάλυμα </a:t>
            </a:r>
            <a:r>
              <a:rPr lang="el-GR" b="1" dirty="0" smtClean="0"/>
              <a:t>βάσης</a:t>
            </a:r>
            <a:r>
              <a:rPr lang="en-US" b="1" dirty="0" smtClean="0"/>
              <a:t> (N</a:t>
            </a:r>
            <a:r>
              <a:rPr lang="el-GR" b="1" dirty="0" err="1" smtClean="0"/>
              <a:t>αΟΗ</a:t>
            </a:r>
            <a:r>
              <a:rPr lang="el-GR" b="1" dirty="0" smtClean="0"/>
              <a:t>)   </a:t>
            </a:r>
            <a:endParaRPr lang="el-GR" b="1" dirty="0"/>
          </a:p>
        </p:txBody>
      </p:sp>
      <p:grpSp>
        <p:nvGrpSpPr>
          <p:cNvPr id="120" name="119 - Ομάδα"/>
          <p:cNvGrpSpPr/>
          <p:nvPr/>
        </p:nvGrpSpPr>
        <p:grpSpPr>
          <a:xfrm>
            <a:off x="5665401" y="1357298"/>
            <a:ext cx="3357586" cy="2571744"/>
            <a:chOff x="2357422" y="3000372"/>
            <a:chExt cx="3643338" cy="2857496"/>
          </a:xfrm>
        </p:grpSpPr>
        <p:pic>
          <p:nvPicPr>
            <p:cNvPr id="123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7422" y="3000372"/>
              <a:ext cx="3643338" cy="2857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4" name="123 - Ορθογώνιο"/>
            <p:cNvSpPr/>
            <p:nvPr/>
          </p:nvSpPr>
          <p:spPr>
            <a:xfrm>
              <a:off x="3675225" y="5143514"/>
              <a:ext cx="993236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125" name="124 - Ορθογώνιο"/>
            <p:cNvSpPr/>
            <p:nvPr/>
          </p:nvSpPr>
          <p:spPr>
            <a:xfrm>
              <a:off x="3074144" y="4564269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27" name="126 - Ορθογώνιο"/>
            <p:cNvSpPr/>
            <p:nvPr/>
          </p:nvSpPr>
          <p:spPr>
            <a:xfrm>
              <a:off x="4328408" y="3825804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28" name="127 - Ορθογώνιο"/>
            <p:cNvSpPr/>
            <p:nvPr/>
          </p:nvSpPr>
          <p:spPr>
            <a:xfrm>
              <a:off x="2894964" y="3758671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29" name="128 - Ορθογώνιο"/>
            <p:cNvSpPr/>
            <p:nvPr/>
          </p:nvSpPr>
          <p:spPr>
            <a:xfrm>
              <a:off x="3910320" y="4832802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41" name="140 - Ορθογώνιο"/>
            <p:cNvSpPr/>
            <p:nvPr/>
          </p:nvSpPr>
          <p:spPr>
            <a:xfrm>
              <a:off x="3014417" y="5235602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42" name="141 - Ορθογώνιο"/>
            <p:cNvSpPr/>
            <p:nvPr/>
          </p:nvSpPr>
          <p:spPr>
            <a:xfrm>
              <a:off x="4714876" y="41821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43" name="142 - Ορθογώνιο"/>
            <p:cNvSpPr/>
            <p:nvPr/>
          </p:nvSpPr>
          <p:spPr>
            <a:xfrm>
              <a:off x="4867276" y="5039433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44" name="143 - Ορθογώνιο"/>
            <p:cNvSpPr/>
            <p:nvPr/>
          </p:nvSpPr>
          <p:spPr>
            <a:xfrm>
              <a:off x="4493672" y="3571876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45" name="144 - Ορθογώνιο"/>
            <p:cNvSpPr/>
            <p:nvPr/>
          </p:nvSpPr>
          <p:spPr>
            <a:xfrm>
              <a:off x="3643306" y="46393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46" name="145 - Ορθογώνιο"/>
            <p:cNvSpPr/>
            <p:nvPr/>
          </p:nvSpPr>
          <p:spPr>
            <a:xfrm>
              <a:off x="3428992" y="3857628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47" name="146 - Ορθογώνιο"/>
            <p:cNvSpPr/>
            <p:nvPr/>
          </p:nvSpPr>
          <p:spPr>
            <a:xfrm>
              <a:off x="2707722" y="44869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</p:grpSp>
      <p:cxnSp>
        <p:nvCxnSpPr>
          <p:cNvPr id="148" name="147 - Ευθύγραμμο βέλος σύνδεσης"/>
          <p:cNvCxnSpPr/>
          <p:nvPr/>
        </p:nvCxnSpPr>
        <p:spPr>
          <a:xfrm>
            <a:off x="3879451" y="2571720"/>
            <a:ext cx="164307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- Ευθύγραμμο βέλος σύνδεσης"/>
          <p:cNvCxnSpPr/>
          <p:nvPr/>
        </p:nvCxnSpPr>
        <p:spPr>
          <a:xfrm>
            <a:off x="4665269" y="2427256"/>
            <a:ext cx="42862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- Ορθογώνιο"/>
          <p:cNvSpPr/>
          <p:nvPr/>
        </p:nvSpPr>
        <p:spPr>
          <a:xfrm>
            <a:off x="3786182" y="2214530"/>
            <a:ext cx="3577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H</a:t>
            </a:r>
            <a:r>
              <a:rPr lang="en-US" sz="1400" b="1" baseline="30000" dirty="0" smtClean="0"/>
              <a:t>+</a:t>
            </a:r>
            <a:endParaRPr lang="el-GR" sz="1400" baseline="-25000" dirty="0"/>
          </a:p>
        </p:txBody>
      </p:sp>
      <p:sp>
        <p:nvSpPr>
          <p:cNvPr id="151" name="150 - Ορθογώνιο"/>
          <p:cNvSpPr/>
          <p:nvPr/>
        </p:nvSpPr>
        <p:spPr>
          <a:xfrm>
            <a:off x="4072534" y="2226672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+</a:t>
            </a:r>
            <a:endParaRPr lang="el-GR" sz="1400" dirty="0"/>
          </a:p>
        </p:txBody>
      </p:sp>
      <p:sp>
        <p:nvSpPr>
          <p:cNvPr id="152" name="151 - Ορθογώνιο"/>
          <p:cNvSpPr/>
          <p:nvPr/>
        </p:nvSpPr>
        <p:spPr>
          <a:xfrm>
            <a:off x="4286848" y="2227801"/>
            <a:ext cx="4571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OH</a:t>
            </a:r>
            <a:r>
              <a:rPr lang="en-US" sz="1400" b="1" baseline="30000" dirty="0" smtClean="0"/>
              <a:t>-</a:t>
            </a:r>
            <a:endParaRPr lang="el-GR" sz="1400" baseline="-25000" dirty="0"/>
          </a:p>
        </p:txBody>
      </p:sp>
      <p:sp>
        <p:nvSpPr>
          <p:cNvPr id="153" name="152 - Ορθογώνιο"/>
          <p:cNvSpPr/>
          <p:nvPr/>
        </p:nvSpPr>
        <p:spPr>
          <a:xfrm>
            <a:off x="5093897" y="2214530"/>
            <a:ext cx="52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/>
              <a:t>Η</a:t>
            </a:r>
            <a:r>
              <a:rPr lang="el-GR" sz="1400" b="1" baseline="-25000" dirty="0" smtClean="0"/>
              <a:t>2</a:t>
            </a:r>
            <a:r>
              <a:rPr lang="el-GR" sz="1400" b="1" dirty="0" smtClean="0"/>
              <a:t>Ο </a:t>
            </a:r>
            <a:endParaRPr lang="en-US" sz="1400" b="1" baseline="-25000" dirty="0"/>
          </a:p>
        </p:txBody>
      </p:sp>
      <p:sp>
        <p:nvSpPr>
          <p:cNvPr id="154" name="153 - TextBox"/>
          <p:cNvSpPr txBox="1"/>
          <p:nvPr/>
        </p:nvSpPr>
        <p:spPr>
          <a:xfrm>
            <a:off x="3000332" y="5929330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συμβεί αν στα προϊόντα της παραπάνω χημικής αντίδρασης αφαιρέσουμε το νερό ;;;</a:t>
            </a:r>
            <a:endParaRPr lang="el-GR" dirty="0"/>
          </a:p>
        </p:txBody>
      </p:sp>
      <p:sp>
        <p:nvSpPr>
          <p:cNvPr id="155" name="154 - Ελεύθερη σχεδίαση"/>
          <p:cNvSpPr/>
          <p:nvPr/>
        </p:nvSpPr>
        <p:spPr>
          <a:xfrm>
            <a:off x="6104575" y="3714752"/>
            <a:ext cx="3110895" cy="1285884"/>
          </a:xfrm>
          <a:custGeom>
            <a:avLst/>
            <a:gdLst>
              <a:gd name="connsiteX0" fmla="*/ 410726 w 3110895"/>
              <a:gd name="connsiteY0" fmla="*/ 0 h 1538076"/>
              <a:gd name="connsiteX1" fmla="*/ 378453 w 3110895"/>
              <a:gd name="connsiteY1" fmla="*/ 10757 h 1538076"/>
              <a:gd name="connsiteX2" fmla="*/ 249361 w 3110895"/>
              <a:gd name="connsiteY2" fmla="*/ 96819 h 1538076"/>
              <a:gd name="connsiteX3" fmla="*/ 184815 w 3110895"/>
              <a:gd name="connsiteY3" fmla="*/ 139849 h 1538076"/>
              <a:gd name="connsiteX4" fmla="*/ 120269 w 3110895"/>
              <a:gd name="connsiteY4" fmla="*/ 204395 h 1538076"/>
              <a:gd name="connsiteX5" fmla="*/ 87996 w 3110895"/>
              <a:gd name="connsiteY5" fmla="*/ 236668 h 1538076"/>
              <a:gd name="connsiteX6" fmla="*/ 77239 w 3110895"/>
              <a:gd name="connsiteY6" fmla="*/ 290456 h 1538076"/>
              <a:gd name="connsiteX7" fmla="*/ 55723 w 3110895"/>
              <a:gd name="connsiteY7" fmla="*/ 333487 h 1538076"/>
              <a:gd name="connsiteX8" fmla="*/ 77239 w 3110895"/>
              <a:gd name="connsiteY8" fmla="*/ 720762 h 1538076"/>
              <a:gd name="connsiteX9" fmla="*/ 55723 w 3110895"/>
              <a:gd name="connsiteY9" fmla="*/ 849854 h 1538076"/>
              <a:gd name="connsiteX10" fmla="*/ 44966 w 3110895"/>
              <a:gd name="connsiteY10" fmla="*/ 925157 h 1538076"/>
              <a:gd name="connsiteX11" fmla="*/ 23450 w 3110895"/>
              <a:gd name="connsiteY11" fmla="*/ 957430 h 1538076"/>
              <a:gd name="connsiteX12" fmla="*/ 34208 w 3110895"/>
              <a:gd name="connsiteY12" fmla="*/ 1129553 h 1538076"/>
              <a:gd name="connsiteX13" fmla="*/ 66481 w 3110895"/>
              <a:gd name="connsiteY13" fmla="*/ 1161826 h 1538076"/>
              <a:gd name="connsiteX14" fmla="*/ 109511 w 3110895"/>
              <a:gd name="connsiteY14" fmla="*/ 1237129 h 1538076"/>
              <a:gd name="connsiteX15" fmla="*/ 163300 w 3110895"/>
              <a:gd name="connsiteY15" fmla="*/ 1280160 h 1538076"/>
              <a:gd name="connsiteX16" fmla="*/ 184815 w 3110895"/>
              <a:gd name="connsiteY16" fmla="*/ 1312433 h 1538076"/>
              <a:gd name="connsiteX17" fmla="*/ 249361 w 3110895"/>
              <a:gd name="connsiteY17" fmla="*/ 1366221 h 1538076"/>
              <a:gd name="connsiteX18" fmla="*/ 432241 w 3110895"/>
              <a:gd name="connsiteY18" fmla="*/ 1409252 h 1538076"/>
              <a:gd name="connsiteX19" fmla="*/ 582848 w 3110895"/>
              <a:gd name="connsiteY19" fmla="*/ 1430767 h 1538076"/>
              <a:gd name="connsiteX20" fmla="*/ 862547 w 3110895"/>
              <a:gd name="connsiteY20" fmla="*/ 1463040 h 1538076"/>
              <a:gd name="connsiteX21" fmla="*/ 937850 w 3110895"/>
              <a:gd name="connsiteY21" fmla="*/ 1484555 h 1538076"/>
              <a:gd name="connsiteX22" fmla="*/ 1088457 w 3110895"/>
              <a:gd name="connsiteY22" fmla="*/ 1495313 h 1538076"/>
              <a:gd name="connsiteX23" fmla="*/ 1131488 w 3110895"/>
              <a:gd name="connsiteY23" fmla="*/ 1516828 h 1538076"/>
              <a:gd name="connsiteX24" fmla="*/ 1486490 w 3110895"/>
              <a:gd name="connsiteY24" fmla="*/ 1495313 h 1538076"/>
              <a:gd name="connsiteX25" fmla="*/ 2185737 w 3110895"/>
              <a:gd name="connsiteY25" fmla="*/ 1506070 h 1538076"/>
              <a:gd name="connsiteX26" fmla="*/ 2282556 w 3110895"/>
              <a:gd name="connsiteY26" fmla="*/ 1484555 h 1538076"/>
              <a:gd name="connsiteX27" fmla="*/ 2368617 w 3110895"/>
              <a:gd name="connsiteY27" fmla="*/ 1473797 h 1538076"/>
              <a:gd name="connsiteX28" fmla="*/ 2562255 w 3110895"/>
              <a:gd name="connsiteY28" fmla="*/ 1441524 h 1538076"/>
              <a:gd name="connsiteX29" fmla="*/ 2691347 w 3110895"/>
              <a:gd name="connsiteY29" fmla="*/ 1387736 h 1538076"/>
              <a:gd name="connsiteX30" fmla="*/ 2841954 w 3110895"/>
              <a:gd name="connsiteY30" fmla="*/ 1355463 h 1538076"/>
              <a:gd name="connsiteX31" fmla="*/ 2917257 w 3110895"/>
              <a:gd name="connsiteY31" fmla="*/ 1323190 h 1538076"/>
              <a:gd name="connsiteX32" fmla="*/ 2971046 w 3110895"/>
              <a:gd name="connsiteY32" fmla="*/ 1301675 h 1538076"/>
              <a:gd name="connsiteX33" fmla="*/ 3024834 w 3110895"/>
              <a:gd name="connsiteY33" fmla="*/ 1290917 h 1538076"/>
              <a:gd name="connsiteX34" fmla="*/ 3057107 w 3110895"/>
              <a:gd name="connsiteY34" fmla="*/ 1269402 h 1538076"/>
              <a:gd name="connsiteX35" fmla="*/ 3089380 w 3110895"/>
              <a:gd name="connsiteY35" fmla="*/ 1258644 h 1538076"/>
              <a:gd name="connsiteX36" fmla="*/ 3110895 w 3110895"/>
              <a:gd name="connsiteY36" fmla="*/ 1194099 h 1538076"/>
              <a:gd name="connsiteX37" fmla="*/ 3100137 w 3110895"/>
              <a:gd name="connsiteY37" fmla="*/ 1118795 h 1538076"/>
              <a:gd name="connsiteX38" fmla="*/ 3089380 w 3110895"/>
              <a:gd name="connsiteY38" fmla="*/ 1086522 h 1538076"/>
              <a:gd name="connsiteX39" fmla="*/ 3024834 w 3110895"/>
              <a:gd name="connsiteY39" fmla="*/ 1065007 h 1538076"/>
              <a:gd name="connsiteX40" fmla="*/ 2992561 w 3110895"/>
              <a:gd name="connsiteY40" fmla="*/ 1032734 h 1538076"/>
              <a:gd name="connsiteX41" fmla="*/ 3003319 w 3110895"/>
              <a:gd name="connsiteY41" fmla="*/ 871369 h 1538076"/>
              <a:gd name="connsiteX42" fmla="*/ 2992561 w 3110895"/>
              <a:gd name="connsiteY42" fmla="*/ 839096 h 1538076"/>
              <a:gd name="connsiteX43" fmla="*/ 2960288 w 3110895"/>
              <a:gd name="connsiteY43" fmla="*/ 796066 h 1538076"/>
              <a:gd name="connsiteX44" fmla="*/ 2895742 w 3110895"/>
              <a:gd name="connsiteY44" fmla="*/ 742277 h 1538076"/>
              <a:gd name="connsiteX45" fmla="*/ 2863469 w 3110895"/>
              <a:gd name="connsiteY45" fmla="*/ 731520 h 1538076"/>
              <a:gd name="connsiteX46" fmla="*/ 2777408 w 3110895"/>
              <a:gd name="connsiteY46" fmla="*/ 699247 h 1538076"/>
              <a:gd name="connsiteX47" fmla="*/ 2626801 w 3110895"/>
              <a:gd name="connsiteY47" fmla="*/ 666974 h 1538076"/>
              <a:gd name="connsiteX48" fmla="*/ 2583770 w 3110895"/>
              <a:gd name="connsiteY48" fmla="*/ 645459 h 1538076"/>
              <a:gd name="connsiteX49" fmla="*/ 2508467 w 3110895"/>
              <a:gd name="connsiteY49" fmla="*/ 623943 h 1538076"/>
              <a:gd name="connsiteX50" fmla="*/ 2476194 w 3110895"/>
              <a:gd name="connsiteY50" fmla="*/ 613186 h 1538076"/>
              <a:gd name="connsiteX51" fmla="*/ 2390133 w 3110895"/>
              <a:gd name="connsiteY51" fmla="*/ 591670 h 1538076"/>
              <a:gd name="connsiteX52" fmla="*/ 2271799 w 3110895"/>
              <a:gd name="connsiteY52" fmla="*/ 559397 h 1538076"/>
              <a:gd name="connsiteX53" fmla="*/ 2164222 w 3110895"/>
              <a:gd name="connsiteY53" fmla="*/ 527124 h 1538076"/>
              <a:gd name="connsiteX54" fmla="*/ 2121191 w 3110895"/>
              <a:gd name="connsiteY54" fmla="*/ 505609 h 1538076"/>
              <a:gd name="connsiteX55" fmla="*/ 1981342 w 3110895"/>
              <a:gd name="connsiteY55" fmla="*/ 494852 h 1538076"/>
              <a:gd name="connsiteX56" fmla="*/ 1895281 w 3110895"/>
              <a:gd name="connsiteY56" fmla="*/ 473336 h 1538076"/>
              <a:gd name="connsiteX57" fmla="*/ 1626340 w 3110895"/>
              <a:gd name="connsiteY57" fmla="*/ 441063 h 1538076"/>
              <a:gd name="connsiteX58" fmla="*/ 1508006 w 3110895"/>
              <a:gd name="connsiteY58" fmla="*/ 419548 h 1538076"/>
              <a:gd name="connsiteX59" fmla="*/ 1454217 w 3110895"/>
              <a:gd name="connsiteY59" fmla="*/ 408790 h 1538076"/>
              <a:gd name="connsiteX60" fmla="*/ 1271337 w 3110895"/>
              <a:gd name="connsiteY60" fmla="*/ 355002 h 1538076"/>
              <a:gd name="connsiteX61" fmla="*/ 1206791 w 3110895"/>
              <a:gd name="connsiteY61" fmla="*/ 333487 h 1538076"/>
              <a:gd name="connsiteX62" fmla="*/ 1088457 w 3110895"/>
              <a:gd name="connsiteY62" fmla="*/ 301214 h 1538076"/>
              <a:gd name="connsiteX63" fmla="*/ 980881 w 3110895"/>
              <a:gd name="connsiteY63" fmla="*/ 268941 h 1538076"/>
              <a:gd name="connsiteX64" fmla="*/ 937850 w 3110895"/>
              <a:gd name="connsiteY64" fmla="*/ 247426 h 1538076"/>
              <a:gd name="connsiteX65" fmla="*/ 905577 w 3110895"/>
              <a:gd name="connsiteY65" fmla="*/ 236668 h 1538076"/>
              <a:gd name="connsiteX66" fmla="*/ 776486 w 3110895"/>
              <a:gd name="connsiteY66" fmla="*/ 204395 h 1538076"/>
              <a:gd name="connsiteX67" fmla="*/ 604363 w 3110895"/>
              <a:gd name="connsiteY67" fmla="*/ 193637 h 1538076"/>
              <a:gd name="connsiteX68" fmla="*/ 496787 w 3110895"/>
              <a:gd name="connsiteY68" fmla="*/ 129092 h 1538076"/>
              <a:gd name="connsiteX69" fmla="*/ 475271 w 3110895"/>
              <a:gd name="connsiteY69" fmla="*/ 96819 h 1538076"/>
              <a:gd name="connsiteX70" fmla="*/ 464514 w 3110895"/>
              <a:gd name="connsiteY70" fmla="*/ 64546 h 1538076"/>
              <a:gd name="connsiteX71" fmla="*/ 432241 w 3110895"/>
              <a:gd name="connsiteY71" fmla="*/ 32273 h 1538076"/>
              <a:gd name="connsiteX72" fmla="*/ 346180 w 3110895"/>
              <a:gd name="connsiteY72" fmla="*/ 21515 h 153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3110895" h="1538076">
                <a:moveTo>
                  <a:pt x="410726" y="0"/>
                </a:moveTo>
                <a:cubicBezTo>
                  <a:pt x="399968" y="3586"/>
                  <a:pt x="388248" y="5043"/>
                  <a:pt x="378453" y="10757"/>
                </a:cubicBezTo>
                <a:cubicBezTo>
                  <a:pt x="378405" y="10785"/>
                  <a:pt x="278063" y="77684"/>
                  <a:pt x="249361" y="96819"/>
                </a:cubicBezTo>
                <a:cubicBezTo>
                  <a:pt x="227846" y="111162"/>
                  <a:pt x="203099" y="121565"/>
                  <a:pt x="184815" y="139849"/>
                </a:cubicBezTo>
                <a:lnTo>
                  <a:pt x="120269" y="204395"/>
                </a:lnTo>
                <a:lnTo>
                  <a:pt x="87996" y="236668"/>
                </a:lnTo>
                <a:cubicBezTo>
                  <a:pt x="84410" y="254597"/>
                  <a:pt x="83021" y="273110"/>
                  <a:pt x="77239" y="290456"/>
                </a:cubicBezTo>
                <a:cubicBezTo>
                  <a:pt x="72168" y="305670"/>
                  <a:pt x="55723" y="317450"/>
                  <a:pt x="55723" y="333487"/>
                </a:cubicBezTo>
                <a:cubicBezTo>
                  <a:pt x="55723" y="462778"/>
                  <a:pt x="70067" y="591670"/>
                  <a:pt x="77239" y="720762"/>
                </a:cubicBezTo>
                <a:cubicBezTo>
                  <a:pt x="55374" y="786356"/>
                  <a:pt x="70134" y="734562"/>
                  <a:pt x="55723" y="849854"/>
                </a:cubicBezTo>
                <a:cubicBezTo>
                  <a:pt x="52578" y="875014"/>
                  <a:pt x="52252" y="900871"/>
                  <a:pt x="44966" y="925157"/>
                </a:cubicBezTo>
                <a:cubicBezTo>
                  <a:pt x="41251" y="937541"/>
                  <a:pt x="30622" y="946672"/>
                  <a:pt x="23450" y="957430"/>
                </a:cubicBezTo>
                <a:cubicBezTo>
                  <a:pt x="5591" y="1028870"/>
                  <a:pt x="0" y="1026929"/>
                  <a:pt x="34208" y="1129553"/>
                </a:cubicBezTo>
                <a:cubicBezTo>
                  <a:pt x="39019" y="1143986"/>
                  <a:pt x="55723" y="1151068"/>
                  <a:pt x="66481" y="1161826"/>
                </a:cubicBezTo>
                <a:cubicBezTo>
                  <a:pt x="78789" y="1198750"/>
                  <a:pt x="76949" y="1204567"/>
                  <a:pt x="109511" y="1237129"/>
                </a:cubicBezTo>
                <a:cubicBezTo>
                  <a:pt x="125747" y="1253365"/>
                  <a:pt x="147064" y="1263924"/>
                  <a:pt x="163300" y="1280160"/>
                </a:cubicBezTo>
                <a:cubicBezTo>
                  <a:pt x="172442" y="1289302"/>
                  <a:pt x="176538" y="1302501"/>
                  <a:pt x="184815" y="1312433"/>
                </a:cubicBezTo>
                <a:cubicBezTo>
                  <a:pt x="198783" y="1329195"/>
                  <a:pt x="227755" y="1357219"/>
                  <a:pt x="249361" y="1366221"/>
                </a:cubicBezTo>
                <a:cubicBezTo>
                  <a:pt x="342383" y="1404980"/>
                  <a:pt x="338959" y="1396532"/>
                  <a:pt x="432241" y="1409252"/>
                </a:cubicBezTo>
                <a:lnTo>
                  <a:pt x="582848" y="1430767"/>
                </a:lnTo>
                <a:cubicBezTo>
                  <a:pt x="736171" y="1481874"/>
                  <a:pt x="559347" y="1429351"/>
                  <a:pt x="862547" y="1463040"/>
                </a:cubicBezTo>
                <a:cubicBezTo>
                  <a:pt x="888493" y="1465923"/>
                  <a:pt x="912007" y="1480863"/>
                  <a:pt x="937850" y="1484555"/>
                </a:cubicBezTo>
                <a:cubicBezTo>
                  <a:pt x="987674" y="1491673"/>
                  <a:pt x="1038255" y="1491727"/>
                  <a:pt x="1088457" y="1495313"/>
                </a:cubicBezTo>
                <a:cubicBezTo>
                  <a:pt x="1102801" y="1502485"/>
                  <a:pt x="1115458" y="1516357"/>
                  <a:pt x="1131488" y="1516828"/>
                </a:cubicBezTo>
                <a:cubicBezTo>
                  <a:pt x="1407763" y="1524953"/>
                  <a:pt x="1358192" y="1538076"/>
                  <a:pt x="1486490" y="1495313"/>
                </a:cubicBezTo>
                <a:cubicBezTo>
                  <a:pt x="1745678" y="1507094"/>
                  <a:pt x="1940229" y="1530621"/>
                  <a:pt x="2185737" y="1506070"/>
                </a:cubicBezTo>
                <a:cubicBezTo>
                  <a:pt x="2218633" y="1502780"/>
                  <a:pt x="2249999" y="1490300"/>
                  <a:pt x="2282556" y="1484555"/>
                </a:cubicBezTo>
                <a:cubicBezTo>
                  <a:pt x="2311026" y="1479531"/>
                  <a:pt x="2340061" y="1478306"/>
                  <a:pt x="2368617" y="1473797"/>
                </a:cubicBezTo>
                <a:cubicBezTo>
                  <a:pt x="2739868" y="1415178"/>
                  <a:pt x="2303080" y="1478550"/>
                  <a:pt x="2562255" y="1441524"/>
                </a:cubicBezTo>
                <a:cubicBezTo>
                  <a:pt x="2605286" y="1423595"/>
                  <a:pt x="2646122" y="1399042"/>
                  <a:pt x="2691347" y="1387736"/>
                </a:cubicBezTo>
                <a:cubicBezTo>
                  <a:pt x="2798569" y="1360931"/>
                  <a:pt x="2748240" y="1371082"/>
                  <a:pt x="2841954" y="1355463"/>
                </a:cubicBezTo>
                <a:cubicBezTo>
                  <a:pt x="2917504" y="1317688"/>
                  <a:pt x="2853947" y="1346931"/>
                  <a:pt x="2917257" y="1323190"/>
                </a:cubicBezTo>
                <a:cubicBezTo>
                  <a:pt x="2935338" y="1316410"/>
                  <a:pt x="2952550" y="1307224"/>
                  <a:pt x="2971046" y="1301675"/>
                </a:cubicBezTo>
                <a:cubicBezTo>
                  <a:pt x="2988559" y="1296421"/>
                  <a:pt x="3006905" y="1294503"/>
                  <a:pt x="3024834" y="1290917"/>
                </a:cubicBezTo>
                <a:cubicBezTo>
                  <a:pt x="3035592" y="1283745"/>
                  <a:pt x="3045543" y="1275184"/>
                  <a:pt x="3057107" y="1269402"/>
                </a:cubicBezTo>
                <a:cubicBezTo>
                  <a:pt x="3067249" y="1264331"/>
                  <a:pt x="3082789" y="1267871"/>
                  <a:pt x="3089380" y="1258644"/>
                </a:cubicBezTo>
                <a:cubicBezTo>
                  <a:pt x="3102562" y="1240190"/>
                  <a:pt x="3103723" y="1215614"/>
                  <a:pt x="3110895" y="1194099"/>
                </a:cubicBezTo>
                <a:cubicBezTo>
                  <a:pt x="3107309" y="1168998"/>
                  <a:pt x="3105110" y="1143659"/>
                  <a:pt x="3100137" y="1118795"/>
                </a:cubicBezTo>
                <a:cubicBezTo>
                  <a:pt x="3097913" y="1107676"/>
                  <a:pt x="3098607" y="1093113"/>
                  <a:pt x="3089380" y="1086522"/>
                </a:cubicBezTo>
                <a:cubicBezTo>
                  <a:pt x="3070925" y="1073340"/>
                  <a:pt x="3024834" y="1065007"/>
                  <a:pt x="3024834" y="1065007"/>
                </a:cubicBezTo>
                <a:cubicBezTo>
                  <a:pt x="3014076" y="1054249"/>
                  <a:pt x="3001000" y="1045392"/>
                  <a:pt x="2992561" y="1032734"/>
                </a:cubicBezTo>
                <a:cubicBezTo>
                  <a:pt x="2963097" y="988538"/>
                  <a:pt x="2998830" y="898302"/>
                  <a:pt x="3003319" y="871369"/>
                </a:cubicBezTo>
                <a:cubicBezTo>
                  <a:pt x="2999733" y="860611"/>
                  <a:pt x="2998187" y="848941"/>
                  <a:pt x="2992561" y="839096"/>
                </a:cubicBezTo>
                <a:cubicBezTo>
                  <a:pt x="2983665" y="823529"/>
                  <a:pt x="2971956" y="809679"/>
                  <a:pt x="2960288" y="796066"/>
                </a:cubicBezTo>
                <a:cubicBezTo>
                  <a:pt x="2942445" y="775250"/>
                  <a:pt x="2920640" y="754726"/>
                  <a:pt x="2895742" y="742277"/>
                </a:cubicBezTo>
                <a:cubicBezTo>
                  <a:pt x="2885600" y="737206"/>
                  <a:pt x="2874227" y="735106"/>
                  <a:pt x="2863469" y="731520"/>
                </a:cubicBezTo>
                <a:cubicBezTo>
                  <a:pt x="2810343" y="696101"/>
                  <a:pt x="2851850" y="717857"/>
                  <a:pt x="2777408" y="699247"/>
                </a:cubicBezTo>
                <a:cubicBezTo>
                  <a:pt x="2644490" y="666018"/>
                  <a:pt x="2760227" y="686036"/>
                  <a:pt x="2626801" y="666974"/>
                </a:cubicBezTo>
                <a:cubicBezTo>
                  <a:pt x="2612457" y="659802"/>
                  <a:pt x="2598841" y="650939"/>
                  <a:pt x="2583770" y="645459"/>
                </a:cubicBezTo>
                <a:cubicBezTo>
                  <a:pt x="2559236" y="636538"/>
                  <a:pt x="2533472" y="631444"/>
                  <a:pt x="2508467" y="623943"/>
                </a:cubicBezTo>
                <a:cubicBezTo>
                  <a:pt x="2497606" y="620685"/>
                  <a:pt x="2487134" y="616170"/>
                  <a:pt x="2476194" y="613186"/>
                </a:cubicBezTo>
                <a:cubicBezTo>
                  <a:pt x="2447666" y="605406"/>
                  <a:pt x="2418185" y="601021"/>
                  <a:pt x="2390133" y="591670"/>
                </a:cubicBezTo>
                <a:cubicBezTo>
                  <a:pt x="2266931" y="550602"/>
                  <a:pt x="2453880" y="585410"/>
                  <a:pt x="2271799" y="559397"/>
                </a:cubicBezTo>
                <a:cubicBezTo>
                  <a:pt x="2169868" y="508433"/>
                  <a:pt x="2298163" y="567306"/>
                  <a:pt x="2164222" y="527124"/>
                </a:cubicBezTo>
                <a:cubicBezTo>
                  <a:pt x="2148862" y="522516"/>
                  <a:pt x="2136984" y="508396"/>
                  <a:pt x="2121191" y="505609"/>
                </a:cubicBezTo>
                <a:cubicBezTo>
                  <a:pt x="2075148" y="497484"/>
                  <a:pt x="2027958" y="498438"/>
                  <a:pt x="1981342" y="494852"/>
                </a:cubicBezTo>
                <a:cubicBezTo>
                  <a:pt x="1952655" y="487680"/>
                  <a:pt x="1924329" y="478869"/>
                  <a:pt x="1895281" y="473336"/>
                </a:cubicBezTo>
                <a:cubicBezTo>
                  <a:pt x="1775164" y="450456"/>
                  <a:pt x="1745296" y="450976"/>
                  <a:pt x="1626340" y="441063"/>
                </a:cubicBezTo>
                <a:lnTo>
                  <a:pt x="1508006" y="419548"/>
                </a:lnTo>
                <a:cubicBezTo>
                  <a:pt x="1490034" y="416178"/>
                  <a:pt x="1471563" y="414572"/>
                  <a:pt x="1454217" y="408790"/>
                </a:cubicBezTo>
                <a:cubicBezTo>
                  <a:pt x="1277207" y="349787"/>
                  <a:pt x="1415004" y="375526"/>
                  <a:pt x="1271337" y="355002"/>
                </a:cubicBezTo>
                <a:cubicBezTo>
                  <a:pt x="1249822" y="347830"/>
                  <a:pt x="1228467" y="340157"/>
                  <a:pt x="1206791" y="333487"/>
                </a:cubicBezTo>
                <a:cubicBezTo>
                  <a:pt x="1151378" y="316437"/>
                  <a:pt x="1137498" y="313474"/>
                  <a:pt x="1088457" y="301214"/>
                </a:cubicBezTo>
                <a:cubicBezTo>
                  <a:pt x="1020277" y="255761"/>
                  <a:pt x="1098027" y="300890"/>
                  <a:pt x="980881" y="268941"/>
                </a:cubicBezTo>
                <a:cubicBezTo>
                  <a:pt x="965409" y="264721"/>
                  <a:pt x="952590" y="253743"/>
                  <a:pt x="937850" y="247426"/>
                </a:cubicBezTo>
                <a:cubicBezTo>
                  <a:pt x="927427" y="242959"/>
                  <a:pt x="916534" y="239590"/>
                  <a:pt x="905577" y="236668"/>
                </a:cubicBezTo>
                <a:cubicBezTo>
                  <a:pt x="862720" y="225239"/>
                  <a:pt x="820754" y="207162"/>
                  <a:pt x="776486" y="204395"/>
                </a:cubicBezTo>
                <a:lnTo>
                  <a:pt x="604363" y="193637"/>
                </a:lnTo>
                <a:cubicBezTo>
                  <a:pt x="458054" y="144867"/>
                  <a:pt x="531212" y="197941"/>
                  <a:pt x="496787" y="129092"/>
                </a:cubicBezTo>
                <a:cubicBezTo>
                  <a:pt x="491005" y="117528"/>
                  <a:pt x="482443" y="107577"/>
                  <a:pt x="475271" y="96819"/>
                </a:cubicBezTo>
                <a:cubicBezTo>
                  <a:pt x="471685" y="86061"/>
                  <a:pt x="470804" y="73981"/>
                  <a:pt x="464514" y="64546"/>
                </a:cubicBezTo>
                <a:cubicBezTo>
                  <a:pt x="456075" y="51887"/>
                  <a:pt x="444899" y="40712"/>
                  <a:pt x="432241" y="32273"/>
                </a:cubicBezTo>
                <a:cubicBezTo>
                  <a:pt x="407599" y="15845"/>
                  <a:pt x="372348" y="21515"/>
                  <a:pt x="346180" y="21515"/>
                </a:cubicBezTo>
              </a:path>
            </a:pathLst>
          </a:cu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56" name="155 - Ευθύγραμμο βέλος σύνδεσης"/>
          <p:cNvCxnSpPr/>
          <p:nvPr/>
        </p:nvCxnSpPr>
        <p:spPr>
          <a:xfrm rot="5400000">
            <a:off x="6250793" y="5107793"/>
            <a:ext cx="1143008" cy="928694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56" grpId="0"/>
      <p:bldP spid="35" grpId="0"/>
      <p:bldP spid="37" grpId="0"/>
      <p:bldP spid="94" grpId="0"/>
      <p:bldP spid="95" grpId="0"/>
      <p:bldP spid="104" grpId="0"/>
      <p:bldP spid="106" grpId="0"/>
      <p:bldP spid="113" grpId="0"/>
      <p:bldP spid="114" grpId="0"/>
      <p:bldP spid="115" grpId="0"/>
      <p:bldP spid="117" grpId="0"/>
      <p:bldP spid="126" grpId="0"/>
      <p:bldP spid="150" grpId="0"/>
      <p:bldP spid="151" grpId="0"/>
      <p:bldP spid="152" grpId="0"/>
      <p:bldP spid="153" grpId="0"/>
      <p:bldP spid="154" grpId="0"/>
      <p:bldP spid="1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Ορθογώνιο"/>
          <p:cNvSpPr/>
          <p:nvPr/>
        </p:nvSpPr>
        <p:spPr>
          <a:xfrm>
            <a:off x="1428760" y="3467401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Cl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0" y="3467401"/>
            <a:ext cx="957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H</a:t>
            </a:r>
            <a:r>
              <a:rPr lang="en-US" sz="2400" b="1" baseline="30000" dirty="0" smtClean="0"/>
              <a:t>+</a:t>
            </a:r>
            <a:r>
              <a:rPr lang="en-US" sz="2400" b="1" dirty="0" smtClean="0"/>
              <a:t> </a:t>
            </a:r>
            <a:r>
              <a:rPr lang="el-GR" sz="2400" b="1" baseline="-25000" dirty="0" smtClean="0"/>
              <a:t>(α</a:t>
            </a:r>
            <a:r>
              <a:rPr lang="en-US" sz="2400" b="1" baseline="-25000" dirty="0" smtClean="0"/>
              <a:t>q)</a:t>
            </a:r>
            <a:r>
              <a:rPr lang="en-US" sz="2400" b="1" baseline="30000" dirty="0" smtClean="0"/>
              <a:t> </a:t>
            </a:r>
            <a:endParaRPr lang="el-GR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1000132" y="346740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 </a:t>
            </a:r>
            <a:endParaRPr lang="el-GR" sz="24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2571768" y="3467401"/>
            <a:ext cx="1087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Na</a:t>
            </a:r>
            <a:r>
              <a:rPr lang="en-US" sz="2400" baseline="30000" dirty="0" smtClean="0">
                <a:solidFill>
                  <a:srgbClr val="FF0000"/>
                </a:solidFill>
              </a:rPr>
              <a:t>+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3929090" y="3500438"/>
            <a:ext cx="11790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OH</a:t>
            </a:r>
            <a:r>
              <a:rPr lang="en-US" sz="2400" baseline="30000" dirty="0" smtClean="0"/>
              <a:t>-</a:t>
            </a:r>
            <a:r>
              <a:rPr lang="el-GR" sz="2400" dirty="0" smtClean="0"/>
              <a:t> </a:t>
            </a:r>
            <a:r>
              <a:rPr lang="el-GR" sz="2400" b="1" baseline="-25000" dirty="0" smtClean="0"/>
              <a:t>(α</a:t>
            </a:r>
            <a:r>
              <a:rPr lang="en-US" sz="2400" b="1" baseline="-25000" dirty="0" smtClean="0"/>
              <a:t>q)</a:t>
            </a:r>
            <a:r>
              <a:rPr lang="en-US" sz="2400" b="1" baseline="30000" dirty="0" smtClean="0"/>
              <a:t> </a:t>
            </a:r>
            <a:endParaRPr lang="el-GR" sz="2400" dirty="0" smtClean="0"/>
          </a:p>
        </p:txBody>
      </p:sp>
      <p:grpSp>
        <p:nvGrpSpPr>
          <p:cNvPr id="2" name="122 - Ομάδα"/>
          <p:cNvGrpSpPr/>
          <p:nvPr/>
        </p:nvGrpSpPr>
        <p:grpSpPr>
          <a:xfrm>
            <a:off x="0" y="571480"/>
            <a:ext cx="3643306" cy="2857496"/>
            <a:chOff x="2357422" y="3000372"/>
            <a:chExt cx="3643338" cy="2857496"/>
          </a:xfrm>
        </p:grpSpPr>
        <p:pic>
          <p:nvPicPr>
            <p:cNvPr id="98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7422" y="3000372"/>
              <a:ext cx="3643338" cy="2857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9" name="98 - Ορθογώνιο"/>
            <p:cNvSpPr/>
            <p:nvPr/>
          </p:nvSpPr>
          <p:spPr>
            <a:xfrm>
              <a:off x="3929058" y="5286388"/>
              <a:ext cx="993236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100" name="99 - Ορθογώνιο"/>
            <p:cNvSpPr/>
            <p:nvPr/>
          </p:nvSpPr>
          <p:spPr>
            <a:xfrm>
              <a:off x="4015117" y="4292661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5" name="104 - Ορθογώνιο"/>
            <p:cNvSpPr/>
            <p:nvPr/>
          </p:nvSpPr>
          <p:spPr>
            <a:xfrm>
              <a:off x="5245019" y="4858936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7" name="106 - Ορθογώνιο"/>
            <p:cNvSpPr/>
            <p:nvPr/>
          </p:nvSpPr>
          <p:spPr>
            <a:xfrm>
              <a:off x="5138072" y="3813504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8" name="107 - Ορθογώνιο"/>
            <p:cNvSpPr/>
            <p:nvPr/>
          </p:nvSpPr>
          <p:spPr>
            <a:xfrm>
              <a:off x="3801220" y="3500438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9" name="108 - Ορθογώνιο"/>
            <p:cNvSpPr/>
            <p:nvPr/>
          </p:nvSpPr>
          <p:spPr>
            <a:xfrm>
              <a:off x="2838688" y="4858936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0" name="109 - Ορθογώνιο"/>
            <p:cNvSpPr/>
            <p:nvPr/>
          </p:nvSpPr>
          <p:spPr>
            <a:xfrm>
              <a:off x="3854695" y="3813504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1" name="110 - Ορθογώνιο"/>
            <p:cNvSpPr/>
            <p:nvPr/>
          </p:nvSpPr>
          <p:spPr>
            <a:xfrm>
              <a:off x="2678266" y="4205541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2" name="111 - Ορθογώνιο"/>
            <p:cNvSpPr/>
            <p:nvPr/>
          </p:nvSpPr>
          <p:spPr>
            <a:xfrm>
              <a:off x="4389435" y="5033175"/>
              <a:ext cx="305017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6" name="115 - Ορθογώνιο"/>
            <p:cNvSpPr/>
            <p:nvPr/>
          </p:nvSpPr>
          <p:spPr>
            <a:xfrm>
              <a:off x="3074144" y="4564269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18" name="117 - Ορθογώνιο"/>
            <p:cNvSpPr/>
            <p:nvPr/>
          </p:nvSpPr>
          <p:spPr>
            <a:xfrm>
              <a:off x="4328408" y="3825804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19" name="118 - Ορθογώνιο"/>
            <p:cNvSpPr/>
            <p:nvPr/>
          </p:nvSpPr>
          <p:spPr>
            <a:xfrm>
              <a:off x="2894964" y="3758671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21" name="120 - Ορθογώνιο"/>
            <p:cNvSpPr/>
            <p:nvPr/>
          </p:nvSpPr>
          <p:spPr>
            <a:xfrm>
              <a:off x="3910320" y="4832802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22" name="121 - Ορθογώνιο"/>
            <p:cNvSpPr/>
            <p:nvPr/>
          </p:nvSpPr>
          <p:spPr>
            <a:xfrm>
              <a:off x="3014417" y="5235602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30" name="129 - Ορθογώνιο"/>
            <p:cNvSpPr/>
            <p:nvPr/>
          </p:nvSpPr>
          <p:spPr>
            <a:xfrm>
              <a:off x="4572000" y="4572008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1" name="130 - Ορθογώνιο"/>
            <p:cNvSpPr/>
            <p:nvPr/>
          </p:nvSpPr>
          <p:spPr>
            <a:xfrm>
              <a:off x="3214678" y="4143380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2" name="131 - Ορθογώνιο"/>
            <p:cNvSpPr/>
            <p:nvPr/>
          </p:nvSpPr>
          <p:spPr>
            <a:xfrm>
              <a:off x="5085358" y="4170704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3" name="132 - Ορθογώνιο"/>
            <p:cNvSpPr/>
            <p:nvPr/>
          </p:nvSpPr>
          <p:spPr>
            <a:xfrm>
              <a:off x="3143240" y="3571876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4" name="133 - Ορθογώνιο"/>
            <p:cNvSpPr/>
            <p:nvPr/>
          </p:nvSpPr>
          <p:spPr>
            <a:xfrm>
              <a:off x="3500430" y="5181608"/>
              <a:ext cx="343898" cy="1869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35" name="134 - Ορθογώνιο"/>
            <p:cNvSpPr/>
            <p:nvPr/>
          </p:nvSpPr>
          <p:spPr>
            <a:xfrm>
              <a:off x="4714876" y="41821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36" name="135 - Ορθογώνιο"/>
            <p:cNvSpPr/>
            <p:nvPr/>
          </p:nvSpPr>
          <p:spPr>
            <a:xfrm>
              <a:off x="4867276" y="5039433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37" name="136 - Ορθογώνιο"/>
            <p:cNvSpPr/>
            <p:nvPr/>
          </p:nvSpPr>
          <p:spPr>
            <a:xfrm>
              <a:off x="4493672" y="3571876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38" name="137 - Ορθογώνιο"/>
            <p:cNvSpPr/>
            <p:nvPr/>
          </p:nvSpPr>
          <p:spPr>
            <a:xfrm>
              <a:off x="3643306" y="46393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39" name="138 - Ορθογώνιο"/>
            <p:cNvSpPr/>
            <p:nvPr/>
          </p:nvSpPr>
          <p:spPr>
            <a:xfrm>
              <a:off x="3428992" y="3857628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40" name="139 - Ορθογώνιο"/>
            <p:cNvSpPr/>
            <p:nvPr/>
          </p:nvSpPr>
          <p:spPr>
            <a:xfrm>
              <a:off x="2707722" y="44869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</p:grpSp>
      <p:sp>
        <p:nvSpPr>
          <p:cNvPr id="94" name="93 - Ορθογώνιο"/>
          <p:cNvSpPr/>
          <p:nvPr/>
        </p:nvSpPr>
        <p:spPr>
          <a:xfrm>
            <a:off x="2307160" y="3500438"/>
            <a:ext cx="407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95" name="94 - Ορθογώνιο"/>
          <p:cNvSpPr/>
          <p:nvPr/>
        </p:nvSpPr>
        <p:spPr>
          <a:xfrm>
            <a:off x="3571900" y="353883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 </a:t>
            </a:r>
            <a:endParaRPr lang="el-GR" sz="2400" dirty="0"/>
          </a:p>
        </p:txBody>
      </p:sp>
      <p:cxnSp>
        <p:nvCxnSpPr>
          <p:cNvPr id="102" name="101 - Ευθύγραμμο βέλος σύνδεσης"/>
          <p:cNvCxnSpPr/>
          <p:nvPr/>
        </p:nvCxnSpPr>
        <p:spPr>
          <a:xfrm>
            <a:off x="4786314" y="3714752"/>
            <a:ext cx="107157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103 - Ορθογώνιο"/>
          <p:cNvSpPr/>
          <p:nvPr/>
        </p:nvSpPr>
        <p:spPr>
          <a:xfrm>
            <a:off x="6072230" y="3429000"/>
            <a:ext cx="6912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</a:t>
            </a:r>
            <a:r>
              <a:rPr lang="el-GR" sz="2400" b="1" baseline="-25000" dirty="0" smtClean="0"/>
              <a:t>2</a:t>
            </a:r>
            <a:r>
              <a:rPr lang="el-GR" sz="2400" b="1" dirty="0" smtClean="0"/>
              <a:t>Ο</a:t>
            </a:r>
            <a:endParaRPr lang="el-GR" sz="2400" dirty="0"/>
          </a:p>
        </p:txBody>
      </p:sp>
      <p:sp>
        <p:nvSpPr>
          <p:cNvPr id="106" name="105 - Ορθογώνιο"/>
          <p:cNvSpPr/>
          <p:nvPr/>
        </p:nvSpPr>
        <p:spPr>
          <a:xfrm>
            <a:off x="6572296" y="3500438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-25000" dirty="0" smtClean="0"/>
              <a:t>(</a:t>
            </a:r>
            <a:r>
              <a:rPr lang="en-US" b="1" baseline="-25000" dirty="0" smtClean="0"/>
              <a:t> l</a:t>
            </a:r>
            <a:r>
              <a:rPr lang="en-US" b="1" dirty="0" smtClean="0"/>
              <a:t> </a:t>
            </a:r>
            <a:r>
              <a:rPr lang="en-US" b="1" baseline="-25000" dirty="0" smtClean="0"/>
              <a:t>)</a:t>
            </a:r>
            <a:endParaRPr lang="el-GR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7215238" y="3429000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Cl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14" name="113 - Ορθογώνιο"/>
          <p:cNvSpPr/>
          <p:nvPr/>
        </p:nvSpPr>
        <p:spPr>
          <a:xfrm>
            <a:off x="6950630" y="342900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15" name="114 - Ορθογώνιο"/>
          <p:cNvSpPr/>
          <p:nvPr/>
        </p:nvSpPr>
        <p:spPr>
          <a:xfrm>
            <a:off x="8215370" y="3429000"/>
            <a:ext cx="1087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Na</a:t>
            </a:r>
            <a:r>
              <a:rPr lang="en-US" sz="2400" baseline="30000" dirty="0" smtClean="0">
                <a:solidFill>
                  <a:srgbClr val="FF0000"/>
                </a:solidFill>
              </a:rPr>
              <a:t>+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17" name="116 - Ορθογώνιο"/>
          <p:cNvSpPr/>
          <p:nvPr/>
        </p:nvSpPr>
        <p:spPr>
          <a:xfrm>
            <a:off x="7950762" y="342900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26" name="125 - TextBox"/>
          <p:cNvSpPr txBox="1"/>
          <p:nvPr/>
        </p:nvSpPr>
        <p:spPr>
          <a:xfrm>
            <a:off x="1357290" y="71414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Εξουδετέρωση διαλύματος </a:t>
            </a:r>
            <a:r>
              <a:rPr lang="el-GR" b="1" dirty="0" smtClean="0"/>
              <a:t>οξέος </a:t>
            </a:r>
            <a:r>
              <a:rPr lang="el-GR" b="1" dirty="0" smtClean="0"/>
              <a:t>(Η</a:t>
            </a:r>
            <a:r>
              <a:rPr lang="en-US" b="1" dirty="0" err="1" smtClean="0"/>
              <a:t>Cl</a:t>
            </a:r>
            <a:r>
              <a:rPr lang="en-US" b="1" dirty="0" smtClean="0"/>
              <a:t>) </a:t>
            </a:r>
            <a:r>
              <a:rPr lang="el-GR" b="1" dirty="0" smtClean="0"/>
              <a:t>  </a:t>
            </a:r>
            <a:r>
              <a:rPr lang="el-GR" b="1" dirty="0" smtClean="0"/>
              <a:t>με διάλυμα </a:t>
            </a:r>
            <a:r>
              <a:rPr lang="el-GR" b="1" dirty="0" smtClean="0"/>
              <a:t>βάσης</a:t>
            </a:r>
            <a:r>
              <a:rPr lang="en-US" b="1" dirty="0" smtClean="0"/>
              <a:t> (N</a:t>
            </a:r>
            <a:r>
              <a:rPr lang="el-GR" b="1" dirty="0" err="1" smtClean="0"/>
              <a:t>αΟΗ</a:t>
            </a:r>
            <a:r>
              <a:rPr lang="el-GR" b="1" dirty="0" smtClean="0"/>
              <a:t>)   </a:t>
            </a:r>
            <a:endParaRPr lang="el-GR" b="1" dirty="0"/>
          </a:p>
        </p:txBody>
      </p:sp>
      <p:grpSp>
        <p:nvGrpSpPr>
          <p:cNvPr id="3" name="119 - Ομάδα"/>
          <p:cNvGrpSpPr/>
          <p:nvPr/>
        </p:nvGrpSpPr>
        <p:grpSpPr>
          <a:xfrm>
            <a:off x="5665401" y="785794"/>
            <a:ext cx="3357586" cy="2571744"/>
            <a:chOff x="2357422" y="3000372"/>
            <a:chExt cx="3643338" cy="2857496"/>
          </a:xfrm>
        </p:grpSpPr>
        <p:pic>
          <p:nvPicPr>
            <p:cNvPr id="123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7422" y="3000372"/>
              <a:ext cx="3643338" cy="2857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4" name="123 - Ορθογώνιο"/>
            <p:cNvSpPr/>
            <p:nvPr/>
          </p:nvSpPr>
          <p:spPr>
            <a:xfrm>
              <a:off x="3675225" y="5143514"/>
              <a:ext cx="993236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125" name="124 - Ορθογώνιο"/>
            <p:cNvSpPr/>
            <p:nvPr/>
          </p:nvSpPr>
          <p:spPr>
            <a:xfrm>
              <a:off x="3074144" y="4564269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27" name="126 - Ορθογώνιο"/>
            <p:cNvSpPr/>
            <p:nvPr/>
          </p:nvSpPr>
          <p:spPr>
            <a:xfrm>
              <a:off x="4328408" y="3825804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28" name="127 - Ορθογώνιο"/>
            <p:cNvSpPr/>
            <p:nvPr/>
          </p:nvSpPr>
          <p:spPr>
            <a:xfrm>
              <a:off x="2894964" y="3758671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29" name="128 - Ορθογώνιο"/>
            <p:cNvSpPr/>
            <p:nvPr/>
          </p:nvSpPr>
          <p:spPr>
            <a:xfrm>
              <a:off x="3910320" y="4832802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41" name="140 - Ορθογώνιο"/>
            <p:cNvSpPr/>
            <p:nvPr/>
          </p:nvSpPr>
          <p:spPr>
            <a:xfrm>
              <a:off x="3014417" y="5235602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142" name="141 - Ορθογώνιο"/>
            <p:cNvSpPr/>
            <p:nvPr/>
          </p:nvSpPr>
          <p:spPr>
            <a:xfrm>
              <a:off x="4714876" y="41821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43" name="142 - Ορθογώνιο"/>
            <p:cNvSpPr/>
            <p:nvPr/>
          </p:nvSpPr>
          <p:spPr>
            <a:xfrm>
              <a:off x="4867276" y="5039433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44" name="143 - Ορθογώνιο"/>
            <p:cNvSpPr/>
            <p:nvPr/>
          </p:nvSpPr>
          <p:spPr>
            <a:xfrm>
              <a:off x="4493672" y="3571876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45" name="144 - Ορθογώνιο"/>
            <p:cNvSpPr/>
            <p:nvPr/>
          </p:nvSpPr>
          <p:spPr>
            <a:xfrm>
              <a:off x="3643306" y="46393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46" name="145 - Ορθογώνιο"/>
            <p:cNvSpPr/>
            <p:nvPr/>
          </p:nvSpPr>
          <p:spPr>
            <a:xfrm>
              <a:off x="3428992" y="3857628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147" name="146 - Ορθογώνιο"/>
            <p:cNvSpPr/>
            <p:nvPr/>
          </p:nvSpPr>
          <p:spPr>
            <a:xfrm>
              <a:off x="2707722" y="44869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</p:grpSp>
      <p:cxnSp>
        <p:nvCxnSpPr>
          <p:cNvPr id="148" name="147 - Ευθύγραμμο βέλος σύνδεσης"/>
          <p:cNvCxnSpPr/>
          <p:nvPr/>
        </p:nvCxnSpPr>
        <p:spPr>
          <a:xfrm>
            <a:off x="3879451" y="2000216"/>
            <a:ext cx="164307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- Ευθύγραμμο βέλος σύνδεσης"/>
          <p:cNvCxnSpPr/>
          <p:nvPr/>
        </p:nvCxnSpPr>
        <p:spPr>
          <a:xfrm>
            <a:off x="4665269" y="1855752"/>
            <a:ext cx="42862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- Ορθογώνιο"/>
          <p:cNvSpPr/>
          <p:nvPr/>
        </p:nvSpPr>
        <p:spPr>
          <a:xfrm>
            <a:off x="3786182" y="1643026"/>
            <a:ext cx="3577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H</a:t>
            </a:r>
            <a:r>
              <a:rPr lang="en-US" sz="1400" b="1" baseline="30000" dirty="0" smtClean="0"/>
              <a:t>+</a:t>
            </a:r>
            <a:endParaRPr lang="el-GR" sz="1400" baseline="-25000" dirty="0"/>
          </a:p>
        </p:txBody>
      </p:sp>
      <p:sp>
        <p:nvSpPr>
          <p:cNvPr id="151" name="150 - Ορθογώνιο"/>
          <p:cNvSpPr/>
          <p:nvPr/>
        </p:nvSpPr>
        <p:spPr>
          <a:xfrm>
            <a:off x="4072534" y="1655168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+</a:t>
            </a:r>
            <a:endParaRPr lang="el-GR" sz="1400" dirty="0"/>
          </a:p>
        </p:txBody>
      </p:sp>
      <p:sp>
        <p:nvSpPr>
          <p:cNvPr id="152" name="151 - Ορθογώνιο"/>
          <p:cNvSpPr/>
          <p:nvPr/>
        </p:nvSpPr>
        <p:spPr>
          <a:xfrm>
            <a:off x="4286848" y="1656297"/>
            <a:ext cx="4571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OH</a:t>
            </a:r>
            <a:r>
              <a:rPr lang="en-US" sz="1400" b="1" baseline="30000" dirty="0" smtClean="0"/>
              <a:t>-</a:t>
            </a:r>
            <a:endParaRPr lang="el-GR" sz="1400" baseline="-25000" dirty="0"/>
          </a:p>
        </p:txBody>
      </p:sp>
      <p:sp>
        <p:nvSpPr>
          <p:cNvPr id="153" name="152 - Ορθογώνιο"/>
          <p:cNvSpPr/>
          <p:nvPr/>
        </p:nvSpPr>
        <p:spPr>
          <a:xfrm>
            <a:off x="5093897" y="1643026"/>
            <a:ext cx="52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/>
              <a:t>Η</a:t>
            </a:r>
            <a:r>
              <a:rPr lang="el-GR" sz="1400" b="1" baseline="-25000" dirty="0" smtClean="0"/>
              <a:t>2</a:t>
            </a:r>
            <a:r>
              <a:rPr lang="el-GR" sz="1400" b="1" dirty="0" smtClean="0"/>
              <a:t>Ο </a:t>
            </a:r>
            <a:endParaRPr lang="en-US" sz="1400" b="1" baseline="-25000" dirty="0"/>
          </a:p>
        </p:txBody>
      </p:sp>
      <p:sp>
        <p:nvSpPr>
          <p:cNvPr id="154" name="153 - TextBox"/>
          <p:cNvSpPr txBox="1"/>
          <p:nvPr/>
        </p:nvSpPr>
        <p:spPr>
          <a:xfrm>
            <a:off x="285720" y="5000636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συμβεί αν στα προϊόντα της παραπάνω χημικής αντίδρασης αφαιρέσουμε το νερό ;;;</a:t>
            </a:r>
            <a:endParaRPr lang="el-GR" dirty="0"/>
          </a:p>
        </p:txBody>
      </p:sp>
      <p:sp>
        <p:nvSpPr>
          <p:cNvPr id="155" name="154 - Ελεύθερη σχεδίαση"/>
          <p:cNvSpPr/>
          <p:nvPr/>
        </p:nvSpPr>
        <p:spPr>
          <a:xfrm>
            <a:off x="6176045" y="3000372"/>
            <a:ext cx="3110895" cy="1285884"/>
          </a:xfrm>
          <a:custGeom>
            <a:avLst/>
            <a:gdLst>
              <a:gd name="connsiteX0" fmla="*/ 410726 w 3110895"/>
              <a:gd name="connsiteY0" fmla="*/ 0 h 1538076"/>
              <a:gd name="connsiteX1" fmla="*/ 378453 w 3110895"/>
              <a:gd name="connsiteY1" fmla="*/ 10757 h 1538076"/>
              <a:gd name="connsiteX2" fmla="*/ 249361 w 3110895"/>
              <a:gd name="connsiteY2" fmla="*/ 96819 h 1538076"/>
              <a:gd name="connsiteX3" fmla="*/ 184815 w 3110895"/>
              <a:gd name="connsiteY3" fmla="*/ 139849 h 1538076"/>
              <a:gd name="connsiteX4" fmla="*/ 120269 w 3110895"/>
              <a:gd name="connsiteY4" fmla="*/ 204395 h 1538076"/>
              <a:gd name="connsiteX5" fmla="*/ 87996 w 3110895"/>
              <a:gd name="connsiteY5" fmla="*/ 236668 h 1538076"/>
              <a:gd name="connsiteX6" fmla="*/ 77239 w 3110895"/>
              <a:gd name="connsiteY6" fmla="*/ 290456 h 1538076"/>
              <a:gd name="connsiteX7" fmla="*/ 55723 w 3110895"/>
              <a:gd name="connsiteY7" fmla="*/ 333487 h 1538076"/>
              <a:gd name="connsiteX8" fmla="*/ 77239 w 3110895"/>
              <a:gd name="connsiteY8" fmla="*/ 720762 h 1538076"/>
              <a:gd name="connsiteX9" fmla="*/ 55723 w 3110895"/>
              <a:gd name="connsiteY9" fmla="*/ 849854 h 1538076"/>
              <a:gd name="connsiteX10" fmla="*/ 44966 w 3110895"/>
              <a:gd name="connsiteY10" fmla="*/ 925157 h 1538076"/>
              <a:gd name="connsiteX11" fmla="*/ 23450 w 3110895"/>
              <a:gd name="connsiteY11" fmla="*/ 957430 h 1538076"/>
              <a:gd name="connsiteX12" fmla="*/ 34208 w 3110895"/>
              <a:gd name="connsiteY12" fmla="*/ 1129553 h 1538076"/>
              <a:gd name="connsiteX13" fmla="*/ 66481 w 3110895"/>
              <a:gd name="connsiteY13" fmla="*/ 1161826 h 1538076"/>
              <a:gd name="connsiteX14" fmla="*/ 109511 w 3110895"/>
              <a:gd name="connsiteY14" fmla="*/ 1237129 h 1538076"/>
              <a:gd name="connsiteX15" fmla="*/ 163300 w 3110895"/>
              <a:gd name="connsiteY15" fmla="*/ 1280160 h 1538076"/>
              <a:gd name="connsiteX16" fmla="*/ 184815 w 3110895"/>
              <a:gd name="connsiteY16" fmla="*/ 1312433 h 1538076"/>
              <a:gd name="connsiteX17" fmla="*/ 249361 w 3110895"/>
              <a:gd name="connsiteY17" fmla="*/ 1366221 h 1538076"/>
              <a:gd name="connsiteX18" fmla="*/ 432241 w 3110895"/>
              <a:gd name="connsiteY18" fmla="*/ 1409252 h 1538076"/>
              <a:gd name="connsiteX19" fmla="*/ 582848 w 3110895"/>
              <a:gd name="connsiteY19" fmla="*/ 1430767 h 1538076"/>
              <a:gd name="connsiteX20" fmla="*/ 862547 w 3110895"/>
              <a:gd name="connsiteY20" fmla="*/ 1463040 h 1538076"/>
              <a:gd name="connsiteX21" fmla="*/ 937850 w 3110895"/>
              <a:gd name="connsiteY21" fmla="*/ 1484555 h 1538076"/>
              <a:gd name="connsiteX22" fmla="*/ 1088457 w 3110895"/>
              <a:gd name="connsiteY22" fmla="*/ 1495313 h 1538076"/>
              <a:gd name="connsiteX23" fmla="*/ 1131488 w 3110895"/>
              <a:gd name="connsiteY23" fmla="*/ 1516828 h 1538076"/>
              <a:gd name="connsiteX24" fmla="*/ 1486490 w 3110895"/>
              <a:gd name="connsiteY24" fmla="*/ 1495313 h 1538076"/>
              <a:gd name="connsiteX25" fmla="*/ 2185737 w 3110895"/>
              <a:gd name="connsiteY25" fmla="*/ 1506070 h 1538076"/>
              <a:gd name="connsiteX26" fmla="*/ 2282556 w 3110895"/>
              <a:gd name="connsiteY26" fmla="*/ 1484555 h 1538076"/>
              <a:gd name="connsiteX27" fmla="*/ 2368617 w 3110895"/>
              <a:gd name="connsiteY27" fmla="*/ 1473797 h 1538076"/>
              <a:gd name="connsiteX28" fmla="*/ 2562255 w 3110895"/>
              <a:gd name="connsiteY28" fmla="*/ 1441524 h 1538076"/>
              <a:gd name="connsiteX29" fmla="*/ 2691347 w 3110895"/>
              <a:gd name="connsiteY29" fmla="*/ 1387736 h 1538076"/>
              <a:gd name="connsiteX30" fmla="*/ 2841954 w 3110895"/>
              <a:gd name="connsiteY30" fmla="*/ 1355463 h 1538076"/>
              <a:gd name="connsiteX31" fmla="*/ 2917257 w 3110895"/>
              <a:gd name="connsiteY31" fmla="*/ 1323190 h 1538076"/>
              <a:gd name="connsiteX32" fmla="*/ 2971046 w 3110895"/>
              <a:gd name="connsiteY32" fmla="*/ 1301675 h 1538076"/>
              <a:gd name="connsiteX33" fmla="*/ 3024834 w 3110895"/>
              <a:gd name="connsiteY33" fmla="*/ 1290917 h 1538076"/>
              <a:gd name="connsiteX34" fmla="*/ 3057107 w 3110895"/>
              <a:gd name="connsiteY34" fmla="*/ 1269402 h 1538076"/>
              <a:gd name="connsiteX35" fmla="*/ 3089380 w 3110895"/>
              <a:gd name="connsiteY35" fmla="*/ 1258644 h 1538076"/>
              <a:gd name="connsiteX36" fmla="*/ 3110895 w 3110895"/>
              <a:gd name="connsiteY36" fmla="*/ 1194099 h 1538076"/>
              <a:gd name="connsiteX37" fmla="*/ 3100137 w 3110895"/>
              <a:gd name="connsiteY37" fmla="*/ 1118795 h 1538076"/>
              <a:gd name="connsiteX38" fmla="*/ 3089380 w 3110895"/>
              <a:gd name="connsiteY38" fmla="*/ 1086522 h 1538076"/>
              <a:gd name="connsiteX39" fmla="*/ 3024834 w 3110895"/>
              <a:gd name="connsiteY39" fmla="*/ 1065007 h 1538076"/>
              <a:gd name="connsiteX40" fmla="*/ 2992561 w 3110895"/>
              <a:gd name="connsiteY40" fmla="*/ 1032734 h 1538076"/>
              <a:gd name="connsiteX41" fmla="*/ 3003319 w 3110895"/>
              <a:gd name="connsiteY41" fmla="*/ 871369 h 1538076"/>
              <a:gd name="connsiteX42" fmla="*/ 2992561 w 3110895"/>
              <a:gd name="connsiteY42" fmla="*/ 839096 h 1538076"/>
              <a:gd name="connsiteX43" fmla="*/ 2960288 w 3110895"/>
              <a:gd name="connsiteY43" fmla="*/ 796066 h 1538076"/>
              <a:gd name="connsiteX44" fmla="*/ 2895742 w 3110895"/>
              <a:gd name="connsiteY44" fmla="*/ 742277 h 1538076"/>
              <a:gd name="connsiteX45" fmla="*/ 2863469 w 3110895"/>
              <a:gd name="connsiteY45" fmla="*/ 731520 h 1538076"/>
              <a:gd name="connsiteX46" fmla="*/ 2777408 w 3110895"/>
              <a:gd name="connsiteY46" fmla="*/ 699247 h 1538076"/>
              <a:gd name="connsiteX47" fmla="*/ 2626801 w 3110895"/>
              <a:gd name="connsiteY47" fmla="*/ 666974 h 1538076"/>
              <a:gd name="connsiteX48" fmla="*/ 2583770 w 3110895"/>
              <a:gd name="connsiteY48" fmla="*/ 645459 h 1538076"/>
              <a:gd name="connsiteX49" fmla="*/ 2508467 w 3110895"/>
              <a:gd name="connsiteY49" fmla="*/ 623943 h 1538076"/>
              <a:gd name="connsiteX50" fmla="*/ 2476194 w 3110895"/>
              <a:gd name="connsiteY50" fmla="*/ 613186 h 1538076"/>
              <a:gd name="connsiteX51" fmla="*/ 2390133 w 3110895"/>
              <a:gd name="connsiteY51" fmla="*/ 591670 h 1538076"/>
              <a:gd name="connsiteX52" fmla="*/ 2271799 w 3110895"/>
              <a:gd name="connsiteY52" fmla="*/ 559397 h 1538076"/>
              <a:gd name="connsiteX53" fmla="*/ 2164222 w 3110895"/>
              <a:gd name="connsiteY53" fmla="*/ 527124 h 1538076"/>
              <a:gd name="connsiteX54" fmla="*/ 2121191 w 3110895"/>
              <a:gd name="connsiteY54" fmla="*/ 505609 h 1538076"/>
              <a:gd name="connsiteX55" fmla="*/ 1981342 w 3110895"/>
              <a:gd name="connsiteY55" fmla="*/ 494852 h 1538076"/>
              <a:gd name="connsiteX56" fmla="*/ 1895281 w 3110895"/>
              <a:gd name="connsiteY56" fmla="*/ 473336 h 1538076"/>
              <a:gd name="connsiteX57" fmla="*/ 1626340 w 3110895"/>
              <a:gd name="connsiteY57" fmla="*/ 441063 h 1538076"/>
              <a:gd name="connsiteX58" fmla="*/ 1508006 w 3110895"/>
              <a:gd name="connsiteY58" fmla="*/ 419548 h 1538076"/>
              <a:gd name="connsiteX59" fmla="*/ 1454217 w 3110895"/>
              <a:gd name="connsiteY59" fmla="*/ 408790 h 1538076"/>
              <a:gd name="connsiteX60" fmla="*/ 1271337 w 3110895"/>
              <a:gd name="connsiteY60" fmla="*/ 355002 h 1538076"/>
              <a:gd name="connsiteX61" fmla="*/ 1206791 w 3110895"/>
              <a:gd name="connsiteY61" fmla="*/ 333487 h 1538076"/>
              <a:gd name="connsiteX62" fmla="*/ 1088457 w 3110895"/>
              <a:gd name="connsiteY62" fmla="*/ 301214 h 1538076"/>
              <a:gd name="connsiteX63" fmla="*/ 980881 w 3110895"/>
              <a:gd name="connsiteY63" fmla="*/ 268941 h 1538076"/>
              <a:gd name="connsiteX64" fmla="*/ 937850 w 3110895"/>
              <a:gd name="connsiteY64" fmla="*/ 247426 h 1538076"/>
              <a:gd name="connsiteX65" fmla="*/ 905577 w 3110895"/>
              <a:gd name="connsiteY65" fmla="*/ 236668 h 1538076"/>
              <a:gd name="connsiteX66" fmla="*/ 776486 w 3110895"/>
              <a:gd name="connsiteY66" fmla="*/ 204395 h 1538076"/>
              <a:gd name="connsiteX67" fmla="*/ 604363 w 3110895"/>
              <a:gd name="connsiteY67" fmla="*/ 193637 h 1538076"/>
              <a:gd name="connsiteX68" fmla="*/ 496787 w 3110895"/>
              <a:gd name="connsiteY68" fmla="*/ 129092 h 1538076"/>
              <a:gd name="connsiteX69" fmla="*/ 475271 w 3110895"/>
              <a:gd name="connsiteY69" fmla="*/ 96819 h 1538076"/>
              <a:gd name="connsiteX70" fmla="*/ 464514 w 3110895"/>
              <a:gd name="connsiteY70" fmla="*/ 64546 h 1538076"/>
              <a:gd name="connsiteX71" fmla="*/ 432241 w 3110895"/>
              <a:gd name="connsiteY71" fmla="*/ 32273 h 1538076"/>
              <a:gd name="connsiteX72" fmla="*/ 346180 w 3110895"/>
              <a:gd name="connsiteY72" fmla="*/ 21515 h 153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3110895" h="1538076">
                <a:moveTo>
                  <a:pt x="410726" y="0"/>
                </a:moveTo>
                <a:cubicBezTo>
                  <a:pt x="399968" y="3586"/>
                  <a:pt x="388248" y="5043"/>
                  <a:pt x="378453" y="10757"/>
                </a:cubicBezTo>
                <a:cubicBezTo>
                  <a:pt x="378405" y="10785"/>
                  <a:pt x="278063" y="77684"/>
                  <a:pt x="249361" y="96819"/>
                </a:cubicBezTo>
                <a:cubicBezTo>
                  <a:pt x="227846" y="111162"/>
                  <a:pt x="203099" y="121565"/>
                  <a:pt x="184815" y="139849"/>
                </a:cubicBezTo>
                <a:lnTo>
                  <a:pt x="120269" y="204395"/>
                </a:lnTo>
                <a:lnTo>
                  <a:pt x="87996" y="236668"/>
                </a:lnTo>
                <a:cubicBezTo>
                  <a:pt x="84410" y="254597"/>
                  <a:pt x="83021" y="273110"/>
                  <a:pt x="77239" y="290456"/>
                </a:cubicBezTo>
                <a:cubicBezTo>
                  <a:pt x="72168" y="305670"/>
                  <a:pt x="55723" y="317450"/>
                  <a:pt x="55723" y="333487"/>
                </a:cubicBezTo>
                <a:cubicBezTo>
                  <a:pt x="55723" y="462778"/>
                  <a:pt x="70067" y="591670"/>
                  <a:pt x="77239" y="720762"/>
                </a:cubicBezTo>
                <a:cubicBezTo>
                  <a:pt x="55374" y="786356"/>
                  <a:pt x="70134" y="734562"/>
                  <a:pt x="55723" y="849854"/>
                </a:cubicBezTo>
                <a:cubicBezTo>
                  <a:pt x="52578" y="875014"/>
                  <a:pt x="52252" y="900871"/>
                  <a:pt x="44966" y="925157"/>
                </a:cubicBezTo>
                <a:cubicBezTo>
                  <a:pt x="41251" y="937541"/>
                  <a:pt x="30622" y="946672"/>
                  <a:pt x="23450" y="957430"/>
                </a:cubicBezTo>
                <a:cubicBezTo>
                  <a:pt x="5591" y="1028870"/>
                  <a:pt x="0" y="1026929"/>
                  <a:pt x="34208" y="1129553"/>
                </a:cubicBezTo>
                <a:cubicBezTo>
                  <a:pt x="39019" y="1143986"/>
                  <a:pt x="55723" y="1151068"/>
                  <a:pt x="66481" y="1161826"/>
                </a:cubicBezTo>
                <a:cubicBezTo>
                  <a:pt x="78789" y="1198750"/>
                  <a:pt x="76949" y="1204567"/>
                  <a:pt x="109511" y="1237129"/>
                </a:cubicBezTo>
                <a:cubicBezTo>
                  <a:pt x="125747" y="1253365"/>
                  <a:pt x="147064" y="1263924"/>
                  <a:pt x="163300" y="1280160"/>
                </a:cubicBezTo>
                <a:cubicBezTo>
                  <a:pt x="172442" y="1289302"/>
                  <a:pt x="176538" y="1302501"/>
                  <a:pt x="184815" y="1312433"/>
                </a:cubicBezTo>
                <a:cubicBezTo>
                  <a:pt x="198783" y="1329195"/>
                  <a:pt x="227755" y="1357219"/>
                  <a:pt x="249361" y="1366221"/>
                </a:cubicBezTo>
                <a:cubicBezTo>
                  <a:pt x="342383" y="1404980"/>
                  <a:pt x="338959" y="1396532"/>
                  <a:pt x="432241" y="1409252"/>
                </a:cubicBezTo>
                <a:lnTo>
                  <a:pt x="582848" y="1430767"/>
                </a:lnTo>
                <a:cubicBezTo>
                  <a:pt x="736171" y="1481874"/>
                  <a:pt x="559347" y="1429351"/>
                  <a:pt x="862547" y="1463040"/>
                </a:cubicBezTo>
                <a:cubicBezTo>
                  <a:pt x="888493" y="1465923"/>
                  <a:pt x="912007" y="1480863"/>
                  <a:pt x="937850" y="1484555"/>
                </a:cubicBezTo>
                <a:cubicBezTo>
                  <a:pt x="987674" y="1491673"/>
                  <a:pt x="1038255" y="1491727"/>
                  <a:pt x="1088457" y="1495313"/>
                </a:cubicBezTo>
                <a:cubicBezTo>
                  <a:pt x="1102801" y="1502485"/>
                  <a:pt x="1115458" y="1516357"/>
                  <a:pt x="1131488" y="1516828"/>
                </a:cubicBezTo>
                <a:cubicBezTo>
                  <a:pt x="1407763" y="1524953"/>
                  <a:pt x="1358192" y="1538076"/>
                  <a:pt x="1486490" y="1495313"/>
                </a:cubicBezTo>
                <a:cubicBezTo>
                  <a:pt x="1745678" y="1507094"/>
                  <a:pt x="1940229" y="1530621"/>
                  <a:pt x="2185737" y="1506070"/>
                </a:cubicBezTo>
                <a:cubicBezTo>
                  <a:pt x="2218633" y="1502780"/>
                  <a:pt x="2249999" y="1490300"/>
                  <a:pt x="2282556" y="1484555"/>
                </a:cubicBezTo>
                <a:cubicBezTo>
                  <a:pt x="2311026" y="1479531"/>
                  <a:pt x="2340061" y="1478306"/>
                  <a:pt x="2368617" y="1473797"/>
                </a:cubicBezTo>
                <a:cubicBezTo>
                  <a:pt x="2739868" y="1415178"/>
                  <a:pt x="2303080" y="1478550"/>
                  <a:pt x="2562255" y="1441524"/>
                </a:cubicBezTo>
                <a:cubicBezTo>
                  <a:pt x="2605286" y="1423595"/>
                  <a:pt x="2646122" y="1399042"/>
                  <a:pt x="2691347" y="1387736"/>
                </a:cubicBezTo>
                <a:cubicBezTo>
                  <a:pt x="2798569" y="1360931"/>
                  <a:pt x="2748240" y="1371082"/>
                  <a:pt x="2841954" y="1355463"/>
                </a:cubicBezTo>
                <a:cubicBezTo>
                  <a:pt x="2917504" y="1317688"/>
                  <a:pt x="2853947" y="1346931"/>
                  <a:pt x="2917257" y="1323190"/>
                </a:cubicBezTo>
                <a:cubicBezTo>
                  <a:pt x="2935338" y="1316410"/>
                  <a:pt x="2952550" y="1307224"/>
                  <a:pt x="2971046" y="1301675"/>
                </a:cubicBezTo>
                <a:cubicBezTo>
                  <a:pt x="2988559" y="1296421"/>
                  <a:pt x="3006905" y="1294503"/>
                  <a:pt x="3024834" y="1290917"/>
                </a:cubicBezTo>
                <a:cubicBezTo>
                  <a:pt x="3035592" y="1283745"/>
                  <a:pt x="3045543" y="1275184"/>
                  <a:pt x="3057107" y="1269402"/>
                </a:cubicBezTo>
                <a:cubicBezTo>
                  <a:pt x="3067249" y="1264331"/>
                  <a:pt x="3082789" y="1267871"/>
                  <a:pt x="3089380" y="1258644"/>
                </a:cubicBezTo>
                <a:cubicBezTo>
                  <a:pt x="3102562" y="1240190"/>
                  <a:pt x="3103723" y="1215614"/>
                  <a:pt x="3110895" y="1194099"/>
                </a:cubicBezTo>
                <a:cubicBezTo>
                  <a:pt x="3107309" y="1168998"/>
                  <a:pt x="3105110" y="1143659"/>
                  <a:pt x="3100137" y="1118795"/>
                </a:cubicBezTo>
                <a:cubicBezTo>
                  <a:pt x="3097913" y="1107676"/>
                  <a:pt x="3098607" y="1093113"/>
                  <a:pt x="3089380" y="1086522"/>
                </a:cubicBezTo>
                <a:cubicBezTo>
                  <a:pt x="3070925" y="1073340"/>
                  <a:pt x="3024834" y="1065007"/>
                  <a:pt x="3024834" y="1065007"/>
                </a:cubicBezTo>
                <a:cubicBezTo>
                  <a:pt x="3014076" y="1054249"/>
                  <a:pt x="3001000" y="1045392"/>
                  <a:pt x="2992561" y="1032734"/>
                </a:cubicBezTo>
                <a:cubicBezTo>
                  <a:pt x="2963097" y="988538"/>
                  <a:pt x="2998830" y="898302"/>
                  <a:pt x="3003319" y="871369"/>
                </a:cubicBezTo>
                <a:cubicBezTo>
                  <a:pt x="2999733" y="860611"/>
                  <a:pt x="2998187" y="848941"/>
                  <a:pt x="2992561" y="839096"/>
                </a:cubicBezTo>
                <a:cubicBezTo>
                  <a:pt x="2983665" y="823529"/>
                  <a:pt x="2971956" y="809679"/>
                  <a:pt x="2960288" y="796066"/>
                </a:cubicBezTo>
                <a:cubicBezTo>
                  <a:pt x="2942445" y="775250"/>
                  <a:pt x="2920640" y="754726"/>
                  <a:pt x="2895742" y="742277"/>
                </a:cubicBezTo>
                <a:cubicBezTo>
                  <a:pt x="2885600" y="737206"/>
                  <a:pt x="2874227" y="735106"/>
                  <a:pt x="2863469" y="731520"/>
                </a:cubicBezTo>
                <a:cubicBezTo>
                  <a:pt x="2810343" y="696101"/>
                  <a:pt x="2851850" y="717857"/>
                  <a:pt x="2777408" y="699247"/>
                </a:cubicBezTo>
                <a:cubicBezTo>
                  <a:pt x="2644490" y="666018"/>
                  <a:pt x="2760227" y="686036"/>
                  <a:pt x="2626801" y="666974"/>
                </a:cubicBezTo>
                <a:cubicBezTo>
                  <a:pt x="2612457" y="659802"/>
                  <a:pt x="2598841" y="650939"/>
                  <a:pt x="2583770" y="645459"/>
                </a:cubicBezTo>
                <a:cubicBezTo>
                  <a:pt x="2559236" y="636538"/>
                  <a:pt x="2533472" y="631444"/>
                  <a:pt x="2508467" y="623943"/>
                </a:cubicBezTo>
                <a:cubicBezTo>
                  <a:pt x="2497606" y="620685"/>
                  <a:pt x="2487134" y="616170"/>
                  <a:pt x="2476194" y="613186"/>
                </a:cubicBezTo>
                <a:cubicBezTo>
                  <a:pt x="2447666" y="605406"/>
                  <a:pt x="2418185" y="601021"/>
                  <a:pt x="2390133" y="591670"/>
                </a:cubicBezTo>
                <a:cubicBezTo>
                  <a:pt x="2266931" y="550602"/>
                  <a:pt x="2453880" y="585410"/>
                  <a:pt x="2271799" y="559397"/>
                </a:cubicBezTo>
                <a:cubicBezTo>
                  <a:pt x="2169868" y="508433"/>
                  <a:pt x="2298163" y="567306"/>
                  <a:pt x="2164222" y="527124"/>
                </a:cubicBezTo>
                <a:cubicBezTo>
                  <a:pt x="2148862" y="522516"/>
                  <a:pt x="2136984" y="508396"/>
                  <a:pt x="2121191" y="505609"/>
                </a:cubicBezTo>
                <a:cubicBezTo>
                  <a:pt x="2075148" y="497484"/>
                  <a:pt x="2027958" y="498438"/>
                  <a:pt x="1981342" y="494852"/>
                </a:cubicBezTo>
                <a:cubicBezTo>
                  <a:pt x="1952655" y="487680"/>
                  <a:pt x="1924329" y="478869"/>
                  <a:pt x="1895281" y="473336"/>
                </a:cubicBezTo>
                <a:cubicBezTo>
                  <a:pt x="1775164" y="450456"/>
                  <a:pt x="1745296" y="450976"/>
                  <a:pt x="1626340" y="441063"/>
                </a:cubicBezTo>
                <a:lnTo>
                  <a:pt x="1508006" y="419548"/>
                </a:lnTo>
                <a:cubicBezTo>
                  <a:pt x="1490034" y="416178"/>
                  <a:pt x="1471563" y="414572"/>
                  <a:pt x="1454217" y="408790"/>
                </a:cubicBezTo>
                <a:cubicBezTo>
                  <a:pt x="1277207" y="349787"/>
                  <a:pt x="1415004" y="375526"/>
                  <a:pt x="1271337" y="355002"/>
                </a:cubicBezTo>
                <a:cubicBezTo>
                  <a:pt x="1249822" y="347830"/>
                  <a:pt x="1228467" y="340157"/>
                  <a:pt x="1206791" y="333487"/>
                </a:cubicBezTo>
                <a:cubicBezTo>
                  <a:pt x="1151378" y="316437"/>
                  <a:pt x="1137498" y="313474"/>
                  <a:pt x="1088457" y="301214"/>
                </a:cubicBezTo>
                <a:cubicBezTo>
                  <a:pt x="1020277" y="255761"/>
                  <a:pt x="1098027" y="300890"/>
                  <a:pt x="980881" y="268941"/>
                </a:cubicBezTo>
                <a:cubicBezTo>
                  <a:pt x="965409" y="264721"/>
                  <a:pt x="952590" y="253743"/>
                  <a:pt x="937850" y="247426"/>
                </a:cubicBezTo>
                <a:cubicBezTo>
                  <a:pt x="927427" y="242959"/>
                  <a:pt x="916534" y="239590"/>
                  <a:pt x="905577" y="236668"/>
                </a:cubicBezTo>
                <a:cubicBezTo>
                  <a:pt x="862720" y="225239"/>
                  <a:pt x="820754" y="207162"/>
                  <a:pt x="776486" y="204395"/>
                </a:cubicBezTo>
                <a:lnTo>
                  <a:pt x="604363" y="193637"/>
                </a:lnTo>
                <a:cubicBezTo>
                  <a:pt x="458054" y="144867"/>
                  <a:pt x="531212" y="197941"/>
                  <a:pt x="496787" y="129092"/>
                </a:cubicBezTo>
                <a:cubicBezTo>
                  <a:pt x="491005" y="117528"/>
                  <a:pt x="482443" y="107577"/>
                  <a:pt x="475271" y="96819"/>
                </a:cubicBezTo>
                <a:cubicBezTo>
                  <a:pt x="471685" y="86061"/>
                  <a:pt x="470804" y="73981"/>
                  <a:pt x="464514" y="64546"/>
                </a:cubicBezTo>
                <a:cubicBezTo>
                  <a:pt x="456075" y="51887"/>
                  <a:pt x="444899" y="40712"/>
                  <a:pt x="432241" y="32273"/>
                </a:cubicBezTo>
                <a:cubicBezTo>
                  <a:pt x="407599" y="15845"/>
                  <a:pt x="372348" y="21515"/>
                  <a:pt x="346180" y="21515"/>
                </a:cubicBezTo>
              </a:path>
            </a:pathLst>
          </a:cu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56" name="155 - Ευθύγραμμο βέλος σύνδεσης"/>
          <p:cNvCxnSpPr/>
          <p:nvPr/>
        </p:nvCxnSpPr>
        <p:spPr>
          <a:xfrm rot="5400000">
            <a:off x="5464975" y="4107661"/>
            <a:ext cx="1143008" cy="928694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Ορθογώνιο"/>
          <p:cNvSpPr/>
          <p:nvPr/>
        </p:nvSpPr>
        <p:spPr>
          <a:xfrm>
            <a:off x="4857752" y="5857892"/>
            <a:ext cx="806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Να</a:t>
            </a:r>
            <a:r>
              <a:rPr lang="en-US" sz="2400" b="1" dirty="0" err="1" smtClean="0"/>
              <a:t>Cl</a:t>
            </a:r>
            <a:endParaRPr lang="el-GR" sz="24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5572132" y="5929330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-25000" dirty="0" smtClean="0"/>
              <a:t>(</a:t>
            </a:r>
            <a:r>
              <a:rPr lang="en-US" b="1" baseline="-25000" dirty="0" smtClean="0"/>
              <a:t> s</a:t>
            </a:r>
            <a:r>
              <a:rPr lang="en-US" b="1" dirty="0" smtClean="0"/>
              <a:t> </a:t>
            </a:r>
            <a:r>
              <a:rPr lang="en-US" b="1" baseline="-25000" dirty="0" smtClean="0"/>
              <a:t>)</a:t>
            </a:r>
            <a:endParaRPr lang="el-GR" dirty="0"/>
          </a:p>
        </p:txBody>
      </p:sp>
      <p:sp>
        <p:nvSpPr>
          <p:cNvPr id="69" name="68 - Ορθογώνιο"/>
          <p:cNvSpPr/>
          <p:nvPr/>
        </p:nvSpPr>
        <p:spPr>
          <a:xfrm>
            <a:off x="478890" y="5824855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Cl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70" name="69 - Ορθογώνιο"/>
          <p:cNvSpPr/>
          <p:nvPr/>
        </p:nvSpPr>
        <p:spPr>
          <a:xfrm>
            <a:off x="214282" y="5824855"/>
            <a:ext cx="253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1479022" y="5824855"/>
            <a:ext cx="1087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Na</a:t>
            </a:r>
            <a:r>
              <a:rPr lang="en-US" sz="2400" baseline="30000" dirty="0" smtClean="0">
                <a:solidFill>
                  <a:srgbClr val="FF0000"/>
                </a:solidFill>
              </a:rPr>
              <a:t>+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1214414" y="582485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endParaRPr lang="el-GR" sz="2400" dirty="0">
              <a:solidFill>
                <a:srgbClr val="FF0000"/>
              </a:solidFill>
            </a:endParaRPr>
          </a:p>
        </p:txBody>
      </p:sp>
      <p:cxnSp>
        <p:nvCxnSpPr>
          <p:cNvPr id="73" name="72 - Ευθύγραμμο βέλος σύνδεσης"/>
          <p:cNvCxnSpPr/>
          <p:nvPr/>
        </p:nvCxnSpPr>
        <p:spPr>
          <a:xfrm>
            <a:off x="2857488" y="6070618"/>
            <a:ext cx="17145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2928926" y="5715016"/>
            <a:ext cx="1500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Θέρμανση </a:t>
            </a:r>
            <a:endParaRPr lang="el-GR" sz="1400" dirty="0"/>
          </a:p>
        </p:txBody>
      </p:sp>
      <p:sp>
        <p:nvSpPr>
          <p:cNvPr id="76" name="75 - TextBox"/>
          <p:cNvSpPr txBox="1"/>
          <p:nvPr/>
        </p:nvSpPr>
        <p:spPr>
          <a:xfrm>
            <a:off x="2786050" y="6072206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Απομάκρυνση νερού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56" grpId="0"/>
      <p:bldP spid="35" grpId="0"/>
      <p:bldP spid="37" grpId="0"/>
      <p:bldP spid="94" grpId="0"/>
      <p:bldP spid="95" grpId="0"/>
      <p:bldP spid="104" grpId="0"/>
      <p:bldP spid="106" grpId="0"/>
      <p:bldP spid="113" grpId="0"/>
      <p:bldP spid="114" grpId="0"/>
      <p:bldP spid="115" grpId="0"/>
      <p:bldP spid="117" grpId="0"/>
      <p:bldP spid="126" grpId="0"/>
      <p:bldP spid="150" grpId="0"/>
      <p:bldP spid="151" grpId="0"/>
      <p:bldP spid="152" grpId="0"/>
      <p:bldP spid="153" grpId="0"/>
      <p:bldP spid="154" grpId="0"/>
      <p:bldP spid="155" grpId="0" animBg="1"/>
      <p:bldP spid="67" grpId="0"/>
      <p:bldP spid="68" grpId="0"/>
      <p:bldP spid="69" grpId="0"/>
      <p:bldP spid="70" grpId="0"/>
      <p:bldP spid="71" grpId="0"/>
      <p:bldP spid="72" grpId="0"/>
      <p:bldP spid="75" grpId="0"/>
      <p:bldP spid="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66 - Ορθογώνιο"/>
          <p:cNvSpPr/>
          <p:nvPr/>
        </p:nvSpPr>
        <p:spPr>
          <a:xfrm>
            <a:off x="6428090" y="4572008"/>
            <a:ext cx="806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Να</a:t>
            </a:r>
            <a:r>
              <a:rPr lang="en-US" sz="2400" b="1" dirty="0" err="1" smtClean="0"/>
              <a:t>Cl</a:t>
            </a:r>
            <a:endParaRPr lang="el-GR" sz="24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7142470" y="4643446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-25000" dirty="0" smtClean="0"/>
              <a:t>(</a:t>
            </a:r>
            <a:r>
              <a:rPr lang="en-US" b="1" baseline="-25000" dirty="0" smtClean="0"/>
              <a:t> s</a:t>
            </a:r>
            <a:r>
              <a:rPr lang="en-US" b="1" dirty="0" smtClean="0"/>
              <a:t> </a:t>
            </a:r>
            <a:r>
              <a:rPr lang="en-US" b="1" baseline="-25000" dirty="0" smtClean="0"/>
              <a:t>)</a:t>
            </a:r>
            <a:endParaRPr lang="el-GR" dirty="0"/>
          </a:p>
        </p:txBody>
      </p:sp>
      <p:sp>
        <p:nvSpPr>
          <p:cNvPr id="69" name="68 - Ορθογώνιο"/>
          <p:cNvSpPr/>
          <p:nvPr/>
        </p:nvSpPr>
        <p:spPr>
          <a:xfrm>
            <a:off x="1198827" y="4610409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Cl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70" name="69 - Ορθογώνιο"/>
          <p:cNvSpPr/>
          <p:nvPr/>
        </p:nvSpPr>
        <p:spPr>
          <a:xfrm>
            <a:off x="934219" y="4610409"/>
            <a:ext cx="253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2198959" y="4610409"/>
            <a:ext cx="1087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Na</a:t>
            </a:r>
            <a:r>
              <a:rPr lang="en-US" sz="2400" baseline="30000" dirty="0" smtClean="0">
                <a:solidFill>
                  <a:srgbClr val="FF0000"/>
                </a:solidFill>
              </a:rPr>
              <a:t>+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(α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q)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1934351" y="461040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endParaRPr lang="el-GR" sz="2400" dirty="0">
              <a:solidFill>
                <a:srgbClr val="FF0000"/>
              </a:solidFill>
            </a:endParaRPr>
          </a:p>
        </p:txBody>
      </p:sp>
      <p:cxnSp>
        <p:nvCxnSpPr>
          <p:cNvPr id="73" name="72 - Ευθύγραμμο βέλος σύνδεσης"/>
          <p:cNvCxnSpPr/>
          <p:nvPr/>
        </p:nvCxnSpPr>
        <p:spPr>
          <a:xfrm>
            <a:off x="3786182" y="2427280"/>
            <a:ext cx="17145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3857620" y="2071678"/>
            <a:ext cx="1500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Θέρμανση </a:t>
            </a:r>
            <a:endParaRPr lang="el-GR" sz="1400" dirty="0"/>
          </a:p>
        </p:txBody>
      </p:sp>
      <p:sp>
        <p:nvSpPr>
          <p:cNvPr id="76" name="75 - TextBox"/>
          <p:cNvSpPr txBox="1"/>
          <p:nvPr/>
        </p:nvSpPr>
        <p:spPr>
          <a:xfrm>
            <a:off x="3714744" y="2428868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Απομάκρυνση νερού</a:t>
            </a:r>
            <a:endParaRPr lang="el-GR" sz="1400" dirty="0"/>
          </a:p>
        </p:txBody>
      </p:sp>
      <p:grpSp>
        <p:nvGrpSpPr>
          <p:cNvPr id="77" name="119 - Ομάδα"/>
          <p:cNvGrpSpPr/>
          <p:nvPr/>
        </p:nvGrpSpPr>
        <p:grpSpPr>
          <a:xfrm>
            <a:off x="214282" y="1000108"/>
            <a:ext cx="3357586" cy="2571744"/>
            <a:chOff x="2357422" y="3000372"/>
            <a:chExt cx="3643338" cy="2857496"/>
          </a:xfrm>
        </p:grpSpPr>
        <p:pic>
          <p:nvPicPr>
            <p:cNvPr id="78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7422" y="3000372"/>
              <a:ext cx="3643338" cy="2857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9" name="78 - Ορθογώνιο"/>
            <p:cNvSpPr/>
            <p:nvPr/>
          </p:nvSpPr>
          <p:spPr>
            <a:xfrm>
              <a:off x="3675225" y="5143514"/>
              <a:ext cx="993236" cy="225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80" name="79 - Ορθογώνιο"/>
            <p:cNvSpPr/>
            <p:nvPr/>
          </p:nvSpPr>
          <p:spPr>
            <a:xfrm>
              <a:off x="3074144" y="4564269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81" name="80 - Ορθογώνιο"/>
            <p:cNvSpPr/>
            <p:nvPr/>
          </p:nvSpPr>
          <p:spPr>
            <a:xfrm>
              <a:off x="4328408" y="3825804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82" name="81 - Ορθογώνιο"/>
            <p:cNvSpPr/>
            <p:nvPr/>
          </p:nvSpPr>
          <p:spPr>
            <a:xfrm>
              <a:off x="2894964" y="3758671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83" name="82 - Ορθογώνιο"/>
            <p:cNvSpPr/>
            <p:nvPr/>
          </p:nvSpPr>
          <p:spPr>
            <a:xfrm>
              <a:off x="3910320" y="4832802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84" name="83 - Ορθογώνιο"/>
            <p:cNvSpPr/>
            <p:nvPr/>
          </p:nvSpPr>
          <p:spPr>
            <a:xfrm>
              <a:off x="3014417" y="5235602"/>
              <a:ext cx="340683" cy="3470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Cl</a:t>
              </a:r>
              <a:r>
                <a:rPr lang="en-US" baseline="30000" dirty="0" smtClean="0"/>
                <a:t>-</a:t>
              </a:r>
              <a:endParaRPr lang="en-US" dirty="0"/>
            </a:p>
          </p:txBody>
        </p:sp>
        <p:sp>
          <p:nvSpPr>
            <p:cNvPr id="85" name="84 - Ορθογώνιο"/>
            <p:cNvSpPr/>
            <p:nvPr/>
          </p:nvSpPr>
          <p:spPr>
            <a:xfrm>
              <a:off x="4714876" y="41821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86" name="85 - Ορθογώνιο"/>
            <p:cNvSpPr/>
            <p:nvPr/>
          </p:nvSpPr>
          <p:spPr>
            <a:xfrm>
              <a:off x="4867276" y="5039433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87" name="86 - Ορθογώνιο"/>
            <p:cNvSpPr/>
            <p:nvPr/>
          </p:nvSpPr>
          <p:spPr>
            <a:xfrm>
              <a:off x="4493672" y="3571876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88" name="87 - Ορθογώνιο"/>
            <p:cNvSpPr/>
            <p:nvPr/>
          </p:nvSpPr>
          <p:spPr>
            <a:xfrm>
              <a:off x="3643306" y="46393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89" name="88 - Ορθογώνιο"/>
            <p:cNvSpPr/>
            <p:nvPr/>
          </p:nvSpPr>
          <p:spPr>
            <a:xfrm>
              <a:off x="3428992" y="3857628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  <p:sp>
          <p:nvSpPr>
            <p:cNvPr id="90" name="89 - Ορθογώνιο"/>
            <p:cNvSpPr/>
            <p:nvPr/>
          </p:nvSpPr>
          <p:spPr>
            <a:xfrm>
              <a:off x="2707722" y="4486977"/>
              <a:ext cx="364080" cy="24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dirty="0"/>
            </a:p>
          </p:txBody>
        </p:sp>
      </p:grpSp>
      <p:cxnSp>
        <p:nvCxnSpPr>
          <p:cNvPr id="91" name="90 - Ευθύγραμμο βέλος σύνδεσης"/>
          <p:cNvCxnSpPr/>
          <p:nvPr/>
        </p:nvCxnSpPr>
        <p:spPr>
          <a:xfrm>
            <a:off x="4152896" y="4834147"/>
            <a:ext cx="17145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4224334" y="4478545"/>
            <a:ext cx="1500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Θέρμανση </a:t>
            </a:r>
            <a:endParaRPr lang="el-GR" sz="1400" dirty="0"/>
          </a:p>
        </p:txBody>
      </p:sp>
      <p:sp>
        <p:nvSpPr>
          <p:cNvPr id="93" name="92 - TextBox"/>
          <p:cNvSpPr txBox="1"/>
          <p:nvPr/>
        </p:nvSpPr>
        <p:spPr>
          <a:xfrm>
            <a:off x="4081458" y="4835735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Απομάκρυνση νερού</a:t>
            </a:r>
            <a:endParaRPr lang="el-GR" sz="1400" dirty="0"/>
          </a:p>
        </p:txBody>
      </p:sp>
      <p:grpSp>
        <p:nvGrpSpPr>
          <p:cNvPr id="169" name="168 - Ομάδα"/>
          <p:cNvGrpSpPr/>
          <p:nvPr/>
        </p:nvGrpSpPr>
        <p:grpSpPr>
          <a:xfrm>
            <a:off x="5572132" y="1000108"/>
            <a:ext cx="3357586" cy="2571744"/>
            <a:chOff x="5572132" y="1000108"/>
            <a:chExt cx="3357586" cy="2571744"/>
          </a:xfrm>
        </p:grpSpPr>
        <p:pic>
          <p:nvPicPr>
            <p:cNvPr id="9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572132" y="1000108"/>
              <a:ext cx="3357586" cy="2571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67" name="166 - Στρογγυλεμένο ορθογώνιο"/>
            <p:cNvSpPr/>
            <p:nvPr/>
          </p:nvSpPr>
          <p:spPr>
            <a:xfrm>
              <a:off x="5857884" y="1214422"/>
              <a:ext cx="2786082" cy="21431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429388" y="2500306"/>
              <a:ext cx="1730375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68" name="167 - Ορθογώνιο"/>
            <p:cNvSpPr/>
            <p:nvPr/>
          </p:nvSpPr>
          <p:spPr>
            <a:xfrm>
              <a:off x="6143636" y="2500306"/>
              <a:ext cx="250033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dirty="0" smtClean="0"/>
                <a:t>Στερεό χλωριούχο νάτριο Να</a:t>
              </a:r>
              <a:r>
                <a:rPr lang="en-US" sz="1600" dirty="0" err="1" smtClean="0"/>
                <a:t>Cl</a:t>
              </a:r>
              <a:r>
                <a:rPr lang="el-GR" sz="1600" dirty="0" smtClean="0"/>
                <a:t>, αλάτι</a:t>
              </a:r>
              <a:endParaRPr lang="el-GR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  <p:bldP spid="72" grpId="0"/>
      <p:bldP spid="75" grpId="0"/>
      <p:bldP spid="76" grpId="0"/>
      <p:bldP spid="92" grpId="0"/>
      <p:bldP spid="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85852" y="28572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άλατα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14282" y="1785926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Άλατα είναι χημικές ενώσεις  οι οποίες αποτελούνται από ιόντα. Τα άλατα προκύπτουν από την αντίδραση  ενός  οξέος  και μιας  βάσης.</a:t>
            </a:r>
            <a:endParaRPr lang="en-US" sz="2400" dirty="0" smtClean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2928926" y="4643446"/>
            <a:ext cx="142876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Ορθογώνιο"/>
          <p:cNvSpPr/>
          <p:nvPr/>
        </p:nvSpPr>
        <p:spPr>
          <a:xfrm>
            <a:off x="932870" y="4429132"/>
            <a:ext cx="744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Οξύ </a:t>
            </a: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7250" y="442913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+ </a:t>
            </a:r>
            <a:endParaRPr lang="el-GR" sz="2400" dirty="0"/>
          </a:p>
        </p:txBody>
      </p:sp>
      <p:sp>
        <p:nvSpPr>
          <p:cNvPr id="8" name="7 - Ορθογώνιο"/>
          <p:cNvSpPr/>
          <p:nvPr/>
        </p:nvSpPr>
        <p:spPr>
          <a:xfrm>
            <a:off x="2071670" y="4429132"/>
            <a:ext cx="9358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βάση </a:t>
            </a:r>
            <a:endParaRPr lang="el-GR" sz="2400" dirty="0"/>
          </a:p>
        </p:txBody>
      </p:sp>
      <p:sp>
        <p:nvSpPr>
          <p:cNvPr id="9" name="8 - Ορθογώνιο"/>
          <p:cNvSpPr/>
          <p:nvPr/>
        </p:nvSpPr>
        <p:spPr>
          <a:xfrm>
            <a:off x="4572000" y="4429132"/>
            <a:ext cx="8197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άλας</a:t>
            </a:r>
            <a:endParaRPr lang="el-GR" sz="2400" dirty="0"/>
          </a:p>
        </p:txBody>
      </p:sp>
      <p:sp>
        <p:nvSpPr>
          <p:cNvPr id="10" name="9 - Ορθογώνιο"/>
          <p:cNvSpPr/>
          <p:nvPr/>
        </p:nvSpPr>
        <p:spPr>
          <a:xfrm>
            <a:off x="5357818" y="442913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+ </a:t>
            </a:r>
            <a:endParaRPr lang="el-GR" sz="24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5643570" y="4429132"/>
            <a:ext cx="797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νερό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3716</TotalTime>
  <Words>913</Words>
  <PresentationFormat>Προβολή στην οθόνη (4:3)</PresentationFormat>
  <Paragraphs>366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486</cp:revision>
  <dcterms:created xsi:type="dcterms:W3CDTF">2020-03-28T09:35:19Z</dcterms:created>
  <dcterms:modified xsi:type="dcterms:W3CDTF">2023-12-25T14:29:11Z</dcterms:modified>
</cp:coreProperties>
</file>