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5" r:id="rId2"/>
    <p:sldId id="346" r:id="rId3"/>
    <p:sldId id="347" r:id="rId4"/>
    <p:sldId id="348" r:id="rId5"/>
    <p:sldId id="374" r:id="rId6"/>
    <p:sldId id="373" r:id="rId7"/>
    <p:sldId id="353" r:id="rId8"/>
    <p:sldId id="354" r:id="rId9"/>
    <p:sldId id="355" r:id="rId10"/>
    <p:sldId id="351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E21E7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7" autoAdjust="0"/>
    <p:restoredTop sz="94640" autoAdjust="0"/>
  </p:normalViewPr>
  <p:slideViewPr>
    <p:cSldViewPr>
      <p:cViewPr>
        <p:scale>
          <a:sx n="71" d="100"/>
          <a:sy n="71" d="100"/>
        </p:scale>
        <p:origin x="-1786" y="-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21/12/2023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21/12/2023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21/12/2023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21/12/2023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643174" y="428604"/>
            <a:ext cx="264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pH </a:t>
            </a:r>
            <a:r>
              <a:rPr lang="el-GR" sz="2400" b="1" dirty="0" smtClean="0">
                <a:solidFill>
                  <a:srgbClr val="FF0000"/>
                </a:solidFill>
              </a:rPr>
              <a:t>    </a:t>
            </a:r>
            <a:r>
              <a:rPr lang="en-US" sz="2400" b="1" dirty="0" smtClean="0">
                <a:solidFill>
                  <a:srgbClr val="FF0000"/>
                </a:solidFill>
              </a:rPr>
              <a:t>(</a:t>
            </a:r>
            <a:r>
              <a:rPr lang="el-GR" sz="2400" b="1" dirty="0" err="1" smtClean="0">
                <a:solidFill>
                  <a:srgbClr val="FF0000"/>
                </a:solidFill>
              </a:rPr>
              <a:t>πεχά</a:t>
            </a:r>
            <a:r>
              <a:rPr lang="el-GR" sz="2400" b="1" dirty="0" smtClean="0">
                <a:solidFill>
                  <a:srgbClr val="FF0000"/>
                </a:solidFill>
              </a:rPr>
              <a:t>)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5" name="64 - TextBox"/>
          <p:cNvSpPr txBox="1"/>
          <p:nvPr/>
        </p:nvSpPr>
        <p:spPr>
          <a:xfrm>
            <a:off x="428596" y="6000768"/>
            <a:ext cx="3000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Βασικό διάλυμα που είναι </a:t>
            </a:r>
            <a:r>
              <a:rPr lang="el-GR" u="sng" dirty="0" smtClean="0"/>
              <a:t>ελαφρώς βασικό</a:t>
            </a:r>
            <a:endParaRPr lang="en-US" u="sng" dirty="0"/>
          </a:p>
        </p:txBody>
      </p:sp>
      <p:grpSp>
        <p:nvGrpSpPr>
          <p:cNvPr id="62" name="61 - Ομάδα"/>
          <p:cNvGrpSpPr/>
          <p:nvPr/>
        </p:nvGrpSpPr>
        <p:grpSpPr>
          <a:xfrm>
            <a:off x="5214942" y="2428868"/>
            <a:ext cx="2857520" cy="2912103"/>
            <a:chOff x="214282" y="1857364"/>
            <a:chExt cx="4867275" cy="4686300"/>
          </a:xfrm>
        </p:grpSpPr>
        <p:pic>
          <p:nvPicPr>
            <p:cNvPr id="67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4282" y="1857364"/>
              <a:ext cx="4867275" cy="4686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0" name="69 - Ορθογώνιο"/>
            <p:cNvSpPr/>
            <p:nvPr/>
          </p:nvSpPr>
          <p:spPr>
            <a:xfrm>
              <a:off x="714348" y="392906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71" name="70 - Ορθογώνιο"/>
            <p:cNvSpPr/>
            <p:nvPr/>
          </p:nvSpPr>
          <p:spPr>
            <a:xfrm>
              <a:off x="1500166" y="2928934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72" name="71 - Ορθογώνιο"/>
            <p:cNvSpPr/>
            <p:nvPr/>
          </p:nvSpPr>
          <p:spPr>
            <a:xfrm>
              <a:off x="928662" y="3000372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73" name="72 - Ορθογώνιο"/>
            <p:cNvSpPr/>
            <p:nvPr/>
          </p:nvSpPr>
          <p:spPr>
            <a:xfrm>
              <a:off x="1285852" y="521495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74" name="73 - Ορθογώνιο"/>
            <p:cNvSpPr/>
            <p:nvPr/>
          </p:nvSpPr>
          <p:spPr>
            <a:xfrm>
              <a:off x="1785918" y="3357562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75" name="74 - Ορθογώνιο"/>
            <p:cNvSpPr/>
            <p:nvPr/>
          </p:nvSpPr>
          <p:spPr>
            <a:xfrm>
              <a:off x="1928794" y="464344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76" name="75 - Ορθογώνιο"/>
            <p:cNvSpPr/>
            <p:nvPr/>
          </p:nvSpPr>
          <p:spPr>
            <a:xfrm>
              <a:off x="3143240" y="378619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77" name="76 - Ορθογώνιο"/>
            <p:cNvSpPr/>
            <p:nvPr/>
          </p:nvSpPr>
          <p:spPr>
            <a:xfrm>
              <a:off x="3857620" y="414338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78" name="77 - Ορθογώνιο"/>
            <p:cNvSpPr/>
            <p:nvPr/>
          </p:nvSpPr>
          <p:spPr>
            <a:xfrm>
              <a:off x="928662" y="485776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79" name="78 - Ορθογώνιο"/>
            <p:cNvSpPr/>
            <p:nvPr/>
          </p:nvSpPr>
          <p:spPr>
            <a:xfrm>
              <a:off x="3714744" y="3000372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80" name="79 - Ορθογώνιο"/>
            <p:cNvSpPr/>
            <p:nvPr/>
          </p:nvSpPr>
          <p:spPr>
            <a:xfrm>
              <a:off x="928662" y="5643578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81" name="80 - Ορθογώνιο"/>
            <p:cNvSpPr/>
            <p:nvPr/>
          </p:nvSpPr>
          <p:spPr>
            <a:xfrm>
              <a:off x="1785918" y="557214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82" name="81 - Ορθογώνιο"/>
            <p:cNvSpPr/>
            <p:nvPr/>
          </p:nvSpPr>
          <p:spPr>
            <a:xfrm>
              <a:off x="3295640" y="4938722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83" name="82 - Ορθογώνιο"/>
            <p:cNvSpPr/>
            <p:nvPr/>
          </p:nvSpPr>
          <p:spPr>
            <a:xfrm>
              <a:off x="2786050" y="450057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84" name="83 - Ορθογώνιο"/>
            <p:cNvSpPr/>
            <p:nvPr/>
          </p:nvSpPr>
          <p:spPr>
            <a:xfrm>
              <a:off x="2786050" y="3000372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85" name="84 - Ορθογώνιο"/>
            <p:cNvSpPr/>
            <p:nvPr/>
          </p:nvSpPr>
          <p:spPr>
            <a:xfrm>
              <a:off x="944373" y="458935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86" name="85 - Ορθογώνιο"/>
            <p:cNvSpPr/>
            <p:nvPr/>
          </p:nvSpPr>
          <p:spPr>
            <a:xfrm>
              <a:off x="2428860" y="5143512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87" name="86 - Ορθογώνιο"/>
            <p:cNvSpPr/>
            <p:nvPr/>
          </p:nvSpPr>
          <p:spPr>
            <a:xfrm>
              <a:off x="2214546" y="392906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88" name="87 - Ορθογώνιο"/>
            <p:cNvSpPr/>
            <p:nvPr/>
          </p:nvSpPr>
          <p:spPr>
            <a:xfrm>
              <a:off x="4000496" y="357187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89" name="88 - Ορθογώνιο"/>
            <p:cNvSpPr/>
            <p:nvPr/>
          </p:nvSpPr>
          <p:spPr>
            <a:xfrm>
              <a:off x="2214546" y="2571744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90" name="89 - Ορθογώνιο"/>
            <p:cNvSpPr/>
            <p:nvPr/>
          </p:nvSpPr>
          <p:spPr>
            <a:xfrm>
              <a:off x="1428728" y="392906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</p:grpSp>
      <p:grpSp>
        <p:nvGrpSpPr>
          <p:cNvPr id="91" name="90 - Ομάδα"/>
          <p:cNvGrpSpPr/>
          <p:nvPr/>
        </p:nvGrpSpPr>
        <p:grpSpPr>
          <a:xfrm>
            <a:off x="357158" y="2357430"/>
            <a:ext cx="2857520" cy="2912103"/>
            <a:chOff x="214282" y="1857364"/>
            <a:chExt cx="4867275" cy="4686300"/>
          </a:xfrm>
        </p:grpSpPr>
        <p:pic>
          <p:nvPicPr>
            <p:cNvPr id="92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4282" y="1857364"/>
              <a:ext cx="4867275" cy="4686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3" name="92 - Ορθογώνιο"/>
            <p:cNvSpPr/>
            <p:nvPr/>
          </p:nvSpPr>
          <p:spPr>
            <a:xfrm>
              <a:off x="714348" y="392906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95" name="94 - Ορθογώνιο"/>
            <p:cNvSpPr/>
            <p:nvPr/>
          </p:nvSpPr>
          <p:spPr>
            <a:xfrm>
              <a:off x="928662" y="3000372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96" name="95 - Ορθογώνιο"/>
            <p:cNvSpPr/>
            <p:nvPr/>
          </p:nvSpPr>
          <p:spPr>
            <a:xfrm>
              <a:off x="1285852" y="521495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98" name="97 - Ορθογώνιο"/>
            <p:cNvSpPr/>
            <p:nvPr/>
          </p:nvSpPr>
          <p:spPr>
            <a:xfrm>
              <a:off x="1928794" y="464344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99" name="98 - Ορθογώνιο"/>
            <p:cNvSpPr/>
            <p:nvPr/>
          </p:nvSpPr>
          <p:spPr>
            <a:xfrm>
              <a:off x="3143240" y="378619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100" name="99 - Ορθογώνιο"/>
            <p:cNvSpPr/>
            <p:nvPr/>
          </p:nvSpPr>
          <p:spPr>
            <a:xfrm>
              <a:off x="3857620" y="414338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102" name="101 - Ορθογώνιο"/>
            <p:cNvSpPr/>
            <p:nvPr/>
          </p:nvSpPr>
          <p:spPr>
            <a:xfrm>
              <a:off x="3714744" y="3000372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104" name="103 - Ορθογώνιο"/>
            <p:cNvSpPr/>
            <p:nvPr/>
          </p:nvSpPr>
          <p:spPr>
            <a:xfrm>
              <a:off x="1785918" y="557214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110" name="109 - Ορθογώνιο"/>
            <p:cNvSpPr/>
            <p:nvPr/>
          </p:nvSpPr>
          <p:spPr>
            <a:xfrm>
              <a:off x="2214546" y="392906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111" name="110 - Ορθογώνιο"/>
            <p:cNvSpPr/>
            <p:nvPr/>
          </p:nvSpPr>
          <p:spPr>
            <a:xfrm>
              <a:off x="4000496" y="357187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</p:grpSp>
      <p:sp>
        <p:nvSpPr>
          <p:cNvPr id="115" name="114 - TextBox"/>
          <p:cNvSpPr txBox="1"/>
          <p:nvPr/>
        </p:nvSpPr>
        <p:spPr>
          <a:xfrm>
            <a:off x="5143504" y="6000768"/>
            <a:ext cx="3000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Βασικό διάλυμα που είναι </a:t>
            </a:r>
            <a:r>
              <a:rPr lang="el-GR" u="sng" dirty="0" smtClean="0"/>
              <a:t>πολύ  βασικό</a:t>
            </a:r>
            <a:endParaRPr lang="en-US" u="sng" dirty="0"/>
          </a:p>
        </p:txBody>
      </p:sp>
      <p:cxnSp>
        <p:nvCxnSpPr>
          <p:cNvPr id="63" name="62 - Ευθύγραμμο βέλος σύνδεσης"/>
          <p:cNvCxnSpPr/>
          <p:nvPr/>
        </p:nvCxnSpPr>
        <p:spPr>
          <a:xfrm rot="5400000">
            <a:off x="1321571" y="5107793"/>
            <a:ext cx="1285884" cy="35719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- Ευθύγραμμο βέλος σύνδεσης"/>
          <p:cNvCxnSpPr/>
          <p:nvPr/>
        </p:nvCxnSpPr>
        <p:spPr>
          <a:xfrm rot="5400000">
            <a:off x="6179355" y="5179231"/>
            <a:ext cx="1428760" cy="21431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11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285852" y="285728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pH </a:t>
            </a:r>
            <a:r>
              <a:rPr lang="el-GR" sz="3600" b="1" dirty="0" smtClean="0">
                <a:solidFill>
                  <a:srgbClr val="FF0000"/>
                </a:solidFill>
              </a:rPr>
              <a:t>    </a:t>
            </a:r>
            <a:r>
              <a:rPr lang="en-US" sz="3600" b="1" dirty="0" smtClean="0">
                <a:solidFill>
                  <a:srgbClr val="FF0000"/>
                </a:solidFill>
              </a:rPr>
              <a:t>(</a:t>
            </a:r>
            <a:r>
              <a:rPr lang="el-GR" sz="3600" b="1" dirty="0" err="1" smtClean="0">
                <a:solidFill>
                  <a:srgbClr val="FF0000"/>
                </a:solidFill>
              </a:rPr>
              <a:t>πεχά</a:t>
            </a:r>
            <a:r>
              <a:rPr lang="el-GR" sz="3600" b="1" dirty="0" smtClean="0">
                <a:solidFill>
                  <a:srgbClr val="FF0000"/>
                </a:solidFill>
              </a:rPr>
              <a:t>)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2071678"/>
            <a:ext cx="5572164" cy="333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285852" y="285728"/>
            <a:ext cx="264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pH </a:t>
            </a:r>
            <a:r>
              <a:rPr lang="el-GR" sz="2400" b="1" dirty="0" smtClean="0">
                <a:solidFill>
                  <a:srgbClr val="FF0000"/>
                </a:solidFill>
              </a:rPr>
              <a:t>    </a:t>
            </a:r>
            <a:r>
              <a:rPr lang="en-US" sz="2400" b="1" dirty="0" smtClean="0">
                <a:solidFill>
                  <a:srgbClr val="FF0000"/>
                </a:solidFill>
              </a:rPr>
              <a:t>(</a:t>
            </a:r>
            <a:r>
              <a:rPr lang="el-GR" sz="2400" b="1" dirty="0" err="1" smtClean="0">
                <a:solidFill>
                  <a:srgbClr val="FF0000"/>
                </a:solidFill>
              </a:rPr>
              <a:t>πεχά</a:t>
            </a:r>
            <a:r>
              <a:rPr lang="el-GR" sz="2400" b="1" dirty="0" smtClean="0">
                <a:solidFill>
                  <a:srgbClr val="FF0000"/>
                </a:solidFill>
              </a:rPr>
              <a:t>)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5" name="64 - TextBox"/>
          <p:cNvSpPr txBox="1"/>
          <p:nvPr/>
        </p:nvSpPr>
        <p:spPr>
          <a:xfrm>
            <a:off x="428596" y="6000768"/>
            <a:ext cx="3000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Βασικό διάλυμα που είναι </a:t>
            </a:r>
            <a:r>
              <a:rPr lang="el-GR" u="sng" dirty="0" smtClean="0"/>
              <a:t>περισσότερο </a:t>
            </a:r>
            <a:r>
              <a:rPr lang="el-GR" u="sng" dirty="0" smtClean="0"/>
              <a:t>βασικό</a:t>
            </a:r>
            <a:endParaRPr lang="en-US" u="sng" dirty="0"/>
          </a:p>
        </p:txBody>
      </p:sp>
      <p:grpSp>
        <p:nvGrpSpPr>
          <p:cNvPr id="3" name="90 - Ομάδα"/>
          <p:cNvGrpSpPr/>
          <p:nvPr/>
        </p:nvGrpSpPr>
        <p:grpSpPr>
          <a:xfrm>
            <a:off x="571472" y="3071810"/>
            <a:ext cx="2214578" cy="2286016"/>
            <a:chOff x="214282" y="1857364"/>
            <a:chExt cx="4867275" cy="4686300"/>
          </a:xfrm>
        </p:grpSpPr>
        <p:pic>
          <p:nvPicPr>
            <p:cNvPr id="92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4282" y="1857364"/>
              <a:ext cx="4867275" cy="4686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3" name="92 - Ορθογώνιο"/>
            <p:cNvSpPr/>
            <p:nvPr/>
          </p:nvSpPr>
          <p:spPr>
            <a:xfrm>
              <a:off x="714348" y="392906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95" name="94 - Ορθογώνιο"/>
            <p:cNvSpPr/>
            <p:nvPr/>
          </p:nvSpPr>
          <p:spPr>
            <a:xfrm>
              <a:off x="928662" y="3000372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96" name="95 - Ορθογώνιο"/>
            <p:cNvSpPr/>
            <p:nvPr/>
          </p:nvSpPr>
          <p:spPr>
            <a:xfrm>
              <a:off x="1156335" y="493274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98" name="97 - Ορθογώνιο"/>
            <p:cNvSpPr/>
            <p:nvPr/>
          </p:nvSpPr>
          <p:spPr>
            <a:xfrm>
              <a:off x="1928794" y="464344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99" name="98 - Ορθογώνιο"/>
            <p:cNvSpPr/>
            <p:nvPr/>
          </p:nvSpPr>
          <p:spPr>
            <a:xfrm>
              <a:off x="3143240" y="378619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100" name="99 - Ορθογώνιο"/>
            <p:cNvSpPr/>
            <p:nvPr/>
          </p:nvSpPr>
          <p:spPr>
            <a:xfrm>
              <a:off x="3511468" y="493274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102" name="101 - Ορθογώνιο"/>
            <p:cNvSpPr/>
            <p:nvPr/>
          </p:nvSpPr>
          <p:spPr>
            <a:xfrm>
              <a:off x="2569415" y="3175384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104" name="103 - Ορθογώνιο"/>
            <p:cNvSpPr/>
            <p:nvPr/>
          </p:nvSpPr>
          <p:spPr>
            <a:xfrm>
              <a:off x="2883433" y="5372087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110" name="109 - Ορθογώνιο"/>
            <p:cNvSpPr/>
            <p:nvPr/>
          </p:nvSpPr>
          <p:spPr>
            <a:xfrm>
              <a:off x="2214546" y="392906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</p:grpSp>
      <p:sp>
        <p:nvSpPr>
          <p:cNvPr id="115" name="114 - TextBox"/>
          <p:cNvSpPr txBox="1"/>
          <p:nvPr/>
        </p:nvSpPr>
        <p:spPr>
          <a:xfrm>
            <a:off x="5143504" y="5857892"/>
            <a:ext cx="3000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Βασικό διάλυμα που είναι </a:t>
            </a:r>
            <a:r>
              <a:rPr lang="el-GR" u="sng" dirty="0" smtClean="0"/>
              <a:t>λιγότερο βασικό</a:t>
            </a:r>
            <a:endParaRPr lang="en-US" u="sng" dirty="0"/>
          </a:p>
        </p:txBody>
      </p:sp>
      <p:grpSp>
        <p:nvGrpSpPr>
          <p:cNvPr id="42" name="90 - Ομάδα"/>
          <p:cNvGrpSpPr/>
          <p:nvPr/>
        </p:nvGrpSpPr>
        <p:grpSpPr>
          <a:xfrm>
            <a:off x="4429124" y="1142984"/>
            <a:ext cx="3929090" cy="4286280"/>
            <a:chOff x="214282" y="1857364"/>
            <a:chExt cx="4867275" cy="4686300"/>
          </a:xfrm>
        </p:grpSpPr>
        <p:pic>
          <p:nvPicPr>
            <p:cNvPr id="43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4282" y="1857364"/>
              <a:ext cx="4867275" cy="4686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4" name="43 - Ορθογώνιο"/>
            <p:cNvSpPr/>
            <p:nvPr/>
          </p:nvSpPr>
          <p:spPr>
            <a:xfrm>
              <a:off x="714348" y="392906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45" name="44 - Ορθογώνιο"/>
            <p:cNvSpPr/>
            <p:nvPr/>
          </p:nvSpPr>
          <p:spPr>
            <a:xfrm>
              <a:off x="928662" y="3000372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46" name="45 - Ορθογώνιο"/>
            <p:cNvSpPr/>
            <p:nvPr/>
          </p:nvSpPr>
          <p:spPr>
            <a:xfrm>
              <a:off x="1285852" y="521495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47" name="46 - Ορθογώνιο"/>
            <p:cNvSpPr/>
            <p:nvPr/>
          </p:nvSpPr>
          <p:spPr>
            <a:xfrm>
              <a:off x="1928794" y="464344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48" name="47 - Ορθογώνιο"/>
            <p:cNvSpPr/>
            <p:nvPr/>
          </p:nvSpPr>
          <p:spPr>
            <a:xfrm>
              <a:off x="3143240" y="378619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49" name="48 - Ορθογώνιο"/>
            <p:cNvSpPr/>
            <p:nvPr/>
          </p:nvSpPr>
          <p:spPr>
            <a:xfrm>
              <a:off x="3857620" y="414338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50" name="49 - Ορθογώνιο"/>
            <p:cNvSpPr/>
            <p:nvPr/>
          </p:nvSpPr>
          <p:spPr>
            <a:xfrm>
              <a:off x="3714744" y="3000372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51" name="50 - Ορθογώνιο"/>
            <p:cNvSpPr/>
            <p:nvPr/>
          </p:nvSpPr>
          <p:spPr>
            <a:xfrm>
              <a:off x="1785918" y="557214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52" name="51 - Ορθογώνιο"/>
            <p:cNvSpPr/>
            <p:nvPr/>
          </p:nvSpPr>
          <p:spPr>
            <a:xfrm>
              <a:off x="2214546" y="392906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</p:grpSp>
      <p:cxnSp>
        <p:nvCxnSpPr>
          <p:cNvPr id="63" name="62 - Ευθύγραμμο βέλος σύνδεσης"/>
          <p:cNvCxnSpPr>
            <a:stCxn id="104" idx="1"/>
          </p:cNvCxnSpPr>
          <p:nvPr/>
        </p:nvCxnSpPr>
        <p:spPr>
          <a:xfrm rot="10800000" flipV="1">
            <a:off x="1785918" y="4876402"/>
            <a:ext cx="1588" cy="105292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- Ευθύγραμμο βέλος σύνδεσης"/>
          <p:cNvCxnSpPr/>
          <p:nvPr/>
        </p:nvCxnSpPr>
        <p:spPr>
          <a:xfrm rot="5400000">
            <a:off x="5929322" y="4929198"/>
            <a:ext cx="1643074" cy="50006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1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285852" y="285728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pH </a:t>
            </a:r>
            <a:r>
              <a:rPr lang="el-GR" sz="3600" b="1" dirty="0" smtClean="0">
                <a:solidFill>
                  <a:srgbClr val="FF0000"/>
                </a:solidFill>
              </a:rPr>
              <a:t>    </a:t>
            </a:r>
            <a:r>
              <a:rPr lang="en-US" sz="3600" b="1" dirty="0" smtClean="0">
                <a:solidFill>
                  <a:srgbClr val="FF0000"/>
                </a:solidFill>
              </a:rPr>
              <a:t>(</a:t>
            </a:r>
            <a:r>
              <a:rPr lang="el-GR" sz="2400" b="1" dirty="0" err="1" smtClean="0">
                <a:solidFill>
                  <a:srgbClr val="FF0000"/>
                </a:solidFill>
              </a:rPr>
              <a:t>πεχά</a:t>
            </a:r>
            <a:r>
              <a:rPr lang="el-GR" sz="3600" b="1" dirty="0" smtClean="0">
                <a:solidFill>
                  <a:srgbClr val="FF0000"/>
                </a:solidFill>
              </a:rPr>
              <a:t>)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65" name="64 - TextBox"/>
          <p:cNvSpPr txBox="1"/>
          <p:nvPr/>
        </p:nvSpPr>
        <p:spPr>
          <a:xfrm>
            <a:off x="1214414" y="1428736"/>
            <a:ext cx="60007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</a:t>
            </a:r>
            <a:r>
              <a:rPr lang="en-US" sz="2000" dirty="0" smtClean="0"/>
              <a:t>pH  = (</a:t>
            </a:r>
            <a:r>
              <a:rPr lang="el-GR" sz="2000" dirty="0" err="1" smtClean="0"/>
              <a:t>πεχά</a:t>
            </a:r>
            <a:r>
              <a:rPr lang="el-GR" sz="2000" dirty="0" smtClean="0"/>
              <a:t>)</a:t>
            </a:r>
            <a:r>
              <a:rPr lang="en-US" sz="2000" dirty="0" smtClean="0"/>
              <a:t>  </a:t>
            </a:r>
            <a:r>
              <a:rPr lang="el-GR" sz="2000" dirty="0" smtClean="0"/>
              <a:t>είναι ένας </a:t>
            </a:r>
            <a:r>
              <a:rPr lang="el-GR" sz="2000" b="1" dirty="0" smtClean="0">
                <a:solidFill>
                  <a:srgbClr val="FF0000"/>
                </a:solidFill>
              </a:rPr>
              <a:t>αριθμός</a:t>
            </a:r>
            <a:r>
              <a:rPr lang="el-GR" sz="2000" dirty="0" smtClean="0"/>
              <a:t>  που δείχνει την περιεκτικότητα (πυκνότητα) ενός διαλύματος   σε  Η</a:t>
            </a:r>
            <a:r>
              <a:rPr lang="el-GR" sz="2000" baseline="30000" dirty="0" smtClean="0"/>
              <a:t>+</a:t>
            </a:r>
          </a:p>
          <a:p>
            <a:endParaRPr lang="el-GR" sz="20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1857356" y="3286124"/>
            <a:ext cx="60007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</a:t>
            </a:r>
            <a:r>
              <a:rPr lang="en-US" sz="2000" dirty="0" smtClean="0"/>
              <a:t>pH  = (</a:t>
            </a:r>
            <a:r>
              <a:rPr lang="el-GR" sz="2000" dirty="0" err="1" smtClean="0"/>
              <a:t>πεχά</a:t>
            </a:r>
            <a:r>
              <a:rPr lang="el-GR" sz="2000" dirty="0" smtClean="0"/>
              <a:t>)</a:t>
            </a:r>
            <a:r>
              <a:rPr lang="en-US" sz="2000" dirty="0" smtClean="0"/>
              <a:t>  </a:t>
            </a:r>
            <a:r>
              <a:rPr lang="el-GR" sz="2000" dirty="0" smtClean="0"/>
              <a:t>είναι ένας </a:t>
            </a:r>
            <a:r>
              <a:rPr lang="el-GR" sz="2000" b="1" dirty="0" smtClean="0">
                <a:solidFill>
                  <a:srgbClr val="FF0000"/>
                </a:solidFill>
              </a:rPr>
              <a:t>αριθμός</a:t>
            </a:r>
            <a:r>
              <a:rPr lang="el-GR" sz="2000" dirty="0" smtClean="0"/>
              <a:t>  που παίρνει τιμές  </a:t>
            </a:r>
            <a:r>
              <a:rPr lang="el-GR" sz="2000" b="1" dirty="0" smtClean="0">
                <a:solidFill>
                  <a:srgbClr val="FF0000"/>
                </a:solidFill>
              </a:rPr>
              <a:t>από μηδέν  έως και 14</a:t>
            </a:r>
            <a:endParaRPr lang="el-GR" sz="2000" b="1" baseline="30000" dirty="0" smtClean="0">
              <a:solidFill>
                <a:srgbClr val="FF0000"/>
              </a:solidFill>
            </a:endParaRPr>
          </a:p>
          <a:p>
            <a:endParaRPr lang="el-GR" sz="2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5429264"/>
            <a:ext cx="8128117" cy="1109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285852" y="285728"/>
            <a:ext cx="264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pH </a:t>
            </a:r>
            <a:r>
              <a:rPr lang="el-GR" sz="2400" b="1" dirty="0" smtClean="0">
                <a:solidFill>
                  <a:srgbClr val="FF0000"/>
                </a:solidFill>
              </a:rPr>
              <a:t>    </a:t>
            </a:r>
            <a:r>
              <a:rPr lang="en-US" sz="2400" b="1" dirty="0" smtClean="0">
                <a:solidFill>
                  <a:srgbClr val="FF0000"/>
                </a:solidFill>
              </a:rPr>
              <a:t>(</a:t>
            </a:r>
            <a:r>
              <a:rPr lang="el-GR" sz="2400" b="1" dirty="0" err="1" smtClean="0">
                <a:solidFill>
                  <a:srgbClr val="FF0000"/>
                </a:solidFill>
              </a:rPr>
              <a:t>πεχά</a:t>
            </a:r>
            <a:r>
              <a:rPr lang="el-GR" sz="2400" b="1" dirty="0" smtClean="0">
                <a:solidFill>
                  <a:srgbClr val="FF0000"/>
                </a:solidFill>
              </a:rPr>
              <a:t>)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143248"/>
            <a:ext cx="7786742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1428728" y="2786058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Όξινο διάλυμα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5214942" y="2571744"/>
            <a:ext cx="22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Βασικό ή αλκαλικό διάλυμα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9" name="8 - Ευθύγραμμο βέλος σύνδεσης"/>
          <p:cNvCxnSpPr/>
          <p:nvPr/>
        </p:nvCxnSpPr>
        <p:spPr>
          <a:xfrm rot="5400000">
            <a:off x="4001290" y="4642652"/>
            <a:ext cx="714380" cy="1588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TextBox"/>
          <p:cNvSpPr txBox="1"/>
          <p:nvPr/>
        </p:nvSpPr>
        <p:spPr>
          <a:xfrm>
            <a:off x="3214678" y="5000636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Ουδέτερο  διάλυμα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5072074"/>
            <a:ext cx="8072494" cy="1069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TextBox"/>
          <p:cNvSpPr txBox="1"/>
          <p:nvPr/>
        </p:nvSpPr>
        <p:spPr>
          <a:xfrm>
            <a:off x="1643042" y="0"/>
            <a:ext cx="264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pH </a:t>
            </a:r>
            <a:r>
              <a:rPr lang="el-GR" sz="2400" b="1" dirty="0" smtClean="0">
                <a:solidFill>
                  <a:srgbClr val="FF0000"/>
                </a:solidFill>
              </a:rPr>
              <a:t>    </a:t>
            </a:r>
            <a:r>
              <a:rPr lang="en-US" sz="2400" b="1" dirty="0" smtClean="0">
                <a:solidFill>
                  <a:srgbClr val="FF0000"/>
                </a:solidFill>
              </a:rPr>
              <a:t>(</a:t>
            </a:r>
            <a:r>
              <a:rPr lang="el-GR" sz="2400" b="1" dirty="0" err="1" smtClean="0">
                <a:solidFill>
                  <a:srgbClr val="FF0000"/>
                </a:solidFill>
              </a:rPr>
              <a:t>πεχά</a:t>
            </a:r>
            <a:r>
              <a:rPr lang="el-GR" sz="2400" b="1" dirty="0" smtClean="0">
                <a:solidFill>
                  <a:srgbClr val="FF0000"/>
                </a:solidFill>
              </a:rPr>
              <a:t>)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7358082" y="4714884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πολύ  </a:t>
            </a:r>
            <a:r>
              <a:rPr lang="el-GR" sz="1400" b="1" dirty="0" smtClean="0"/>
              <a:t>βασικό</a:t>
            </a:r>
            <a:endParaRPr lang="en-US" sz="1400" b="1" dirty="0"/>
          </a:p>
        </p:txBody>
      </p:sp>
      <p:sp>
        <p:nvSpPr>
          <p:cNvPr id="13" name="12 - TextBox"/>
          <p:cNvSpPr txBox="1"/>
          <p:nvPr/>
        </p:nvSpPr>
        <p:spPr>
          <a:xfrm>
            <a:off x="6357950" y="4786322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πολύ  </a:t>
            </a:r>
            <a:r>
              <a:rPr lang="el-GR" sz="1400" b="1" dirty="0" smtClean="0"/>
              <a:t>βασικό</a:t>
            </a:r>
            <a:endParaRPr lang="en-US" sz="1400" b="1" dirty="0"/>
          </a:p>
        </p:txBody>
      </p:sp>
      <p:sp>
        <p:nvSpPr>
          <p:cNvPr id="14" name="13 - TextBox"/>
          <p:cNvSpPr txBox="1"/>
          <p:nvPr/>
        </p:nvSpPr>
        <p:spPr>
          <a:xfrm>
            <a:off x="5357818" y="4929198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βασικό</a:t>
            </a:r>
            <a:endParaRPr lang="en-US" sz="1400" b="1" dirty="0"/>
          </a:p>
        </p:txBody>
      </p:sp>
      <p:sp>
        <p:nvSpPr>
          <p:cNvPr id="15" name="14 - TextBox"/>
          <p:cNvSpPr txBox="1"/>
          <p:nvPr/>
        </p:nvSpPr>
        <p:spPr>
          <a:xfrm>
            <a:off x="4357686" y="4929198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βασικό</a:t>
            </a:r>
            <a:endParaRPr lang="en-US" sz="1400" b="1" dirty="0"/>
          </a:p>
        </p:txBody>
      </p:sp>
      <p:sp>
        <p:nvSpPr>
          <p:cNvPr id="16" name="15 - TextBox"/>
          <p:cNvSpPr txBox="1"/>
          <p:nvPr/>
        </p:nvSpPr>
        <p:spPr>
          <a:xfrm>
            <a:off x="1285852" y="4714884"/>
            <a:ext cx="928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ελαφρώς </a:t>
            </a:r>
            <a:r>
              <a:rPr lang="el-GR" sz="1400" b="1" dirty="0" smtClean="0"/>
              <a:t>βασικό</a:t>
            </a:r>
            <a:endParaRPr lang="en-US" sz="1400" b="1" dirty="0"/>
          </a:p>
        </p:txBody>
      </p:sp>
      <p:sp>
        <p:nvSpPr>
          <p:cNvPr id="17" name="16 - TextBox"/>
          <p:cNvSpPr txBox="1"/>
          <p:nvPr/>
        </p:nvSpPr>
        <p:spPr>
          <a:xfrm>
            <a:off x="2428860" y="4714884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λίγο </a:t>
            </a:r>
            <a:r>
              <a:rPr lang="el-GR" sz="1400" b="1" dirty="0" smtClean="0"/>
              <a:t>βασικό</a:t>
            </a:r>
            <a:endParaRPr lang="en-US" sz="1400" b="1" dirty="0"/>
          </a:p>
        </p:txBody>
      </p:sp>
      <p:sp>
        <p:nvSpPr>
          <p:cNvPr id="18" name="17 - TextBox"/>
          <p:cNvSpPr txBox="1"/>
          <p:nvPr/>
        </p:nvSpPr>
        <p:spPr>
          <a:xfrm>
            <a:off x="3428992" y="4714884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λίγο </a:t>
            </a:r>
            <a:r>
              <a:rPr lang="el-GR" sz="1400" b="1" dirty="0" smtClean="0"/>
              <a:t>βασικό</a:t>
            </a:r>
            <a:endParaRPr lang="en-US" sz="1400" b="1" dirty="0"/>
          </a:p>
        </p:txBody>
      </p:sp>
      <p:sp>
        <p:nvSpPr>
          <p:cNvPr id="12" name="11 - TextBox"/>
          <p:cNvSpPr txBox="1"/>
          <p:nvPr/>
        </p:nvSpPr>
        <p:spPr>
          <a:xfrm>
            <a:off x="214282" y="4786322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>
                <a:solidFill>
                  <a:srgbClr val="FF0000"/>
                </a:solidFill>
              </a:rPr>
              <a:t>Ουδέτερο  διάλυμα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571472" y="614364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7</a:t>
            </a:r>
            <a:endParaRPr lang="en-US" b="1" dirty="0"/>
          </a:p>
        </p:txBody>
      </p:sp>
      <p:sp>
        <p:nvSpPr>
          <p:cNvPr id="20" name="19 - TextBox"/>
          <p:cNvSpPr txBox="1"/>
          <p:nvPr/>
        </p:nvSpPr>
        <p:spPr>
          <a:xfrm>
            <a:off x="1571604" y="614364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8</a:t>
            </a:r>
            <a:endParaRPr lang="en-US" b="1" dirty="0"/>
          </a:p>
        </p:txBody>
      </p:sp>
      <p:sp>
        <p:nvSpPr>
          <p:cNvPr id="21" name="20 - TextBox"/>
          <p:cNvSpPr txBox="1"/>
          <p:nvPr/>
        </p:nvSpPr>
        <p:spPr>
          <a:xfrm>
            <a:off x="2571736" y="607220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9</a:t>
            </a:r>
            <a:endParaRPr lang="en-US" b="1" dirty="0"/>
          </a:p>
        </p:txBody>
      </p:sp>
      <p:sp>
        <p:nvSpPr>
          <p:cNvPr id="22" name="21 - TextBox"/>
          <p:cNvSpPr txBox="1"/>
          <p:nvPr/>
        </p:nvSpPr>
        <p:spPr>
          <a:xfrm>
            <a:off x="3571868" y="614364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10</a:t>
            </a:r>
            <a:endParaRPr lang="en-US" b="1" dirty="0"/>
          </a:p>
        </p:txBody>
      </p:sp>
      <p:sp>
        <p:nvSpPr>
          <p:cNvPr id="23" name="22 - TextBox"/>
          <p:cNvSpPr txBox="1"/>
          <p:nvPr/>
        </p:nvSpPr>
        <p:spPr>
          <a:xfrm>
            <a:off x="4500562" y="607220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11</a:t>
            </a:r>
            <a:endParaRPr lang="en-US" b="1" dirty="0"/>
          </a:p>
        </p:txBody>
      </p:sp>
      <p:sp>
        <p:nvSpPr>
          <p:cNvPr id="24" name="23 - TextBox"/>
          <p:cNvSpPr txBox="1"/>
          <p:nvPr/>
        </p:nvSpPr>
        <p:spPr>
          <a:xfrm>
            <a:off x="5572132" y="607220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12</a:t>
            </a:r>
            <a:endParaRPr lang="en-US" b="1" dirty="0"/>
          </a:p>
        </p:txBody>
      </p:sp>
      <p:sp>
        <p:nvSpPr>
          <p:cNvPr id="25" name="24 - TextBox"/>
          <p:cNvSpPr txBox="1"/>
          <p:nvPr/>
        </p:nvSpPr>
        <p:spPr>
          <a:xfrm>
            <a:off x="6572264" y="607220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13</a:t>
            </a:r>
            <a:endParaRPr lang="en-US" b="1" dirty="0"/>
          </a:p>
        </p:txBody>
      </p:sp>
      <p:sp>
        <p:nvSpPr>
          <p:cNvPr id="26" name="25 - TextBox"/>
          <p:cNvSpPr txBox="1"/>
          <p:nvPr/>
        </p:nvSpPr>
        <p:spPr>
          <a:xfrm>
            <a:off x="7572396" y="607220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14</a:t>
            </a:r>
            <a:endParaRPr lang="en-US" b="1" dirty="0"/>
          </a:p>
        </p:txBody>
      </p:sp>
      <p:sp>
        <p:nvSpPr>
          <p:cNvPr id="27" name="26 - Ορθογώνιο"/>
          <p:cNvSpPr/>
          <p:nvPr/>
        </p:nvSpPr>
        <p:spPr>
          <a:xfrm>
            <a:off x="785786" y="1857364"/>
            <a:ext cx="73581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50"/>
              </a:buClr>
              <a:buSzPct val="150000"/>
              <a:buFont typeface="Wingdings" pitchFamily="2" charset="2"/>
              <a:buChar char="ü"/>
            </a:pPr>
            <a:r>
              <a:rPr lang="el-GR" dirty="0" smtClean="0"/>
              <a:t>Διαλύματα που έχουν </a:t>
            </a:r>
            <a:r>
              <a:rPr lang="en-US" dirty="0" smtClean="0"/>
              <a:t>pH  </a:t>
            </a:r>
            <a:r>
              <a:rPr lang="el-GR" dirty="0" smtClean="0"/>
              <a:t>από </a:t>
            </a:r>
            <a:r>
              <a:rPr lang="el-GR" dirty="0" smtClean="0"/>
              <a:t>7 έως 14  </a:t>
            </a:r>
            <a:r>
              <a:rPr lang="el-GR" dirty="0" smtClean="0"/>
              <a:t>είναι </a:t>
            </a:r>
            <a:r>
              <a:rPr lang="el-GR" b="1" dirty="0" smtClean="0"/>
              <a:t>βασικά διαλύματα</a:t>
            </a:r>
            <a:r>
              <a:rPr lang="el-GR" dirty="0" smtClean="0"/>
              <a:t>.</a:t>
            </a:r>
            <a:endParaRPr lang="en-US" dirty="0" smtClean="0"/>
          </a:p>
        </p:txBody>
      </p:sp>
      <p:sp>
        <p:nvSpPr>
          <p:cNvPr id="28" name="27 - Ορθογώνιο"/>
          <p:cNvSpPr/>
          <p:nvPr/>
        </p:nvSpPr>
        <p:spPr>
          <a:xfrm>
            <a:off x="571472" y="785794"/>
            <a:ext cx="44723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σε θερμοκρασία 25 βαθμούς κελσίου  25</a:t>
            </a:r>
            <a:r>
              <a:rPr lang="el-GR" b="1" baseline="30000" dirty="0" smtClean="0"/>
              <a:t>ο</a:t>
            </a:r>
            <a:r>
              <a:rPr lang="en-US" b="1" dirty="0" smtClean="0"/>
              <a:t>C</a:t>
            </a:r>
            <a:endParaRPr lang="el-GR" b="1" dirty="0" smtClean="0"/>
          </a:p>
        </p:txBody>
      </p:sp>
      <p:sp>
        <p:nvSpPr>
          <p:cNvPr id="29" name="28 - Ορθογώνιο"/>
          <p:cNvSpPr/>
          <p:nvPr/>
        </p:nvSpPr>
        <p:spPr>
          <a:xfrm>
            <a:off x="1000100" y="2643182"/>
            <a:ext cx="56133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00B050"/>
              </a:buClr>
              <a:buSzPct val="150000"/>
              <a:buFont typeface="Wingdings" pitchFamily="2" charset="2"/>
              <a:buChar char="ü"/>
            </a:pPr>
            <a:r>
              <a:rPr lang="el-GR" dirty="0" smtClean="0"/>
              <a:t>Τα </a:t>
            </a:r>
            <a:r>
              <a:rPr lang="el-GR" dirty="0" smtClean="0"/>
              <a:t>βασικά διαλύματα </a:t>
            </a:r>
            <a:r>
              <a:rPr lang="el-GR" dirty="0" smtClean="0"/>
              <a:t>έχουν περισσότερα </a:t>
            </a:r>
            <a:r>
              <a:rPr lang="el-GR" dirty="0" smtClean="0"/>
              <a:t>ΟΗ</a:t>
            </a:r>
            <a:r>
              <a:rPr lang="el-GR" baseline="30000" dirty="0" smtClean="0"/>
              <a:t>-</a:t>
            </a:r>
            <a:r>
              <a:rPr lang="el-GR" dirty="0" smtClean="0"/>
              <a:t>   </a:t>
            </a:r>
            <a:r>
              <a:rPr lang="el-GR" dirty="0" smtClean="0"/>
              <a:t>από </a:t>
            </a:r>
            <a:r>
              <a:rPr lang="el-GR" dirty="0" smtClean="0"/>
              <a:t>Η</a:t>
            </a:r>
            <a:r>
              <a:rPr lang="el-GR" baseline="30000" dirty="0" smtClean="0"/>
              <a:t>+</a:t>
            </a:r>
            <a:endParaRPr lang="el-GR" baseline="30000" dirty="0" smtClean="0"/>
          </a:p>
        </p:txBody>
      </p:sp>
      <p:sp>
        <p:nvSpPr>
          <p:cNvPr id="30" name="29 - Ορθογώνιο"/>
          <p:cNvSpPr/>
          <p:nvPr/>
        </p:nvSpPr>
        <p:spPr>
          <a:xfrm>
            <a:off x="1071538" y="3571876"/>
            <a:ext cx="57864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50"/>
              </a:buClr>
              <a:buSzPct val="150000"/>
              <a:buFont typeface="Wingdings" pitchFamily="2" charset="2"/>
              <a:buChar char="ü"/>
            </a:pPr>
            <a:r>
              <a:rPr lang="el-GR" dirty="0" smtClean="0"/>
              <a:t>Όσο </a:t>
            </a:r>
            <a:r>
              <a:rPr lang="el-GR" dirty="0" smtClean="0"/>
              <a:t>μεγαλύτερο το </a:t>
            </a:r>
            <a:r>
              <a:rPr lang="en-US" dirty="0" smtClean="0"/>
              <a:t>pH</a:t>
            </a:r>
            <a:r>
              <a:rPr lang="el-GR" dirty="0" smtClean="0"/>
              <a:t> τόσο πιο </a:t>
            </a:r>
            <a:r>
              <a:rPr lang="el-GR" dirty="0" smtClean="0"/>
              <a:t>βασικό το </a:t>
            </a:r>
            <a:r>
              <a:rPr lang="el-GR" dirty="0" smtClean="0"/>
              <a:t>διάλυμα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15" grpId="0"/>
      <p:bldP spid="16" grpId="0"/>
      <p:bldP spid="17" grpId="0"/>
      <p:bldP spid="18" grpId="0"/>
      <p:bldP spid="12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9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3071810"/>
            <a:ext cx="3357586" cy="3412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TextBox"/>
          <p:cNvSpPr txBox="1"/>
          <p:nvPr/>
        </p:nvSpPr>
        <p:spPr>
          <a:xfrm>
            <a:off x="1285852" y="357166"/>
            <a:ext cx="26432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pH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7" name="16 - Ορθογώνιο"/>
          <p:cNvSpPr/>
          <p:nvPr/>
        </p:nvSpPr>
        <p:spPr>
          <a:xfrm>
            <a:off x="6429388" y="4357694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24" name="23 - Ορθογώνιο"/>
          <p:cNvSpPr/>
          <p:nvPr/>
        </p:nvSpPr>
        <p:spPr>
          <a:xfrm>
            <a:off x="7429520" y="3929066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30" name="29 - Ορθογώνιο"/>
          <p:cNvSpPr/>
          <p:nvPr/>
        </p:nvSpPr>
        <p:spPr>
          <a:xfrm>
            <a:off x="7358082" y="5715016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35" name="34 - Ορθογώνιο"/>
          <p:cNvSpPr/>
          <p:nvPr/>
        </p:nvSpPr>
        <p:spPr>
          <a:xfrm>
            <a:off x="5845654" y="4580249"/>
            <a:ext cx="367346" cy="268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ΟΗ</a:t>
            </a:r>
            <a:r>
              <a:rPr lang="el-GR" b="1" baseline="30000" dirty="0" smtClean="0"/>
              <a:t>-</a:t>
            </a:r>
            <a:endParaRPr lang="en-US" dirty="0"/>
          </a:p>
        </p:txBody>
      </p:sp>
      <p:sp>
        <p:nvSpPr>
          <p:cNvPr id="36" name="35 - Ορθογώνιο"/>
          <p:cNvSpPr/>
          <p:nvPr/>
        </p:nvSpPr>
        <p:spPr>
          <a:xfrm>
            <a:off x="5993494" y="3904052"/>
            <a:ext cx="367346" cy="268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ΟΗ</a:t>
            </a:r>
            <a:r>
              <a:rPr lang="el-GR" b="1" baseline="30000" dirty="0" smtClean="0"/>
              <a:t>-</a:t>
            </a:r>
            <a:endParaRPr lang="en-US" dirty="0"/>
          </a:p>
        </p:txBody>
      </p:sp>
      <p:sp>
        <p:nvSpPr>
          <p:cNvPr id="37" name="36 - Ορθογώνιο"/>
          <p:cNvSpPr/>
          <p:nvPr/>
        </p:nvSpPr>
        <p:spPr>
          <a:xfrm>
            <a:off x="6429388" y="5429264"/>
            <a:ext cx="367346" cy="268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ΟΗ</a:t>
            </a:r>
            <a:r>
              <a:rPr lang="el-GR" b="1" baseline="30000" dirty="0" smtClean="0"/>
              <a:t>-</a:t>
            </a:r>
            <a:endParaRPr lang="en-US" dirty="0"/>
          </a:p>
        </p:txBody>
      </p:sp>
      <p:sp>
        <p:nvSpPr>
          <p:cNvPr id="38" name="37 - Ορθογώνιο"/>
          <p:cNvSpPr/>
          <p:nvPr/>
        </p:nvSpPr>
        <p:spPr>
          <a:xfrm>
            <a:off x="7143768" y="5143512"/>
            <a:ext cx="367346" cy="268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ΟΗ</a:t>
            </a:r>
            <a:r>
              <a:rPr lang="el-GR" b="1" baseline="30000" dirty="0" smtClean="0"/>
              <a:t>-</a:t>
            </a:r>
            <a:endParaRPr lang="en-US" dirty="0"/>
          </a:p>
        </p:txBody>
      </p:sp>
      <p:sp>
        <p:nvSpPr>
          <p:cNvPr id="39" name="38 - Ορθογώνιο"/>
          <p:cNvSpPr/>
          <p:nvPr/>
        </p:nvSpPr>
        <p:spPr>
          <a:xfrm>
            <a:off x="7521173" y="4476219"/>
            <a:ext cx="367346" cy="268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ΟΗ</a:t>
            </a:r>
            <a:r>
              <a:rPr lang="el-GR" b="1" baseline="30000" dirty="0" smtClean="0"/>
              <a:t>-</a:t>
            </a:r>
            <a:endParaRPr lang="en-US" dirty="0"/>
          </a:p>
        </p:txBody>
      </p:sp>
      <p:sp>
        <p:nvSpPr>
          <p:cNvPr id="40" name="39 - Ορθογώνιο"/>
          <p:cNvSpPr/>
          <p:nvPr/>
        </p:nvSpPr>
        <p:spPr>
          <a:xfrm>
            <a:off x="8013973" y="4736294"/>
            <a:ext cx="367346" cy="268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ΟΗ</a:t>
            </a:r>
            <a:r>
              <a:rPr lang="el-GR" b="1" baseline="30000" dirty="0" smtClean="0"/>
              <a:t>-</a:t>
            </a:r>
            <a:endParaRPr lang="en-US" dirty="0"/>
          </a:p>
        </p:txBody>
      </p:sp>
      <p:sp>
        <p:nvSpPr>
          <p:cNvPr id="41" name="40 - Ορθογώνιο"/>
          <p:cNvSpPr/>
          <p:nvPr/>
        </p:nvSpPr>
        <p:spPr>
          <a:xfrm>
            <a:off x="7915413" y="3904052"/>
            <a:ext cx="367346" cy="268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ΟΗ</a:t>
            </a:r>
            <a:r>
              <a:rPr lang="el-GR" b="1" baseline="30000" dirty="0" smtClean="0"/>
              <a:t>-</a:t>
            </a:r>
            <a:endParaRPr lang="en-US" dirty="0"/>
          </a:p>
        </p:txBody>
      </p:sp>
      <p:sp>
        <p:nvSpPr>
          <p:cNvPr id="42" name="41 - Ορθογώνιο"/>
          <p:cNvSpPr/>
          <p:nvPr/>
        </p:nvSpPr>
        <p:spPr>
          <a:xfrm>
            <a:off x="6584854" y="5776597"/>
            <a:ext cx="367346" cy="268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ΟΗ</a:t>
            </a:r>
            <a:r>
              <a:rPr lang="el-GR" b="1" baseline="30000" dirty="0" smtClean="0"/>
              <a:t>-</a:t>
            </a:r>
            <a:endParaRPr lang="en-US" dirty="0"/>
          </a:p>
        </p:txBody>
      </p:sp>
      <p:sp>
        <p:nvSpPr>
          <p:cNvPr id="43" name="42 - Ορθογώνιο"/>
          <p:cNvSpPr/>
          <p:nvPr/>
        </p:nvSpPr>
        <p:spPr>
          <a:xfrm>
            <a:off x="6880534" y="4580249"/>
            <a:ext cx="367346" cy="268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ΟΗ</a:t>
            </a:r>
            <a:r>
              <a:rPr lang="el-GR" b="1" baseline="30000" dirty="0" smtClean="0"/>
              <a:t>-</a:t>
            </a:r>
            <a:endParaRPr lang="en-US" dirty="0"/>
          </a:p>
        </p:txBody>
      </p:sp>
      <p:sp>
        <p:nvSpPr>
          <p:cNvPr id="44" name="43 - Ορθογώνιο"/>
          <p:cNvSpPr/>
          <p:nvPr/>
        </p:nvSpPr>
        <p:spPr>
          <a:xfrm>
            <a:off x="8112533" y="4320173"/>
            <a:ext cx="367346" cy="268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ΟΗ</a:t>
            </a:r>
            <a:r>
              <a:rPr lang="el-GR" b="1" baseline="30000" dirty="0" smtClean="0"/>
              <a:t>-</a:t>
            </a:r>
            <a:endParaRPr lang="en-US" dirty="0"/>
          </a:p>
        </p:txBody>
      </p:sp>
      <p:sp>
        <p:nvSpPr>
          <p:cNvPr id="48" name="47 - Ορθογώνιο"/>
          <p:cNvSpPr/>
          <p:nvPr/>
        </p:nvSpPr>
        <p:spPr>
          <a:xfrm>
            <a:off x="6143636" y="5143512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49" name="48 - Ορθογώνιο"/>
          <p:cNvSpPr/>
          <p:nvPr/>
        </p:nvSpPr>
        <p:spPr>
          <a:xfrm>
            <a:off x="8143900" y="5643578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51" name="50 - Ορθογώνιο"/>
          <p:cNvSpPr/>
          <p:nvPr/>
        </p:nvSpPr>
        <p:spPr>
          <a:xfrm>
            <a:off x="285720" y="5143512"/>
            <a:ext cx="3758593" cy="1200329"/>
          </a:xfrm>
          <a:prstGeom prst="rect">
            <a:avLst/>
          </a:prstGeom>
          <a:ln w="127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l-GR" sz="2400" dirty="0" smtClean="0"/>
              <a:t>Αυτό το  διάλυμα   έχει </a:t>
            </a:r>
            <a:r>
              <a:rPr lang="el-GR" sz="2400" u="sng" dirty="0" smtClean="0"/>
              <a:t>λιγότερα Η</a:t>
            </a:r>
            <a:r>
              <a:rPr lang="el-GR" sz="2400" u="sng" baseline="30000" dirty="0" smtClean="0"/>
              <a:t>+</a:t>
            </a:r>
            <a:r>
              <a:rPr lang="el-GR" sz="2400" u="sng" dirty="0" smtClean="0"/>
              <a:t>   από ΟΗ</a:t>
            </a:r>
            <a:r>
              <a:rPr lang="el-GR" sz="2400" u="sng" baseline="30000" dirty="0" smtClean="0"/>
              <a:t>-</a:t>
            </a:r>
            <a:r>
              <a:rPr lang="el-GR" sz="2400" u="sng" dirty="0" smtClean="0"/>
              <a:t> </a:t>
            </a:r>
            <a:r>
              <a:rPr lang="el-GR" sz="2400" dirty="0" smtClean="0"/>
              <a:t>, άρα είναι βασικό διάλυμα</a:t>
            </a:r>
            <a:endParaRPr lang="el-GR" sz="2400" baseline="30000" dirty="0" smtClean="0"/>
          </a:p>
        </p:txBody>
      </p:sp>
      <p:cxnSp>
        <p:nvCxnSpPr>
          <p:cNvPr id="52" name="51 - Ευθύγραμμο βέλος σύνδεσης"/>
          <p:cNvCxnSpPr/>
          <p:nvPr/>
        </p:nvCxnSpPr>
        <p:spPr>
          <a:xfrm rot="10800000" flipV="1">
            <a:off x="4071934" y="4929198"/>
            <a:ext cx="2428892" cy="7143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4" grpId="0"/>
      <p:bldP spid="30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8" grpId="0"/>
      <p:bldP spid="49" grpId="0"/>
      <p:bldP spid="5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285852" y="285728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pH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6929454" y="5143512"/>
            <a:ext cx="857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πολύ  βασικό</a:t>
            </a:r>
            <a:endParaRPr lang="en-US" sz="1400" b="1" dirty="0"/>
          </a:p>
        </p:txBody>
      </p:sp>
      <p:sp>
        <p:nvSpPr>
          <p:cNvPr id="16" name="15 - TextBox"/>
          <p:cNvSpPr txBox="1"/>
          <p:nvPr/>
        </p:nvSpPr>
        <p:spPr>
          <a:xfrm>
            <a:off x="1571604" y="5143512"/>
            <a:ext cx="928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ελαφρώς βασικό </a:t>
            </a:r>
            <a:endParaRPr lang="en-US" sz="1400" b="1" dirty="0"/>
          </a:p>
        </p:txBody>
      </p:sp>
      <p:sp>
        <p:nvSpPr>
          <p:cNvPr id="18" name="17 - TextBox"/>
          <p:cNvSpPr txBox="1"/>
          <p:nvPr/>
        </p:nvSpPr>
        <p:spPr>
          <a:xfrm>
            <a:off x="2786050" y="5143512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λίγο βασικό </a:t>
            </a:r>
            <a:endParaRPr lang="en-US" sz="1400" b="1" dirty="0"/>
          </a:p>
        </p:txBody>
      </p:sp>
      <p:sp>
        <p:nvSpPr>
          <p:cNvPr id="19" name="18 - TextBox"/>
          <p:cNvSpPr txBox="1"/>
          <p:nvPr/>
        </p:nvSpPr>
        <p:spPr>
          <a:xfrm>
            <a:off x="3929058" y="5214950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λίγο βασικό </a:t>
            </a:r>
            <a:endParaRPr lang="en-US" sz="1400" b="1" dirty="0"/>
          </a:p>
        </p:txBody>
      </p:sp>
      <p:sp>
        <p:nvSpPr>
          <p:cNvPr id="20" name="19 - TextBox"/>
          <p:cNvSpPr txBox="1"/>
          <p:nvPr/>
        </p:nvSpPr>
        <p:spPr>
          <a:xfrm>
            <a:off x="4929190" y="5286388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βασικό </a:t>
            </a:r>
            <a:endParaRPr lang="en-US" sz="1400" b="1" dirty="0"/>
          </a:p>
        </p:txBody>
      </p:sp>
      <p:sp>
        <p:nvSpPr>
          <p:cNvPr id="21" name="20 - TextBox"/>
          <p:cNvSpPr txBox="1"/>
          <p:nvPr/>
        </p:nvSpPr>
        <p:spPr>
          <a:xfrm>
            <a:off x="6000760" y="5286388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βασικό </a:t>
            </a:r>
            <a:endParaRPr lang="en-US" sz="1400" b="1" dirty="0"/>
          </a:p>
        </p:txBody>
      </p:sp>
      <p:sp>
        <p:nvSpPr>
          <p:cNvPr id="22" name="21 - TextBox"/>
          <p:cNvSpPr txBox="1"/>
          <p:nvPr/>
        </p:nvSpPr>
        <p:spPr>
          <a:xfrm>
            <a:off x="8143900" y="5214950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ισχυρά</a:t>
            </a:r>
          </a:p>
          <a:p>
            <a:r>
              <a:rPr lang="el-GR" sz="1400" b="1" dirty="0" smtClean="0"/>
              <a:t>βασικό </a:t>
            </a:r>
            <a:endParaRPr lang="en-US" sz="1400" b="1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5643578"/>
            <a:ext cx="8286776" cy="1042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11 - TextBox"/>
          <p:cNvSpPr txBox="1"/>
          <p:nvPr/>
        </p:nvSpPr>
        <p:spPr>
          <a:xfrm>
            <a:off x="214282" y="1785926"/>
            <a:ext cx="7143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/>
              <a:t>Παράδειγμα</a:t>
            </a:r>
            <a:r>
              <a:rPr lang="el-GR" sz="2400" dirty="0" smtClean="0"/>
              <a:t> :  </a:t>
            </a:r>
          </a:p>
          <a:p>
            <a:endParaRPr lang="el-GR" sz="2400" dirty="0" smtClean="0"/>
          </a:p>
          <a:p>
            <a:r>
              <a:rPr lang="el-GR" sz="2400" dirty="0" smtClean="0"/>
              <a:t>Ένα αλκαλικό διάλυμα που έχει  </a:t>
            </a:r>
            <a:r>
              <a:rPr lang="en-US" sz="2400" u="sng" dirty="0" smtClean="0"/>
              <a:t>pH</a:t>
            </a:r>
            <a:r>
              <a:rPr lang="el-GR" sz="2400" u="sng" dirty="0" smtClean="0"/>
              <a:t> =13</a:t>
            </a:r>
            <a:r>
              <a:rPr lang="el-GR" sz="2400" dirty="0" smtClean="0"/>
              <a:t> θα είναι περισσότερο  βασικό από ένα διάλυμα που έχει  </a:t>
            </a:r>
            <a:r>
              <a:rPr lang="en-US" sz="2400" u="sng" dirty="0" smtClean="0"/>
              <a:t>pH</a:t>
            </a:r>
            <a:r>
              <a:rPr lang="el-GR" sz="2400" u="sng" dirty="0" smtClean="0"/>
              <a:t> =9</a:t>
            </a:r>
            <a:endParaRPr lang="en-US" sz="2400" u="sng" baseline="300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1428728" y="357166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pH </a:t>
            </a:r>
            <a:r>
              <a:rPr lang="el-GR" sz="3600" b="1" dirty="0" smtClean="0">
                <a:solidFill>
                  <a:srgbClr val="FF0000"/>
                </a:solidFill>
              </a:rPr>
              <a:t>    </a:t>
            </a:r>
            <a:r>
              <a:rPr lang="en-US" sz="3600" b="1" dirty="0" smtClean="0">
                <a:solidFill>
                  <a:srgbClr val="FF0000"/>
                </a:solidFill>
              </a:rPr>
              <a:t>(</a:t>
            </a:r>
            <a:r>
              <a:rPr lang="el-GR" sz="3600" b="1" dirty="0" err="1" smtClean="0">
                <a:solidFill>
                  <a:srgbClr val="FF0000"/>
                </a:solidFill>
              </a:rPr>
              <a:t>πεχά</a:t>
            </a:r>
            <a:r>
              <a:rPr lang="el-GR" sz="3600" b="1" dirty="0" smtClean="0">
                <a:solidFill>
                  <a:srgbClr val="FF0000"/>
                </a:solidFill>
              </a:rPr>
              <a:t>)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785786" y="1928802"/>
            <a:ext cx="7143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Διαλύματα που έχουν </a:t>
            </a:r>
            <a:r>
              <a:rPr lang="en-US" sz="2400" dirty="0" smtClean="0"/>
              <a:t>pH  </a:t>
            </a:r>
            <a:r>
              <a:rPr lang="el-GR" sz="2400" dirty="0" smtClean="0"/>
              <a:t>= 7  είναι  ουδέτερα διαλύματα.    </a:t>
            </a:r>
            <a:endParaRPr lang="en-US" sz="2400" dirty="0" smtClean="0"/>
          </a:p>
          <a:p>
            <a:r>
              <a:rPr lang="el-GR" sz="1600" b="1" dirty="0" smtClean="0"/>
              <a:t>(σε θερμοκρασία 25 βαθμούς κελσίου  25</a:t>
            </a:r>
            <a:r>
              <a:rPr lang="el-GR" sz="1600" b="1" baseline="30000" dirty="0" smtClean="0"/>
              <a:t>ο</a:t>
            </a:r>
            <a:r>
              <a:rPr lang="en-US" sz="1600" b="1" dirty="0" smtClean="0"/>
              <a:t>C)</a:t>
            </a:r>
            <a:endParaRPr lang="el-GR" sz="1600" b="1" dirty="0" smtClean="0"/>
          </a:p>
          <a:p>
            <a:endParaRPr lang="el-GR" sz="2400" dirty="0" smtClean="0"/>
          </a:p>
          <a:p>
            <a:r>
              <a:rPr lang="el-GR" sz="2400" dirty="0" smtClean="0"/>
              <a:t>πλήθος   ΟΗ</a:t>
            </a:r>
            <a:r>
              <a:rPr lang="el-GR" sz="2400" baseline="30000" dirty="0" smtClean="0"/>
              <a:t>-   </a:t>
            </a:r>
            <a:r>
              <a:rPr lang="el-GR" sz="2400" dirty="0" smtClean="0"/>
              <a:t>=  πλήθος   Η</a:t>
            </a:r>
            <a:r>
              <a:rPr lang="el-GR" sz="2400" baseline="30000" dirty="0" smtClean="0"/>
              <a:t>+</a:t>
            </a:r>
          </a:p>
          <a:p>
            <a:endParaRPr lang="en-US" sz="2400" baseline="30000" dirty="0" smtClean="0"/>
          </a:p>
        </p:txBody>
      </p:sp>
      <p:sp>
        <p:nvSpPr>
          <p:cNvPr id="7" name="6 - Ορθογώνιο"/>
          <p:cNvSpPr/>
          <p:nvPr/>
        </p:nvSpPr>
        <p:spPr>
          <a:xfrm>
            <a:off x="3214678" y="6072206"/>
            <a:ext cx="20549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smtClean="0"/>
              <a:t>pH  </a:t>
            </a:r>
            <a:r>
              <a:rPr lang="el-GR" sz="1600" b="1" dirty="0" smtClean="0"/>
              <a:t>= 7  </a:t>
            </a:r>
          </a:p>
          <a:p>
            <a:pPr algn="ctr"/>
            <a:r>
              <a:rPr lang="el-GR" sz="1600" b="1" dirty="0" smtClean="0"/>
              <a:t>ουδέτερα διαλύματα.</a:t>
            </a:r>
            <a:endParaRPr lang="en-US" sz="1600" b="1" dirty="0"/>
          </a:p>
        </p:txBody>
      </p:sp>
      <p:cxnSp>
        <p:nvCxnSpPr>
          <p:cNvPr id="9" name="8 - Ευθύγραμμο βέλος σύνδεσης"/>
          <p:cNvCxnSpPr/>
          <p:nvPr/>
        </p:nvCxnSpPr>
        <p:spPr>
          <a:xfrm rot="5400000">
            <a:off x="3829830" y="5671368"/>
            <a:ext cx="628672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786322"/>
            <a:ext cx="7572428" cy="823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357694"/>
            <a:ext cx="7786742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>
            <a:off x="1428728" y="357166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pH </a:t>
            </a:r>
            <a:r>
              <a:rPr lang="el-GR" sz="3600" b="1" dirty="0" smtClean="0">
                <a:solidFill>
                  <a:srgbClr val="FF0000"/>
                </a:solidFill>
              </a:rPr>
              <a:t>    </a:t>
            </a:r>
            <a:r>
              <a:rPr lang="en-US" sz="3600" b="1" dirty="0" smtClean="0">
                <a:solidFill>
                  <a:srgbClr val="FF0000"/>
                </a:solidFill>
              </a:rPr>
              <a:t>(</a:t>
            </a:r>
            <a:r>
              <a:rPr lang="el-GR" sz="3600" b="1" dirty="0" err="1" smtClean="0">
                <a:solidFill>
                  <a:srgbClr val="FF0000"/>
                </a:solidFill>
              </a:rPr>
              <a:t>πεχά</a:t>
            </a:r>
            <a:r>
              <a:rPr lang="el-GR" sz="3600" b="1" dirty="0" smtClean="0">
                <a:solidFill>
                  <a:srgbClr val="FF0000"/>
                </a:solidFill>
              </a:rPr>
              <a:t>)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3214678" y="6072206"/>
            <a:ext cx="20549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smtClean="0"/>
              <a:t>pH  </a:t>
            </a:r>
            <a:r>
              <a:rPr lang="el-GR" sz="1600" b="1" dirty="0" smtClean="0"/>
              <a:t>= 7  </a:t>
            </a:r>
          </a:p>
          <a:p>
            <a:pPr algn="ctr"/>
            <a:r>
              <a:rPr lang="el-GR" sz="1600" b="1" dirty="0" smtClean="0"/>
              <a:t>ουδέτερα διαλύματα.</a:t>
            </a:r>
            <a:endParaRPr lang="en-US" sz="1600" b="1" dirty="0"/>
          </a:p>
        </p:txBody>
      </p:sp>
      <p:cxnSp>
        <p:nvCxnSpPr>
          <p:cNvPr id="9" name="8 - Ευθύγραμμο βέλος σύνδεσης"/>
          <p:cNvCxnSpPr/>
          <p:nvPr/>
        </p:nvCxnSpPr>
        <p:spPr>
          <a:xfrm rot="5400000">
            <a:off x="3829830" y="5671368"/>
            <a:ext cx="628672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TextBox"/>
          <p:cNvSpPr txBox="1"/>
          <p:nvPr/>
        </p:nvSpPr>
        <p:spPr>
          <a:xfrm>
            <a:off x="214282" y="1785926"/>
            <a:ext cx="77867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/>
              <a:t>Παράδειγμα</a:t>
            </a:r>
            <a:r>
              <a:rPr lang="el-GR" sz="2400" dirty="0" smtClean="0"/>
              <a:t> :  </a:t>
            </a:r>
          </a:p>
          <a:p>
            <a:endParaRPr lang="el-GR" sz="2400" dirty="0" smtClean="0"/>
          </a:p>
          <a:p>
            <a:r>
              <a:rPr lang="el-GR" sz="2400" dirty="0" smtClean="0"/>
              <a:t>Το καθαρό  νερό  έχει  </a:t>
            </a:r>
            <a:r>
              <a:rPr lang="en-US" sz="2400" u="sng" dirty="0" smtClean="0"/>
              <a:t>pH</a:t>
            </a:r>
            <a:r>
              <a:rPr lang="el-GR" sz="2400" u="sng" dirty="0" smtClean="0"/>
              <a:t> = 7 </a:t>
            </a:r>
            <a:r>
              <a:rPr lang="el-GR" sz="2400" dirty="0" smtClean="0"/>
              <a:t> άρα είναι ουδέτερο διάλυμα</a:t>
            </a:r>
            <a:endParaRPr lang="en-US" sz="2400" u="sng" baseline="30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2324</TotalTime>
  <Words>330</Words>
  <PresentationFormat>Προβολή στην οθόνη (4:3)</PresentationFormat>
  <Paragraphs>126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hp pc</cp:lastModifiedBy>
  <cp:revision>429</cp:revision>
  <dcterms:created xsi:type="dcterms:W3CDTF">2020-03-28T09:35:19Z</dcterms:created>
  <dcterms:modified xsi:type="dcterms:W3CDTF">2023-12-21T19:46:41Z</dcterms:modified>
</cp:coreProperties>
</file>