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0" r:id="rId2"/>
    <p:sldId id="381" r:id="rId3"/>
    <p:sldId id="382" r:id="rId4"/>
    <p:sldId id="342" r:id="rId5"/>
    <p:sldId id="343" r:id="rId6"/>
    <p:sldId id="344" r:id="rId7"/>
    <p:sldId id="349" r:id="rId8"/>
    <p:sldId id="372" r:id="rId9"/>
    <p:sldId id="352" r:id="rId10"/>
    <p:sldId id="373" r:id="rId11"/>
    <p:sldId id="374" r:id="rId12"/>
    <p:sldId id="378" r:id="rId13"/>
    <p:sldId id="379" r:id="rId14"/>
    <p:sldId id="354" r:id="rId15"/>
    <p:sldId id="355" r:id="rId16"/>
    <p:sldId id="356" r:id="rId17"/>
    <p:sldId id="357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E21E7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2" autoAdjust="0"/>
    <p:restoredTop sz="94613" autoAdjust="0"/>
  </p:normalViewPr>
  <p:slideViewPr>
    <p:cSldViewPr>
      <p:cViewPr>
        <p:scale>
          <a:sx n="71" d="100"/>
          <a:sy n="71" d="100"/>
        </p:scale>
        <p:origin x="-1786" y="-1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428596" y="928670"/>
            <a:ext cx="7429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Τα κατιόντα (+)     και τα  ανιόντα  (-)  ονομάζονται </a:t>
            </a:r>
            <a:r>
              <a:rPr lang="el-GR" sz="2400" b="1" dirty="0" smtClean="0">
                <a:solidFill>
                  <a:srgbClr val="FF0000"/>
                </a:solidFill>
              </a:rPr>
              <a:t>ιόντα</a:t>
            </a:r>
            <a:r>
              <a:rPr lang="el-GR" sz="2400" dirty="0" smtClean="0"/>
              <a:t>. </a:t>
            </a:r>
            <a:endParaRPr lang="en-US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071678"/>
            <a:ext cx="6286544" cy="4495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214290"/>
            <a:ext cx="2643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pH </a:t>
            </a:r>
            <a:r>
              <a:rPr lang="el-GR" sz="2000" b="1" dirty="0" smtClean="0">
                <a:solidFill>
                  <a:srgbClr val="FF0000"/>
                </a:solidFill>
              </a:rPr>
              <a:t>    </a:t>
            </a:r>
            <a:r>
              <a:rPr lang="en-US" sz="2000" b="1" dirty="0" smtClean="0">
                <a:solidFill>
                  <a:srgbClr val="FF0000"/>
                </a:solidFill>
              </a:rPr>
              <a:t>(</a:t>
            </a:r>
            <a:r>
              <a:rPr lang="el-GR" sz="2000" b="1" dirty="0" err="1" smtClean="0">
                <a:solidFill>
                  <a:srgbClr val="FF0000"/>
                </a:solidFill>
              </a:rPr>
              <a:t>πεχά</a:t>
            </a:r>
            <a:r>
              <a:rPr lang="el-GR" sz="2000" b="1" dirty="0" smtClean="0">
                <a:solidFill>
                  <a:srgbClr val="FF0000"/>
                </a:solidFill>
              </a:rPr>
              <a:t>)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pSp>
        <p:nvGrpSpPr>
          <p:cNvPr id="2" name="5 - Ομάδα"/>
          <p:cNvGrpSpPr/>
          <p:nvPr/>
        </p:nvGrpSpPr>
        <p:grpSpPr>
          <a:xfrm>
            <a:off x="71406" y="1357298"/>
            <a:ext cx="2857520" cy="2094295"/>
            <a:chOff x="214282" y="1857364"/>
            <a:chExt cx="4867275" cy="4686300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4282" y="1857364"/>
              <a:ext cx="4867275" cy="4686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" name="9 - Ορθογώνιο"/>
            <p:cNvSpPr/>
            <p:nvPr/>
          </p:nvSpPr>
          <p:spPr>
            <a:xfrm>
              <a:off x="3143240" y="5572140"/>
              <a:ext cx="13269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νερό  (Η</a:t>
              </a:r>
              <a:r>
                <a:rPr lang="el-GR" b="1" baseline="-25000" dirty="0" smtClean="0"/>
                <a:t>2</a:t>
              </a:r>
              <a:r>
                <a:rPr lang="el-GR" b="1" dirty="0" smtClean="0"/>
                <a:t>Ο) </a:t>
              </a:r>
              <a:endParaRPr lang="en-US" dirty="0"/>
            </a:p>
          </p:txBody>
        </p:sp>
        <p:sp>
          <p:nvSpPr>
            <p:cNvPr id="11" name="10 - Ορθογώνιο"/>
            <p:cNvSpPr/>
            <p:nvPr/>
          </p:nvSpPr>
          <p:spPr>
            <a:xfrm>
              <a:off x="2928926" y="307181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4" name="13 - Ορθογώνιο"/>
            <p:cNvSpPr/>
            <p:nvPr/>
          </p:nvSpPr>
          <p:spPr>
            <a:xfrm>
              <a:off x="3714744" y="3714752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8" name="17 - Ορθογώνιο"/>
            <p:cNvSpPr/>
            <p:nvPr/>
          </p:nvSpPr>
          <p:spPr>
            <a:xfrm>
              <a:off x="3357554" y="271462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1" name="20 - Ορθογώνιο"/>
            <p:cNvSpPr/>
            <p:nvPr/>
          </p:nvSpPr>
          <p:spPr>
            <a:xfrm>
              <a:off x="2357422" y="464344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2" name="21 - Ορθογώνιο"/>
            <p:cNvSpPr/>
            <p:nvPr/>
          </p:nvSpPr>
          <p:spPr>
            <a:xfrm>
              <a:off x="1500166" y="2786058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3" name="22 - Ορθογώνιο"/>
            <p:cNvSpPr/>
            <p:nvPr/>
          </p:nvSpPr>
          <p:spPr>
            <a:xfrm>
              <a:off x="1000100" y="542926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4" name="23 - Ορθογώνιο"/>
            <p:cNvSpPr/>
            <p:nvPr/>
          </p:nvSpPr>
          <p:spPr>
            <a:xfrm>
              <a:off x="3929058" y="4214818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7" name="26 - Ορθογώνιο"/>
            <p:cNvSpPr/>
            <p:nvPr/>
          </p:nvSpPr>
          <p:spPr>
            <a:xfrm>
              <a:off x="3071802" y="414338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9" name="28 - Ορθογώνιο"/>
            <p:cNvSpPr/>
            <p:nvPr/>
          </p:nvSpPr>
          <p:spPr>
            <a:xfrm>
              <a:off x="857224" y="471488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31" name="30 - Ορθογώνιο"/>
            <p:cNvSpPr/>
            <p:nvPr/>
          </p:nvSpPr>
          <p:spPr>
            <a:xfrm>
              <a:off x="642910" y="364331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33" name="32 - Ορθογώνιο"/>
            <p:cNvSpPr/>
            <p:nvPr/>
          </p:nvSpPr>
          <p:spPr>
            <a:xfrm>
              <a:off x="1785918" y="392906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</p:grpSp>
      <p:cxnSp>
        <p:nvCxnSpPr>
          <p:cNvPr id="64" name="63 - Ευθύγραμμο βέλος σύνδεσης"/>
          <p:cNvCxnSpPr/>
          <p:nvPr/>
        </p:nvCxnSpPr>
        <p:spPr>
          <a:xfrm>
            <a:off x="3357554" y="2428868"/>
            <a:ext cx="142717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5 - Ομάδα"/>
          <p:cNvGrpSpPr/>
          <p:nvPr/>
        </p:nvGrpSpPr>
        <p:grpSpPr>
          <a:xfrm>
            <a:off x="5214910" y="1142984"/>
            <a:ext cx="3929090" cy="3808807"/>
            <a:chOff x="214282" y="1857364"/>
            <a:chExt cx="4867275" cy="4686300"/>
          </a:xfrm>
        </p:grpSpPr>
        <p:pic>
          <p:nvPicPr>
            <p:cNvPr id="67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4282" y="1857364"/>
              <a:ext cx="4867275" cy="4686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8" name="67 - Ορθογώνιο"/>
            <p:cNvSpPr/>
            <p:nvPr/>
          </p:nvSpPr>
          <p:spPr>
            <a:xfrm>
              <a:off x="3143240" y="5572140"/>
              <a:ext cx="13269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νερό  (Η</a:t>
              </a:r>
              <a:r>
                <a:rPr lang="el-GR" b="1" baseline="-25000" dirty="0" smtClean="0"/>
                <a:t>2</a:t>
              </a:r>
              <a:r>
                <a:rPr lang="el-GR" b="1" dirty="0" smtClean="0"/>
                <a:t>Ο) </a:t>
              </a:r>
              <a:endParaRPr lang="en-US" dirty="0"/>
            </a:p>
          </p:txBody>
        </p:sp>
        <p:sp>
          <p:nvSpPr>
            <p:cNvPr id="69" name="68 - Ορθογώνιο"/>
            <p:cNvSpPr/>
            <p:nvPr/>
          </p:nvSpPr>
          <p:spPr>
            <a:xfrm>
              <a:off x="2928926" y="307181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70" name="69 - Ορθογώνιο"/>
            <p:cNvSpPr/>
            <p:nvPr/>
          </p:nvSpPr>
          <p:spPr>
            <a:xfrm>
              <a:off x="3714744" y="3714752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71" name="70 - Ορθογώνιο"/>
            <p:cNvSpPr/>
            <p:nvPr/>
          </p:nvSpPr>
          <p:spPr>
            <a:xfrm>
              <a:off x="3357554" y="271462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72" name="71 - Ορθογώνιο"/>
            <p:cNvSpPr/>
            <p:nvPr/>
          </p:nvSpPr>
          <p:spPr>
            <a:xfrm>
              <a:off x="2357422" y="464344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73" name="72 - Ορθογώνιο"/>
            <p:cNvSpPr/>
            <p:nvPr/>
          </p:nvSpPr>
          <p:spPr>
            <a:xfrm>
              <a:off x="1500166" y="2786058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74" name="73 - Ορθογώνιο"/>
            <p:cNvSpPr/>
            <p:nvPr/>
          </p:nvSpPr>
          <p:spPr>
            <a:xfrm>
              <a:off x="1000100" y="542926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75" name="74 - Ορθογώνιο"/>
            <p:cNvSpPr/>
            <p:nvPr/>
          </p:nvSpPr>
          <p:spPr>
            <a:xfrm>
              <a:off x="3929058" y="4214818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76" name="75 - Ορθογώνιο"/>
            <p:cNvSpPr/>
            <p:nvPr/>
          </p:nvSpPr>
          <p:spPr>
            <a:xfrm>
              <a:off x="3071802" y="414338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77" name="76 - Ορθογώνιο"/>
            <p:cNvSpPr/>
            <p:nvPr/>
          </p:nvSpPr>
          <p:spPr>
            <a:xfrm>
              <a:off x="857224" y="471488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78" name="77 - Ορθογώνιο"/>
            <p:cNvSpPr/>
            <p:nvPr/>
          </p:nvSpPr>
          <p:spPr>
            <a:xfrm>
              <a:off x="642910" y="364331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79" name="78 - Ορθογώνιο"/>
            <p:cNvSpPr/>
            <p:nvPr/>
          </p:nvSpPr>
          <p:spPr>
            <a:xfrm>
              <a:off x="1785918" y="392906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</p:grpSp>
      <p:sp>
        <p:nvSpPr>
          <p:cNvPr id="37" name="36 - TextBox"/>
          <p:cNvSpPr txBox="1"/>
          <p:nvPr/>
        </p:nvSpPr>
        <p:spPr>
          <a:xfrm>
            <a:off x="3357554" y="1785926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/>
              <a:t>Προσθέτω νερό</a:t>
            </a:r>
            <a:endParaRPr lang="el-GR" b="1" dirty="0"/>
          </a:p>
        </p:txBody>
      </p:sp>
      <p:sp>
        <p:nvSpPr>
          <p:cNvPr id="38" name="37 - Ορθογώνιο"/>
          <p:cNvSpPr/>
          <p:nvPr/>
        </p:nvSpPr>
        <p:spPr>
          <a:xfrm>
            <a:off x="0" y="5657671"/>
            <a:ext cx="79296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Όταν προσθέτουμε νερό σε ένα όξινο διάλυμα (δηλαδή όταν το αραιώνουμε) το διάλυμα γίνεται λιγότερο όξινο, γιατί σε ορισμένο όγκο (=χώρο)  διαλύματος περιέχονται λιγότερα H</a:t>
            </a:r>
            <a:r>
              <a:rPr lang="el-GR" b="1" baseline="30000" dirty="0" smtClean="0"/>
              <a:t>+</a:t>
            </a:r>
            <a:r>
              <a:rPr lang="el-GR" dirty="0" smtClean="0"/>
              <a:t>. </a:t>
            </a:r>
          </a:p>
          <a:p>
            <a:r>
              <a:rPr lang="el-GR" dirty="0" smtClean="0"/>
              <a:t>Επομένως, το </a:t>
            </a:r>
            <a:r>
              <a:rPr lang="el-GR" dirty="0" err="1" smtClean="0"/>
              <a:t>pH</a:t>
            </a:r>
            <a:r>
              <a:rPr lang="el-GR" dirty="0" smtClean="0"/>
              <a:t> του διαλύματος αυξάνεται.</a:t>
            </a:r>
            <a:endParaRPr lang="el-GR" dirty="0"/>
          </a:p>
        </p:txBody>
      </p:sp>
      <p:sp>
        <p:nvSpPr>
          <p:cNvPr id="40" name="39 - Ορθογώνιο"/>
          <p:cNvSpPr/>
          <p:nvPr/>
        </p:nvSpPr>
        <p:spPr>
          <a:xfrm>
            <a:off x="928662" y="3500438"/>
            <a:ext cx="7393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pH</a:t>
            </a:r>
            <a:r>
              <a:rPr lang="el-GR" b="1" dirty="0" smtClean="0">
                <a:solidFill>
                  <a:srgbClr val="FF0000"/>
                </a:solidFill>
              </a:rPr>
              <a:t> =3</a:t>
            </a:r>
            <a:endParaRPr lang="el-GR" dirty="0"/>
          </a:p>
        </p:txBody>
      </p:sp>
      <p:sp>
        <p:nvSpPr>
          <p:cNvPr id="41" name="40 - Ορθογώνιο"/>
          <p:cNvSpPr/>
          <p:nvPr/>
        </p:nvSpPr>
        <p:spPr>
          <a:xfrm>
            <a:off x="6858016" y="4857760"/>
            <a:ext cx="7393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pH</a:t>
            </a:r>
            <a:r>
              <a:rPr lang="el-GR" b="1" dirty="0" smtClean="0">
                <a:solidFill>
                  <a:srgbClr val="FF0000"/>
                </a:solidFill>
              </a:rPr>
              <a:t> =6</a:t>
            </a:r>
            <a:endParaRPr lang="el-GR" dirty="0"/>
          </a:p>
        </p:txBody>
      </p:sp>
      <p:sp>
        <p:nvSpPr>
          <p:cNvPr id="42" name="41 - TextBox"/>
          <p:cNvSpPr txBox="1"/>
          <p:nvPr/>
        </p:nvSpPr>
        <p:spPr>
          <a:xfrm>
            <a:off x="571472" y="3857628"/>
            <a:ext cx="1643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Περισσότερο όξινο</a:t>
            </a:r>
            <a:endParaRPr lang="el-GR" sz="1400" b="1" dirty="0"/>
          </a:p>
        </p:txBody>
      </p:sp>
      <p:sp>
        <p:nvSpPr>
          <p:cNvPr id="43" name="42 - TextBox"/>
          <p:cNvSpPr txBox="1"/>
          <p:nvPr/>
        </p:nvSpPr>
        <p:spPr>
          <a:xfrm>
            <a:off x="6143636" y="5143512"/>
            <a:ext cx="1643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Λιγότερο όξινο</a:t>
            </a:r>
            <a:endParaRPr lang="el-GR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0" grpId="0"/>
      <p:bldP spid="41" grpId="0"/>
      <p:bldP spid="42" grpId="0"/>
      <p:bldP spid="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428604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pH </a:t>
            </a:r>
            <a:r>
              <a:rPr lang="el-GR" sz="3600" b="1" dirty="0" smtClean="0">
                <a:solidFill>
                  <a:srgbClr val="FF0000"/>
                </a:solidFill>
              </a:rPr>
              <a:t>    </a:t>
            </a:r>
            <a:r>
              <a:rPr lang="en-US" sz="3600" b="1" dirty="0" smtClean="0">
                <a:solidFill>
                  <a:srgbClr val="FF0000"/>
                </a:solidFill>
              </a:rPr>
              <a:t>(</a:t>
            </a:r>
            <a:r>
              <a:rPr lang="el-GR" sz="3600" b="1" dirty="0" err="1" smtClean="0">
                <a:solidFill>
                  <a:srgbClr val="FF0000"/>
                </a:solidFill>
              </a:rPr>
              <a:t>πεχά</a:t>
            </a:r>
            <a:r>
              <a:rPr lang="el-GR" sz="3600" b="1" dirty="0" smtClean="0">
                <a:solidFill>
                  <a:srgbClr val="FF0000"/>
                </a:solidFill>
              </a:rPr>
              <a:t>)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pSp>
        <p:nvGrpSpPr>
          <p:cNvPr id="2" name="5 - Ομάδα"/>
          <p:cNvGrpSpPr/>
          <p:nvPr/>
        </p:nvGrpSpPr>
        <p:grpSpPr>
          <a:xfrm>
            <a:off x="0" y="1428736"/>
            <a:ext cx="3071834" cy="2237171"/>
            <a:chOff x="214282" y="1857364"/>
            <a:chExt cx="4867275" cy="4686300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4282" y="1857364"/>
              <a:ext cx="4867275" cy="4686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" name="9 - Ορθογώνιο"/>
            <p:cNvSpPr/>
            <p:nvPr/>
          </p:nvSpPr>
          <p:spPr>
            <a:xfrm>
              <a:off x="3143240" y="5572140"/>
              <a:ext cx="13269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νερό  (Η</a:t>
              </a:r>
              <a:r>
                <a:rPr lang="el-GR" b="1" baseline="-25000" dirty="0" smtClean="0"/>
                <a:t>2</a:t>
              </a:r>
              <a:r>
                <a:rPr lang="el-GR" b="1" dirty="0" smtClean="0"/>
                <a:t>Ο) </a:t>
              </a:r>
              <a:endParaRPr lang="en-US" dirty="0"/>
            </a:p>
          </p:txBody>
        </p:sp>
        <p:sp>
          <p:nvSpPr>
            <p:cNvPr id="11" name="10 - Ορθογώνιο"/>
            <p:cNvSpPr/>
            <p:nvPr/>
          </p:nvSpPr>
          <p:spPr>
            <a:xfrm>
              <a:off x="2928926" y="307181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4" name="13 - Ορθογώνιο"/>
            <p:cNvSpPr/>
            <p:nvPr/>
          </p:nvSpPr>
          <p:spPr>
            <a:xfrm>
              <a:off x="3714744" y="3714752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8" name="17 - Ορθογώνιο"/>
            <p:cNvSpPr/>
            <p:nvPr/>
          </p:nvSpPr>
          <p:spPr>
            <a:xfrm>
              <a:off x="3357554" y="271462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1" name="20 - Ορθογώνιο"/>
            <p:cNvSpPr/>
            <p:nvPr/>
          </p:nvSpPr>
          <p:spPr>
            <a:xfrm>
              <a:off x="2357422" y="464344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2" name="21 - Ορθογώνιο"/>
            <p:cNvSpPr/>
            <p:nvPr/>
          </p:nvSpPr>
          <p:spPr>
            <a:xfrm>
              <a:off x="1500166" y="2786058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3" name="22 - Ορθογώνιο"/>
            <p:cNvSpPr/>
            <p:nvPr/>
          </p:nvSpPr>
          <p:spPr>
            <a:xfrm>
              <a:off x="1000100" y="542926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4" name="23 - Ορθογώνιο"/>
            <p:cNvSpPr/>
            <p:nvPr/>
          </p:nvSpPr>
          <p:spPr>
            <a:xfrm>
              <a:off x="3929058" y="4214818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7" name="26 - Ορθογώνιο"/>
            <p:cNvSpPr/>
            <p:nvPr/>
          </p:nvSpPr>
          <p:spPr>
            <a:xfrm>
              <a:off x="3071802" y="414338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9" name="28 - Ορθογώνιο"/>
            <p:cNvSpPr/>
            <p:nvPr/>
          </p:nvSpPr>
          <p:spPr>
            <a:xfrm>
              <a:off x="857224" y="471488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31" name="30 - Ορθογώνιο"/>
            <p:cNvSpPr/>
            <p:nvPr/>
          </p:nvSpPr>
          <p:spPr>
            <a:xfrm>
              <a:off x="642910" y="364331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33" name="32 - Ορθογώνιο"/>
            <p:cNvSpPr/>
            <p:nvPr/>
          </p:nvSpPr>
          <p:spPr>
            <a:xfrm>
              <a:off x="1785918" y="392906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</p:grpSp>
      <p:grpSp>
        <p:nvGrpSpPr>
          <p:cNvPr id="3" name="33 - Ομάδα"/>
          <p:cNvGrpSpPr/>
          <p:nvPr/>
        </p:nvGrpSpPr>
        <p:grpSpPr>
          <a:xfrm>
            <a:off x="5715008" y="1285860"/>
            <a:ext cx="2857488" cy="2428892"/>
            <a:chOff x="214282" y="1857364"/>
            <a:chExt cx="4867275" cy="4686300"/>
          </a:xfrm>
        </p:grpSpPr>
        <p:pic>
          <p:nvPicPr>
            <p:cNvPr id="35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4282" y="1857364"/>
              <a:ext cx="4867275" cy="4686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8" name="37 - Ορθογώνιο"/>
            <p:cNvSpPr/>
            <p:nvPr/>
          </p:nvSpPr>
          <p:spPr>
            <a:xfrm>
              <a:off x="3143240" y="5572140"/>
              <a:ext cx="13269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νερό  (Η</a:t>
              </a:r>
              <a:r>
                <a:rPr lang="el-GR" b="1" baseline="-25000" dirty="0" smtClean="0"/>
                <a:t>2</a:t>
              </a:r>
              <a:r>
                <a:rPr lang="el-GR" b="1" dirty="0" smtClean="0"/>
                <a:t>Ο) </a:t>
              </a:r>
              <a:endParaRPr lang="en-US" dirty="0"/>
            </a:p>
          </p:txBody>
        </p:sp>
        <p:sp>
          <p:nvSpPr>
            <p:cNvPr id="39" name="38 - Ορθογώνιο"/>
            <p:cNvSpPr/>
            <p:nvPr/>
          </p:nvSpPr>
          <p:spPr>
            <a:xfrm>
              <a:off x="2928926" y="307181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0" name="39 - Ορθογώνιο"/>
            <p:cNvSpPr/>
            <p:nvPr/>
          </p:nvSpPr>
          <p:spPr>
            <a:xfrm>
              <a:off x="2428860" y="378619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1" name="40 - Ορθογώνιο"/>
            <p:cNvSpPr/>
            <p:nvPr/>
          </p:nvSpPr>
          <p:spPr>
            <a:xfrm>
              <a:off x="3428992" y="485776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2" name="41 - Ορθογώνιο"/>
            <p:cNvSpPr/>
            <p:nvPr/>
          </p:nvSpPr>
          <p:spPr>
            <a:xfrm>
              <a:off x="3714744" y="3714752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3" name="42 - Ορθογώνιο"/>
            <p:cNvSpPr/>
            <p:nvPr/>
          </p:nvSpPr>
          <p:spPr>
            <a:xfrm>
              <a:off x="1500166" y="3357562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4" name="43 - Ορθογώνιο"/>
            <p:cNvSpPr/>
            <p:nvPr/>
          </p:nvSpPr>
          <p:spPr>
            <a:xfrm>
              <a:off x="1643042" y="500063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5" name="44 - Ορθογώνιο"/>
            <p:cNvSpPr/>
            <p:nvPr/>
          </p:nvSpPr>
          <p:spPr>
            <a:xfrm>
              <a:off x="1000100" y="321468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6" name="45 - Ορθογώνιο"/>
            <p:cNvSpPr/>
            <p:nvPr/>
          </p:nvSpPr>
          <p:spPr>
            <a:xfrm>
              <a:off x="3357554" y="271462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7" name="46 - Ορθογώνιο"/>
            <p:cNvSpPr/>
            <p:nvPr/>
          </p:nvSpPr>
          <p:spPr>
            <a:xfrm>
              <a:off x="4071934" y="471488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8" name="47 - Ορθογώνιο"/>
            <p:cNvSpPr/>
            <p:nvPr/>
          </p:nvSpPr>
          <p:spPr>
            <a:xfrm>
              <a:off x="1000100" y="4071942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9" name="48 - Ορθογώνιο"/>
            <p:cNvSpPr/>
            <p:nvPr/>
          </p:nvSpPr>
          <p:spPr>
            <a:xfrm>
              <a:off x="2357422" y="464344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50" name="49 - Ορθογώνιο"/>
            <p:cNvSpPr/>
            <p:nvPr/>
          </p:nvSpPr>
          <p:spPr>
            <a:xfrm>
              <a:off x="1500166" y="2786058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51" name="50 - Ορθογώνιο"/>
            <p:cNvSpPr/>
            <p:nvPr/>
          </p:nvSpPr>
          <p:spPr>
            <a:xfrm>
              <a:off x="1000100" y="542926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52" name="51 - Ορθογώνιο"/>
            <p:cNvSpPr/>
            <p:nvPr/>
          </p:nvSpPr>
          <p:spPr>
            <a:xfrm>
              <a:off x="3929058" y="4214818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53" name="52 - Ορθογώνιο"/>
            <p:cNvSpPr/>
            <p:nvPr/>
          </p:nvSpPr>
          <p:spPr>
            <a:xfrm>
              <a:off x="3929058" y="3000372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54" name="53 - Ορθογώνιο"/>
            <p:cNvSpPr/>
            <p:nvPr/>
          </p:nvSpPr>
          <p:spPr>
            <a:xfrm>
              <a:off x="2263685" y="5406378"/>
              <a:ext cx="407484" cy="369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55" name="54 - Ορθογώνιο"/>
            <p:cNvSpPr/>
            <p:nvPr/>
          </p:nvSpPr>
          <p:spPr>
            <a:xfrm>
              <a:off x="3071802" y="414338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56" name="55 - Ορθογώνιο"/>
            <p:cNvSpPr/>
            <p:nvPr/>
          </p:nvSpPr>
          <p:spPr>
            <a:xfrm>
              <a:off x="1495159" y="4837735"/>
              <a:ext cx="407484" cy="369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57" name="56 - Ορθογώνιο"/>
            <p:cNvSpPr/>
            <p:nvPr/>
          </p:nvSpPr>
          <p:spPr>
            <a:xfrm>
              <a:off x="857224" y="471488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58" name="57 - Ορθογώνιο"/>
            <p:cNvSpPr/>
            <p:nvPr/>
          </p:nvSpPr>
          <p:spPr>
            <a:xfrm>
              <a:off x="2063847" y="3000370"/>
              <a:ext cx="558183" cy="6255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59" name="58 - Ορθογώνιο"/>
            <p:cNvSpPr/>
            <p:nvPr/>
          </p:nvSpPr>
          <p:spPr>
            <a:xfrm>
              <a:off x="642910" y="364331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60" name="59 - Ορθογώνιο"/>
            <p:cNvSpPr/>
            <p:nvPr/>
          </p:nvSpPr>
          <p:spPr>
            <a:xfrm>
              <a:off x="2928926" y="500063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61" name="60 - Ορθογώνιο"/>
            <p:cNvSpPr/>
            <p:nvPr/>
          </p:nvSpPr>
          <p:spPr>
            <a:xfrm>
              <a:off x="1785918" y="392906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</p:grpSp>
      <p:cxnSp>
        <p:nvCxnSpPr>
          <p:cNvPr id="63" name="62 - Ευθύγραμμο βέλος σύνδεσης"/>
          <p:cNvCxnSpPr/>
          <p:nvPr/>
        </p:nvCxnSpPr>
        <p:spPr>
          <a:xfrm>
            <a:off x="3714744" y="2571744"/>
            <a:ext cx="149861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3857620" y="2071678"/>
            <a:ext cx="1428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Προσθέτω οξύ</a:t>
            </a:r>
            <a:endParaRPr lang="el-GR" sz="1400" b="1" dirty="0"/>
          </a:p>
        </p:txBody>
      </p:sp>
      <p:sp>
        <p:nvSpPr>
          <p:cNvPr id="71" name="70 - Ορθογώνιο"/>
          <p:cNvSpPr/>
          <p:nvPr/>
        </p:nvSpPr>
        <p:spPr>
          <a:xfrm>
            <a:off x="6643702" y="3714752"/>
            <a:ext cx="7393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pH</a:t>
            </a:r>
            <a:r>
              <a:rPr lang="el-GR" b="1" dirty="0" smtClean="0">
                <a:solidFill>
                  <a:srgbClr val="FF0000"/>
                </a:solidFill>
              </a:rPr>
              <a:t> =2</a:t>
            </a:r>
            <a:endParaRPr lang="el-GR" dirty="0"/>
          </a:p>
        </p:txBody>
      </p:sp>
      <p:sp>
        <p:nvSpPr>
          <p:cNvPr id="72" name="71 - TextBox"/>
          <p:cNvSpPr txBox="1"/>
          <p:nvPr/>
        </p:nvSpPr>
        <p:spPr>
          <a:xfrm>
            <a:off x="6286512" y="4071942"/>
            <a:ext cx="1643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Περισσότερο όξινο</a:t>
            </a:r>
            <a:endParaRPr lang="el-GR" sz="1400" b="1" dirty="0"/>
          </a:p>
        </p:txBody>
      </p:sp>
      <p:sp>
        <p:nvSpPr>
          <p:cNvPr id="73" name="72 - Ορθογώνιο"/>
          <p:cNvSpPr/>
          <p:nvPr/>
        </p:nvSpPr>
        <p:spPr>
          <a:xfrm>
            <a:off x="1071538" y="3786190"/>
            <a:ext cx="7393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pH</a:t>
            </a:r>
            <a:r>
              <a:rPr lang="el-GR" b="1" dirty="0" smtClean="0">
                <a:solidFill>
                  <a:srgbClr val="FF0000"/>
                </a:solidFill>
              </a:rPr>
              <a:t> =5</a:t>
            </a:r>
            <a:endParaRPr lang="el-GR" dirty="0"/>
          </a:p>
        </p:txBody>
      </p:sp>
      <p:sp>
        <p:nvSpPr>
          <p:cNvPr id="74" name="73 - TextBox"/>
          <p:cNvSpPr txBox="1"/>
          <p:nvPr/>
        </p:nvSpPr>
        <p:spPr>
          <a:xfrm>
            <a:off x="500034" y="4143380"/>
            <a:ext cx="1643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Λιγότερο όξινο</a:t>
            </a:r>
            <a:endParaRPr lang="el-GR" sz="1400" b="1" dirty="0"/>
          </a:p>
        </p:txBody>
      </p:sp>
      <p:sp>
        <p:nvSpPr>
          <p:cNvPr id="75" name="74 - Ορθογώνιο"/>
          <p:cNvSpPr/>
          <p:nvPr/>
        </p:nvSpPr>
        <p:spPr>
          <a:xfrm>
            <a:off x="0" y="5657671"/>
            <a:ext cx="79296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Όταν προσθέτουμε οξύ σε ορισμένο  όξινο διάλυμα,   το διάλυμα γίνεται περισσότερο όξινο, γιατί σε ορισμένο όγκο (=χώρο)  διαλύματος περισσότερα λιγότερα H</a:t>
            </a:r>
            <a:r>
              <a:rPr lang="el-GR" b="1" baseline="30000" dirty="0" smtClean="0"/>
              <a:t>+</a:t>
            </a:r>
            <a:r>
              <a:rPr lang="el-GR" dirty="0" smtClean="0"/>
              <a:t>. </a:t>
            </a:r>
          </a:p>
          <a:p>
            <a:r>
              <a:rPr lang="el-GR" dirty="0" smtClean="0"/>
              <a:t>Επομένως, το </a:t>
            </a:r>
            <a:r>
              <a:rPr lang="el-GR" dirty="0" err="1" smtClean="0"/>
              <a:t>pH</a:t>
            </a:r>
            <a:r>
              <a:rPr lang="el-GR" dirty="0" smtClean="0"/>
              <a:t> του διαλύματος μειώνεται.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/>
      <p:bldP spid="72" grpId="0"/>
      <p:bldP spid="73" grpId="0"/>
      <p:bldP spid="74" grpId="0"/>
      <p:bldP spid="7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5" y="5585041"/>
            <a:ext cx="1000132" cy="99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TextBox"/>
          <p:cNvSpPr txBox="1"/>
          <p:nvPr/>
        </p:nvSpPr>
        <p:spPr>
          <a:xfrm>
            <a:off x="1571604" y="285728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ΝΕΡΟ</a:t>
            </a:r>
            <a:endParaRPr lang="en-US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2285984" y="5715016"/>
            <a:ext cx="49292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Προσοχή!!!! από 1 δισεκατομμύρια μόρια νερού… μόνο 4 μόρια νερού θα διασπαστούν     σε   Η</a:t>
            </a:r>
            <a:r>
              <a:rPr lang="el-GR" sz="2000" baseline="30000" dirty="0" smtClean="0"/>
              <a:t>+</a:t>
            </a:r>
            <a:r>
              <a:rPr lang="el-GR" sz="2000" dirty="0" smtClean="0"/>
              <a:t>  και     ΟΗ</a:t>
            </a:r>
            <a:r>
              <a:rPr lang="el-GR" sz="2000" baseline="30000" dirty="0" smtClean="0"/>
              <a:t>-</a:t>
            </a:r>
            <a:endParaRPr lang="en-US" sz="2000" baseline="30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01678" y="5410210"/>
            <a:ext cx="1342322" cy="1447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13 - TextBox"/>
          <p:cNvSpPr txBox="1"/>
          <p:nvPr/>
        </p:nvSpPr>
        <p:spPr>
          <a:xfrm>
            <a:off x="500034" y="2214554"/>
            <a:ext cx="807249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l-GR" sz="2000" b="1" dirty="0" smtClean="0">
              <a:solidFill>
                <a:srgbClr val="FF0000"/>
              </a:solidFill>
            </a:endParaRPr>
          </a:p>
          <a:p>
            <a:pPr lvl="0"/>
            <a:endParaRPr lang="en-US" sz="2000" dirty="0" smtClean="0"/>
          </a:p>
          <a:p>
            <a:r>
              <a:rPr lang="en-US" sz="2000" dirty="0" smtClean="0"/>
              <a:t>        </a:t>
            </a:r>
            <a:endParaRPr lang="en-US" sz="2000" dirty="0" smtClean="0"/>
          </a:p>
          <a:p>
            <a:pPr lvl="0" algn="ctr"/>
            <a:endParaRPr lang="el-GR" sz="2000" b="1" dirty="0" smtClean="0">
              <a:solidFill>
                <a:srgbClr val="FF0000"/>
              </a:solidFill>
              <a:ea typeface="Times New Roman"/>
              <a:cs typeface="Times New Roman"/>
            </a:endParaRPr>
          </a:p>
          <a:p>
            <a:pPr lvl="0" algn="ctr"/>
            <a:endParaRPr lang="el-GR" sz="2000" b="1" dirty="0" smtClean="0">
              <a:ea typeface="Times New Roman"/>
              <a:cs typeface="Times New Roman"/>
            </a:endParaRPr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>
            <a:off x="1571604" y="3000372"/>
            <a:ext cx="1428760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Ορθογώνιο"/>
          <p:cNvSpPr/>
          <p:nvPr/>
        </p:nvSpPr>
        <p:spPr>
          <a:xfrm>
            <a:off x="0" y="1071546"/>
            <a:ext cx="86439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l-GR" b="1" dirty="0" smtClean="0">
                <a:solidFill>
                  <a:srgbClr val="FF0000"/>
                </a:solidFill>
              </a:rPr>
              <a:t>Ένας πολύ </a:t>
            </a:r>
            <a:r>
              <a:rPr lang="el-GR" b="1" dirty="0" err="1" smtClean="0">
                <a:solidFill>
                  <a:srgbClr val="FF0000"/>
                </a:solidFill>
              </a:rPr>
              <a:t>πολύ</a:t>
            </a:r>
            <a:r>
              <a:rPr lang="el-GR" b="1" dirty="0" smtClean="0">
                <a:solidFill>
                  <a:srgbClr val="FF0000"/>
                </a:solidFill>
              </a:rPr>
              <a:t> μικρός αριθμός μορίων του νερού διασπάται, όπως δείχνει η παρακάτω αντίδραση: 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571472" y="2786058"/>
            <a:ext cx="8290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Η</a:t>
            </a:r>
            <a:r>
              <a:rPr lang="el-GR" sz="2400" b="1" baseline="-25000" dirty="0" smtClean="0"/>
              <a:t>2</a:t>
            </a:r>
            <a:r>
              <a:rPr lang="en-US" sz="2400" b="1" dirty="0" smtClean="0"/>
              <a:t> </a:t>
            </a:r>
            <a:r>
              <a:rPr lang="el-GR" sz="2400" b="1" dirty="0" smtClean="0"/>
              <a:t>Ο </a:t>
            </a:r>
            <a:endParaRPr lang="el-GR" sz="2400" dirty="0"/>
          </a:p>
        </p:txBody>
      </p:sp>
      <p:sp>
        <p:nvSpPr>
          <p:cNvPr id="10" name="9 - Ορθογώνιο"/>
          <p:cNvSpPr/>
          <p:nvPr/>
        </p:nvSpPr>
        <p:spPr>
          <a:xfrm>
            <a:off x="3378907" y="2786058"/>
            <a:ext cx="5501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H</a:t>
            </a:r>
            <a:r>
              <a:rPr lang="en-US" sz="2400" b="1" baseline="30000" dirty="0" smtClean="0"/>
              <a:t>+</a:t>
            </a:r>
            <a:r>
              <a:rPr lang="en-US" sz="2400" b="1" dirty="0" smtClean="0"/>
              <a:t> </a:t>
            </a:r>
            <a:endParaRPr lang="el-GR" sz="24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4357686" y="278605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+</a:t>
            </a:r>
            <a:endParaRPr lang="el-GR" sz="24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4851157" y="2786058"/>
            <a:ext cx="6495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O</a:t>
            </a:r>
            <a:r>
              <a:rPr lang="el-GR" sz="2400" b="1" dirty="0" smtClean="0"/>
              <a:t>Η</a:t>
            </a:r>
            <a:r>
              <a:rPr lang="en-US" sz="2400" b="1" baseline="30000" dirty="0" smtClean="0"/>
              <a:t>-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5" y="5585041"/>
            <a:ext cx="1000132" cy="99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TextBox"/>
          <p:cNvSpPr txBox="1"/>
          <p:nvPr/>
        </p:nvSpPr>
        <p:spPr>
          <a:xfrm>
            <a:off x="1571604" y="285728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ΝΕΡΟ</a:t>
            </a:r>
            <a:endParaRPr lang="en-US" sz="2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01678" y="5410210"/>
            <a:ext cx="1342322" cy="1447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- TextBox"/>
          <p:cNvSpPr txBox="1"/>
          <p:nvPr/>
        </p:nvSpPr>
        <p:spPr>
          <a:xfrm>
            <a:off x="2357422" y="3714752"/>
            <a:ext cx="4857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Μέσα σε καθαρό νερό έχω ίσο αριθμό     </a:t>
            </a:r>
            <a:r>
              <a:rPr lang="en-US" sz="2400" b="1" dirty="0" smtClean="0"/>
              <a:t>H</a:t>
            </a:r>
            <a:r>
              <a:rPr lang="en-US" sz="2400" b="1" baseline="30000" dirty="0" smtClean="0"/>
              <a:t>+</a:t>
            </a:r>
            <a:r>
              <a:rPr lang="en-US" sz="2400" b="1" dirty="0" smtClean="0"/>
              <a:t> </a:t>
            </a:r>
            <a:r>
              <a:rPr lang="el-GR" sz="2400" b="1" dirty="0" smtClean="0"/>
              <a:t>          </a:t>
            </a:r>
            <a:r>
              <a:rPr lang="el-GR" sz="2400" dirty="0" smtClean="0"/>
              <a:t>και</a:t>
            </a:r>
            <a:r>
              <a:rPr lang="el-GR" sz="2400" b="1" dirty="0" smtClean="0"/>
              <a:t> </a:t>
            </a:r>
            <a:r>
              <a:rPr lang="en-US" sz="2400" b="1" dirty="0" smtClean="0"/>
              <a:t>   </a:t>
            </a:r>
            <a:r>
              <a:rPr lang="el-GR" sz="2400" b="1" dirty="0" smtClean="0"/>
              <a:t>   </a:t>
            </a:r>
            <a:r>
              <a:rPr lang="en-US" sz="2400" b="1" dirty="0" smtClean="0"/>
              <a:t> O</a:t>
            </a:r>
            <a:r>
              <a:rPr lang="el-GR" sz="2400" b="1" dirty="0" smtClean="0"/>
              <a:t>Η</a:t>
            </a:r>
            <a:r>
              <a:rPr lang="el-GR" sz="2400" dirty="0" smtClean="0"/>
              <a:t> </a:t>
            </a:r>
            <a:r>
              <a:rPr lang="en-US" sz="2400" b="1" baseline="30000" dirty="0" smtClean="0"/>
              <a:t>-</a:t>
            </a:r>
            <a:endParaRPr lang="en-US" sz="2400" dirty="0"/>
          </a:p>
        </p:txBody>
      </p:sp>
      <p:sp>
        <p:nvSpPr>
          <p:cNvPr id="10" name="9 - Ορθογώνιο"/>
          <p:cNvSpPr/>
          <p:nvPr/>
        </p:nvSpPr>
        <p:spPr>
          <a:xfrm>
            <a:off x="3714744" y="5072074"/>
            <a:ext cx="3090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πλήθος   </a:t>
            </a:r>
            <a:r>
              <a:rPr lang="en-US" b="1" dirty="0" smtClean="0"/>
              <a:t>H</a:t>
            </a:r>
            <a:r>
              <a:rPr lang="en-US" b="1" baseline="30000" dirty="0" smtClean="0"/>
              <a:t>+</a:t>
            </a:r>
            <a:r>
              <a:rPr lang="en-US" b="1" dirty="0" smtClean="0"/>
              <a:t> </a:t>
            </a:r>
            <a:r>
              <a:rPr lang="el-GR" b="1" dirty="0" smtClean="0"/>
              <a:t>     =   πλήθος  </a:t>
            </a:r>
            <a:r>
              <a:rPr lang="en-US" b="1" dirty="0" smtClean="0"/>
              <a:t>O</a:t>
            </a:r>
            <a:r>
              <a:rPr lang="el-GR" b="1" dirty="0" smtClean="0"/>
              <a:t>Η</a:t>
            </a:r>
            <a:r>
              <a:rPr lang="el-GR" dirty="0" smtClean="0"/>
              <a:t> </a:t>
            </a:r>
            <a:r>
              <a:rPr lang="en-US" b="1" baseline="30000" dirty="0" smtClean="0"/>
              <a:t>-</a:t>
            </a:r>
            <a:endParaRPr lang="en-US" dirty="0"/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>
            <a:off x="1571604" y="3000372"/>
            <a:ext cx="1428760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Ορθογώνιο"/>
          <p:cNvSpPr/>
          <p:nvPr/>
        </p:nvSpPr>
        <p:spPr>
          <a:xfrm>
            <a:off x="571472" y="2786058"/>
            <a:ext cx="8290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Η</a:t>
            </a:r>
            <a:r>
              <a:rPr lang="el-GR" sz="2400" b="1" baseline="-25000" dirty="0" smtClean="0"/>
              <a:t>2</a:t>
            </a:r>
            <a:r>
              <a:rPr lang="en-US" sz="2400" b="1" dirty="0" smtClean="0"/>
              <a:t> </a:t>
            </a:r>
            <a:r>
              <a:rPr lang="el-GR" sz="2400" b="1" dirty="0" smtClean="0"/>
              <a:t>Ο </a:t>
            </a:r>
            <a:endParaRPr lang="el-GR" sz="24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3378907" y="2786058"/>
            <a:ext cx="5501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H</a:t>
            </a:r>
            <a:r>
              <a:rPr lang="en-US" sz="2400" b="1" baseline="30000" dirty="0" smtClean="0"/>
              <a:t>+</a:t>
            </a:r>
            <a:r>
              <a:rPr lang="en-US" sz="2400" b="1" dirty="0" smtClean="0"/>
              <a:t> </a:t>
            </a:r>
            <a:endParaRPr lang="el-GR" sz="24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4357686" y="278605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+</a:t>
            </a:r>
            <a:endParaRPr lang="el-GR" sz="24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4851157" y="2786058"/>
            <a:ext cx="6495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O</a:t>
            </a:r>
            <a:r>
              <a:rPr lang="el-GR" sz="2400" b="1" dirty="0" smtClean="0"/>
              <a:t>Η</a:t>
            </a:r>
            <a:r>
              <a:rPr lang="en-US" sz="2400" b="1" baseline="30000" dirty="0" smtClean="0"/>
              <a:t>-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5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428728" y="357166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pH </a:t>
            </a:r>
            <a:r>
              <a:rPr lang="el-GR" sz="2400" b="1" dirty="0" smtClean="0">
                <a:solidFill>
                  <a:srgbClr val="FF0000"/>
                </a:solidFill>
              </a:rPr>
              <a:t>    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l-GR" sz="2400" b="1" dirty="0" err="1" smtClean="0">
                <a:solidFill>
                  <a:srgbClr val="FF0000"/>
                </a:solidFill>
              </a:rPr>
              <a:t>πεχά</a:t>
            </a:r>
            <a:r>
              <a:rPr lang="el-GR" sz="2400" b="1" dirty="0" smtClean="0">
                <a:solidFill>
                  <a:srgbClr val="FF0000"/>
                </a:solidFill>
              </a:rPr>
              <a:t>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85786" y="1928802"/>
            <a:ext cx="7143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Διαλύματα που έχουν </a:t>
            </a:r>
            <a:r>
              <a:rPr lang="en-US" sz="2400" dirty="0" smtClean="0"/>
              <a:t>pH  </a:t>
            </a:r>
            <a:r>
              <a:rPr lang="el-GR" sz="2400" dirty="0" smtClean="0"/>
              <a:t>= 7  είναι  ουδέτερα διαλύματα.    </a:t>
            </a:r>
            <a:endParaRPr lang="en-US" sz="2400" dirty="0" smtClean="0"/>
          </a:p>
          <a:p>
            <a:r>
              <a:rPr lang="el-GR" sz="1600" b="1" dirty="0" smtClean="0"/>
              <a:t>(σε θερμοκρασία 25 βαθμούς κελσίου  25</a:t>
            </a:r>
            <a:r>
              <a:rPr lang="el-GR" sz="1600" b="1" baseline="30000" dirty="0" smtClean="0"/>
              <a:t>ο</a:t>
            </a:r>
            <a:r>
              <a:rPr lang="en-US" sz="1600" b="1" dirty="0" smtClean="0"/>
              <a:t>C)</a:t>
            </a:r>
            <a:endParaRPr lang="el-GR" sz="1600" b="1" dirty="0" smtClean="0"/>
          </a:p>
          <a:p>
            <a:endParaRPr lang="el-GR" sz="2400" dirty="0" smtClean="0"/>
          </a:p>
          <a:p>
            <a:r>
              <a:rPr lang="el-GR" sz="2400" dirty="0" smtClean="0"/>
              <a:t>πλήθος   ΟΗ</a:t>
            </a:r>
            <a:r>
              <a:rPr lang="el-GR" sz="2400" baseline="30000" dirty="0" smtClean="0"/>
              <a:t>-   </a:t>
            </a:r>
            <a:r>
              <a:rPr lang="el-GR" sz="2400" dirty="0" smtClean="0"/>
              <a:t>=  πλήθος   Η</a:t>
            </a:r>
            <a:r>
              <a:rPr lang="el-GR" sz="2400" baseline="30000" dirty="0" smtClean="0"/>
              <a:t>+</a:t>
            </a:r>
          </a:p>
          <a:p>
            <a:endParaRPr lang="en-US" sz="2400" baseline="30000" dirty="0" smtClean="0"/>
          </a:p>
        </p:txBody>
      </p:sp>
      <p:sp>
        <p:nvSpPr>
          <p:cNvPr id="7" name="6 - Ορθογώνιο"/>
          <p:cNvSpPr/>
          <p:nvPr/>
        </p:nvSpPr>
        <p:spPr>
          <a:xfrm>
            <a:off x="3214678" y="6072206"/>
            <a:ext cx="20549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/>
              <a:t>pH  </a:t>
            </a:r>
            <a:r>
              <a:rPr lang="el-GR" sz="1600" b="1" dirty="0" smtClean="0"/>
              <a:t>= 7  </a:t>
            </a:r>
          </a:p>
          <a:p>
            <a:pPr algn="ctr"/>
            <a:r>
              <a:rPr lang="el-GR" sz="1600" b="1" dirty="0" smtClean="0"/>
              <a:t>ουδέτερα διαλύματα.</a:t>
            </a:r>
            <a:endParaRPr lang="en-US" sz="1600" b="1" dirty="0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rot="5400000">
            <a:off x="3829830" y="5671368"/>
            <a:ext cx="62867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786322"/>
            <a:ext cx="7572428" cy="823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428728" y="357166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pH </a:t>
            </a:r>
            <a:r>
              <a:rPr lang="el-GR" sz="3600" b="1" dirty="0" smtClean="0">
                <a:solidFill>
                  <a:srgbClr val="FF0000"/>
                </a:solidFill>
              </a:rPr>
              <a:t>    </a:t>
            </a:r>
            <a:r>
              <a:rPr lang="en-US" sz="3600" b="1" dirty="0" smtClean="0">
                <a:solidFill>
                  <a:srgbClr val="FF0000"/>
                </a:solidFill>
              </a:rPr>
              <a:t>(</a:t>
            </a:r>
            <a:r>
              <a:rPr lang="el-GR" sz="3600" b="1" dirty="0" err="1" smtClean="0">
                <a:solidFill>
                  <a:srgbClr val="FF0000"/>
                </a:solidFill>
              </a:rPr>
              <a:t>πεχά</a:t>
            </a:r>
            <a:r>
              <a:rPr lang="el-GR" sz="3600" b="1" dirty="0" smtClean="0">
                <a:solidFill>
                  <a:srgbClr val="FF0000"/>
                </a:solidFill>
              </a:rPr>
              <a:t>)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214282" y="1785926"/>
            <a:ext cx="77867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Παράδειγμα</a:t>
            </a:r>
            <a:r>
              <a:rPr lang="el-GR" sz="2400" dirty="0" smtClean="0"/>
              <a:t> :  </a:t>
            </a:r>
          </a:p>
          <a:p>
            <a:endParaRPr lang="el-GR" sz="2400" dirty="0" smtClean="0"/>
          </a:p>
          <a:p>
            <a:r>
              <a:rPr lang="el-GR" sz="2400" dirty="0" smtClean="0"/>
              <a:t>Το καθαρό  νερό  έχει  </a:t>
            </a:r>
            <a:r>
              <a:rPr lang="en-US" sz="2400" u="sng" dirty="0" smtClean="0"/>
              <a:t>pH</a:t>
            </a:r>
            <a:r>
              <a:rPr lang="el-GR" sz="2400" u="sng" dirty="0" smtClean="0"/>
              <a:t> = 7 </a:t>
            </a:r>
            <a:r>
              <a:rPr lang="el-GR" sz="2400" dirty="0" smtClean="0"/>
              <a:t> άρα είναι ουδέτερο διάλυμα</a:t>
            </a:r>
            <a:endParaRPr lang="en-US" sz="2400" u="sng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285852" y="285728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pH </a:t>
            </a:r>
            <a:r>
              <a:rPr lang="el-GR" sz="2400" b="1" dirty="0" smtClean="0">
                <a:solidFill>
                  <a:srgbClr val="FF0000"/>
                </a:solidFill>
              </a:rPr>
              <a:t>    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l-GR" sz="2400" b="1" dirty="0" err="1" smtClean="0">
                <a:solidFill>
                  <a:srgbClr val="FF0000"/>
                </a:solidFill>
              </a:rPr>
              <a:t>πεχά</a:t>
            </a:r>
            <a:r>
              <a:rPr lang="el-GR" sz="2400" b="1" dirty="0" smtClean="0">
                <a:solidFill>
                  <a:srgbClr val="FF0000"/>
                </a:solidFill>
              </a:rPr>
              <a:t>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85786" y="1714488"/>
            <a:ext cx="48577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To pH, </a:t>
            </a:r>
            <a:r>
              <a:rPr lang="el-GR" sz="2000" dirty="0" smtClean="0"/>
              <a:t>ενός διαλύματος  το μετράμε   με ένα όργανο που λέγεται  </a:t>
            </a:r>
            <a:r>
              <a:rPr lang="el-GR" sz="2000" u="sng" dirty="0" smtClean="0"/>
              <a:t>πεχάμετρο</a:t>
            </a:r>
            <a:r>
              <a:rPr lang="el-GR" sz="2000" dirty="0" smtClean="0"/>
              <a:t>,  είτε  με </a:t>
            </a:r>
            <a:r>
              <a:rPr lang="el-GR" sz="2000" u="sng" dirty="0" smtClean="0"/>
              <a:t>πεχαμετρικό  χαρτί.</a:t>
            </a:r>
            <a:endParaRPr lang="en-US" sz="2000" u="sng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2071678"/>
            <a:ext cx="2667000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Ορθογώνιο"/>
          <p:cNvSpPr/>
          <p:nvPr/>
        </p:nvSpPr>
        <p:spPr>
          <a:xfrm>
            <a:off x="7643834" y="1928802"/>
            <a:ext cx="12301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πεχάμετρο</a:t>
            </a:r>
            <a:endParaRPr lang="en-US" b="1" dirty="0"/>
          </a:p>
        </p:txBody>
      </p:sp>
      <p:sp>
        <p:nvSpPr>
          <p:cNvPr id="9" name="8 - Ορθογώνιο"/>
          <p:cNvSpPr/>
          <p:nvPr/>
        </p:nvSpPr>
        <p:spPr>
          <a:xfrm>
            <a:off x="6572264" y="5715016"/>
            <a:ext cx="1012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διάλυμα</a:t>
            </a:r>
            <a:endParaRPr lang="en-US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933825"/>
            <a:ext cx="463867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- Ορθογώνιο"/>
          <p:cNvSpPr/>
          <p:nvPr/>
        </p:nvSpPr>
        <p:spPr>
          <a:xfrm>
            <a:off x="2428860" y="5072074"/>
            <a:ext cx="12301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FF00"/>
                </a:solidFill>
              </a:rPr>
              <a:t>πεχάμετρο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285720" y="6000768"/>
            <a:ext cx="1012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διάλυμα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214414" y="0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pH </a:t>
            </a:r>
            <a:r>
              <a:rPr lang="el-GR" sz="3600" b="1" dirty="0" smtClean="0">
                <a:solidFill>
                  <a:srgbClr val="FF0000"/>
                </a:solidFill>
              </a:rPr>
              <a:t>    </a:t>
            </a:r>
            <a:r>
              <a:rPr lang="en-US" sz="3600" b="1" dirty="0" smtClean="0">
                <a:solidFill>
                  <a:srgbClr val="FF0000"/>
                </a:solidFill>
              </a:rPr>
              <a:t>(</a:t>
            </a:r>
            <a:r>
              <a:rPr lang="el-GR" sz="3600" b="1" dirty="0" err="1" smtClean="0">
                <a:solidFill>
                  <a:srgbClr val="FF0000"/>
                </a:solidFill>
              </a:rPr>
              <a:t>πεχά</a:t>
            </a:r>
            <a:r>
              <a:rPr lang="el-GR" sz="3600" b="1" dirty="0" smtClean="0">
                <a:solidFill>
                  <a:srgbClr val="FF0000"/>
                </a:solidFill>
              </a:rPr>
              <a:t>)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642918"/>
            <a:ext cx="8786874" cy="6215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428596" y="142852"/>
            <a:ext cx="7429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Τα κατιόντα (+)     και τα  ανιόντα  (-)  ονομάζονται </a:t>
            </a:r>
            <a:r>
              <a:rPr lang="el-GR" sz="2400" b="1" dirty="0" smtClean="0">
                <a:solidFill>
                  <a:srgbClr val="FF0000"/>
                </a:solidFill>
              </a:rPr>
              <a:t>ιόντα</a:t>
            </a:r>
            <a:r>
              <a:rPr lang="el-GR" sz="2400" dirty="0" smtClean="0"/>
              <a:t>. </a:t>
            </a:r>
            <a:endParaRPr lang="en-US" sz="2400" dirty="0"/>
          </a:p>
        </p:txBody>
      </p:sp>
      <p:sp>
        <p:nvSpPr>
          <p:cNvPr id="6" name="5 - Επεξήγηση με σύννεφο"/>
          <p:cNvSpPr/>
          <p:nvPr/>
        </p:nvSpPr>
        <p:spPr>
          <a:xfrm>
            <a:off x="714348" y="2214554"/>
            <a:ext cx="1428760" cy="1000132"/>
          </a:xfrm>
          <a:prstGeom prst="cloudCallout">
            <a:avLst>
              <a:gd name="adj1" fmla="val 7769"/>
              <a:gd name="adj2" fmla="val 12131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1071538" y="2500306"/>
            <a:ext cx="1285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F0"/>
                </a:solidFill>
              </a:rPr>
              <a:t>H</a:t>
            </a:r>
            <a:r>
              <a:rPr lang="en-US" sz="2800" b="1" baseline="30000" dirty="0" smtClean="0">
                <a:solidFill>
                  <a:srgbClr val="00B0F0"/>
                </a:solidFill>
              </a:rPr>
              <a:t>+</a:t>
            </a:r>
            <a:endParaRPr lang="en-US" sz="2800" b="1" baseline="30000" dirty="0">
              <a:solidFill>
                <a:srgbClr val="00B0F0"/>
              </a:solidFill>
            </a:endParaRPr>
          </a:p>
        </p:txBody>
      </p:sp>
      <p:sp>
        <p:nvSpPr>
          <p:cNvPr id="8" name="7 - Επεξήγηση με σύννεφο"/>
          <p:cNvSpPr/>
          <p:nvPr/>
        </p:nvSpPr>
        <p:spPr>
          <a:xfrm>
            <a:off x="6143636" y="2786058"/>
            <a:ext cx="1428760" cy="1000132"/>
          </a:xfrm>
          <a:prstGeom prst="cloudCallout">
            <a:avLst>
              <a:gd name="adj1" fmla="val 27533"/>
              <a:gd name="adj2" fmla="val 16433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TextBox"/>
          <p:cNvSpPr txBox="1"/>
          <p:nvPr/>
        </p:nvSpPr>
        <p:spPr>
          <a:xfrm>
            <a:off x="6357950" y="3000372"/>
            <a:ext cx="1285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OH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-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214282" y="4000504"/>
            <a:ext cx="32147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</a:rPr>
              <a:t>Κατιόν υδρογόνου (κατιόντα υδρογόνου)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5572132" y="4929198"/>
            <a:ext cx="35718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Ανιόν υδροξειδίου</a:t>
            </a:r>
          </a:p>
          <a:p>
            <a:r>
              <a:rPr lang="el-GR" sz="2400" b="1" dirty="0" smtClean="0">
                <a:solidFill>
                  <a:srgbClr val="FF0000"/>
                </a:solidFill>
              </a:rPr>
              <a:t>(ανιόντα υδροξειδίου</a:t>
            </a:r>
            <a:r>
              <a:rPr lang="el-GR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5247244"/>
            <a:ext cx="1338651" cy="1335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Επεξήγηση με σύννεφο"/>
          <p:cNvSpPr/>
          <p:nvPr/>
        </p:nvSpPr>
        <p:spPr>
          <a:xfrm>
            <a:off x="0" y="4214818"/>
            <a:ext cx="1500198" cy="785818"/>
          </a:xfrm>
          <a:prstGeom prst="cloudCallout">
            <a:avLst>
              <a:gd name="adj1" fmla="val 25813"/>
              <a:gd name="adj2" fmla="val 10463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3 - TextBox"/>
          <p:cNvSpPr txBox="1"/>
          <p:nvPr/>
        </p:nvSpPr>
        <p:spPr>
          <a:xfrm>
            <a:off x="1571604" y="285728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ΝΕΡΟ</a:t>
            </a:r>
            <a:endParaRPr lang="en-US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142844" y="4214818"/>
            <a:ext cx="15578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ένα δοχείο με νερό…</a:t>
            </a:r>
            <a:endParaRPr lang="en-US" sz="2000" baseline="30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73050" y="909640"/>
            <a:ext cx="1342322" cy="1447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- TextBox"/>
          <p:cNvSpPr txBox="1"/>
          <p:nvPr/>
        </p:nvSpPr>
        <p:spPr>
          <a:xfrm>
            <a:off x="5214942" y="285752"/>
            <a:ext cx="1857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/>
              <a:t>Ένα μόριο νερού συμβολίζεται:   </a:t>
            </a:r>
            <a:r>
              <a:rPr lang="el-GR" b="1" dirty="0" smtClean="0">
                <a:solidFill>
                  <a:srgbClr val="FF0000"/>
                </a:solidFill>
              </a:rPr>
              <a:t>Η</a:t>
            </a:r>
            <a:r>
              <a:rPr lang="el-GR" b="1" baseline="-25000" dirty="0" smtClean="0">
                <a:solidFill>
                  <a:srgbClr val="FF0000"/>
                </a:solidFill>
              </a:rPr>
              <a:t>2</a:t>
            </a:r>
            <a:r>
              <a:rPr lang="el-GR" b="1" dirty="0" smtClean="0">
                <a:solidFill>
                  <a:srgbClr val="FF0000"/>
                </a:solidFill>
              </a:rPr>
              <a:t>Ο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10 - Επεξήγηση με σύννεφο"/>
          <p:cNvSpPr/>
          <p:nvPr/>
        </p:nvSpPr>
        <p:spPr>
          <a:xfrm>
            <a:off x="4857752" y="0"/>
            <a:ext cx="2786050" cy="1571636"/>
          </a:xfrm>
          <a:prstGeom prst="cloudCallout">
            <a:avLst>
              <a:gd name="adj1" fmla="val 60446"/>
              <a:gd name="adj2" fmla="val 3276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71736" y="1928802"/>
            <a:ext cx="3357586" cy="2428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- TextBox"/>
          <p:cNvSpPr txBox="1"/>
          <p:nvPr/>
        </p:nvSpPr>
        <p:spPr>
          <a:xfrm>
            <a:off x="5643570" y="5143512"/>
            <a:ext cx="29289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/>
              <a:t>Βέβαια μια </a:t>
            </a:r>
            <a:r>
              <a:rPr lang="el-GR" sz="2000" b="1" dirty="0" smtClean="0">
                <a:solidFill>
                  <a:srgbClr val="FF0000"/>
                </a:solidFill>
              </a:rPr>
              <a:t>σταγόνα</a:t>
            </a:r>
            <a:r>
              <a:rPr lang="el-GR" sz="2000" b="1" dirty="0" smtClean="0"/>
              <a:t> </a:t>
            </a:r>
            <a:r>
              <a:rPr lang="el-GR" sz="2000" b="1" dirty="0" smtClean="0">
                <a:solidFill>
                  <a:srgbClr val="FF0000"/>
                </a:solidFill>
              </a:rPr>
              <a:t>νερού</a:t>
            </a:r>
            <a:r>
              <a:rPr lang="el-GR" sz="2000" b="1" dirty="0" smtClean="0"/>
              <a:t>…. αποτελείται  από  εκατομμύρια  μόρια   νερού  (Η</a:t>
            </a:r>
            <a:r>
              <a:rPr lang="el-GR" sz="2000" b="1" baseline="-25000" dirty="0" smtClean="0"/>
              <a:t>2</a:t>
            </a:r>
            <a:r>
              <a:rPr lang="el-GR" sz="2000" b="1" dirty="0" smtClean="0"/>
              <a:t>Ο )</a:t>
            </a:r>
            <a:endParaRPr lang="en-US" sz="2000" b="1" dirty="0"/>
          </a:p>
        </p:txBody>
      </p:sp>
      <p:sp>
        <p:nvSpPr>
          <p:cNvPr id="12" name="11 - Επεξήγηση με σύννεφο"/>
          <p:cNvSpPr/>
          <p:nvPr/>
        </p:nvSpPr>
        <p:spPr>
          <a:xfrm>
            <a:off x="4786314" y="4643446"/>
            <a:ext cx="4572032" cy="2214554"/>
          </a:xfrm>
          <a:prstGeom prst="cloudCallout">
            <a:avLst>
              <a:gd name="adj1" fmla="val -39585"/>
              <a:gd name="adj2" fmla="val -7918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85786" y="1214422"/>
            <a:ext cx="7358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</a:t>
            </a:r>
            <a:r>
              <a:rPr lang="el-GR" sz="2400" b="1" dirty="0" smtClean="0">
                <a:solidFill>
                  <a:srgbClr val="FF0000"/>
                </a:solidFill>
              </a:rPr>
              <a:t>οξύτητα</a:t>
            </a:r>
            <a:r>
              <a:rPr lang="el-GR" sz="2400" dirty="0" smtClean="0"/>
              <a:t> ενός όξινου διαλύματος,   αναφέρεται στην  πυκνότητα  κατιόντων υδρογόνου  (</a:t>
            </a:r>
            <a:r>
              <a:rPr lang="en-US" sz="2400" dirty="0" smtClean="0"/>
              <a:t>H</a:t>
            </a:r>
            <a:r>
              <a:rPr lang="el-GR" sz="2400" baseline="30000" dirty="0" smtClean="0"/>
              <a:t>+</a:t>
            </a:r>
            <a:r>
              <a:rPr lang="el-GR" sz="2400" dirty="0" smtClean="0"/>
              <a:t>)  μέσα σε ένα  διάλυμα .</a:t>
            </a:r>
            <a:endParaRPr lang="en-US" sz="2400" dirty="0"/>
          </a:p>
        </p:txBody>
      </p:sp>
      <p:grpSp>
        <p:nvGrpSpPr>
          <p:cNvPr id="6" name="5 - Ομάδα"/>
          <p:cNvGrpSpPr/>
          <p:nvPr/>
        </p:nvGrpSpPr>
        <p:grpSpPr>
          <a:xfrm>
            <a:off x="214282" y="4143380"/>
            <a:ext cx="3071834" cy="2237171"/>
            <a:chOff x="214282" y="1857364"/>
            <a:chExt cx="4867275" cy="4686300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4282" y="1857364"/>
              <a:ext cx="4867275" cy="4686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" name="9 - Ορθογώνιο"/>
            <p:cNvSpPr/>
            <p:nvPr/>
          </p:nvSpPr>
          <p:spPr>
            <a:xfrm>
              <a:off x="3143240" y="5572140"/>
              <a:ext cx="13269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νερό  (Η</a:t>
              </a:r>
              <a:r>
                <a:rPr lang="el-GR" b="1" baseline="-25000" dirty="0" smtClean="0"/>
                <a:t>2</a:t>
              </a:r>
              <a:r>
                <a:rPr lang="el-GR" b="1" dirty="0" smtClean="0"/>
                <a:t>Ο) </a:t>
              </a:r>
              <a:endParaRPr lang="en-US" dirty="0"/>
            </a:p>
          </p:txBody>
        </p:sp>
        <p:sp>
          <p:nvSpPr>
            <p:cNvPr id="11" name="10 - Ορθογώνιο"/>
            <p:cNvSpPr/>
            <p:nvPr/>
          </p:nvSpPr>
          <p:spPr>
            <a:xfrm>
              <a:off x="2928926" y="307181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3" name="12 - Ορθογώνιο"/>
            <p:cNvSpPr/>
            <p:nvPr/>
          </p:nvSpPr>
          <p:spPr>
            <a:xfrm>
              <a:off x="3428992" y="485776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4" name="13 - Ορθογώνιο"/>
            <p:cNvSpPr/>
            <p:nvPr/>
          </p:nvSpPr>
          <p:spPr>
            <a:xfrm>
              <a:off x="3714744" y="3714752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5" name="14 - Ορθογώνιο"/>
            <p:cNvSpPr/>
            <p:nvPr/>
          </p:nvSpPr>
          <p:spPr>
            <a:xfrm>
              <a:off x="1500166" y="3357562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6" name="15 - Ορθογώνιο"/>
            <p:cNvSpPr/>
            <p:nvPr/>
          </p:nvSpPr>
          <p:spPr>
            <a:xfrm>
              <a:off x="1643042" y="500063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7" name="16 - Ορθογώνιο"/>
            <p:cNvSpPr/>
            <p:nvPr/>
          </p:nvSpPr>
          <p:spPr>
            <a:xfrm>
              <a:off x="1000100" y="321468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8" name="17 - Ορθογώνιο"/>
            <p:cNvSpPr/>
            <p:nvPr/>
          </p:nvSpPr>
          <p:spPr>
            <a:xfrm>
              <a:off x="3357554" y="271462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9" name="18 - Ορθογώνιο"/>
            <p:cNvSpPr/>
            <p:nvPr/>
          </p:nvSpPr>
          <p:spPr>
            <a:xfrm>
              <a:off x="4071934" y="471488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0" name="19 - Ορθογώνιο"/>
            <p:cNvSpPr/>
            <p:nvPr/>
          </p:nvSpPr>
          <p:spPr>
            <a:xfrm>
              <a:off x="1000100" y="4071942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1" name="20 - Ορθογώνιο"/>
            <p:cNvSpPr/>
            <p:nvPr/>
          </p:nvSpPr>
          <p:spPr>
            <a:xfrm>
              <a:off x="2357422" y="464344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2" name="21 - Ορθογώνιο"/>
            <p:cNvSpPr/>
            <p:nvPr/>
          </p:nvSpPr>
          <p:spPr>
            <a:xfrm>
              <a:off x="1500166" y="2786058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3" name="22 - Ορθογώνιο"/>
            <p:cNvSpPr/>
            <p:nvPr/>
          </p:nvSpPr>
          <p:spPr>
            <a:xfrm>
              <a:off x="1000100" y="542926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4" name="23 - Ορθογώνιο"/>
            <p:cNvSpPr/>
            <p:nvPr/>
          </p:nvSpPr>
          <p:spPr>
            <a:xfrm>
              <a:off x="3929058" y="4214818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5" name="24 - Ορθογώνιο"/>
            <p:cNvSpPr/>
            <p:nvPr/>
          </p:nvSpPr>
          <p:spPr>
            <a:xfrm>
              <a:off x="3929058" y="3000372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6" name="25 - Ορθογώνιο"/>
            <p:cNvSpPr/>
            <p:nvPr/>
          </p:nvSpPr>
          <p:spPr>
            <a:xfrm>
              <a:off x="2143108" y="571501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7" name="26 - Ορθογώνιο"/>
            <p:cNvSpPr/>
            <p:nvPr/>
          </p:nvSpPr>
          <p:spPr>
            <a:xfrm>
              <a:off x="3071802" y="414338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8" name="27 - Ορθογώνιο"/>
            <p:cNvSpPr/>
            <p:nvPr/>
          </p:nvSpPr>
          <p:spPr>
            <a:xfrm>
              <a:off x="1500166" y="5643578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9" name="28 - Ορθογώνιο"/>
            <p:cNvSpPr/>
            <p:nvPr/>
          </p:nvSpPr>
          <p:spPr>
            <a:xfrm>
              <a:off x="857224" y="471488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31" name="30 - Ορθογώνιο"/>
            <p:cNvSpPr/>
            <p:nvPr/>
          </p:nvSpPr>
          <p:spPr>
            <a:xfrm>
              <a:off x="642910" y="364331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32" name="31 - Ορθογώνιο"/>
            <p:cNvSpPr/>
            <p:nvPr/>
          </p:nvSpPr>
          <p:spPr>
            <a:xfrm>
              <a:off x="2928926" y="500063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33" name="32 - Ορθογώνιο"/>
            <p:cNvSpPr/>
            <p:nvPr/>
          </p:nvSpPr>
          <p:spPr>
            <a:xfrm>
              <a:off x="1785918" y="392906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</p:grpSp>
      <p:sp>
        <p:nvSpPr>
          <p:cNvPr id="30" name="29 - TextBox"/>
          <p:cNvSpPr txBox="1"/>
          <p:nvPr/>
        </p:nvSpPr>
        <p:spPr>
          <a:xfrm>
            <a:off x="0" y="6286520"/>
            <a:ext cx="507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Όξινο διάλυμα ή διάλυμα οξέος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4929190" y="3000372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Εξηγώ στη συνέχεια …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0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5 - Ομάδα"/>
          <p:cNvGrpSpPr/>
          <p:nvPr/>
        </p:nvGrpSpPr>
        <p:grpSpPr>
          <a:xfrm>
            <a:off x="500034" y="2714620"/>
            <a:ext cx="3071834" cy="2237171"/>
            <a:chOff x="214282" y="1857364"/>
            <a:chExt cx="4867275" cy="4686300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4282" y="1857364"/>
              <a:ext cx="4867275" cy="4686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" name="9 - Ορθογώνιο"/>
            <p:cNvSpPr/>
            <p:nvPr/>
          </p:nvSpPr>
          <p:spPr>
            <a:xfrm>
              <a:off x="3143240" y="5572140"/>
              <a:ext cx="13269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νερό  (Η</a:t>
              </a:r>
              <a:r>
                <a:rPr lang="el-GR" b="1" baseline="-25000" dirty="0" smtClean="0"/>
                <a:t>2</a:t>
              </a:r>
              <a:r>
                <a:rPr lang="el-GR" b="1" dirty="0" smtClean="0"/>
                <a:t>Ο) </a:t>
              </a:r>
              <a:endParaRPr lang="en-US" dirty="0"/>
            </a:p>
          </p:txBody>
        </p:sp>
        <p:sp>
          <p:nvSpPr>
            <p:cNvPr id="11" name="10 - Ορθογώνιο"/>
            <p:cNvSpPr/>
            <p:nvPr/>
          </p:nvSpPr>
          <p:spPr>
            <a:xfrm>
              <a:off x="2928926" y="307181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4" name="13 - Ορθογώνιο"/>
            <p:cNvSpPr/>
            <p:nvPr/>
          </p:nvSpPr>
          <p:spPr>
            <a:xfrm>
              <a:off x="3714744" y="3714752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8" name="17 - Ορθογώνιο"/>
            <p:cNvSpPr/>
            <p:nvPr/>
          </p:nvSpPr>
          <p:spPr>
            <a:xfrm>
              <a:off x="3357554" y="271462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1" name="20 - Ορθογώνιο"/>
            <p:cNvSpPr/>
            <p:nvPr/>
          </p:nvSpPr>
          <p:spPr>
            <a:xfrm>
              <a:off x="2357422" y="464344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2" name="21 - Ορθογώνιο"/>
            <p:cNvSpPr/>
            <p:nvPr/>
          </p:nvSpPr>
          <p:spPr>
            <a:xfrm>
              <a:off x="1500166" y="2786058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3" name="22 - Ορθογώνιο"/>
            <p:cNvSpPr/>
            <p:nvPr/>
          </p:nvSpPr>
          <p:spPr>
            <a:xfrm>
              <a:off x="1000100" y="542926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4" name="23 - Ορθογώνιο"/>
            <p:cNvSpPr/>
            <p:nvPr/>
          </p:nvSpPr>
          <p:spPr>
            <a:xfrm>
              <a:off x="3929058" y="4214818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7" name="26 - Ορθογώνιο"/>
            <p:cNvSpPr/>
            <p:nvPr/>
          </p:nvSpPr>
          <p:spPr>
            <a:xfrm>
              <a:off x="3071802" y="414338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9" name="28 - Ορθογώνιο"/>
            <p:cNvSpPr/>
            <p:nvPr/>
          </p:nvSpPr>
          <p:spPr>
            <a:xfrm>
              <a:off x="857224" y="471488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31" name="30 - Ορθογώνιο"/>
            <p:cNvSpPr/>
            <p:nvPr/>
          </p:nvSpPr>
          <p:spPr>
            <a:xfrm>
              <a:off x="642910" y="364331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33" name="32 - Ορθογώνιο"/>
            <p:cNvSpPr/>
            <p:nvPr/>
          </p:nvSpPr>
          <p:spPr>
            <a:xfrm>
              <a:off x="1785918" y="392906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</p:grpSp>
      <p:cxnSp>
        <p:nvCxnSpPr>
          <p:cNvPr id="63" name="62 - Ευθύγραμμο βέλος σύνδεσης"/>
          <p:cNvCxnSpPr/>
          <p:nvPr/>
        </p:nvCxnSpPr>
        <p:spPr>
          <a:xfrm rot="16200000" flipH="1">
            <a:off x="1428728" y="4786322"/>
            <a:ext cx="928694" cy="7143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TextBox"/>
          <p:cNvSpPr txBox="1"/>
          <p:nvPr/>
        </p:nvSpPr>
        <p:spPr>
          <a:xfrm>
            <a:off x="142844" y="5286388"/>
            <a:ext cx="4000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Όξινο διάλυμα με </a:t>
            </a:r>
            <a:r>
              <a:rPr lang="el-GR" u="sng" dirty="0" smtClean="0"/>
              <a:t>μεγαλύτερη  οξύτητα (περισσότερο όξινο),  </a:t>
            </a:r>
            <a:r>
              <a:rPr lang="el-GR" dirty="0" smtClean="0"/>
              <a:t>γατί έχω μεγαλύτερη πυκνότητα σε Η</a:t>
            </a:r>
            <a:r>
              <a:rPr lang="el-GR" baseline="30000" dirty="0" smtClean="0"/>
              <a:t>+</a:t>
            </a:r>
            <a:endParaRPr lang="en-US" baseline="30000" dirty="0"/>
          </a:p>
        </p:txBody>
      </p:sp>
      <p:sp>
        <p:nvSpPr>
          <p:cNvPr id="66" name="65 - TextBox"/>
          <p:cNvSpPr txBox="1"/>
          <p:nvPr/>
        </p:nvSpPr>
        <p:spPr>
          <a:xfrm>
            <a:off x="5643570" y="5857892"/>
            <a:ext cx="3286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Όξινο διάλυμα με </a:t>
            </a:r>
            <a:r>
              <a:rPr lang="el-GR" u="sng" dirty="0" smtClean="0"/>
              <a:t>μικρότερη οξύτητα </a:t>
            </a:r>
            <a:r>
              <a:rPr lang="el-GR" dirty="0" smtClean="0"/>
              <a:t>( είναι πιο αραιό σε Η</a:t>
            </a:r>
            <a:r>
              <a:rPr lang="el-GR" baseline="30000" dirty="0" smtClean="0"/>
              <a:t>+</a:t>
            </a:r>
            <a:r>
              <a:rPr lang="el-GR" dirty="0" smtClean="0"/>
              <a:t>) </a:t>
            </a:r>
            <a:endParaRPr lang="en-US" dirty="0"/>
          </a:p>
        </p:txBody>
      </p:sp>
      <p:grpSp>
        <p:nvGrpSpPr>
          <p:cNvPr id="62" name="5 - Ομάδα"/>
          <p:cNvGrpSpPr/>
          <p:nvPr/>
        </p:nvGrpSpPr>
        <p:grpSpPr>
          <a:xfrm>
            <a:off x="5214910" y="1785926"/>
            <a:ext cx="3929090" cy="3808807"/>
            <a:chOff x="214282" y="1857364"/>
            <a:chExt cx="4867275" cy="4686300"/>
          </a:xfrm>
        </p:grpSpPr>
        <p:pic>
          <p:nvPicPr>
            <p:cNvPr id="67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4282" y="1857364"/>
              <a:ext cx="4867275" cy="4686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8" name="67 - Ορθογώνιο"/>
            <p:cNvSpPr/>
            <p:nvPr/>
          </p:nvSpPr>
          <p:spPr>
            <a:xfrm>
              <a:off x="3143240" y="5572140"/>
              <a:ext cx="13269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νερό  (Η</a:t>
              </a:r>
              <a:r>
                <a:rPr lang="el-GR" b="1" baseline="-25000" dirty="0" smtClean="0"/>
                <a:t>2</a:t>
              </a:r>
              <a:r>
                <a:rPr lang="el-GR" b="1" dirty="0" smtClean="0"/>
                <a:t>Ο) </a:t>
              </a:r>
              <a:endParaRPr lang="en-US" dirty="0"/>
            </a:p>
          </p:txBody>
        </p:sp>
        <p:sp>
          <p:nvSpPr>
            <p:cNvPr id="69" name="68 - Ορθογώνιο"/>
            <p:cNvSpPr/>
            <p:nvPr/>
          </p:nvSpPr>
          <p:spPr>
            <a:xfrm>
              <a:off x="2928926" y="307181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70" name="69 - Ορθογώνιο"/>
            <p:cNvSpPr/>
            <p:nvPr/>
          </p:nvSpPr>
          <p:spPr>
            <a:xfrm>
              <a:off x="3714744" y="3714752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71" name="70 - Ορθογώνιο"/>
            <p:cNvSpPr/>
            <p:nvPr/>
          </p:nvSpPr>
          <p:spPr>
            <a:xfrm>
              <a:off x="3357554" y="271462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72" name="71 - Ορθογώνιο"/>
            <p:cNvSpPr/>
            <p:nvPr/>
          </p:nvSpPr>
          <p:spPr>
            <a:xfrm>
              <a:off x="2357422" y="464344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73" name="72 - Ορθογώνιο"/>
            <p:cNvSpPr/>
            <p:nvPr/>
          </p:nvSpPr>
          <p:spPr>
            <a:xfrm>
              <a:off x="1500166" y="2786058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74" name="73 - Ορθογώνιο"/>
            <p:cNvSpPr/>
            <p:nvPr/>
          </p:nvSpPr>
          <p:spPr>
            <a:xfrm>
              <a:off x="1000100" y="542926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75" name="74 - Ορθογώνιο"/>
            <p:cNvSpPr/>
            <p:nvPr/>
          </p:nvSpPr>
          <p:spPr>
            <a:xfrm>
              <a:off x="3929058" y="4214818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76" name="75 - Ορθογώνιο"/>
            <p:cNvSpPr/>
            <p:nvPr/>
          </p:nvSpPr>
          <p:spPr>
            <a:xfrm>
              <a:off x="3071802" y="414338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77" name="76 - Ορθογώνιο"/>
            <p:cNvSpPr/>
            <p:nvPr/>
          </p:nvSpPr>
          <p:spPr>
            <a:xfrm>
              <a:off x="857224" y="471488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78" name="77 - Ορθογώνιο"/>
            <p:cNvSpPr/>
            <p:nvPr/>
          </p:nvSpPr>
          <p:spPr>
            <a:xfrm>
              <a:off x="642910" y="364331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79" name="78 - Ορθογώνιο"/>
            <p:cNvSpPr/>
            <p:nvPr/>
          </p:nvSpPr>
          <p:spPr>
            <a:xfrm>
              <a:off x="1785918" y="392906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</p:grpSp>
      <p:cxnSp>
        <p:nvCxnSpPr>
          <p:cNvPr id="64" name="63 - Ευθύγραμμο βέλος σύνδεσης"/>
          <p:cNvCxnSpPr/>
          <p:nvPr/>
        </p:nvCxnSpPr>
        <p:spPr>
          <a:xfrm rot="16200000" flipH="1">
            <a:off x="6643702" y="5000636"/>
            <a:ext cx="1357322" cy="21431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5 - Ομάδα"/>
          <p:cNvGrpSpPr/>
          <p:nvPr/>
        </p:nvGrpSpPr>
        <p:grpSpPr>
          <a:xfrm>
            <a:off x="500034" y="2714620"/>
            <a:ext cx="3071834" cy="2237171"/>
            <a:chOff x="214282" y="1857364"/>
            <a:chExt cx="4867275" cy="4686300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4282" y="1857364"/>
              <a:ext cx="4867275" cy="4686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" name="9 - Ορθογώνιο"/>
            <p:cNvSpPr/>
            <p:nvPr/>
          </p:nvSpPr>
          <p:spPr>
            <a:xfrm>
              <a:off x="3143240" y="5572140"/>
              <a:ext cx="13269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νερό  (Η</a:t>
              </a:r>
              <a:r>
                <a:rPr lang="el-GR" b="1" baseline="-25000" dirty="0" smtClean="0"/>
                <a:t>2</a:t>
              </a:r>
              <a:r>
                <a:rPr lang="el-GR" b="1" dirty="0" smtClean="0"/>
                <a:t>Ο) </a:t>
              </a:r>
              <a:endParaRPr lang="en-US" dirty="0"/>
            </a:p>
          </p:txBody>
        </p:sp>
        <p:sp>
          <p:nvSpPr>
            <p:cNvPr id="11" name="10 - Ορθογώνιο"/>
            <p:cNvSpPr/>
            <p:nvPr/>
          </p:nvSpPr>
          <p:spPr>
            <a:xfrm>
              <a:off x="2928926" y="307181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4" name="13 - Ορθογώνιο"/>
            <p:cNvSpPr/>
            <p:nvPr/>
          </p:nvSpPr>
          <p:spPr>
            <a:xfrm>
              <a:off x="3714744" y="3714752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8" name="17 - Ορθογώνιο"/>
            <p:cNvSpPr/>
            <p:nvPr/>
          </p:nvSpPr>
          <p:spPr>
            <a:xfrm>
              <a:off x="3357554" y="271462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1" name="20 - Ορθογώνιο"/>
            <p:cNvSpPr/>
            <p:nvPr/>
          </p:nvSpPr>
          <p:spPr>
            <a:xfrm>
              <a:off x="2357422" y="464344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2" name="21 - Ορθογώνιο"/>
            <p:cNvSpPr/>
            <p:nvPr/>
          </p:nvSpPr>
          <p:spPr>
            <a:xfrm>
              <a:off x="1500166" y="2786058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3" name="22 - Ορθογώνιο"/>
            <p:cNvSpPr/>
            <p:nvPr/>
          </p:nvSpPr>
          <p:spPr>
            <a:xfrm>
              <a:off x="1000100" y="542926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4" name="23 - Ορθογώνιο"/>
            <p:cNvSpPr/>
            <p:nvPr/>
          </p:nvSpPr>
          <p:spPr>
            <a:xfrm>
              <a:off x="3929058" y="4214818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7" name="26 - Ορθογώνιο"/>
            <p:cNvSpPr/>
            <p:nvPr/>
          </p:nvSpPr>
          <p:spPr>
            <a:xfrm>
              <a:off x="3071802" y="414338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29" name="28 - Ορθογώνιο"/>
            <p:cNvSpPr/>
            <p:nvPr/>
          </p:nvSpPr>
          <p:spPr>
            <a:xfrm>
              <a:off x="857224" y="471488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31" name="30 - Ορθογώνιο"/>
            <p:cNvSpPr/>
            <p:nvPr/>
          </p:nvSpPr>
          <p:spPr>
            <a:xfrm>
              <a:off x="642910" y="364331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33" name="32 - Ορθογώνιο"/>
            <p:cNvSpPr/>
            <p:nvPr/>
          </p:nvSpPr>
          <p:spPr>
            <a:xfrm>
              <a:off x="1785918" y="392906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</p:grpSp>
      <p:grpSp>
        <p:nvGrpSpPr>
          <p:cNvPr id="3" name="33 - Ομάδα"/>
          <p:cNvGrpSpPr/>
          <p:nvPr/>
        </p:nvGrpSpPr>
        <p:grpSpPr>
          <a:xfrm>
            <a:off x="5643570" y="2571744"/>
            <a:ext cx="2857488" cy="2428892"/>
            <a:chOff x="214282" y="1857364"/>
            <a:chExt cx="4867275" cy="4686300"/>
          </a:xfrm>
        </p:grpSpPr>
        <p:pic>
          <p:nvPicPr>
            <p:cNvPr id="35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4282" y="1857364"/>
              <a:ext cx="4867275" cy="4686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8" name="37 - Ορθογώνιο"/>
            <p:cNvSpPr/>
            <p:nvPr/>
          </p:nvSpPr>
          <p:spPr>
            <a:xfrm>
              <a:off x="3143240" y="5572140"/>
              <a:ext cx="13269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νερό  (Η</a:t>
              </a:r>
              <a:r>
                <a:rPr lang="el-GR" b="1" baseline="-25000" dirty="0" smtClean="0"/>
                <a:t>2</a:t>
              </a:r>
              <a:r>
                <a:rPr lang="el-GR" b="1" dirty="0" smtClean="0"/>
                <a:t>Ο) </a:t>
              </a:r>
              <a:endParaRPr lang="en-US" dirty="0"/>
            </a:p>
          </p:txBody>
        </p:sp>
        <p:sp>
          <p:nvSpPr>
            <p:cNvPr id="39" name="38 - Ορθογώνιο"/>
            <p:cNvSpPr/>
            <p:nvPr/>
          </p:nvSpPr>
          <p:spPr>
            <a:xfrm>
              <a:off x="2928926" y="307181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0" name="39 - Ορθογώνιο"/>
            <p:cNvSpPr/>
            <p:nvPr/>
          </p:nvSpPr>
          <p:spPr>
            <a:xfrm>
              <a:off x="2428860" y="378619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1" name="40 - Ορθογώνιο"/>
            <p:cNvSpPr/>
            <p:nvPr/>
          </p:nvSpPr>
          <p:spPr>
            <a:xfrm>
              <a:off x="3428992" y="485776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2" name="41 - Ορθογώνιο"/>
            <p:cNvSpPr/>
            <p:nvPr/>
          </p:nvSpPr>
          <p:spPr>
            <a:xfrm>
              <a:off x="3714744" y="3714752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3" name="42 - Ορθογώνιο"/>
            <p:cNvSpPr/>
            <p:nvPr/>
          </p:nvSpPr>
          <p:spPr>
            <a:xfrm>
              <a:off x="1500166" y="3357562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4" name="43 - Ορθογώνιο"/>
            <p:cNvSpPr/>
            <p:nvPr/>
          </p:nvSpPr>
          <p:spPr>
            <a:xfrm>
              <a:off x="1643042" y="500063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5" name="44 - Ορθογώνιο"/>
            <p:cNvSpPr/>
            <p:nvPr/>
          </p:nvSpPr>
          <p:spPr>
            <a:xfrm>
              <a:off x="1000100" y="321468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6" name="45 - Ορθογώνιο"/>
            <p:cNvSpPr/>
            <p:nvPr/>
          </p:nvSpPr>
          <p:spPr>
            <a:xfrm>
              <a:off x="3357554" y="271462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7" name="46 - Ορθογώνιο"/>
            <p:cNvSpPr/>
            <p:nvPr/>
          </p:nvSpPr>
          <p:spPr>
            <a:xfrm>
              <a:off x="4071934" y="471488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8" name="47 - Ορθογώνιο"/>
            <p:cNvSpPr/>
            <p:nvPr/>
          </p:nvSpPr>
          <p:spPr>
            <a:xfrm>
              <a:off x="1000100" y="4071942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9" name="48 - Ορθογώνιο"/>
            <p:cNvSpPr/>
            <p:nvPr/>
          </p:nvSpPr>
          <p:spPr>
            <a:xfrm>
              <a:off x="2357422" y="464344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50" name="49 - Ορθογώνιο"/>
            <p:cNvSpPr/>
            <p:nvPr/>
          </p:nvSpPr>
          <p:spPr>
            <a:xfrm>
              <a:off x="1500166" y="2786058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51" name="50 - Ορθογώνιο"/>
            <p:cNvSpPr/>
            <p:nvPr/>
          </p:nvSpPr>
          <p:spPr>
            <a:xfrm>
              <a:off x="1000100" y="542926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52" name="51 - Ορθογώνιο"/>
            <p:cNvSpPr/>
            <p:nvPr/>
          </p:nvSpPr>
          <p:spPr>
            <a:xfrm>
              <a:off x="3929058" y="4214818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53" name="52 - Ορθογώνιο"/>
            <p:cNvSpPr/>
            <p:nvPr/>
          </p:nvSpPr>
          <p:spPr>
            <a:xfrm>
              <a:off x="3929058" y="3000372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54" name="53 - Ορθογώνιο"/>
            <p:cNvSpPr/>
            <p:nvPr/>
          </p:nvSpPr>
          <p:spPr>
            <a:xfrm>
              <a:off x="2263685" y="5406378"/>
              <a:ext cx="407484" cy="369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55" name="54 - Ορθογώνιο"/>
            <p:cNvSpPr/>
            <p:nvPr/>
          </p:nvSpPr>
          <p:spPr>
            <a:xfrm>
              <a:off x="3071802" y="414338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56" name="55 - Ορθογώνιο"/>
            <p:cNvSpPr/>
            <p:nvPr/>
          </p:nvSpPr>
          <p:spPr>
            <a:xfrm>
              <a:off x="1495159" y="4837735"/>
              <a:ext cx="407484" cy="369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57" name="56 - Ορθογώνιο"/>
            <p:cNvSpPr/>
            <p:nvPr/>
          </p:nvSpPr>
          <p:spPr>
            <a:xfrm>
              <a:off x="857224" y="471488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58" name="57 - Ορθογώνιο"/>
            <p:cNvSpPr/>
            <p:nvPr/>
          </p:nvSpPr>
          <p:spPr>
            <a:xfrm>
              <a:off x="2063847" y="3000370"/>
              <a:ext cx="558183" cy="6255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59" name="58 - Ορθογώνιο"/>
            <p:cNvSpPr/>
            <p:nvPr/>
          </p:nvSpPr>
          <p:spPr>
            <a:xfrm>
              <a:off x="642910" y="364331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60" name="59 - Ορθογώνιο"/>
            <p:cNvSpPr/>
            <p:nvPr/>
          </p:nvSpPr>
          <p:spPr>
            <a:xfrm>
              <a:off x="2928926" y="500063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61" name="60 - Ορθογώνιο"/>
            <p:cNvSpPr/>
            <p:nvPr/>
          </p:nvSpPr>
          <p:spPr>
            <a:xfrm>
              <a:off x="1785918" y="392906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</p:grpSp>
      <p:cxnSp>
        <p:nvCxnSpPr>
          <p:cNvPr id="63" name="62 - Ευθύγραμμο βέλος σύνδεσης"/>
          <p:cNvCxnSpPr/>
          <p:nvPr/>
        </p:nvCxnSpPr>
        <p:spPr>
          <a:xfrm rot="5400000">
            <a:off x="1499372" y="4786322"/>
            <a:ext cx="1072364" cy="21510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- Ευθύγραμμο βέλος σύνδεσης"/>
          <p:cNvCxnSpPr>
            <a:stCxn id="60" idx="0"/>
          </p:cNvCxnSpPr>
          <p:nvPr/>
        </p:nvCxnSpPr>
        <p:spPr>
          <a:xfrm rot="16200000" flipH="1" flipV="1">
            <a:off x="6528991" y="4529915"/>
            <a:ext cx="1156936" cy="49888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TextBox"/>
          <p:cNvSpPr txBox="1"/>
          <p:nvPr/>
        </p:nvSpPr>
        <p:spPr>
          <a:xfrm>
            <a:off x="500034" y="5500702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Όξινο διάλυμα με </a:t>
            </a:r>
            <a:r>
              <a:rPr lang="el-GR" u="sng" dirty="0" smtClean="0"/>
              <a:t>μικρή οξύτητα</a:t>
            </a:r>
            <a:endParaRPr lang="en-US" u="sng" dirty="0"/>
          </a:p>
        </p:txBody>
      </p:sp>
      <p:sp>
        <p:nvSpPr>
          <p:cNvPr id="66" name="65 - TextBox"/>
          <p:cNvSpPr txBox="1"/>
          <p:nvPr/>
        </p:nvSpPr>
        <p:spPr>
          <a:xfrm>
            <a:off x="5857884" y="5286388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Όξινο διάλυμα με </a:t>
            </a:r>
            <a:r>
              <a:rPr lang="el-GR" u="sng" dirty="0" smtClean="0"/>
              <a:t>μεγαλύτερη  οξύτητα</a:t>
            </a:r>
            <a:endParaRPr lang="en-US" u="sng" dirty="0"/>
          </a:p>
        </p:txBody>
      </p:sp>
      <p:sp>
        <p:nvSpPr>
          <p:cNvPr id="62" name="61 - TextBox"/>
          <p:cNvSpPr txBox="1"/>
          <p:nvPr/>
        </p:nvSpPr>
        <p:spPr>
          <a:xfrm>
            <a:off x="6143636" y="5929330"/>
            <a:ext cx="1643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Περισσότερο όξινο</a:t>
            </a:r>
            <a:endParaRPr lang="el-GR" sz="1400" b="1" dirty="0"/>
          </a:p>
        </p:txBody>
      </p:sp>
      <p:sp>
        <p:nvSpPr>
          <p:cNvPr id="69" name="68 - TextBox"/>
          <p:cNvSpPr txBox="1"/>
          <p:nvPr/>
        </p:nvSpPr>
        <p:spPr>
          <a:xfrm>
            <a:off x="642910" y="6143644"/>
            <a:ext cx="1643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Λιγότερο όξινο</a:t>
            </a:r>
            <a:endParaRPr lang="el-GR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  <p:bldP spid="62" grpId="0"/>
      <p:bldP spid="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072074"/>
            <a:ext cx="8072494" cy="1069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TextBox"/>
          <p:cNvSpPr txBox="1"/>
          <p:nvPr/>
        </p:nvSpPr>
        <p:spPr>
          <a:xfrm>
            <a:off x="1643042" y="0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pH </a:t>
            </a:r>
            <a:r>
              <a:rPr lang="el-GR" sz="2400" b="1" dirty="0" smtClean="0">
                <a:solidFill>
                  <a:srgbClr val="FF0000"/>
                </a:solidFill>
              </a:rPr>
              <a:t>    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l-GR" sz="2400" b="1" dirty="0" err="1" smtClean="0">
                <a:solidFill>
                  <a:srgbClr val="FF0000"/>
                </a:solidFill>
              </a:rPr>
              <a:t>πεχά</a:t>
            </a:r>
            <a:r>
              <a:rPr lang="el-GR" sz="2400" b="1" dirty="0" smtClean="0">
                <a:solidFill>
                  <a:srgbClr val="FF0000"/>
                </a:solidFill>
              </a:rPr>
              <a:t>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571472" y="4714884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πολύ  όξινο </a:t>
            </a:r>
            <a:endParaRPr lang="en-US" sz="1400" b="1" dirty="0"/>
          </a:p>
        </p:txBody>
      </p:sp>
      <p:sp>
        <p:nvSpPr>
          <p:cNvPr id="13" name="12 - TextBox"/>
          <p:cNvSpPr txBox="1"/>
          <p:nvPr/>
        </p:nvSpPr>
        <p:spPr>
          <a:xfrm>
            <a:off x="1500166" y="4714884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πολύ  όξινο </a:t>
            </a:r>
            <a:endParaRPr lang="en-US" sz="1400" b="1" dirty="0"/>
          </a:p>
        </p:txBody>
      </p:sp>
      <p:sp>
        <p:nvSpPr>
          <p:cNvPr id="14" name="13 - TextBox"/>
          <p:cNvSpPr txBox="1"/>
          <p:nvPr/>
        </p:nvSpPr>
        <p:spPr>
          <a:xfrm>
            <a:off x="2428860" y="5000636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όξινο </a:t>
            </a:r>
            <a:endParaRPr lang="en-US" sz="1400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3214678" y="4857760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όξινο </a:t>
            </a:r>
            <a:endParaRPr lang="en-US" sz="1400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6357950" y="4714884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ελαφρώς όξινο </a:t>
            </a:r>
            <a:endParaRPr lang="en-US" sz="1400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5429256" y="4786322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λίγο όξινο </a:t>
            </a:r>
            <a:endParaRPr lang="en-US" sz="1400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4357686" y="4572008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λίγο όξινο </a:t>
            </a:r>
            <a:endParaRPr lang="en-US" sz="1400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7500958" y="4714884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Ουδέτερο  διάλυμα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571472" y="614364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0</a:t>
            </a:r>
            <a:endParaRPr lang="en-US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1571604" y="614364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2571736" y="60722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3571868" y="614364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</a:t>
            </a:r>
            <a:endParaRPr lang="en-US" b="1" dirty="0"/>
          </a:p>
        </p:txBody>
      </p:sp>
      <p:sp>
        <p:nvSpPr>
          <p:cNvPr id="23" name="22 - TextBox"/>
          <p:cNvSpPr txBox="1"/>
          <p:nvPr/>
        </p:nvSpPr>
        <p:spPr>
          <a:xfrm>
            <a:off x="4500562" y="60722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4</a:t>
            </a:r>
            <a:endParaRPr lang="en-US" b="1" dirty="0"/>
          </a:p>
        </p:txBody>
      </p:sp>
      <p:sp>
        <p:nvSpPr>
          <p:cNvPr id="24" name="23 - TextBox"/>
          <p:cNvSpPr txBox="1"/>
          <p:nvPr/>
        </p:nvSpPr>
        <p:spPr>
          <a:xfrm>
            <a:off x="5572132" y="60722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5</a:t>
            </a:r>
            <a:endParaRPr lang="en-US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6572264" y="60722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6</a:t>
            </a:r>
            <a:endParaRPr lang="en-US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7572396" y="60722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7</a:t>
            </a:r>
            <a:endParaRPr lang="en-US" b="1" dirty="0"/>
          </a:p>
        </p:txBody>
      </p:sp>
      <p:sp>
        <p:nvSpPr>
          <p:cNvPr id="27" name="26 - Ορθογώνιο"/>
          <p:cNvSpPr/>
          <p:nvPr/>
        </p:nvSpPr>
        <p:spPr>
          <a:xfrm>
            <a:off x="785786" y="1857364"/>
            <a:ext cx="73581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50"/>
              </a:buClr>
              <a:buSzPct val="150000"/>
              <a:buFont typeface="Wingdings" pitchFamily="2" charset="2"/>
              <a:buChar char="ü"/>
            </a:pPr>
            <a:r>
              <a:rPr lang="el-GR" dirty="0" smtClean="0"/>
              <a:t>Διαλύματα που έχουν </a:t>
            </a:r>
            <a:r>
              <a:rPr lang="en-US" dirty="0" smtClean="0"/>
              <a:t>pH  </a:t>
            </a:r>
            <a:r>
              <a:rPr lang="el-GR" dirty="0" smtClean="0"/>
              <a:t>από μηδέν έως 7 είναι </a:t>
            </a:r>
            <a:r>
              <a:rPr lang="el-GR" b="1" dirty="0" smtClean="0"/>
              <a:t>όξινα διαλύματα</a:t>
            </a:r>
            <a:r>
              <a:rPr lang="el-GR" dirty="0" smtClean="0"/>
              <a:t>.</a:t>
            </a:r>
            <a:endParaRPr lang="en-US" dirty="0" smtClean="0"/>
          </a:p>
        </p:txBody>
      </p:sp>
      <p:sp>
        <p:nvSpPr>
          <p:cNvPr id="28" name="27 - Ορθογώνιο"/>
          <p:cNvSpPr/>
          <p:nvPr/>
        </p:nvSpPr>
        <p:spPr>
          <a:xfrm>
            <a:off x="571472" y="785794"/>
            <a:ext cx="4472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σε </a:t>
            </a:r>
            <a:r>
              <a:rPr lang="el-GR" b="1" dirty="0" smtClean="0"/>
              <a:t>θερμοκρασία 25 βαθμούς κελσίου  25</a:t>
            </a:r>
            <a:r>
              <a:rPr lang="el-GR" b="1" baseline="30000" dirty="0" smtClean="0"/>
              <a:t>ο</a:t>
            </a:r>
            <a:r>
              <a:rPr lang="en-US" b="1" dirty="0" smtClean="0"/>
              <a:t>C</a:t>
            </a:r>
            <a:endParaRPr lang="el-GR" b="1" dirty="0" smtClean="0"/>
          </a:p>
        </p:txBody>
      </p:sp>
      <p:sp>
        <p:nvSpPr>
          <p:cNvPr id="29" name="28 - Ορθογώνιο"/>
          <p:cNvSpPr/>
          <p:nvPr/>
        </p:nvSpPr>
        <p:spPr>
          <a:xfrm>
            <a:off x="1000100" y="2643182"/>
            <a:ext cx="5427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B050"/>
              </a:buClr>
              <a:buSzPct val="150000"/>
              <a:buFont typeface="Wingdings" pitchFamily="2" charset="2"/>
              <a:buChar char="ü"/>
            </a:pPr>
            <a:r>
              <a:rPr lang="el-GR" dirty="0" smtClean="0"/>
              <a:t>Τα όξινα διαλύματα έχουν </a:t>
            </a:r>
            <a:r>
              <a:rPr lang="el-GR" dirty="0" smtClean="0"/>
              <a:t>περισσότερα Η</a:t>
            </a:r>
            <a:r>
              <a:rPr lang="el-GR" baseline="30000" dirty="0" smtClean="0"/>
              <a:t>+</a:t>
            </a:r>
            <a:r>
              <a:rPr lang="el-GR" dirty="0" smtClean="0"/>
              <a:t>   από ΟΗ</a:t>
            </a:r>
            <a:r>
              <a:rPr lang="el-GR" baseline="30000" dirty="0" smtClean="0"/>
              <a:t>-</a:t>
            </a:r>
          </a:p>
        </p:txBody>
      </p:sp>
      <p:sp>
        <p:nvSpPr>
          <p:cNvPr id="30" name="29 - Ορθογώνιο"/>
          <p:cNvSpPr/>
          <p:nvPr/>
        </p:nvSpPr>
        <p:spPr>
          <a:xfrm>
            <a:off x="1071538" y="3571876"/>
            <a:ext cx="57864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50"/>
              </a:buClr>
              <a:buSzPct val="150000"/>
              <a:buFont typeface="Wingdings" pitchFamily="2" charset="2"/>
              <a:buChar char="ü"/>
            </a:pPr>
            <a:r>
              <a:rPr lang="el-GR" dirty="0" smtClean="0"/>
              <a:t>Όσο μικρότερο το </a:t>
            </a:r>
            <a:r>
              <a:rPr lang="en-US" dirty="0" smtClean="0"/>
              <a:t>pH</a:t>
            </a:r>
            <a:r>
              <a:rPr lang="el-GR" dirty="0" smtClean="0"/>
              <a:t> τόσο πιο όξινο το διάλυμα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  <p:bldP spid="16" grpId="0"/>
      <p:bldP spid="17" grpId="0"/>
      <p:bldP spid="18" grpId="0"/>
      <p:bldP spid="12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3108" y="0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pH </a:t>
            </a:r>
            <a:r>
              <a:rPr lang="el-GR" sz="2400" b="1" dirty="0" smtClean="0">
                <a:solidFill>
                  <a:srgbClr val="FF0000"/>
                </a:solidFill>
              </a:rPr>
              <a:t>    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l-GR" sz="2400" b="1" dirty="0" err="1" smtClean="0">
                <a:solidFill>
                  <a:srgbClr val="FF0000"/>
                </a:solidFill>
              </a:rPr>
              <a:t>πεχά</a:t>
            </a:r>
            <a:r>
              <a:rPr lang="el-GR" sz="2400" b="1" dirty="0" smtClean="0">
                <a:solidFill>
                  <a:srgbClr val="FF0000"/>
                </a:solidFill>
              </a:rPr>
              <a:t>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0" y="928670"/>
            <a:ext cx="7143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Διαλύματα που έχουν </a:t>
            </a:r>
            <a:r>
              <a:rPr lang="en-US" sz="2400" dirty="0" smtClean="0"/>
              <a:t>pH  </a:t>
            </a:r>
            <a:r>
              <a:rPr lang="el-GR" sz="2400" dirty="0" smtClean="0"/>
              <a:t>από μηδέν έως 7 είναι </a:t>
            </a:r>
            <a:r>
              <a:rPr lang="el-GR" sz="2400" b="1" dirty="0" smtClean="0"/>
              <a:t>όξινα διαλύματα</a:t>
            </a:r>
            <a:r>
              <a:rPr lang="el-GR" sz="2400" dirty="0" smtClean="0"/>
              <a:t>.</a:t>
            </a:r>
            <a:endParaRPr lang="en-US" sz="2400" dirty="0" smtClean="0"/>
          </a:p>
          <a:p>
            <a:endParaRPr lang="en-US" sz="2400" dirty="0" smtClean="0"/>
          </a:p>
          <a:p>
            <a:endParaRPr lang="el-GR" sz="2400" dirty="0" smtClean="0"/>
          </a:p>
          <a:p>
            <a:endParaRPr lang="en-US" sz="2400" baseline="30000" dirty="0" smtClean="0"/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2477689"/>
            <a:ext cx="3857652" cy="4380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19 - Ορθογώνιο"/>
          <p:cNvSpPr/>
          <p:nvPr/>
        </p:nvSpPr>
        <p:spPr>
          <a:xfrm>
            <a:off x="7250592" y="5949912"/>
            <a:ext cx="302291" cy="7231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21" name="20 - Ορθογώνιο"/>
          <p:cNvSpPr/>
          <p:nvPr/>
        </p:nvSpPr>
        <p:spPr>
          <a:xfrm>
            <a:off x="7703548" y="4213800"/>
            <a:ext cx="322959" cy="3452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22" name="21 - Ορθογώνιο"/>
          <p:cNvSpPr/>
          <p:nvPr/>
        </p:nvSpPr>
        <p:spPr>
          <a:xfrm>
            <a:off x="7420450" y="3278971"/>
            <a:ext cx="322959" cy="3452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23" name="22 - Ορθογώνιο"/>
          <p:cNvSpPr/>
          <p:nvPr/>
        </p:nvSpPr>
        <p:spPr>
          <a:xfrm>
            <a:off x="6627777" y="5081856"/>
            <a:ext cx="322959" cy="3452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24" name="23 - Ορθογώνιο"/>
          <p:cNvSpPr/>
          <p:nvPr/>
        </p:nvSpPr>
        <p:spPr>
          <a:xfrm>
            <a:off x="5948342" y="3345745"/>
            <a:ext cx="322959" cy="3452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25" name="24 - Ορθογώνιο"/>
          <p:cNvSpPr/>
          <p:nvPr/>
        </p:nvSpPr>
        <p:spPr>
          <a:xfrm>
            <a:off x="5552005" y="5816364"/>
            <a:ext cx="322959" cy="3452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26" name="25 - Ορθογώνιο"/>
          <p:cNvSpPr/>
          <p:nvPr/>
        </p:nvSpPr>
        <p:spPr>
          <a:xfrm>
            <a:off x="7873407" y="4681215"/>
            <a:ext cx="322959" cy="3452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27" name="26 - Ορθογώνιο"/>
          <p:cNvSpPr/>
          <p:nvPr/>
        </p:nvSpPr>
        <p:spPr>
          <a:xfrm>
            <a:off x="7193972" y="4614441"/>
            <a:ext cx="322959" cy="3452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28" name="27 - Ορθογώνιο"/>
          <p:cNvSpPr/>
          <p:nvPr/>
        </p:nvSpPr>
        <p:spPr>
          <a:xfrm>
            <a:off x="5438766" y="5148629"/>
            <a:ext cx="322959" cy="3452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29" name="28 - Ορθογώνιο"/>
          <p:cNvSpPr/>
          <p:nvPr/>
        </p:nvSpPr>
        <p:spPr>
          <a:xfrm>
            <a:off x="5268907" y="4147027"/>
            <a:ext cx="322959" cy="3452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30" name="29 - Ορθογώνιο"/>
          <p:cNvSpPr/>
          <p:nvPr/>
        </p:nvSpPr>
        <p:spPr>
          <a:xfrm>
            <a:off x="6174820" y="4414121"/>
            <a:ext cx="322959" cy="3452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35" name="34 - Ορθογώνιο"/>
          <p:cNvSpPr/>
          <p:nvPr/>
        </p:nvSpPr>
        <p:spPr>
          <a:xfrm>
            <a:off x="6715140" y="4000504"/>
            <a:ext cx="398610" cy="3083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36" name="35 - Ορθογώνιο"/>
          <p:cNvSpPr/>
          <p:nvPr/>
        </p:nvSpPr>
        <p:spPr>
          <a:xfrm>
            <a:off x="7786710" y="5929330"/>
            <a:ext cx="398610" cy="3083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37" name="36 - Ορθογώνιο"/>
          <p:cNvSpPr/>
          <p:nvPr/>
        </p:nvSpPr>
        <p:spPr>
          <a:xfrm>
            <a:off x="7286644" y="5192333"/>
            <a:ext cx="398610" cy="3083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38" name="37 - Ορθογώνιο"/>
          <p:cNvSpPr/>
          <p:nvPr/>
        </p:nvSpPr>
        <p:spPr>
          <a:xfrm>
            <a:off x="7000892" y="5835275"/>
            <a:ext cx="398610" cy="3083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39" name="38 - Ορθογώνιο"/>
          <p:cNvSpPr/>
          <p:nvPr/>
        </p:nvSpPr>
        <p:spPr>
          <a:xfrm>
            <a:off x="5715008" y="3763573"/>
            <a:ext cx="398610" cy="3083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41" name="40 - Ορθογώνιο"/>
          <p:cNvSpPr/>
          <p:nvPr/>
        </p:nvSpPr>
        <p:spPr>
          <a:xfrm>
            <a:off x="6500826" y="4643446"/>
            <a:ext cx="398610" cy="3083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43" name="42 - Ορθογώνιο"/>
          <p:cNvSpPr/>
          <p:nvPr/>
        </p:nvSpPr>
        <p:spPr>
          <a:xfrm>
            <a:off x="6072198" y="5263771"/>
            <a:ext cx="398610" cy="3083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47" name="46 - Ορθογώνιο"/>
          <p:cNvSpPr/>
          <p:nvPr/>
        </p:nvSpPr>
        <p:spPr>
          <a:xfrm>
            <a:off x="357158" y="2428868"/>
            <a:ext cx="37585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Τα όξινα διαλύματα  έχουν περισσότερα Η</a:t>
            </a:r>
            <a:r>
              <a:rPr lang="el-GR" sz="2400" baseline="30000" dirty="0" smtClean="0"/>
              <a:t>+</a:t>
            </a:r>
            <a:r>
              <a:rPr lang="el-GR" sz="2400" dirty="0" smtClean="0"/>
              <a:t>   από ΟΗ</a:t>
            </a:r>
            <a:r>
              <a:rPr lang="el-GR" sz="2400" baseline="30000" dirty="0" smtClean="0"/>
              <a:t>-</a:t>
            </a:r>
          </a:p>
        </p:txBody>
      </p:sp>
      <p:cxnSp>
        <p:nvCxnSpPr>
          <p:cNvPr id="49" name="48 - Ευθύγραμμο βέλος σύνδεσης"/>
          <p:cNvCxnSpPr/>
          <p:nvPr/>
        </p:nvCxnSpPr>
        <p:spPr>
          <a:xfrm rot="10800000" flipV="1">
            <a:off x="3714744" y="4786322"/>
            <a:ext cx="1500198" cy="9286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Ορθογώνιο"/>
          <p:cNvSpPr/>
          <p:nvPr/>
        </p:nvSpPr>
        <p:spPr>
          <a:xfrm>
            <a:off x="142844" y="5214950"/>
            <a:ext cx="3758593" cy="1200329"/>
          </a:xfrm>
          <a:prstGeom prst="rect">
            <a:avLst/>
          </a:prstGeom>
          <a:ln w="127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l-GR" sz="2400" dirty="0" smtClean="0"/>
              <a:t>Αυτό το  διάλυμα   έχει περισσότερα Η</a:t>
            </a:r>
            <a:r>
              <a:rPr lang="el-GR" sz="2400" baseline="30000" dirty="0" smtClean="0"/>
              <a:t>+</a:t>
            </a:r>
            <a:r>
              <a:rPr lang="el-GR" sz="2400" dirty="0" smtClean="0"/>
              <a:t>   από ΟΗ</a:t>
            </a:r>
            <a:r>
              <a:rPr lang="el-GR" sz="2400" baseline="30000" dirty="0" smtClean="0"/>
              <a:t>-</a:t>
            </a:r>
            <a:r>
              <a:rPr lang="el-GR" sz="2400" dirty="0" smtClean="0"/>
              <a:t> , άρα είναι όξινο διάλυμα</a:t>
            </a:r>
            <a:endParaRPr lang="el-GR" sz="2400" baseline="30000" dirty="0" smtClean="0"/>
          </a:p>
        </p:txBody>
      </p:sp>
      <p:sp>
        <p:nvSpPr>
          <p:cNvPr id="53" name="52 - Ορθογώνιο"/>
          <p:cNvSpPr/>
          <p:nvPr/>
        </p:nvSpPr>
        <p:spPr>
          <a:xfrm>
            <a:off x="5500694" y="4643446"/>
            <a:ext cx="322959" cy="3452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54" name="53 - Ορθογώνιο"/>
          <p:cNvSpPr/>
          <p:nvPr/>
        </p:nvSpPr>
        <p:spPr>
          <a:xfrm>
            <a:off x="6929454" y="3429000"/>
            <a:ext cx="322959" cy="3452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55" name="54 - Ορθογώνιο"/>
          <p:cNvSpPr/>
          <p:nvPr/>
        </p:nvSpPr>
        <p:spPr>
          <a:xfrm>
            <a:off x="6357950" y="5857892"/>
            <a:ext cx="322959" cy="3452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56" name="55 - Ορθογώνιο"/>
          <p:cNvSpPr/>
          <p:nvPr/>
        </p:nvSpPr>
        <p:spPr>
          <a:xfrm>
            <a:off x="5429256" y="3571876"/>
            <a:ext cx="322959" cy="3452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57" name="56 - Ορθογώνιο"/>
          <p:cNvSpPr/>
          <p:nvPr/>
        </p:nvSpPr>
        <p:spPr>
          <a:xfrm>
            <a:off x="7786710" y="3857628"/>
            <a:ext cx="322959" cy="3452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5" grpId="0"/>
      <p:bldP spid="36" grpId="0"/>
      <p:bldP spid="37" grpId="0"/>
      <p:bldP spid="38" grpId="0"/>
      <p:bldP spid="39" grpId="0"/>
      <p:bldP spid="41" grpId="0"/>
      <p:bldP spid="43" grpId="0"/>
      <p:bldP spid="47" grpId="0"/>
      <p:bldP spid="51" grpId="0" animBg="1"/>
      <p:bldP spid="53" grpId="0"/>
      <p:bldP spid="54" grpId="0"/>
      <p:bldP spid="55" grpId="0"/>
      <p:bldP spid="56" grpId="0"/>
      <p:bldP spid="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285852" y="285728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pH </a:t>
            </a:r>
            <a:r>
              <a:rPr lang="el-GR" b="1" dirty="0" smtClean="0">
                <a:solidFill>
                  <a:srgbClr val="FF0000"/>
                </a:solidFill>
              </a:rPr>
              <a:t>    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l-GR" b="1" dirty="0" err="1" smtClean="0">
                <a:solidFill>
                  <a:srgbClr val="FF0000"/>
                </a:solidFill>
              </a:rPr>
              <a:t>πεχά</a:t>
            </a:r>
            <a:r>
              <a:rPr lang="el-GR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214282" y="1785926"/>
            <a:ext cx="71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Παράδειγμα</a:t>
            </a:r>
            <a:r>
              <a:rPr lang="el-GR" sz="2400" dirty="0" smtClean="0"/>
              <a:t> :  </a:t>
            </a:r>
          </a:p>
          <a:p>
            <a:endParaRPr lang="el-GR" sz="2400" dirty="0" smtClean="0"/>
          </a:p>
          <a:p>
            <a:r>
              <a:rPr lang="el-GR" sz="2400" dirty="0" smtClean="0"/>
              <a:t>Ένα όξινο διάλυμα που έχει  </a:t>
            </a:r>
            <a:r>
              <a:rPr lang="en-US" sz="2400" u="sng" dirty="0" smtClean="0"/>
              <a:t>pH</a:t>
            </a:r>
            <a:r>
              <a:rPr lang="el-GR" sz="2400" u="sng" dirty="0" smtClean="0"/>
              <a:t> =1</a:t>
            </a:r>
            <a:r>
              <a:rPr lang="el-GR" sz="2400" dirty="0" smtClean="0"/>
              <a:t> θα είναι περισσότερο  όξινο από ένα διάλυμα που έχει  </a:t>
            </a:r>
            <a:r>
              <a:rPr lang="en-US" sz="2400" u="sng" dirty="0" smtClean="0"/>
              <a:t>pH</a:t>
            </a:r>
            <a:r>
              <a:rPr lang="el-GR" sz="2400" u="sng" dirty="0" smtClean="0"/>
              <a:t> =5</a:t>
            </a:r>
            <a:endParaRPr lang="en-US" sz="2400" u="sng" baseline="30000" dirty="0" smtClean="0"/>
          </a:p>
        </p:txBody>
      </p:sp>
      <p:sp>
        <p:nvSpPr>
          <p:cNvPr id="11" name="10 - TextBox"/>
          <p:cNvSpPr txBox="1"/>
          <p:nvPr/>
        </p:nvSpPr>
        <p:spPr>
          <a:xfrm>
            <a:off x="714348" y="4714884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πολύ  όξινο </a:t>
            </a:r>
            <a:endParaRPr lang="en-US" sz="1400" b="1" dirty="0"/>
          </a:p>
        </p:txBody>
      </p:sp>
      <p:sp>
        <p:nvSpPr>
          <p:cNvPr id="13" name="12 - TextBox"/>
          <p:cNvSpPr txBox="1"/>
          <p:nvPr/>
        </p:nvSpPr>
        <p:spPr>
          <a:xfrm>
            <a:off x="1643042" y="4786322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πολύ  όξινο </a:t>
            </a:r>
            <a:endParaRPr lang="en-US" sz="1400" b="1" dirty="0"/>
          </a:p>
        </p:txBody>
      </p:sp>
      <p:sp>
        <p:nvSpPr>
          <p:cNvPr id="14" name="13 - TextBox"/>
          <p:cNvSpPr txBox="1"/>
          <p:nvPr/>
        </p:nvSpPr>
        <p:spPr>
          <a:xfrm>
            <a:off x="2643174" y="4929198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όξινο </a:t>
            </a:r>
            <a:endParaRPr lang="en-US" sz="1400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3643306" y="4929198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όξινο </a:t>
            </a:r>
            <a:endParaRPr lang="en-US" sz="1400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6572264" y="4714884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ελαφρώς όξινο </a:t>
            </a:r>
            <a:endParaRPr lang="en-US" sz="1400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5643570" y="4714884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λίγο όξινο </a:t>
            </a:r>
            <a:endParaRPr lang="en-US" sz="1400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4714876" y="4714884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λίγο όξινο </a:t>
            </a:r>
            <a:endParaRPr lang="en-US" sz="1400" b="1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5214950"/>
            <a:ext cx="750099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2493</TotalTime>
  <Words>872</Words>
  <PresentationFormat>Προβολή στην οθόνη (4:3)</PresentationFormat>
  <Paragraphs>272</Paragraphs>
  <Slides>17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460</cp:revision>
  <dcterms:created xsi:type="dcterms:W3CDTF">2020-03-28T09:35:19Z</dcterms:created>
  <dcterms:modified xsi:type="dcterms:W3CDTF">2023-12-21T14:44:45Z</dcterms:modified>
</cp:coreProperties>
</file>