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0" r:id="rId2"/>
    <p:sldId id="381" r:id="rId3"/>
    <p:sldId id="382" r:id="rId4"/>
    <p:sldId id="342" r:id="rId5"/>
    <p:sldId id="343" r:id="rId6"/>
    <p:sldId id="344" r:id="rId7"/>
    <p:sldId id="349" r:id="rId8"/>
    <p:sldId id="372" r:id="rId9"/>
    <p:sldId id="352" r:id="rId10"/>
    <p:sldId id="373" r:id="rId11"/>
    <p:sldId id="374" r:id="rId12"/>
    <p:sldId id="378" r:id="rId13"/>
    <p:sldId id="379" r:id="rId14"/>
    <p:sldId id="354" r:id="rId15"/>
    <p:sldId id="355" r:id="rId16"/>
    <p:sldId id="356" r:id="rId17"/>
    <p:sldId id="357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21E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13" autoAdjust="0"/>
  </p:normalViewPr>
  <p:slideViewPr>
    <p:cSldViewPr>
      <p:cViewPr>
        <p:scale>
          <a:sx n="71" d="100"/>
          <a:sy n="71" d="100"/>
        </p:scale>
        <p:origin x="-1786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928670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κατιόντα (+)     και τα  ανιόντα  (-)  ονομάζονται </a:t>
            </a:r>
            <a:r>
              <a:rPr lang="el-GR" sz="2400" b="1" dirty="0" smtClean="0">
                <a:solidFill>
                  <a:srgbClr val="FF0000"/>
                </a:solidFill>
              </a:rPr>
              <a:t>ιόντα</a:t>
            </a:r>
            <a:r>
              <a:rPr lang="el-GR" sz="2400" dirty="0" smtClean="0"/>
              <a:t>. 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71678"/>
            <a:ext cx="6286544" cy="44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21429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pH </a:t>
            </a:r>
            <a:r>
              <a:rPr lang="el-GR" sz="2000" b="1" dirty="0" smtClean="0">
                <a:solidFill>
                  <a:srgbClr val="FF0000"/>
                </a:solidFill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l-GR" sz="20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000" b="1" dirty="0" smtClean="0">
                <a:solidFill>
                  <a:srgbClr val="FF0000"/>
                </a:solidFill>
              </a:rPr>
              <a:t>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2" name="5 - Ομάδα"/>
          <p:cNvGrpSpPr/>
          <p:nvPr/>
        </p:nvGrpSpPr>
        <p:grpSpPr>
          <a:xfrm>
            <a:off x="71406" y="1357298"/>
            <a:ext cx="2857520" cy="2094295"/>
            <a:chOff x="214282" y="1857364"/>
            <a:chExt cx="4867275" cy="46863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9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8" name="17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64" name="63 - Ευθύγραμμο βέλος σύνδεσης"/>
          <p:cNvCxnSpPr/>
          <p:nvPr/>
        </p:nvCxnSpPr>
        <p:spPr>
          <a:xfrm>
            <a:off x="3357554" y="2428868"/>
            <a:ext cx="142717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5 - Ομάδα"/>
          <p:cNvGrpSpPr/>
          <p:nvPr/>
        </p:nvGrpSpPr>
        <p:grpSpPr>
          <a:xfrm>
            <a:off x="5214910" y="1142984"/>
            <a:ext cx="3929090" cy="3808807"/>
            <a:chOff x="214282" y="1857364"/>
            <a:chExt cx="4867275" cy="4686300"/>
          </a:xfrm>
        </p:grpSpPr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67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69" name="68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0" name="69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1" name="70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2" name="71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3" name="72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4" name="73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5" name="74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6" name="75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7" name="76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8" name="77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9" name="78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sp>
        <p:nvSpPr>
          <p:cNvPr id="37" name="36 - TextBox"/>
          <p:cNvSpPr txBox="1"/>
          <p:nvPr/>
        </p:nvSpPr>
        <p:spPr>
          <a:xfrm>
            <a:off x="3357554" y="178592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Προσθέτω νερό</a:t>
            </a:r>
            <a:endParaRPr lang="el-GR" b="1" dirty="0"/>
          </a:p>
        </p:txBody>
      </p:sp>
      <p:sp>
        <p:nvSpPr>
          <p:cNvPr id="38" name="37 - Ορθογώνιο"/>
          <p:cNvSpPr/>
          <p:nvPr/>
        </p:nvSpPr>
        <p:spPr>
          <a:xfrm>
            <a:off x="0" y="5657671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προσθέτουμε νερό σε ένα όξινο διάλυμα (δηλαδή όταν το αραιώνουμε) το διάλυμα γίνεται λιγότερο όξινο, γιατί σε ορισμένο όγκο (=χώρο)  διαλύματος περιέχονται λιγότερα H</a:t>
            </a:r>
            <a:r>
              <a:rPr lang="el-GR" b="1" baseline="30000" dirty="0" smtClean="0"/>
              <a:t>+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Επομένως, το </a:t>
            </a:r>
            <a:r>
              <a:rPr lang="el-GR" dirty="0" err="1" smtClean="0"/>
              <a:t>pH</a:t>
            </a:r>
            <a:r>
              <a:rPr lang="el-GR" dirty="0" smtClean="0"/>
              <a:t> του διαλύματος αυξάνεται.</a:t>
            </a:r>
            <a:endParaRPr lang="el-GR" dirty="0"/>
          </a:p>
        </p:txBody>
      </p:sp>
      <p:sp>
        <p:nvSpPr>
          <p:cNvPr id="40" name="39 - Ορθογώνιο"/>
          <p:cNvSpPr/>
          <p:nvPr/>
        </p:nvSpPr>
        <p:spPr>
          <a:xfrm>
            <a:off x="928662" y="3500438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pH</a:t>
            </a:r>
            <a:r>
              <a:rPr lang="el-GR" b="1" dirty="0" smtClean="0">
                <a:solidFill>
                  <a:srgbClr val="FF0000"/>
                </a:solidFill>
              </a:rPr>
              <a:t> =3</a:t>
            </a:r>
            <a:endParaRPr lang="el-GR" dirty="0"/>
          </a:p>
        </p:txBody>
      </p:sp>
      <p:sp>
        <p:nvSpPr>
          <p:cNvPr id="41" name="40 - Ορθογώνιο"/>
          <p:cNvSpPr/>
          <p:nvPr/>
        </p:nvSpPr>
        <p:spPr>
          <a:xfrm>
            <a:off x="6858016" y="4857760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pH</a:t>
            </a:r>
            <a:r>
              <a:rPr lang="el-GR" b="1" dirty="0" smtClean="0">
                <a:solidFill>
                  <a:srgbClr val="FF0000"/>
                </a:solidFill>
              </a:rPr>
              <a:t> =6</a:t>
            </a:r>
            <a:endParaRPr lang="el-GR" dirty="0"/>
          </a:p>
        </p:txBody>
      </p:sp>
      <p:sp>
        <p:nvSpPr>
          <p:cNvPr id="42" name="41 - TextBox"/>
          <p:cNvSpPr txBox="1"/>
          <p:nvPr/>
        </p:nvSpPr>
        <p:spPr>
          <a:xfrm>
            <a:off x="571472" y="3857628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Περισσότερο όξινο</a:t>
            </a:r>
            <a:endParaRPr lang="el-GR" sz="1400" b="1" dirty="0"/>
          </a:p>
        </p:txBody>
      </p:sp>
      <p:sp>
        <p:nvSpPr>
          <p:cNvPr id="43" name="42 - TextBox"/>
          <p:cNvSpPr txBox="1"/>
          <p:nvPr/>
        </p:nvSpPr>
        <p:spPr>
          <a:xfrm>
            <a:off x="6143636" y="5143512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Λιγότερο όξινο</a:t>
            </a:r>
            <a:endParaRPr lang="el-G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643174" y="42860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 </a:t>
            </a:r>
            <a:r>
              <a:rPr lang="el-GR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l-GR" sz="3600" b="1" dirty="0" err="1" smtClean="0">
                <a:solidFill>
                  <a:srgbClr val="FF0000"/>
                </a:solidFill>
              </a:rPr>
              <a:t>πεχά</a:t>
            </a:r>
            <a:r>
              <a:rPr lang="el-GR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2" name="5 - Ομάδα"/>
          <p:cNvGrpSpPr/>
          <p:nvPr/>
        </p:nvGrpSpPr>
        <p:grpSpPr>
          <a:xfrm>
            <a:off x="0" y="1428736"/>
            <a:ext cx="3071834" cy="2237171"/>
            <a:chOff x="214282" y="1857364"/>
            <a:chExt cx="4867275" cy="46863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9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8" name="17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grpSp>
        <p:nvGrpSpPr>
          <p:cNvPr id="3" name="33 - Ομάδα"/>
          <p:cNvGrpSpPr/>
          <p:nvPr/>
        </p:nvGrpSpPr>
        <p:grpSpPr>
          <a:xfrm>
            <a:off x="5715008" y="1285860"/>
            <a:ext cx="2857488" cy="2428892"/>
            <a:chOff x="214282" y="1857364"/>
            <a:chExt cx="4867275" cy="4686300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37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39" name="38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0" name="39 - Ορθογώνιο"/>
            <p:cNvSpPr/>
            <p:nvPr/>
          </p:nvSpPr>
          <p:spPr>
            <a:xfrm>
              <a:off x="2428860" y="378619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1" name="40 - Ορθογώνιο"/>
            <p:cNvSpPr/>
            <p:nvPr/>
          </p:nvSpPr>
          <p:spPr>
            <a:xfrm>
              <a:off x="3428992" y="485776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1500166" y="335756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1643042" y="500063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1000100" y="321468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407193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8" name="47 - Ορθογώνιο"/>
            <p:cNvSpPr/>
            <p:nvPr/>
          </p:nvSpPr>
          <p:spPr>
            <a:xfrm>
              <a:off x="1000100" y="407194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3929058" y="300037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2263685" y="5406378"/>
              <a:ext cx="407484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5" name="54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1495159" y="4837735"/>
              <a:ext cx="407484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8" name="57 - Ορθογώνιο"/>
            <p:cNvSpPr/>
            <p:nvPr/>
          </p:nvSpPr>
          <p:spPr>
            <a:xfrm>
              <a:off x="2063847" y="3000370"/>
              <a:ext cx="558183" cy="6255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2928926" y="500063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61" name="60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63" name="62 - Ευθύγραμμο βέλος σύνδεσης"/>
          <p:cNvCxnSpPr/>
          <p:nvPr/>
        </p:nvCxnSpPr>
        <p:spPr>
          <a:xfrm>
            <a:off x="3714744" y="2571744"/>
            <a:ext cx="149861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857620" y="2071678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Προσθέτω οξύ</a:t>
            </a:r>
            <a:endParaRPr lang="el-GR" sz="1400" b="1" dirty="0"/>
          </a:p>
        </p:txBody>
      </p:sp>
      <p:sp>
        <p:nvSpPr>
          <p:cNvPr id="71" name="70 - Ορθογώνιο"/>
          <p:cNvSpPr/>
          <p:nvPr/>
        </p:nvSpPr>
        <p:spPr>
          <a:xfrm>
            <a:off x="6643702" y="3714752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pH</a:t>
            </a:r>
            <a:r>
              <a:rPr lang="el-GR" b="1" dirty="0" smtClean="0">
                <a:solidFill>
                  <a:srgbClr val="FF0000"/>
                </a:solidFill>
              </a:rPr>
              <a:t> =2</a:t>
            </a:r>
            <a:endParaRPr lang="el-GR" dirty="0"/>
          </a:p>
        </p:txBody>
      </p:sp>
      <p:sp>
        <p:nvSpPr>
          <p:cNvPr id="72" name="71 - TextBox"/>
          <p:cNvSpPr txBox="1"/>
          <p:nvPr/>
        </p:nvSpPr>
        <p:spPr>
          <a:xfrm>
            <a:off x="6286512" y="4071942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Περισσότερο όξινο</a:t>
            </a:r>
            <a:endParaRPr lang="el-GR" sz="1400" b="1" dirty="0"/>
          </a:p>
        </p:txBody>
      </p:sp>
      <p:sp>
        <p:nvSpPr>
          <p:cNvPr id="73" name="72 - Ορθογώνιο"/>
          <p:cNvSpPr/>
          <p:nvPr/>
        </p:nvSpPr>
        <p:spPr>
          <a:xfrm>
            <a:off x="1071538" y="3786190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pH</a:t>
            </a:r>
            <a:r>
              <a:rPr lang="el-GR" b="1" dirty="0" smtClean="0">
                <a:solidFill>
                  <a:srgbClr val="FF0000"/>
                </a:solidFill>
              </a:rPr>
              <a:t> =5</a:t>
            </a:r>
            <a:endParaRPr lang="el-GR" dirty="0"/>
          </a:p>
        </p:txBody>
      </p:sp>
      <p:sp>
        <p:nvSpPr>
          <p:cNvPr id="74" name="73 - TextBox"/>
          <p:cNvSpPr txBox="1"/>
          <p:nvPr/>
        </p:nvSpPr>
        <p:spPr>
          <a:xfrm>
            <a:off x="500034" y="4143380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Λιγότερο όξινο</a:t>
            </a:r>
            <a:endParaRPr lang="el-GR" sz="1400" b="1" dirty="0"/>
          </a:p>
        </p:txBody>
      </p:sp>
      <p:sp>
        <p:nvSpPr>
          <p:cNvPr id="75" name="74 - Ορθογώνιο"/>
          <p:cNvSpPr/>
          <p:nvPr/>
        </p:nvSpPr>
        <p:spPr>
          <a:xfrm>
            <a:off x="0" y="5657671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προσθέτουμε οξύ σε ορισμένο  όξινο διάλυμα,   το διάλυμα γίνεται περισσότερο όξινο, γιατί σε ορισμένο όγκο (=χώρο)  διαλύματος περισσότερα λιγότερα H</a:t>
            </a:r>
            <a:r>
              <a:rPr lang="el-GR" b="1" baseline="30000" dirty="0" smtClean="0"/>
              <a:t>+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Επομένως, το </a:t>
            </a:r>
            <a:r>
              <a:rPr lang="el-GR" dirty="0" err="1" smtClean="0"/>
              <a:t>pH</a:t>
            </a:r>
            <a:r>
              <a:rPr lang="el-GR" dirty="0" smtClean="0"/>
              <a:t> του διαλύματος μειώνεται.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5585041"/>
            <a:ext cx="1000132" cy="99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571604" y="28572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ΝΕΡΟ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285984" y="5715016"/>
            <a:ext cx="4929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Προσοχή!!!! από 1 δισεκατομμύρια μόρια νερού… μόνο 4 μόρια νερού θα διασπαστούν     σε   Η</a:t>
            </a:r>
            <a:r>
              <a:rPr lang="el-GR" sz="2000" baseline="30000" dirty="0" smtClean="0"/>
              <a:t>+</a:t>
            </a:r>
            <a:r>
              <a:rPr lang="el-GR" sz="2000" dirty="0" smtClean="0"/>
              <a:t>  και     ΟΗ</a:t>
            </a:r>
            <a:r>
              <a:rPr lang="el-GR" sz="2000" baseline="30000" dirty="0" smtClean="0"/>
              <a:t>-</a:t>
            </a:r>
            <a:endParaRPr lang="en-US" sz="2000" baseline="30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1678" y="5410210"/>
            <a:ext cx="1342322" cy="14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TextBox"/>
          <p:cNvSpPr txBox="1"/>
          <p:nvPr/>
        </p:nvSpPr>
        <p:spPr>
          <a:xfrm>
            <a:off x="500034" y="2214554"/>
            <a:ext cx="8072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l-GR" sz="2000" b="1" dirty="0" smtClean="0">
              <a:solidFill>
                <a:srgbClr val="FF0000"/>
              </a:solidFill>
            </a:endParaRPr>
          </a:p>
          <a:p>
            <a:pPr lvl="0"/>
            <a:endParaRPr lang="en-US" sz="2000" dirty="0" smtClean="0"/>
          </a:p>
          <a:p>
            <a:r>
              <a:rPr lang="en-US" sz="2000" dirty="0" smtClean="0"/>
              <a:t>        </a:t>
            </a:r>
            <a:endParaRPr lang="en-US" sz="2000" dirty="0" smtClean="0"/>
          </a:p>
          <a:p>
            <a:pPr lvl="0" algn="ctr"/>
            <a:endParaRPr lang="el-GR" sz="2000" b="1" dirty="0" smtClean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lvl="0" algn="ctr"/>
            <a:endParaRPr lang="el-GR" sz="2000" b="1" dirty="0" smtClean="0">
              <a:ea typeface="Times New Roman"/>
              <a:cs typeface="Times New Roman"/>
            </a:endParaRPr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>
            <a:off x="1571604" y="3000372"/>
            <a:ext cx="142876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>
            <a:off x="0" y="1071546"/>
            <a:ext cx="864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b="1" dirty="0" smtClean="0">
                <a:solidFill>
                  <a:srgbClr val="FF0000"/>
                </a:solidFill>
              </a:rPr>
              <a:t>Ένας πολύ </a:t>
            </a:r>
            <a:r>
              <a:rPr lang="el-GR" b="1" dirty="0" err="1" smtClean="0">
                <a:solidFill>
                  <a:srgbClr val="FF0000"/>
                </a:solidFill>
              </a:rPr>
              <a:t>πολύ</a:t>
            </a:r>
            <a:r>
              <a:rPr lang="el-GR" b="1" dirty="0" smtClean="0">
                <a:solidFill>
                  <a:srgbClr val="FF0000"/>
                </a:solidFill>
              </a:rPr>
              <a:t> μικρός αριθμός μορίων του νερού διασπάται, όπως δείχνει η παρακάτω αντίδραση: 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71472" y="2786058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</a:t>
            </a:r>
            <a:r>
              <a:rPr lang="el-GR" sz="2400" b="1" baseline="-25000" dirty="0" smtClean="0"/>
              <a:t>2</a:t>
            </a:r>
            <a:r>
              <a:rPr lang="en-US" sz="2400" b="1" dirty="0" smtClean="0"/>
              <a:t> </a:t>
            </a:r>
            <a:r>
              <a:rPr lang="el-GR" sz="2400" b="1" dirty="0" smtClean="0"/>
              <a:t>Ο </a:t>
            </a:r>
            <a:endParaRPr lang="el-GR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378907" y="2786058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</a:t>
            </a:r>
            <a:endParaRPr lang="el-GR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4357686" y="278605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el-GR" sz="24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4851157" y="2786058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</a:t>
            </a:r>
            <a:r>
              <a:rPr lang="el-GR" sz="2400" b="1" dirty="0" smtClean="0"/>
              <a:t>Η</a:t>
            </a:r>
            <a:r>
              <a:rPr lang="en-US" sz="2400" b="1" baseline="30000" dirty="0" smtClean="0"/>
              <a:t>-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5585041"/>
            <a:ext cx="1000132" cy="99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571604" y="28572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ΝΕΡΟ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1678" y="5410210"/>
            <a:ext cx="1342322" cy="14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2357422" y="3714752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Μέσα σε καθαρό νερό έχω ίσο αριθμό     </a:t>
            </a:r>
            <a:r>
              <a:rPr lang="en-US" sz="2400" b="1" dirty="0" smtClean="0"/>
              <a:t>H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</a:t>
            </a:r>
            <a:r>
              <a:rPr lang="el-GR" sz="2400" b="1" dirty="0" smtClean="0"/>
              <a:t>          </a:t>
            </a:r>
            <a:r>
              <a:rPr lang="el-GR" sz="2400" dirty="0" smtClean="0"/>
              <a:t>και</a:t>
            </a:r>
            <a:r>
              <a:rPr lang="el-GR" sz="2400" b="1" dirty="0" smtClean="0"/>
              <a:t> </a:t>
            </a:r>
            <a:r>
              <a:rPr lang="en-US" sz="2400" b="1" dirty="0" smtClean="0"/>
              <a:t>   </a:t>
            </a:r>
            <a:r>
              <a:rPr lang="el-GR" sz="2400" b="1" dirty="0" smtClean="0"/>
              <a:t>   </a:t>
            </a:r>
            <a:r>
              <a:rPr lang="en-US" sz="2400" b="1" dirty="0" smtClean="0"/>
              <a:t> O</a:t>
            </a:r>
            <a:r>
              <a:rPr lang="el-GR" sz="2400" b="1" dirty="0" smtClean="0"/>
              <a:t>Η</a:t>
            </a:r>
            <a:r>
              <a:rPr lang="el-GR" sz="2400" dirty="0" smtClean="0"/>
              <a:t> </a:t>
            </a:r>
            <a:r>
              <a:rPr lang="en-US" sz="2400" b="1" baseline="30000" dirty="0" smtClean="0"/>
              <a:t>-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3714744" y="5072074"/>
            <a:ext cx="309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πλήθος   </a:t>
            </a:r>
            <a:r>
              <a:rPr lang="en-US" b="1" dirty="0" smtClean="0"/>
              <a:t>H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r>
              <a:rPr lang="el-GR" b="1" dirty="0" smtClean="0"/>
              <a:t>     =   πλήθος  </a:t>
            </a:r>
            <a:r>
              <a:rPr lang="en-US" b="1" dirty="0" smtClean="0"/>
              <a:t>O</a:t>
            </a:r>
            <a:r>
              <a:rPr lang="el-GR" b="1" dirty="0" smtClean="0"/>
              <a:t>Η</a:t>
            </a:r>
            <a:r>
              <a:rPr lang="el-GR" dirty="0" smtClean="0"/>
              <a:t> </a:t>
            </a:r>
            <a:r>
              <a:rPr lang="en-US" b="1" baseline="30000" dirty="0" smtClean="0"/>
              <a:t>-</a:t>
            </a:r>
            <a:endParaRPr lang="en-US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>
            <a:off x="1571604" y="3000372"/>
            <a:ext cx="142876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571472" y="2786058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</a:t>
            </a:r>
            <a:r>
              <a:rPr lang="el-GR" sz="2400" b="1" baseline="-25000" dirty="0" smtClean="0"/>
              <a:t>2</a:t>
            </a:r>
            <a:r>
              <a:rPr lang="en-US" sz="2400" b="1" dirty="0" smtClean="0"/>
              <a:t> </a:t>
            </a:r>
            <a:r>
              <a:rPr lang="el-GR" sz="2400" b="1" dirty="0" smtClean="0"/>
              <a:t>Ο </a:t>
            </a:r>
            <a:endParaRPr lang="el-GR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3378907" y="2786058"/>
            <a:ext cx="550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</a:t>
            </a:r>
            <a:endParaRPr lang="el-GR" sz="24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357686" y="278605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</a:t>
            </a:r>
            <a:endParaRPr lang="el-GR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4851157" y="2786058"/>
            <a:ext cx="6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O</a:t>
            </a:r>
            <a:r>
              <a:rPr lang="el-GR" sz="2400" b="1" dirty="0" smtClean="0"/>
              <a:t>Η</a:t>
            </a:r>
            <a:r>
              <a:rPr lang="en-US" sz="2400" b="1" baseline="30000" dirty="0" smtClean="0"/>
              <a:t>-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428728" y="35716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 </a:t>
            </a:r>
            <a:r>
              <a:rPr lang="el-GR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85786" y="1928802"/>
            <a:ext cx="7143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Διαλύματα που έχουν </a:t>
            </a:r>
            <a:r>
              <a:rPr lang="en-US" sz="2400" dirty="0" smtClean="0"/>
              <a:t>pH  </a:t>
            </a:r>
            <a:r>
              <a:rPr lang="el-GR" sz="2400" dirty="0" smtClean="0"/>
              <a:t>= 7  είναι  ουδέτερα διαλύματα.    </a:t>
            </a:r>
            <a:endParaRPr lang="en-US" sz="2400" dirty="0" smtClean="0"/>
          </a:p>
          <a:p>
            <a:r>
              <a:rPr lang="el-GR" sz="1600" b="1" dirty="0" smtClean="0"/>
              <a:t>(σε θερμοκρασία 25 βαθμούς κελσίου  25</a:t>
            </a:r>
            <a:r>
              <a:rPr lang="el-GR" sz="1600" b="1" baseline="30000" dirty="0" smtClean="0"/>
              <a:t>ο</a:t>
            </a:r>
            <a:r>
              <a:rPr lang="en-US" sz="1600" b="1" dirty="0" smtClean="0"/>
              <a:t>C)</a:t>
            </a:r>
            <a:endParaRPr lang="el-GR" sz="1600" b="1" dirty="0" smtClean="0"/>
          </a:p>
          <a:p>
            <a:endParaRPr lang="el-GR" sz="2400" dirty="0" smtClean="0"/>
          </a:p>
          <a:p>
            <a:r>
              <a:rPr lang="el-GR" sz="2400" dirty="0" smtClean="0"/>
              <a:t>πλήθος   ΟΗ</a:t>
            </a:r>
            <a:r>
              <a:rPr lang="el-GR" sz="2400" baseline="30000" dirty="0" smtClean="0"/>
              <a:t>-   </a:t>
            </a:r>
            <a:r>
              <a:rPr lang="el-GR" sz="2400" dirty="0" smtClean="0"/>
              <a:t>=  πλήθος   Η</a:t>
            </a:r>
            <a:r>
              <a:rPr lang="el-GR" sz="2400" baseline="30000" dirty="0" smtClean="0"/>
              <a:t>+</a:t>
            </a:r>
          </a:p>
          <a:p>
            <a:endParaRPr lang="en-US" sz="2400" baseline="30000" dirty="0" smtClean="0"/>
          </a:p>
        </p:txBody>
      </p:sp>
      <p:sp>
        <p:nvSpPr>
          <p:cNvPr id="7" name="6 - Ορθογώνιο"/>
          <p:cNvSpPr/>
          <p:nvPr/>
        </p:nvSpPr>
        <p:spPr>
          <a:xfrm>
            <a:off x="3214678" y="6072206"/>
            <a:ext cx="2054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/>
              <a:t>pH  </a:t>
            </a:r>
            <a:r>
              <a:rPr lang="el-GR" sz="1600" b="1" dirty="0" smtClean="0"/>
              <a:t>= 7  </a:t>
            </a:r>
          </a:p>
          <a:p>
            <a:pPr algn="ctr"/>
            <a:r>
              <a:rPr lang="el-GR" sz="1600" b="1" dirty="0" smtClean="0"/>
              <a:t>ουδέτερα διαλύματα.</a:t>
            </a:r>
            <a:endParaRPr lang="en-US" sz="1600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3829830" y="5671368"/>
            <a:ext cx="62867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86322"/>
            <a:ext cx="7572428" cy="8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428728" y="35716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 </a:t>
            </a:r>
            <a:r>
              <a:rPr lang="el-GR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l-GR" sz="3600" b="1" dirty="0" err="1" smtClean="0">
                <a:solidFill>
                  <a:srgbClr val="FF0000"/>
                </a:solidFill>
              </a:rPr>
              <a:t>πεχά</a:t>
            </a:r>
            <a:r>
              <a:rPr lang="el-GR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14282" y="1785926"/>
            <a:ext cx="7786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:  </a:t>
            </a:r>
          </a:p>
          <a:p>
            <a:endParaRPr lang="el-GR" sz="2400" dirty="0" smtClean="0"/>
          </a:p>
          <a:p>
            <a:r>
              <a:rPr lang="el-GR" sz="2400" dirty="0" smtClean="0"/>
              <a:t>Το καθαρό  νερό  έχει  </a:t>
            </a:r>
            <a:r>
              <a:rPr lang="en-US" sz="2400" u="sng" dirty="0" smtClean="0"/>
              <a:t>pH</a:t>
            </a:r>
            <a:r>
              <a:rPr lang="el-GR" sz="2400" u="sng" dirty="0" smtClean="0"/>
              <a:t> = 7 </a:t>
            </a:r>
            <a:r>
              <a:rPr lang="el-GR" sz="2400" dirty="0" smtClean="0"/>
              <a:t> άρα είναι ουδέτερο διάλυμα</a:t>
            </a:r>
            <a:endParaRPr lang="en-US" sz="2400" u="sng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28572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 </a:t>
            </a:r>
            <a:r>
              <a:rPr lang="el-GR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85786" y="1714488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 pH, </a:t>
            </a:r>
            <a:r>
              <a:rPr lang="el-GR" sz="2000" dirty="0" smtClean="0"/>
              <a:t>ενός διαλύματος  το μετράμε   με ένα όργανο που λέγεται  </a:t>
            </a:r>
            <a:r>
              <a:rPr lang="el-GR" sz="2000" u="sng" dirty="0" smtClean="0"/>
              <a:t>πεχάμετρο</a:t>
            </a:r>
            <a:r>
              <a:rPr lang="el-GR" sz="2000" dirty="0" smtClean="0"/>
              <a:t>,  είτε  με </a:t>
            </a:r>
            <a:r>
              <a:rPr lang="el-GR" sz="2000" u="sng" dirty="0" smtClean="0"/>
              <a:t>πεχαμετρικό  χαρτί.</a:t>
            </a:r>
            <a:endParaRPr lang="en-US" sz="20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071678"/>
            <a:ext cx="26670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Ορθογώνιο"/>
          <p:cNvSpPr/>
          <p:nvPr/>
        </p:nvSpPr>
        <p:spPr>
          <a:xfrm>
            <a:off x="7643834" y="1928802"/>
            <a:ext cx="1230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πεχάμετρο</a:t>
            </a:r>
            <a:endParaRPr lang="en-US" b="1" dirty="0"/>
          </a:p>
        </p:txBody>
      </p:sp>
      <p:sp>
        <p:nvSpPr>
          <p:cNvPr id="9" name="8 - Ορθογώνιο"/>
          <p:cNvSpPr/>
          <p:nvPr/>
        </p:nvSpPr>
        <p:spPr>
          <a:xfrm>
            <a:off x="6572264" y="5715016"/>
            <a:ext cx="1012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διάλυμα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33825"/>
            <a:ext cx="46386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Ορθογώνιο"/>
          <p:cNvSpPr/>
          <p:nvPr/>
        </p:nvSpPr>
        <p:spPr>
          <a:xfrm>
            <a:off x="2428860" y="5072074"/>
            <a:ext cx="1230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FF00"/>
                </a:solidFill>
              </a:rPr>
              <a:t>πεχάμετρο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285720" y="6000768"/>
            <a:ext cx="1012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διάλυμα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14414" y="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 </a:t>
            </a:r>
            <a:r>
              <a:rPr lang="el-GR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(</a:t>
            </a:r>
            <a:r>
              <a:rPr lang="el-GR" sz="3600" b="1" dirty="0" err="1" smtClean="0">
                <a:solidFill>
                  <a:srgbClr val="FF0000"/>
                </a:solidFill>
              </a:rPr>
              <a:t>πεχά</a:t>
            </a:r>
            <a:r>
              <a:rPr lang="el-GR" sz="3600" b="1" dirty="0" smtClean="0">
                <a:solidFill>
                  <a:srgbClr val="FF0000"/>
                </a:solidFill>
              </a:rPr>
              <a:t>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786874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142852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κατιόντα (+)     και τα  ανιόντα  (-)  ονομάζονται </a:t>
            </a:r>
            <a:r>
              <a:rPr lang="el-GR" sz="2400" b="1" dirty="0" smtClean="0">
                <a:solidFill>
                  <a:srgbClr val="FF0000"/>
                </a:solidFill>
              </a:rPr>
              <a:t>ιόντα</a:t>
            </a:r>
            <a:r>
              <a:rPr lang="el-GR" sz="2400" dirty="0" smtClean="0"/>
              <a:t>. </a:t>
            </a:r>
            <a:endParaRPr lang="en-US" sz="2400" dirty="0"/>
          </a:p>
        </p:txBody>
      </p:sp>
      <p:sp>
        <p:nvSpPr>
          <p:cNvPr id="6" name="5 - Επεξήγηση με σύννεφο"/>
          <p:cNvSpPr/>
          <p:nvPr/>
        </p:nvSpPr>
        <p:spPr>
          <a:xfrm>
            <a:off x="714348" y="2214554"/>
            <a:ext cx="1428760" cy="1000132"/>
          </a:xfrm>
          <a:prstGeom prst="cloudCallout">
            <a:avLst>
              <a:gd name="adj1" fmla="val 7769"/>
              <a:gd name="adj2" fmla="val 1213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071538" y="250030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H</a:t>
            </a:r>
            <a:r>
              <a:rPr lang="en-US" sz="2800" b="1" baseline="30000" dirty="0" smtClean="0">
                <a:solidFill>
                  <a:srgbClr val="00B0F0"/>
                </a:solidFill>
              </a:rPr>
              <a:t>+</a:t>
            </a:r>
            <a:endParaRPr lang="en-US" sz="2800" b="1" baseline="30000" dirty="0">
              <a:solidFill>
                <a:srgbClr val="00B0F0"/>
              </a:solidFill>
            </a:endParaRPr>
          </a:p>
        </p:txBody>
      </p:sp>
      <p:sp>
        <p:nvSpPr>
          <p:cNvPr id="8" name="7 - Επεξήγηση με σύννεφο"/>
          <p:cNvSpPr/>
          <p:nvPr/>
        </p:nvSpPr>
        <p:spPr>
          <a:xfrm>
            <a:off x="6143636" y="2786058"/>
            <a:ext cx="1428760" cy="1000132"/>
          </a:xfrm>
          <a:prstGeom prst="cloudCallout">
            <a:avLst>
              <a:gd name="adj1" fmla="val 27533"/>
              <a:gd name="adj2" fmla="val 1643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6357950" y="300037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OH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14282" y="4000504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Κατιόν υδρογόνου (κατιόντα υδρογόνου)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572132" y="4929198"/>
            <a:ext cx="3571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Ανιόν υδροξειδίου</a:t>
            </a:r>
          </a:p>
          <a:p>
            <a:r>
              <a:rPr lang="el-GR" sz="2400" b="1" dirty="0" smtClean="0">
                <a:solidFill>
                  <a:srgbClr val="FF0000"/>
                </a:solidFill>
              </a:rPr>
              <a:t>(ανιόντα υδροξειδίου</a:t>
            </a:r>
            <a:r>
              <a:rPr lang="el-GR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247244"/>
            <a:ext cx="1338651" cy="133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πεξήγηση με σύννεφο"/>
          <p:cNvSpPr/>
          <p:nvPr/>
        </p:nvSpPr>
        <p:spPr>
          <a:xfrm>
            <a:off x="0" y="4214818"/>
            <a:ext cx="1500198" cy="785818"/>
          </a:xfrm>
          <a:prstGeom prst="cloudCallout">
            <a:avLst>
              <a:gd name="adj1" fmla="val 25813"/>
              <a:gd name="adj2" fmla="val 10463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1571604" y="28572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ΝΕΡΟ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142844" y="4214818"/>
            <a:ext cx="1557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ένα δοχείο με νερό…</a:t>
            </a:r>
            <a:endParaRPr lang="en-US" sz="2000" baseline="30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73050" y="909640"/>
            <a:ext cx="1342322" cy="14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5214942" y="285752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Ένα μόριο νερού συμβολίζεται:   </a:t>
            </a:r>
            <a:r>
              <a:rPr lang="el-GR" b="1" dirty="0" smtClean="0">
                <a:solidFill>
                  <a:srgbClr val="FF0000"/>
                </a:solidFill>
              </a:rPr>
              <a:t>Η</a:t>
            </a:r>
            <a:r>
              <a:rPr lang="el-GR" b="1" baseline="-25000" dirty="0" smtClean="0">
                <a:solidFill>
                  <a:srgbClr val="FF0000"/>
                </a:solidFill>
              </a:rPr>
              <a:t>2</a:t>
            </a:r>
            <a:r>
              <a:rPr lang="el-GR" b="1" dirty="0" smtClean="0">
                <a:solidFill>
                  <a:srgbClr val="FF0000"/>
                </a:solidFill>
              </a:rPr>
              <a:t>Ο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10 - Επεξήγηση με σύννεφο"/>
          <p:cNvSpPr/>
          <p:nvPr/>
        </p:nvSpPr>
        <p:spPr>
          <a:xfrm>
            <a:off x="4857752" y="0"/>
            <a:ext cx="2786050" cy="1571636"/>
          </a:xfrm>
          <a:prstGeom prst="cloudCallout">
            <a:avLst>
              <a:gd name="adj1" fmla="val 60446"/>
              <a:gd name="adj2" fmla="val 3276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928802"/>
            <a:ext cx="3357586" cy="242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TextBox"/>
          <p:cNvSpPr txBox="1"/>
          <p:nvPr/>
        </p:nvSpPr>
        <p:spPr>
          <a:xfrm>
            <a:off x="5643570" y="5143512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Βέβαια μια </a:t>
            </a:r>
            <a:r>
              <a:rPr lang="el-GR" sz="2000" b="1" dirty="0" smtClean="0">
                <a:solidFill>
                  <a:srgbClr val="FF0000"/>
                </a:solidFill>
              </a:rPr>
              <a:t>σταγόνα</a:t>
            </a:r>
            <a:r>
              <a:rPr lang="el-GR" sz="2000" b="1" dirty="0" smtClean="0"/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νερού</a:t>
            </a:r>
            <a:r>
              <a:rPr lang="el-GR" sz="2000" b="1" dirty="0" smtClean="0"/>
              <a:t>…. αποτελείται  από  εκατομμύρια  μόρια   νερού  (Η</a:t>
            </a:r>
            <a:r>
              <a:rPr lang="el-GR" sz="2000" b="1" baseline="-25000" dirty="0" smtClean="0"/>
              <a:t>2</a:t>
            </a:r>
            <a:r>
              <a:rPr lang="el-GR" sz="2000" b="1" dirty="0" smtClean="0"/>
              <a:t>Ο )</a:t>
            </a:r>
            <a:endParaRPr lang="en-US" sz="2000" b="1" dirty="0"/>
          </a:p>
        </p:txBody>
      </p:sp>
      <p:sp>
        <p:nvSpPr>
          <p:cNvPr id="12" name="11 - Επεξήγηση με σύννεφο"/>
          <p:cNvSpPr/>
          <p:nvPr/>
        </p:nvSpPr>
        <p:spPr>
          <a:xfrm>
            <a:off x="4786314" y="4643446"/>
            <a:ext cx="4572032" cy="2214554"/>
          </a:xfrm>
          <a:prstGeom prst="cloudCallout">
            <a:avLst>
              <a:gd name="adj1" fmla="val -39585"/>
              <a:gd name="adj2" fmla="val -7918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85786" y="1214422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b="1" dirty="0" smtClean="0">
                <a:solidFill>
                  <a:srgbClr val="FF0000"/>
                </a:solidFill>
              </a:rPr>
              <a:t>οξύτητα</a:t>
            </a:r>
            <a:r>
              <a:rPr lang="el-GR" sz="2400" dirty="0" smtClean="0"/>
              <a:t> ενός όξινου διαλύματος,   αναφέρεται στην  πυκνότητα  κατιόντων υδρογόνου  (</a:t>
            </a:r>
            <a:r>
              <a:rPr lang="en-US" sz="2400" dirty="0" smtClean="0"/>
              <a:t>H</a:t>
            </a:r>
            <a:r>
              <a:rPr lang="el-GR" sz="2400" baseline="30000" dirty="0" smtClean="0"/>
              <a:t>+</a:t>
            </a:r>
            <a:r>
              <a:rPr lang="el-GR" sz="2400" dirty="0" smtClean="0"/>
              <a:t>)  μέσα σε ένα  διάλυμα .</a:t>
            </a:r>
            <a:endParaRPr lang="en-US" sz="2400" dirty="0"/>
          </a:p>
        </p:txBody>
      </p:sp>
      <p:grpSp>
        <p:nvGrpSpPr>
          <p:cNvPr id="6" name="5 - Ομάδα"/>
          <p:cNvGrpSpPr/>
          <p:nvPr/>
        </p:nvGrpSpPr>
        <p:grpSpPr>
          <a:xfrm>
            <a:off x="214282" y="4143380"/>
            <a:ext cx="3071834" cy="2237171"/>
            <a:chOff x="214282" y="1857364"/>
            <a:chExt cx="4867275" cy="46863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9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3" name="12 - Ορθογώνιο"/>
            <p:cNvSpPr/>
            <p:nvPr/>
          </p:nvSpPr>
          <p:spPr>
            <a:xfrm>
              <a:off x="3428992" y="485776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5" name="14 - Ορθογώνιο"/>
            <p:cNvSpPr/>
            <p:nvPr/>
          </p:nvSpPr>
          <p:spPr>
            <a:xfrm>
              <a:off x="1500166" y="335756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6" name="15 - Ορθογώνιο"/>
            <p:cNvSpPr/>
            <p:nvPr/>
          </p:nvSpPr>
          <p:spPr>
            <a:xfrm>
              <a:off x="1643042" y="500063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1000100" y="321468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8" name="17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9" name="18 - Ορθογώνιο"/>
            <p:cNvSpPr/>
            <p:nvPr/>
          </p:nvSpPr>
          <p:spPr>
            <a:xfrm>
              <a:off x="407193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1000100" y="407194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5" name="24 - Ορθογώνιο"/>
            <p:cNvSpPr/>
            <p:nvPr/>
          </p:nvSpPr>
          <p:spPr>
            <a:xfrm>
              <a:off x="3929058" y="300037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2143108" y="571501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1500166" y="564357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2" name="31 - Ορθογώνιο"/>
            <p:cNvSpPr/>
            <p:nvPr/>
          </p:nvSpPr>
          <p:spPr>
            <a:xfrm>
              <a:off x="2928926" y="500063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sp>
        <p:nvSpPr>
          <p:cNvPr id="30" name="29 - TextBox"/>
          <p:cNvSpPr txBox="1"/>
          <p:nvPr/>
        </p:nvSpPr>
        <p:spPr>
          <a:xfrm>
            <a:off x="0" y="628652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Όξινο διάλυμα ή διάλυμα οξέος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4929190" y="300037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Εξηγώ στη συνέχεια 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- Ομάδα"/>
          <p:cNvGrpSpPr/>
          <p:nvPr/>
        </p:nvGrpSpPr>
        <p:grpSpPr>
          <a:xfrm>
            <a:off x="500034" y="2714620"/>
            <a:ext cx="3071834" cy="2237171"/>
            <a:chOff x="214282" y="1857364"/>
            <a:chExt cx="4867275" cy="46863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9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8" name="17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63" name="62 - Ευθύγραμμο βέλος σύνδεσης"/>
          <p:cNvCxnSpPr/>
          <p:nvPr/>
        </p:nvCxnSpPr>
        <p:spPr>
          <a:xfrm rot="16200000" flipH="1">
            <a:off x="1428728" y="4786322"/>
            <a:ext cx="928694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142844" y="5286388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διάλυμα με </a:t>
            </a:r>
            <a:r>
              <a:rPr lang="el-GR" u="sng" dirty="0" smtClean="0"/>
              <a:t>μεγαλύτερη  οξύτητα (περισσότερο όξινο),  </a:t>
            </a:r>
            <a:r>
              <a:rPr lang="el-GR" dirty="0" smtClean="0"/>
              <a:t>γατί έχω μεγαλύτερη πυκνότητα σε Η</a:t>
            </a:r>
            <a:r>
              <a:rPr lang="el-GR" baseline="30000" dirty="0" smtClean="0"/>
              <a:t>+</a:t>
            </a:r>
            <a:endParaRPr lang="en-US" baseline="30000" dirty="0"/>
          </a:p>
        </p:txBody>
      </p:sp>
      <p:sp>
        <p:nvSpPr>
          <p:cNvPr id="66" name="65 - TextBox"/>
          <p:cNvSpPr txBox="1"/>
          <p:nvPr/>
        </p:nvSpPr>
        <p:spPr>
          <a:xfrm>
            <a:off x="5643570" y="585789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διάλυμα με </a:t>
            </a:r>
            <a:r>
              <a:rPr lang="el-GR" u="sng" dirty="0" smtClean="0"/>
              <a:t>μικρότερη οξύτητα </a:t>
            </a:r>
            <a:r>
              <a:rPr lang="el-GR" dirty="0" smtClean="0"/>
              <a:t>( είναι πιο αραιό σε Η</a:t>
            </a:r>
            <a:r>
              <a:rPr lang="el-GR" baseline="30000" dirty="0" smtClean="0"/>
              <a:t>+</a:t>
            </a:r>
            <a:r>
              <a:rPr lang="el-GR" dirty="0" smtClean="0"/>
              <a:t>) </a:t>
            </a:r>
            <a:endParaRPr lang="en-US" dirty="0"/>
          </a:p>
        </p:txBody>
      </p:sp>
      <p:grpSp>
        <p:nvGrpSpPr>
          <p:cNvPr id="62" name="5 - Ομάδα"/>
          <p:cNvGrpSpPr/>
          <p:nvPr/>
        </p:nvGrpSpPr>
        <p:grpSpPr>
          <a:xfrm>
            <a:off x="5214910" y="1785926"/>
            <a:ext cx="3929090" cy="3808807"/>
            <a:chOff x="214282" y="1857364"/>
            <a:chExt cx="4867275" cy="4686300"/>
          </a:xfrm>
        </p:grpSpPr>
        <p:pic>
          <p:nvPicPr>
            <p:cNvPr id="6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8" name="67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69" name="68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0" name="69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1" name="70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2" name="71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3" name="72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4" name="73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5" name="74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6" name="75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7" name="76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8" name="77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79" name="78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64" name="63 - Ευθύγραμμο βέλος σύνδεσης"/>
          <p:cNvCxnSpPr/>
          <p:nvPr/>
        </p:nvCxnSpPr>
        <p:spPr>
          <a:xfrm rot="16200000" flipH="1">
            <a:off x="6643702" y="5000636"/>
            <a:ext cx="135732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- Ομάδα"/>
          <p:cNvGrpSpPr/>
          <p:nvPr/>
        </p:nvGrpSpPr>
        <p:grpSpPr>
          <a:xfrm>
            <a:off x="500034" y="2714620"/>
            <a:ext cx="3071834" cy="2237171"/>
            <a:chOff x="214282" y="1857364"/>
            <a:chExt cx="4867275" cy="46863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9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1" name="10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8" name="17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9" name="28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grpSp>
        <p:nvGrpSpPr>
          <p:cNvPr id="3" name="33 - Ομάδα"/>
          <p:cNvGrpSpPr/>
          <p:nvPr/>
        </p:nvGrpSpPr>
        <p:grpSpPr>
          <a:xfrm>
            <a:off x="5643570" y="2571744"/>
            <a:ext cx="2857488" cy="2428892"/>
            <a:chOff x="214282" y="1857364"/>
            <a:chExt cx="4867275" cy="4686300"/>
          </a:xfrm>
        </p:grpSpPr>
        <p:pic>
          <p:nvPicPr>
            <p:cNvPr id="3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37 - Ορθογώνιο"/>
            <p:cNvSpPr/>
            <p:nvPr/>
          </p:nvSpPr>
          <p:spPr>
            <a:xfrm>
              <a:off x="3143240" y="5572140"/>
              <a:ext cx="13269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39" name="38 - Ορθογώνιο"/>
            <p:cNvSpPr/>
            <p:nvPr/>
          </p:nvSpPr>
          <p:spPr>
            <a:xfrm>
              <a:off x="2928926" y="307181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0" name="39 - Ορθογώνιο"/>
            <p:cNvSpPr/>
            <p:nvPr/>
          </p:nvSpPr>
          <p:spPr>
            <a:xfrm>
              <a:off x="2428860" y="378619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1" name="40 - Ορθογώνιο"/>
            <p:cNvSpPr/>
            <p:nvPr/>
          </p:nvSpPr>
          <p:spPr>
            <a:xfrm>
              <a:off x="3428992" y="485776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3714744" y="371475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1500166" y="335756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1643042" y="500063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1000100" y="321468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3357554" y="271462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407193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8" name="47 - Ορθογώνιο"/>
            <p:cNvSpPr/>
            <p:nvPr/>
          </p:nvSpPr>
          <p:spPr>
            <a:xfrm>
              <a:off x="1000100" y="407194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2357422" y="464344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1500166" y="278605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1000100" y="542926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3929058" y="4214818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3929058" y="3000372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2263685" y="5406378"/>
              <a:ext cx="407484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5" name="54 - Ορθογώνιο"/>
            <p:cNvSpPr/>
            <p:nvPr/>
          </p:nvSpPr>
          <p:spPr>
            <a:xfrm>
              <a:off x="3071802" y="4143380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1495159" y="4837735"/>
              <a:ext cx="407484" cy="369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857224" y="471488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8" name="57 - Ορθογώνιο"/>
            <p:cNvSpPr/>
            <p:nvPr/>
          </p:nvSpPr>
          <p:spPr>
            <a:xfrm>
              <a:off x="2063847" y="3000370"/>
              <a:ext cx="558183" cy="6255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642910" y="3643314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2928926" y="500063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61" name="60 - Ορθογώνιο"/>
            <p:cNvSpPr/>
            <p:nvPr/>
          </p:nvSpPr>
          <p:spPr>
            <a:xfrm>
              <a:off x="1785918" y="3929066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63" name="62 - Ευθύγραμμο βέλος σύνδεσης"/>
          <p:cNvCxnSpPr/>
          <p:nvPr/>
        </p:nvCxnSpPr>
        <p:spPr>
          <a:xfrm rot="5400000">
            <a:off x="1499372" y="4786322"/>
            <a:ext cx="1072364" cy="2151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- Ευθύγραμμο βέλος σύνδεσης"/>
          <p:cNvCxnSpPr>
            <a:stCxn id="60" idx="0"/>
          </p:cNvCxnSpPr>
          <p:nvPr/>
        </p:nvCxnSpPr>
        <p:spPr>
          <a:xfrm rot="16200000" flipH="1" flipV="1">
            <a:off x="6528991" y="4529915"/>
            <a:ext cx="1156936" cy="49888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500034" y="550070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διάλυμα με </a:t>
            </a:r>
            <a:r>
              <a:rPr lang="el-GR" u="sng" dirty="0" smtClean="0"/>
              <a:t>μικρή οξύτητα</a:t>
            </a:r>
            <a:endParaRPr lang="en-US" u="sng" dirty="0"/>
          </a:p>
        </p:txBody>
      </p:sp>
      <p:sp>
        <p:nvSpPr>
          <p:cNvPr id="66" name="65 - TextBox"/>
          <p:cNvSpPr txBox="1"/>
          <p:nvPr/>
        </p:nvSpPr>
        <p:spPr>
          <a:xfrm>
            <a:off x="5857884" y="528638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Όξινο διάλυμα με </a:t>
            </a:r>
            <a:r>
              <a:rPr lang="el-GR" u="sng" dirty="0" smtClean="0"/>
              <a:t>μεγαλύτερη  οξύτητα</a:t>
            </a:r>
            <a:endParaRPr lang="en-US" u="sng" dirty="0"/>
          </a:p>
        </p:txBody>
      </p:sp>
      <p:sp>
        <p:nvSpPr>
          <p:cNvPr id="62" name="61 - TextBox"/>
          <p:cNvSpPr txBox="1"/>
          <p:nvPr/>
        </p:nvSpPr>
        <p:spPr>
          <a:xfrm>
            <a:off x="6143636" y="5929330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Περισσότερο όξινο</a:t>
            </a:r>
            <a:endParaRPr lang="el-GR" sz="1400" b="1" dirty="0"/>
          </a:p>
        </p:txBody>
      </p:sp>
      <p:sp>
        <p:nvSpPr>
          <p:cNvPr id="69" name="68 - TextBox"/>
          <p:cNvSpPr txBox="1"/>
          <p:nvPr/>
        </p:nvSpPr>
        <p:spPr>
          <a:xfrm>
            <a:off x="642910" y="6143644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Λιγότερο όξινο</a:t>
            </a:r>
            <a:endParaRPr lang="el-G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2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72074"/>
            <a:ext cx="8072494" cy="106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643042" y="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 </a:t>
            </a:r>
            <a:r>
              <a:rPr lang="el-GR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71472" y="471488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πολύ  όξινο </a:t>
            </a:r>
            <a:endParaRPr lang="en-US" sz="14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1500166" y="471488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πολύ  όξινο </a:t>
            </a:r>
            <a:endParaRPr lang="en-US" sz="14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428860" y="5000636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όξινο </a:t>
            </a:r>
            <a:endParaRPr lang="en-US" sz="14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214678" y="485776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όξινο </a:t>
            </a:r>
            <a:endParaRPr lang="en-US" sz="1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6357950" y="471488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ελαφρώς όξινο </a:t>
            </a:r>
            <a:endParaRPr lang="en-US" sz="1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5429256" y="47863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λίγο όξινο </a:t>
            </a:r>
            <a:endParaRPr lang="en-US" sz="1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4357686" y="457200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λίγο όξινο </a:t>
            </a:r>
            <a:endParaRPr lang="en-US" sz="1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7500958" y="471488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Ουδέτερο  διάλυμα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7147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1571604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2571736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2" name="21 - TextBox"/>
          <p:cNvSpPr txBox="1"/>
          <p:nvPr/>
        </p:nvSpPr>
        <p:spPr>
          <a:xfrm>
            <a:off x="3571868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450056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5572132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6572264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7572396" y="607220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27" name="26 - Ορθογώνιο"/>
          <p:cNvSpPr/>
          <p:nvPr/>
        </p:nvSpPr>
        <p:spPr>
          <a:xfrm>
            <a:off x="785786" y="1857364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Διαλύματα που έχουν </a:t>
            </a:r>
            <a:r>
              <a:rPr lang="en-US" dirty="0" smtClean="0"/>
              <a:t>pH  </a:t>
            </a:r>
            <a:r>
              <a:rPr lang="el-GR" dirty="0" smtClean="0"/>
              <a:t>από μηδέν έως 7 είναι </a:t>
            </a:r>
            <a:r>
              <a:rPr lang="el-GR" b="1" dirty="0" smtClean="0"/>
              <a:t>όξινα διαλύματα</a:t>
            </a:r>
            <a:r>
              <a:rPr lang="el-GR" dirty="0" smtClean="0"/>
              <a:t>.</a:t>
            </a:r>
            <a:endParaRPr lang="en-US" dirty="0" smtClean="0"/>
          </a:p>
        </p:txBody>
      </p:sp>
      <p:sp>
        <p:nvSpPr>
          <p:cNvPr id="28" name="27 - Ορθογώνιο"/>
          <p:cNvSpPr/>
          <p:nvPr/>
        </p:nvSpPr>
        <p:spPr>
          <a:xfrm>
            <a:off x="571472" y="785794"/>
            <a:ext cx="4472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σε </a:t>
            </a:r>
            <a:r>
              <a:rPr lang="el-GR" b="1" dirty="0" smtClean="0"/>
              <a:t>θερμοκρασία 25 βαθμούς κελσίου  25</a:t>
            </a:r>
            <a:r>
              <a:rPr lang="el-GR" b="1" baseline="30000" dirty="0" smtClean="0"/>
              <a:t>ο</a:t>
            </a:r>
            <a:r>
              <a:rPr lang="en-US" b="1" dirty="0" smtClean="0"/>
              <a:t>C</a:t>
            </a:r>
            <a:endParaRPr lang="el-GR" b="1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000100" y="2643182"/>
            <a:ext cx="5427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Τα όξινα διαλύματα έχουν </a:t>
            </a:r>
            <a:r>
              <a:rPr lang="el-GR" dirty="0" smtClean="0"/>
              <a:t>περισσότερα Η</a:t>
            </a:r>
            <a:r>
              <a:rPr lang="el-GR" baseline="30000" dirty="0" smtClean="0"/>
              <a:t>+</a:t>
            </a:r>
            <a:r>
              <a:rPr lang="el-GR" dirty="0" smtClean="0"/>
              <a:t>   από ΟΗ</a:t>
            </a:r>
            <a:r>
              <a:rPr lang="el-GR" baseline="30000" dirty="0" smtClean="0"/>
              <a:t>-</a:t>
            </a:r>
          </a:p>
        </p:txBody>
      </p:sp>
      <p:sp>
        <p:nvSpPr>
          <p:cNvPr id="30" name="29 - Ορθογώνιο"/>
          <p:cNvSpPr/>
          <p:nvPr/>
        </p:nvSpPr>
        <p:spPr>
          <a:xfrm>
            <a:off x="1071538" y="3571876"/>
            <a:ext cx="5786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Όσο μικρότερο το </a:t>
            </a:r>
            <a:r>
              <a:rPr lang="en-US" dirty="0" smtClean="0"/>
              <a:t>pH</a:t>
            </a:r>
            <a:r>
              <a:rPr lang="el-GR" dirty="0" smtClean="0"/>
              <a:t> τόσο πιο όξινο το διάλυμα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  <p:bldP spid="16" grpId="0"/>
      <p:bldP spid="17" grpId="0"/>
      <p:bldP spid="18" grpId="0"/>
      <p:bldP spid="12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3108" y="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 </a:t>
            </a:r>
            <a:r>
              <a:rPr lang="el-GR" sz="2400" b="1" dirty="0" smtClean="0">
                <a:solidFill>
                  <a:srgbClr val="FF0000"/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l-GR" sz="2400" b="1" dirty="0" err="1" smtClean="0">
                <a:solidFill>
                  <a:srgbClr val="FF0000"/>
                </a:solidFill>
              </a:rPr>
              <a:t>πεχά</a:t>
            </a:r>
            <a:r>
              <a:rPr lang="el-GR" sz="2400" b="1" dirty="0" smtClean="0">
                <a:solidFill>
                  <a:srgbClr val="FF0000"/>
                </a:solidFill>
              </a:rPr>
              <a:t>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0" y="928670"/>
            <a:ext cx="71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Διαλύματα που έχουν </a:t>
            </a:r>
            <a:r>
              <a:rPr lang="en-US" sz="2400" dirty="0" smtClean="0"/>
              <a:t>pH  </a:t>
            </a:r>
            <a:r>
              <a:rPr lang="el-GR" sz="2400" dirty="0" smtClean="0"/>
              <a:t>από μηδέν έως 7 είναι </a:t>
            </a:r>
            <a:r>
              <a:rPr lang="el-GR" sz="2400" b="1" dirty="0" smtClean="0"/>
              <a:t>όξινα διαλύματα</a:t>
            </a:r>
            <a:r>
              <a:rPr lang="el-GR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endParaRPr lang="el-GR" sz="2400" dirty="0" smtClean="0"/>
          </a:p>
          <a:p>
            <a:endParaRPr lang="en-US" sz="2400" baseline="30000" dirty="0" smtClean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477689"/>
            <a:ext cx="3857652" cy="4380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Ορθογώνιο"/>
          <p:cNvSpPr/>
          <p:nvPr/>
        </p:nvSpPr>
        <p:spPr>
          <a:xfrm>
            <a:off x="7250592" y="5949912"/>
            <a:ext cx="302291" cy="723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1" name="20 - Ορθογώνιο"/>
          <p:cNvSpPr/>
          <p:nvPr/>
        </p:nvSpPr>
        <p:spPr>
          <a:xfrm>
            <a:off x="7703548" y="4213800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2" name="21 - Ορθογώνιο"/>
          <p:cNvSpPr/>
          <p:nvPr/>
        </p:nvSpPr>
        <p:spPr>
          <a:xfrm>
            <a:off x="7420450" y="3278971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6627777" y="5081856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5948342" y="3345745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5" name="24 - Ορθογώνιο"/>
          <p:cNvSpPr/>
          <p:nvPr/>
        </p:nvSpPr>
        <p:spPr>
          <a:xfrm>
            <a:off x="5552005" y="5816364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6" name="25 - Ορθογώνιο"/>
          <p:cNvSpPr/>
          <p:nvPr/>
        </p:nvSpPr>
        <p:spPr>
          <a:xfrm>
            <a:off x="7873407" y="4681215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7193972" y="4614441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8" name="27 - Ορθογώνιο"/>
          <p:cNvSpPr/>
          <p:nvPr/>
        </p:nvSpPr>
        <p:spPr>
          <a:xfrm>
            <a:off x="5438766" y="5148629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9" name="28 - Ορθογώνιο"/>
          <p:cNvSpPr/>
          <p:nvPr/>
        </p:nvSpPr>
        <p:spPr>
          <a:xfrm>
            <a:off x="5268907" y="4147027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6174820" y="4414121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5" name="34 - Ορθογώνιο"/>
          <p:cNvSpPr/>
          <p:nvPr/>
        </p:nvSpPr>
        <p:spPr>
          <a:xfrm>
            <a:off x="6715140" y="4000504"/>
            <a:ext cx="398610" cy="30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6" name="35 - Ορθογώνιο"/>
          <p:cNvSpPr/>
          <p:nvPr/>
        </p:nvSpPr>
        <p:spPr>
          <a:xfrm>
            <a:off x="7786710" y="5929330"/>
            <a:ext cx="398610" cy="30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7" name="36 - Ορθογώνιο"/>
          <p:cNvSpPr/>
          <p:nvPr/>
        </p:nvSpPr>
        <p:spPr>
          <a:xfrm>
            <a:off x="7286644" y="5192333"/>
            <a:ext cx="398610" cy="30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7000892" y="5835275"/>
            <a:ext cx="398610" cy="30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5715008" y="3763573"/>
            <a:ext cx="398610" cy="30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6500826" y="4643446"/>
            <a:ext cx="398610" cy="30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6072198" y="5263771"/>
            <a:ext cx="398610" cy="308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357158" y="2428868"/>
            <a:ext cx="37585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Τα όξινα διαλύματα  έχουν περισσότερα Η</a:t>
            </a:r>
            <a:r>
              <a:rPr lang="el-GR" sz="2400" baseline="30000" dirty="0" smtClean="0"/>
              <a:t>+</a:t>
            </a:r>
            <a:r>
              <a:rPr lang="el-GR" sz="2400" dirty="0" smtClean="0"/>
              <a:t>   από ΟΗ</a:t>
            </a:r>
            <a:r>
              <a:rPr lang="el-GR" sz="2400" baseline="30000" dirty="0" smtClean="0"/>
              <a:t>-</a:t>
            </a:r>
          </a:p>
        </p:txBody>
      </p:sp>
      <p:cxnSp>
        <p:nvCxnSpPr>
          <p:cNvPr id="49" name="48 - Ευθύγραμμο βέλος σύνδεσης"/>
          <p:cNvCxnSpPr/>
          <p:nvPr/>
        </p:nvCxnSpPr>
        <p:spPr>
          <a:xfrm rot="10800000" flipV="1">
            <a:off x="3714744" y="4786322"/>
            <a:ext cx="1500198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142844" y="5214950"/>
            <a:ext cx="3758593" cy="1200329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l-GR" sz="2400" dirty="0" smtClean="0"/>
              <a:t>Αυτό το  διάλυμα   έχει περισσότερα Η</a:t>
            </a:r>
            <a:r>
              <a:rPr lang="el-GR" sz="2400" baseline="30000" dirty="0" smtClean="0"/>
              <a:t>+</a:t>
            </a:r>
            <a:r>
              <a:rPr lang="el-GR" sz="2400" dirty="0" smtClean="0"/>
              <a:t>   από ΟΗ</a:t>
            </a:r>
            <a:r>
              <a:rPr lang="el-GR" sz="2400" baseline="30000" dirty="0" smtClean="0"/>
              <a:t>-</a:t>
            </a:r>
            <a:r>
              <a:rPr lang="el-GR" sz="2400" dirty="0" smtClean="0"/>
              <a:t> , άρα είναι όξινο διάλυμα</a:t>
            </a:r>
            <a:endParaRPr lang="el-GR" sz="2400" baseline="30000" dirty="0" smtClean="0"/>
          </a:p>
        </p:txBody>
      </p:sp>
      <p:sp>
        <p:nvSpPr>
          <p:cNvPr id="53" name="52 - Ορθογώνιο"/>
          <p:cNvSpPr/>
          <p:nvPr/>
        </p:nvSpPr>
        <p:spPr>
          <a:xfrm>
            <a:off x="5500694" y="4643446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4" name="53 - Ορθογώνιο"/>
          <p:cNvSpPr/>
          <p:nvPr/>
        </p:nvSpPr>
        <p:spPr>
          <a:xfrm>
            <a:off x="6929454" y="3429000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5" name="54 - Ορθογώνιο"/>
          <p:cNvSpPr/>
          <p:nvPr/>
        </p:nvSpPr>
        <p:spPr>
          <a:xfrm>
            <a:off x="6357950" y="5857892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6" name="55 - Ορθογώνιο"/>
          <p:cNvSpPr/>
          <p:nvPr/>
        </p:nvSpPr>
        <p:spPr>
          <a:xfrm>
            <a:off x="5429256" y="3571876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57" name="56 - Ορθογώνιο"/>
          <p:cNvSpPr/>
          <p:nvPr/>
        </p:nvSpPr>
        <p:spPr>
          <a:xfrm>
            <a:off x="7786710" y="3857628"/>
            <a:ext cx="322959" cy="345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5" grpId="0"/>
      <p:bldP spid="36" grpId="0"/>
      <p:bldP spid="37" grpId="0"/>
      <p:bldP spid="38" grpId="0"/>
      <p:bldP spid="39" grpId="0"/>
      <p:bldP spid="41" grpId="0"/>
      <p:bldP spid="43" grpId="0"/>
      <p:bldP spid="47" grpId="0"/>
      <p:bldP spid="51" grpId="0" animBg="1"/>
      <p:bldP spid="53" grpId="0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28572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pH </a:t>
            </a:r>
            <a:r>
              <a:rPr lang="el-GR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πεχά</a:t>
            </a:r>
            <a:r>
              <a:rPr lang="el-GR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14282" y="1785926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Παράδειγμα</a:t>
            </a:r>
            <a:r>
              <a:rPr lang="el-GR" sz="2400" dirty="0" smtClean="0"/>
              <a:t> :  </a:t>
            </a:r>
          </a:p>
          <a:p>
            <a:endParaRPr lang="el-GR" sz="2400" dirty="0" smtClean="0"/>
          </a:p>
          <a:p>
            <a:r>
              <a:rPr lang="el-GR" sz="2400" dirty="0" smtClean="0"/>
              <a:t>Ένα όξινο διάλυμα που έχει  </a:t>
            </a:r>
            <a:r>
              <a:rPr lang="en-US" sz="2400" u="sng" dirty="0" smtClean="0"/>
              <a:t>pH</a:t>
            </a:r>
            <a:r>
              <a:rPr lang="el-GR" sz="2400" u="sng" dirty="0" smtClean="0"/>
              <a:t> =1</a:t>
            </a:r>
            <a:r>
              <a:rPr lang="el-GR" sz="2400" dirty="0" smtClean="0"/>
              <a:t> θα είναι περισσότερο  όξινο από ένα διάλυμα που έχει  </a:t>
            </a:r>
            <a:r>
              <a:rPr lang="en-US" sz="2400" u="sng" dirty="0" smtClean="0"/>
              <a:t>pH</a:t>
            </a:r>
            <a:r>
              <a:rPr lang="el-GR" sz="2400" u="sng" dirty="0" smtClean="0"/>
              <a:t> =5</a:t>
            </a:r>
            <a:endParaRPr lang="en-US" sz="2400" u="sng" baseline="300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714348" y="471488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πολύ  όξινο </a:t>
            </a:r>
            <a:endParaRPr lang="en-US" sz="1400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1643042" y="47863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πολύ  όξινο </a:t>
            </a:r>
            <a:endParaRPr lang="en-US" sz="1400" b="1" dirty="0"/>
          </a:p>
        </p:txBody>
      </p:sp>
      <p:sp>
        <p:nvSpPr>
          <p:cNvPr id="14" name="13 - TextBox"/>
          <p:cNvSpPr txBox="1"/>
          <p:nvPr/>
        </p:nvSpPr>
        <p:spPr>
          <a:xfrm>
            <a:off x="2643174" y="492919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όξινο </a:t>
            </a:r>
            <a:endParaRPr lang="en-US" sz="14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643306" y="4929198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όξινο </a:t>
            </a:r>
            <a:endParaRPr lang="en-US" sz="1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6572264" y="471488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ελαφρώς όξινο </a:t>
            </a:r>
            <a:endParaRPr lang="en-US" sz="1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5643570" y="471488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λίγο όξινο </a:t>
            </a:r>
            <a:endParaRPr lang="en-US" sz="1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4714876" y="471488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λίγο όξινο </a:t>
            </a:r>
            <a:endParaRPr lang="en-US" sz="14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214950"/>
            <a:ext cx="750099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872</Words>
  <PresentationFormat>Προβολή στην οθόνη (4:3)</PresentationFormat>
  <Paragraphs>272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460</cp:revision>
  <dcterms:created xsi:type="dcterms:W3CDTF">2020-03-28T09:35:19Z</dcterms:created>
  <dcterms:modified xsi:type="dcterms:W3CDTF">2023-12-21T14:44:45Z</dcterms:modified>
</cp:coreProperties>
</file>