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0" r:id="rId2"/>
    <p:sldId id="404" r:id="rId3"/>
    <p:sldId id="376" r:id="rId4"/>
    <p:sldId id="378" r:id="rId5"/>
    <p:sldId id="397" r:id="rId6"/>
    <p:sldId id="400" r:id="rId7"/>
    <p:sldId id="395" r:id="rId8"/>
    <p:sldId id="396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62" autoAdjust="0"/>
    <p:restoredTop sz="95455" autoAdjust="0"/>
  </p:normalViewPr>
  <p:slideViewPr>
    <p:cSldViewPr>
      <p:cViewPr>
        <p:scale>
          <a:sx n="71" d="100"/>
          <a:sy n="71" d="100"/>
        </p:scale>
        <p:origin x="-1642" y="-12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14282" y="857232"/>
            <a:ext cx="6858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Σε ένα διάλυμα (=ομογενές μίγμα) η περιεκτικότητα μιας διαλυμένης ουσίας είναι η ίδια σε όλο το διάλυμα.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0" y="4500570"/>
            <a:ext cx="35718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Παράδειγμα η περιεκτικότητα της πορτοκαλάδας σε ζάχαρη είναι 20%</a:t>
            </a:r>
            <a:r>
              <a:rPr lang="en-US" sz="2000" dirty="0" smtClean="0"/>
              <a:t> w/v</a:t>
            </a:r>
            <a:r>
              <a:rPr lang="el-GR" sz="2000" dirty="0" smtClean="0"/>
              <a:t>. </a:t>
            </a:r>
          </a:p>
          <a:p>
            <a:r>
              <a:rPr lang="el-GR" sz="2000" dirty="0" smtClean="0"/>
              <a:t> Άρα σε όλη τη μάζα της πορτοκαλάδας η περιεκτικότητα θα είναι 20%</a:t>
            </a:r>
            <a:r>
              <a:rPr lang="en-US" sz="2000" dirty="0" smtClean="0"/>
              <a:t> w/v</a:t>
            </a:r>
            <a:r>
              <a:rPr lang="el-GR" sz="2000" dirty="0" smtClean="0"/>
              <a:t>.</a:t>
            </a:r>
          </a:p>
          <a:p>
            <a:r>
              <a:rPr lang="el-GR" sz="2000" dirty="0" smtClean="0"/>
              <a:t> </a:t>
            </a:r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2285992"/>
            <a:ext cx="3786182" cy="4762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Ορθογώνιο"/>
          <p:cNvSpPr/>
          <p:nvPr/>
        </p:nvSpPr>
        <p:spPr>
          <a:xfrm>
            <a:off x="7500958" y="4429132"/>
            <a:ext cx="12144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20%</a:t>
            </a:r>
            <a:r>
              <a:rPr lang="en-US" b="1" dirty="0" smtClean="0"/>
              <a:t> w/v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10" name="9 - Ορθογώνιο"/>
          <p:cNvSpPr/>
          <p:nvPr/>
        </p:nvSpPr>
        <p:spPr>
          <a:xfrm>
            <a:off x="6143636" y="3286124"/>
            <a:ext cx="12144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20%</a:t>
            </a:r>
            <a:r>
              <a:rPr lang="en-US" b="1" dirty="0" smtClean="0"/>
              <a:t> w/v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11" name="10 - Ορθογώνιο"/>
          <p:cNvSpPr/>
          <p:nvPr/>
        </p:nvSpPr>
        <p:spPr>
          <a:xfrm>
            <a:off x="6215074" y="4643446"/>
            <a:ext cx="12144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20%</a:t>
            </a:r>
            <a:r>
              <a:rPr lang="en-US" b="1" dirty="0" smtClean="0"/>
              <a:t> w/v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7572396" y="3286124"/>
            <a:ext cx="12144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20%</a:t>
            </a:r>
            <a:r>
              <a:rPr lang="en-US" b="1" dirty="0" smtClean="0"/>
              <a:t> w/v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6929454" y="5643578"/>
            <a:ext cx="12144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20%</a:t>
            </a:r>
            <a:r>
              <a:rPr lang="en-US" b="1" dirty="0" smtClean="0"/>
              <a:t> w/v</a:t>
            </a:r>
            <a:r>
              <a:rPr lang="el-GR" b="1" dirty="0" smtClean="0"/>
              <a:t>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Περιεκτικότητα διαλύματος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428596" y="714356"/>
            <a:ext cx="82153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ΠΡΟΣΟΧΗ!!  Όταν σε ασκήσεις μου </a:t>
            </a:r>
            <a:r>
              <a:rPr lang="el-GR" b="1" u="sng" dirty="0" smtClean="0">
                <a:solidFill>
                  <a:srgbClr val="FF0000"/>
                </a:solidFill>
              </a:rPr>
              <a:t>ζητείτε να βρω περιεκτικότητα του διαλύματος </a:t>
            </a:r>
            <a:r>
              <a:rPr lang="el-GR" dirty="0" smtClean="0"/>
              <a:t>, στα εκατό βάρος προς</a:t>
            </a:r>
            <a:r>
              <a:rPr lang="en-US" dirty="0" smtClean="0"/>
              <a:t> </a:t>
            </a:r>
            <a:r>
              <a:rPr lang="el-GR" dirty="0" smtClean="0"/>
              <a:t>όγκο (  =   %</a:t>
            </a:r>
            <a:r>
              <a:rPr lang="en-US" dirty="0" smtClean="0"/>
              <a:t>w/v/) ……</a:t>
            </a:r>
            <a:r>
              <a:rPr lang="el-GR" dirty="0" smtClean="0"/>
              <a:t> </a:t>
            </a:r>
          </a:p>
          <a:p>
            <a:endParaRPr lang="el-GR" dirty="0" smtClean="0"/>
          </a:p>
          <a:p>
            <a:r>
              <a:rPr lang="el-GR" dirty="0" smtClean="0"/>
              <a:t>Σημαίνει ότι </a:t>
            </a:r>
            <a:r>
              <a:rPr lang="el-GR" u="sng" dirty="0" smtClean="0"/>
              <a:t>πρέπει να βρω πόσα γραμμάρια διαλυμένης ουσίας (π.χ. αλάτι ) υπάρχουν μέσα σε 100</a:t>
            </a:r>
            <a:r>
              <a:rPr lang="en-US" u="sng" dirty="0" smtClean="0"/>
              <a:t>ml  </a:t>
            </a:r>
            <a:r>
              <a:rPr lang="el-GR" u="sng" dirty="0" smtClean="0"/>
              <a:t>διαλύματος (π.χ. αλατόνερο)</a:t>
            </a:r>
            <a:endParaRPr lang="en-US" u="sng" dirty="0"/>
          </a:p>
        </p:txBody>
      </p:sp>
      <p:sp>
        <p:nvSpPr>
          <p:cNvPr id="4" name="3 - TextBox"/>
          <p:cNvSpPr txBox="1"/>
          <p:nvPr/>
        </p:nvSpPr>
        <p:spPr>
          <a:xfrm>
            <a:off x="357158" y="3429000"/>
            <a:ext cx="82153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ΠΡΟΣΟΧΗ!!  Όταν σε ασκήσεις μου </a:t>
            </a:r>
            <a:r>
              <a:rPr lang="el-GR" b="1" u="sng" dirty="0" smtClean="0">
                <a:solidFill>
                  <a:srgbClr val="FF0000"/>
                </a:solidFill>
              </a:rPr>
              <a:t>ζητείτε να βρω περιεκτικότητα του διαλύματος </a:t>
            </a:r>
            <a:r>
              <a:rPr lang="el-GR" dirty="0" smtClean="0"/>
              <a:t>, στα εκατό όγκο προς  όγκο  (  =  %</a:t>
            </a:r>
            <a:r>
              <a:rPr lang="en-US" dirty="0" smtClean="0"/>
              <a:t>v/v/) ……</a:t>
            </a:r>
            <a:r>
              <a:rPr lang="el-GR" dirty="0" smtClean="0"/>
              <a:t> </a:t>
            </a:r>
          </a:p>
          <a:p>
            <a:endParaRPr lang="el-GR" dirty="0" smtClean="0"/>
          </a:p>
          <a:p>
            <a:r>
              <a:rPr lang="el-GR" dirty="0" smtClean="0"/>
              <a:t>Σημαίνει ότι </a:t>
            </a:r>
            <a:r>
              <a:rPr lang="el-GR" u="sng" dirty="0" smtClean="0"/>
              <a:t>πρέπει να βρω πόσα </a:t>
            </a:r>
            <a:r>
              <a:rPr lang="en-US" u="sng" dirty="0" smtClean="0"/>
              <a:t>ml  </a:t>
            </a:r>
            <a:r>
              <a:rPr lang="el-GR" u="sng" dirty="0" smtClean="0"/>
              <a:t>διαλυμένης ουσίας (π.χ. αλάτι ) υπάρχουν μέσα σε 100</a:t>
            </a:r>
            <a:r>
              <a:rPr lang="en-US" u="sng" dirty="0" smtClean="0"/>
              <a:t>ml </a:t>
            </a:r>
            <a:r>
              <a:rPr lang="el-GR" u="sng" dirty="0" smtClean="0"/>
              <a:t>διαλύματος (π.χ. αλατόνερο)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642910" y="57148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1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0" y="107154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μπύρα έχει περιεκτικότητα 2% </a:t>
            </a:r>
            <a:r>
              <a:rPr lang="en-US" sz="2400" dirty="0" smtClean="0"/>
              <a:t>v/v </a:t>
            </a:r>
            <a:r>
              <a:rPr lang="el-GR" sz="2400" dirty="0" smtClean="0"/>
              <a:t>αλκοόλη. Πόση αλκοόλη περιέχεται σε</a:t>
            </a:r>
            <a:r>
              <a:rPr lang="en-US" sz="2400" dirty="0" smtClean="0"/>
              <a:t>   120</a:t>
            </a:r>
            <a:r>
              <a:rPr lang="el-GR" sz="2400" dirty="0" smtClean="0"/>
              <a:t> </a:t>
            </a:r>
            <a:r>
              <a:rPr lang="en-US" sz="2400" dirty="0" smtClean="0"/>
              <a:t>ml  </a:t>
            </a:r>
            <a:r>
              <a:rPr lang="el-GR" sz="2400" dirty="0" smtClean="0"/>
              <a:t>μπύρας;</a:t>
            </a:r>
            <a:endParaRPr lang="en-US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3071802" y="192880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smtClean="0"/>
              <a:t>Λύση</a:t>
            </a:r>
            <a:endParaRPr lang="en-US" sz="2400" b="1" i="1" u="sng" dirty="0"/>
          </a:p>
        </p:txBody>
      </p:sp>
      <p:sp>
        <p:nvSpPr>
          <p:cNvPr id="8" name="7 - TextBox"/>
          <p:cNvSpPr txBox="1"/>
          <p:nvPr/>
        </p:nvSpPr>
        <p:spPr>
          <a:xfrm>
            <a:off x="500034" y="2428868"/>
            <a:ext cx="7215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</a:t>
            </a:r>
            <a:r>
              <a:rPr lang="en-US" sz="2800" dirty="0" smtClean="0"/>
              <a:t>ml</a:t>
            </a:r>
            <a:r>
              <a:rPr lang="el-GR" sz="2800" dirty="0" smtClean="0"/>
              <a:t> αλκοόλη   σε           </a:t>
            </a:r>
            <a:r>
              <a:rPr lang="en-US" sz="2800" dirty="0" smtClean="0"/>
              <a:t>1</a:t>
            </a:r>
            <a:r>
              <a:rPr lang="el-GR" sz="2800" dirty="0" smtClean="0"/>
              <a:t>00</a:t>
            </a:r>
            <a:r>
              <a:rPr lang="en-US" sz="2800" dirty="0" smtClean="0"/>
              <a:t>ml  </a:t>
            </a:r>
            <a:r>
              <a:rPr lang="el-GR" sz="2800" dirty="0" smtClean="0"/>
              <a:t>μπύρα</a:t>
            </a:r>
            <a:endParaRPr lang="en-US" sz="2800" dirty="0"/>
          </a:p>
        </p:txBody>
      </p:sp>
      <p:sp>
        <p:nvSpPr>
          <p:cNvPr id="9" name="8 - TextBox"/>
          <p:cNvSpPr txBox="1"/>
          <p:nvPr/>
        </p:nvSpPr>
        <p:spPr>
          <a:xfrm>
            <a:off x="357158" y="3071810"/>
            <a:ext cx="6929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  </a:t>
            </a:r>
            <a:r>
              <a:rPr lang="en-US" sz="2800" dirty="0" smtClean="0"/>
              <a:t>x</a:t>
            </a:r>
            <a:r>
              <a:rPr lang="el-GR" sz="2800" dirty="0" smtClean="0"/>
              <a:t>   </a:t>
            </a:r>
            <a:r>
              <a:rPr lang="en-US" sz="2800" dirty="0" smtClean="0"/>
              <a:t>ml  </a:t>
            </a:r>
            <a:r>
              <a:rPr lang="el-GR" sz="2800" dirty="0" smtClean="0"/>
              <a:t>αλκοόλη   σε         120 </a:t>
            </a:r>
            <a:r>
              <a:rPr lang="en-US" sz="2800" dirty="0" smtClean="0"/>
              <a:t>ml </a:t>
            </a:r>
            <a:r>
              <a:rPr lang="el-GR" sz="2800" dirty="0" smtClean="0"/>
              <a:t>μπύρας</a:t>
            </a:r>
            <a:endParaRPr lang="en-US" sz="28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142844" y="3643314"/>
            <a:ext cx="56436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>
            <a:off x="714348" y="2786058"/>
            <a:ext cx="3357586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6572264" y="5715016"/>
            <a:ext cx="2214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= </a:t>
            </a:r>
            <a:r>
              <a:rPr lang="el-GR" dirty="0" smtClean="0"/>
              <a:t>2,4 </a:t>
            </a:r>
            <a:r>
              <a:rPr lang="en-US" dirty="0" smtClean="0"/>
              <a:t>ml</a:t>
            </a:r>
            <a:r>
              <a:rPr lang="el-GR" dirty="0" smtClean="0"/>
              <a:t>     αλκοόλη</a:t>
            </a:r>
            <a:r>
              <a:rPr lang="en-US" dirty="0" smtClean="0"/>
              <a:t> </a:t>
            </a:r>
            <a:r>
              <a:rPr lang="el-GR" dirty="0" smtClean="0"/>
              <a:t>περιέχονται σε 120</a:t>
            </a:r>
            <a:r>
              <a:rPr lang="en-US" dirty="0" smtClean="0"/>
              <a:t>ml </a:t>
            </a:r>
            <a:r>
              <a:rPr lang="el-GR" dirty="0" smtClean="0"/>
              <a:t> μπύρα</a:t>
            </a:r>
            <a:endParaRPr lang="en-US" baseline="30000" dirty="0"/>
          </a:p>
        </p:txBody>
      </p:sp>
      <p:sp>
        <p:nvSpPr>
          <p:cNvPr id="28" name="27 - TextBox"/>
          <p:cNvSpPr txBox="1"/>
          <p:nvPr/>
        </p:nvSpPr>
        <p:spPr>
          <a:xfrm>
            <a:off x="785786" y="5298530"/>
            <a:ext cx="107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l-GR" sz="2400" dirty="0" smtClean="0"/>
              <a:t>  =</a:t>
            </a:r>
            <a:endParaRPr lang="en-US" sz="2400" baseline="30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1643042" y="514351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240</a:t>
            </a:r>
            <a:endParaRPr lang="en-US" baseline="30000" dirty="0"/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1643042" y="5500702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1643042" y="557214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100</a:t>
            </a:r>
            <a:endParaRPr lang="en-US" baseline="30000" dirty="0"/>
          </a:p>
        </p:txBody>
      </p:sp>
      <p:sp>
        <p:nvSpPr>
          <p:cNvPr id="41" name="40 - TextBox"/>
          <p:cNvSpPr txBox="1"/>
          <p:nvPr/>
        </p:nvSpPr>
        <p:spPr>
          <a:xfrm>
            <a:off x="785786" y="421481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071538" y="421481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357290" y="407194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 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l-GR" dirty="0" smtClean="0"/>
              <a:t>120</a:t>
            </a:r>
            <a:endParaRPr lang="en-US" baseline="30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1428728" y="4500570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1500166" y="450057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100</a:t>
            </a:r>
            <a:endParaRPr lang="en-US" baseline="30000" dirty="0"/>
          </a:p>
        </p:txBody>
      </p:sp>
      <p:sp>
        <p:nvSpPr>
          <p:cNvPr id="48" name="47 - Ορθογώνιο"/>
          <p:cNvSpPr/>
          <p:nvPr/>
        </p:nvSpPr>
        <p:spPr>
          <a:xfrm>
            <a:off x="1071538" y="6143644"/>
            <a:ext cx="870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  =</a:t>
            </a:r>
            <a:r>
              <a:rPr lang="el-GR" dirty="0" smtClean="0"/>
              <a:t> 2,4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37" grpId="0"/>
      <p:bldP spid="28" grpId="0"/>
      <p:bldP spid="32" grpId="0"/>
      <p:bldP spid="39" grpId="0"/>
      <p:bldP spid="41" grpId="0"/>
      <p:bldP spid="42" grpId="0"/>
      <p:bldP spid="43" grpId="0"/>
      <p:bldP spid="45" grpId="0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500166" y="428604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2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0" y="107154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Σε </a:t>
            </a:r>
            <a:r>
              <a:rPr lang="en-US" sz="2400" dirty="0" smtClean="0"/>
              <a:t>250ml </a:t>
            </a:r>
            <a:r>
              <a:rPr lang="el-GR" sz="2400" dirty="0" smtClean="0"/>
              <a:t>πορτοκαλάδας, περιέχονται 32</a:t>
            </a:r>
            <a:r>
              <a:rPr lang="en-US" sz="2400" dirty="0" smtClean="0"/>
              <a:t>ml  </a:t>
            </a:r>
            <a:r>
              <a:rPr lang="el-GR" sz="2400" dirty="0" smtClean="0"/>
              <a:t>ζάχαρη. Πόση είναι η περιεκτικότητα  όγκο προς όγκο (=</a:t>
            </a:r>
            <a:r>
              <a:rPr lang="en-US" sz="2400" dirty="0" smtClean="0"/>
              <a:t> </a:t>
            </a:r>
            <a:r>
              <a:rPr lang="el-GR" sz="2400" dirty="0" smtClean="0"/>
              <a:t>%</a:t>
            </a:r>
            <a:r>
              <a:rPr lang="en-US" sz="2400" dirty="0" smtClean="0"/>
              <a:t>v/v)</a:t>
            </a:r>
            <a:r>
              <a:rPr lang="el-GR" sz="2400" dirty="0" smtClean="0"/>
              <a:t>σε </a:t>
            </a:r>
            <a:r>
              <a:rPr lang="en-US" sz="2400" dirty="0" smtClean="0"/>
              <a:t> </a:t>
            </a:r>
            <a:r>
              <a:rPr lang="el-GR" sz="2400" dirty="0" smtClean="0"/>
              <a:t>ζάχαρη;</a:t>
            </a:r>
            <a:endParaRPr lang="en-US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3071802" y="192880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smtClean="0"/>
              <a:t>Λύση</a:t>
            </a:r>
            <a:endParaRPr lang="en-US" sz="2400" b="1" i="1" u="sng" dirty="0"/>
          </a:p>
        </p:txBody>
      </p:sp>
      <p:sp>
        <p:nvSpPr>
          <p:cNvPr id="8" name="7 - TextBox"/>
          <p:cNvSpPr txBox="1"/>
          <p:nvPr/>
        </p:nvSpPr>
        <p:spPr>
          <a:xfrm>
            <a:off x="500034" y="2428868"/>
            <a:ext cx="7215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32 ml   </a:t>
            </a:r>
            <a:r>
              <a:rPr lang="el-GR" sz="2800" dirty="0" smtClean="0"/>
              <a:t>ζάχαρη  σε           </a:t>
            </a:r>
            <a:r>
              <a:rPr lang="en-US" sz="2800" dirty="0" smtClean="0"/>
              <a:t>250 ml    </a:t>
            </a:r>
            <a:r>
              <a:rPr lang="el-GR" sz="2800" dirty="0" smtClean="0"/>
              <a:t>πορτοκαλάδα</a:t>
            </a:r>
            <a:endParaRPr lang="en-US" sz="2800" dirty="0"/>
          </a:p>
        </p:txBody>
      </p:sp>
      <p:sp>
        <p:nvSpPr>
          <p:cNvPr id="9" name="8 - TextBox"/>
          <p:cNvSpPr txBox="1"/>
          <p:nvPr/>
        </p:nvSpPr>
        <p:spPr>
          <a:xfrm>
            <a:off x="357158" y="3071810"/>
            <a:ext cx="6929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  </a:t>
            </a:r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n-US" sz="2800" dirty="0" smtClean="0"/>
              <a:t>ml  </a:t>
            </a:r>
            <a:r>
              <a:rPr lang="el-GR" sz="2800" dirty="0" smtClean="0"/>
              <a:t>ζάχαρη  σε         100 </a:t>
            </a:r>
            <a:r>
              <a:rPr lang="en-US" sz="2800" dirty="0" smtClean="0"/>
              <a:t>ml  </a:t>
            </a:r>
            <a:r>
              <a:rPr lang="el-GR" sz="2800" dirty="0" smtClean="0"/>
              <a:t>   πορτοκαλάδα</a:t>
            </a:r>
            <a:endParaRPr lang="en-US" sz="28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142844" y="3643314"/>
            <a:ext cx="70723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>
            <a:off x="857224" y="2643182"/>
            <a:ext cx="3000396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642910" y="6182045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36" name="35 - TextBox"/>
          <p:cNvSpPr txBox="1"/>
          <p:nvPr/>
        </p:nvSpPr>
        <p:spPr>
          <a:xfrm>
            <a:off x="928662" y="6182045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37" name="36 - TextBox"/>
          <p:cNvSpPr txBox="1"/>
          <p:nvPr/>
        </p:nvSpPr>
        <p:spPr>
          <a:xfrm>
            <a:off x="1214414" y="621508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12,8</a:t>
            </a:r>
            <a:r>
              <a:rPr lang="en-US" dirty="0" smtClean="0"/>
              <a:t> ml </a:t>
            </a:r>
            <a:endParaRPr lang="en-US" baseline="30000" dirty="0"/>
          </a:p>
        </p:txBody>
      </p:sp>
      <p:sp>
        <p:nvSpPr>
          <p:cNvPr id="28" name="27 - TextBox"/>
          <p:cNvSpPr txBox="1"/>
          <p:nvPr/>
        </p:nvSpPr>
        <p:spPr>
          <a:xfrm>
            <a:off x="4572000" y="6143644"/>
            <a:ext cx="1785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12,8 </a:t>
            </a:r>
            <a:r>
              <a:rPr lang="el-GR" dirty="0" smtClean="0"/>
              <a:t> </a:t>
            </a:r>
            <a:r>
              <a:rPr lang="en-US" dirty="0" smtClean="0"/>
              <a:t>% v /v</a:t>
            </a:r>
            <a:endParaRPr lang="en-US" baseline="30000" dirty="0"/>
          </a:p>
        </p:txBody>
      </p:sp>
      <p:sp>
        <p:nvSpPr>
          <p:cNvPr id="41" name="40 - TextBox"/>
          <p:cNvSpPr txBox="1"/>
          <p:nvPr/>
        </p:nvSpPr>
        <p:spPr>
          <a:xfrm>
            <a:off x="785786" y="5298530"/>
            <a:ext cx="107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l-GR" sz="2400" dirty="0" smtClean="0"/>
              <a:t>  =</a:t>
            </a:r>
            <a:endParaRPr lang="en-US" sz="2400" baseline="300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643042" y="514351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3200</a:t>
            </a:r>
            <a:endParaRPr lang="en-US" baseline="300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1643042" y="5500702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1643042" y="557214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250</a:t>
            </a:r>
            <a:endParaRPr lang="en-US" baseline="30000" dirty="0"/>
          </a:p>
        </p:txBody>
      </p:sp>
      <p:sp>
        <p:nvSpPr>
          <p:cNvPr id="45" name="44 - TextBox"/>
          <p:cNvSpPr txBox="1"/>
          <p:nvPr/>
        </p:nvSpPr>
        <p:spPr>
          <a:xfrm>
            <a:off x="785786" y="421481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46" name="45 - TextBox"/>
          <p:cNvSpPr txBox="1"/>
          <p:nvPr/>
        </p:nvSpPr>
        <p:spPr>
          <a:xfrm>
            <a:off x="1071538" y="421481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47" name="46 - TextBox"/>
          <p:cNvSpPr txBox="1"/>
          <p:nvPr/>
        </p:nvSpPr>
        <p:spPr>
          <a:xfrm>
            <a:off x="1357290" y="407194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32 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l-GR" dirty="0" smtClean="0"/>
              <a:t>100</a:t>
            </a:r>
            <a:endParaRPr lang="en-US" baseline="300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1428728" y="4500570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TextBox"/>
          <p:cNvSpPr txBox="1"/>
          <p:nvPr/>
        </p:nvSpPr>
        <p:spPr>
          <a:xfrm>
            <a:off x="1500166" y="450057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250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35" grpId="0"/>
      <p:bldP spid="36" grpId="0"/>
      <p:bldP spid="37" grpId="0"/>
      <p:bldP spid="28" grpId="0"/>
      <p:bldP spid="41" grpId="0"/>
      <p:bldP spid="42" grpId="0"/>
      <p:bldP spid="44" grpId="0"/>
      <p:bldP spid="45" grpId="0"/>
      <p:bldP spid="46" grpId="0"/>
      <p:bldP spid="47" grpId="0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071670" y="21429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l-G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Άσκηση 3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785794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Φτιάξαμε διάλυμα αλατόνερο αναμειγνύοντας (= ανακατεύοντας) 4</a:t>
            </a:r>
            <a:r>
              <a:rPr lang="en-US" dirty="0" smtClean="0"/>
              <a:t>ml  </a:t>
            </a:r>
            <a:r>
              <a:rPr lang="el-GR" dirty="0" smtClean="0"/>
              <a:t>αλάτι , μαζί με 26</a:t>
            </a:r>
            <a:r>
              <a:rPr lang="en-US" dirty="0" smtClean="0"/>
              <a:t>ml  </a:t>
            </a:r>
            <a:r>
              <a:rPr lang="el-GR" dirty="0" smtClean="0"/>
              <a:t>νερό (διαλύτης). Πόση είναι η περιεκτικότητα  όγκο προς όγκο (=</a:t>
            </a:r>
            <a:r>
              <a:rPr lang="en-US" dirty="0" smtClean="0"/>
              <a:t>  </a:t>
            </a:r>
            <a:r>
              <a:rPr lang="el-GR" dirty="0" smtClean="0"/>
              <a:t>%</a:t>
            </a:r>
            <a:r>
              <a:rPr lang="en-US" dirty="0" smtClean="0"/>
              <a:t>v/v)</a:t>
            </a:r>
            <a:r>
              <a:rPr lang="el-GR" dirty="0" smtClean="0"/>
              <a:t>σε </a:t>
            </a:r>
            <a:r>
              <a:rPr lang="en-US" dirty="0" smtClean="0"/>
              <a:t> </a:t>
            </a:r>
            <a:r>
              <a:rPr lang="el-GR" dirty="0" smtClean="0"/>
              <a:t>αλάτι του διαλύματος;</a:t>
            </a:r>
            <a:endParaRPr lang="en-US" dirty="0"/>
          </a:p>
        </p:txBody>
      </p:sp>
      <p:sp>
        <p:nvSpPr>
          <p:cNvPr id="7" name="6 - TextBox"/>
          <p:cNvSpPr txBox="1"/>
          <p:nvPr/>
        </p:nvSpPr>
        <p:spPr>
          <a:xfrm>
            <a:off x="3000364" y="1500174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smtClean="0"/>
              <a:t>Λύση</a:t>
            </a:r>
            <a:endParaRPr lang="en-US" sz="2400" b="1" i="1" u="sng" dirty="0"/>
          </a:p>
        </p:txBody>
      </p:sp>
      <p:sp>
        <p:nvSpPr>
          <p:cNvPr id="8" name="7 - TextBox"/>
          <p:cNvSpPr txBox="1"/>
          <p:nvPr/>
        </p:nvSpPr>
        <p:spPr>
          <a:xfrm>
            <a:off x="214282" y="2857496"/>
            <a:ext cx="72152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4</a:t>
            </a:r>
            <a:r>
              <a:rPr lang="en-US" sz="2000" dirty="0" smtClean="0"/>
              <a:t>ml   </a:t>
            </a:r>
            <a:r>
              <a:rPr lang="el-GR" sz="2000" dirty="0" smtClean="0"/>
              <a:t>αλάτι         σε           3</a:t>
            </a:r>
            <a:r>
              <a:rPr lang="en-US" sz="2000" dirty="0" smtClean="0"/>
              <a:t>0 ml   </a:t>
            </a:r>
            <a:r>
              <a:rPr lang="el-GR" sz="2000" dirty="0" smtClean="0"/>
              <a:t>αλατόνερο</a:t>
            </a:r>
            <a:endParaRPr lang="en-US" sz="2000" dirty="0"/>
          </a:p>
        </p:txBody>
      </p:sp>
      <p:sp>
        <p:nvSpPr>
          <p:cNvPr id="9" name="8 - TextBox"/>
          <p:cNvSpPr txBox="1"/>
          <p:nvPr/>
        </p:nvSpPr>
        <p:spPr>
          <a:xfrm>
            <a:off x="214314" y="3428976"/>
            <a:ext cx="6929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 </a:t>
            </a:r>
            <a:r>
              <a:rPr lang="en-US" sz="2000" dirty="0" smtClean="0"/>
              <a:t>x</a:t>
            </a:r>
            <a:r>
              <a:rPr lang="el-GR" sz="2000" dirty="0" smtClean="0"/>
              <a:t>   </a:t>
            </a:r>
            <a:r>
              <a:rPr lang="en-US" sz="2000" dirty="0" smtClean="0"/>
              <a:t>ml </a:t>
            </a:r>
            <a:r>
              <a:rPr lang="el-GR" sz="2000" dirty="0" smtClean="0"/>
              <a:t>αλάτι         σε         100 </a:t>
            </a:r>
            <a:r>
              <a:rPr lang="en-US" sz="2000" dirty="0" smtClean="0"/>
              <a:t>ml  </a:t>
            </a:r>
            <a:r>
              <a:rPr lang="el-GR" sz="2000" dirty="0" smtClean="0"/>
              <a:t>   αλατόνερο</a:t>
            </a:r>
            <a:endParaRPr lang="en-US" sz="20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0" y="4000480"/>
            <a:ext cx="70723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714380" y="3143224"/>
            <a:ext cx="3143272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785786" y="6182045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36" name="35 - TextBox"/>
          <p:cNvSpPr txBox="1"/>
          <p:nvPr/>
        </p:nvSpPr>
        <p:spPr>
          <a:xfrm>
            <a:off x="1071538" y="6182045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37" name="36 - TextBox"/>
          <p:cNvSpPr txBox="1"/>
          <p:nvPr/>
        </p:nvSpPr>
        <p:spPr>
          <a:xfrm>
            <a:off x="1357290" y="621508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13,3</a:t>
            </a:r>
            <a:r>
              <a:rPr lang="en-US" dirty="0" smtClean="0"/>
              <a:t>ml</a:t>
            </a:r>
            <a:endParaRPr lang="en-US" baseline="30000" dirty="0"/>
          </a:p>
        </p:txBody>
      </p:sp>
      <p:sp>
        <p:nvSpPr>
          <p:cNvPr id="28" name="27 - TextBox"/>
          <p:cNvSpPr txBox="1"/>
          <p:nvPr/>
        </p:nvSpPr>
        <p:spPr>
          <a:xfrm>
            <a:off x="4286248" y="6215082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r>
              <a:rPr lang="el-GR" dirty="0" smtClean="0"/>
              <a:t>3</a:t>
            </a:r>
            <a:r>
              <a:rPr lang="en-US" dirty="0" smtClean="0"/>
              <a:t>,</a:t>
            </a:r>
            <a:r>
              <a:rPr lang="el-GR" dirty="0" smtClean="0"/>
              <a:t>3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n-US" dirty="0" smtClean="0"/>
              <a:t>% v /v</a:t>
            </a:r>
            <a:endParaRPr lang="en-US" baseline="30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0" y="1928802"/>
            <a:ext cx="8786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Ο όγκος όλου του διαλύματος αλατόνερου </a:t>
            </a:r>
            <a:r>
              <a:rPr lang="el-GR" dirty="0" smtClean="0"/>
              <a:t>θα είναι: 4</a:t>
            </a:r>
            <a:r>
              <a:rPr lang="en-US" dirty="0" smtClean="0"/>
              <a:t>ml</a:t>
            </a:r>
            <a:r>
              <a:rPr lang="el-GR" dirty="0" smtClean="0"/>
              <a:t>  αλάτι και 26</a:t>
            </a:r>
            <a:r>
              <a:rPr lang="en-US" dirty="0" smtClean="0"/>
              <a:t> ml</a:t>
            </a:r>
            <a:r>
              <a:rPr lang="el-GR" dirty="0" smtClean="0"/>
              <a:t> νερό , που κάνει </a:t>
            </a:r>
            <a:r>
              <a:rPr lang="el-GR" u="sng" dirty="0" smtClean="0"/>
              <a:t>30</a:t>
            </a:r>
            <a:r>
              <a:rPr lang="en-US" u="sng" dirty="0" smtClean="0"/>
              <a:t> ml</a:t>
            </a:r>
            <a:r>
              <a:rPr lang="el-GR" u="sng" dirty="0" smtClean="0"/>
              <a:t>  αλατόνερου</a:t>
            </a:r>
            <a:r>
              <a:rPr lang="en-US" u="sng" dirty="0" smtClean="0"/>
              <a:t>.</a:t>
            </a:r>
            <a:r>
              <a:rPr lang="en-US" dirty="0" smtClean="0"/>
              <a:t>  </a:t>
            </a:r>
            <a:r>
              <a:rPr lang="el-GR" dirty="0" smtClean="0"/>
              <a:t>Άρα η </a:t>
            </a:r>
            <a:r>
              <a:rPr lang="el-GR" u="sng" dirty="0" smtClean="0"/>
              <a:t>γνωστή αναλογία είναι 4</a:t>
            </a:r>
            <a:r>
              <a:rPr lang="en-US" u="sng" dirty="0" smtClean="0"/>
              <a:t> ml</a:t>
            </a:r>
            <a:r>
              <a:rPr lang="el-GR" u="sng" dirty="0" smtClean="0"/>
              <a:t> αλάτι σε 30</a:t>
            </a:r>
            <a:r>
              <a:rPr lang="en-US" u="sng" dirty="0" smtClean="0"/>
              <a:t> ml</a:t>
            </a:r>
            <a:r>
              <a:rPr lang="el-GR" u="sng" dirty="0" smtClean="0"/>
              <a:t> αλατόνερο</a:t>
            </a:r>
            <a:r>
              <a:rPr lang="el-GR" dirty="0" smtClean="0"/>
              <a:t>.</a:t>
            </a:r>
            <a:endParaRPr lang="en-US" u="sng" dirty="0"/>
          </a:p>
        </p:txBody>
      </p:sp>
      <p:sp>
        <p:nvSpPr>
          <p:cNvPr id="42" name="41 - TextBox"/>
          <p:cNvSpPr txBox="1"/>
          <p:nvPr/>
        </p:nvSpPr>
        <p:spPr>
          <a:xfrm>
            <a:off x="785786" y="5572140"/>
            <a:ext cx="107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l-GR" sz="2400" dirty="0" smtClean="0"/>
              <a:t>  =</a:t>
            </a:r>
            <a:endParaRPr lang="en-US" sz="2400" baseline="30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643042" y="541712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400</a:t>
            </a:r>
            <a:endParaRPr lang="en-US" baseline="30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1643042" y="5774312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1643042" y="584575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30</a:t>
            </a:r>
            <a:endParaRPr lang="en-US" baseline="30000" dirty="0"/>
          </a:p>
        </p:txBody>
      </p:sp>
      <p:sp>
        <p:nvSpPr>
          <p:cNvPr id="46" name="45 - TextBox"/>
          <p:cNvSpPr txBox="1"/>
          <p:nvPr/>
        </p:nvSpPr>
        <p:spPr>
          <a:xfrm>
            <a:off x="785786" y="448842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47" name="46 - TextBox"/>
          <p:cNvSpPr txBox="1"/>
          <p:nvPr/>
        </p:nvSpPr>
        <p:spPr>
          <a:xfrm>
            <a:off x="1071538" y="448842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48" name="47 - TextBox"/>
          <p:cNvSpPr txBox="1"/>
          <p:nvPr/>
        </p:nvSpPr>
        <p:spPr>
          <a:xfrm>
            <a:off x="1357290" y="434555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4 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l-GR" dirty="0" smtClean="0"/>
              <a:t>100</a:t>
            </a:r>
            <a:endParaRPr lang="en-US" baseline="30000" dirty="0"/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1428728" y="4774180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1500166" y="477418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30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5" grpId="0"/>
      <p:bldP spid="36" grpId="0"/>
      <p:bldP spid="37" grpId="0"/>
      <p:bldP spid="28" grpId="0"/>
      <p:bldP spid="42" grpId="0"/>
      <p:bldP spid="43" grpId="0"/>
      <p:bldP spid="45" grpId="0"/>
      <p:bldP spid="46" grpId="0"/>
      <p:bldP spid="47" grpId="0"/>
      <p:bldP spid="48" grpId="0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071670" y="21429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l-G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Άσκηση 4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78579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Φτιάξαμε διάλυμα αλατόνερο με περιεκτικότητα όγκο προς όγκο 4%</a:t>
            </a:r>
            <a:r>
              <a:rPr lang="en-US" dirty="0" smtClean="0"/>
              <a:t>v/v</a:t>
            </a:r>
            <a:r>
              <a:rPr lang="el-GR" dirty="0" smtClean="0"/>
              <a:t>.   Σε 200</a:t>
            </a:r>
            <a:r>
              <a:rPr lang="en-US" dirty="0" smtClean="0"/>
              <a:t>ml </a:t>
            </a:r>
            <a:r>
              <a:rPr lang="el-GR" dirty="0" smtClean="0"/>
              <a:t>αλατόνερο ποσά </a:t>
            </a:r>
            <a:r>
              <a:rPr lang="en-US" dirty="0" smtClean="0"/>
              <a:t>ml</a:t>
            </a:r>
            <a:r>
              <a:rPr lang="el-GR" dirty="0" smtClean="0"/>
              <a:t> θα είναι το αλάτι και πόσα το νερό;</a:t>
            </a:r>
            <a:endParaRPr lang="en-US" dirty="0"/>
          </a:p>
        </p:txBody>
      </p:sp>
      <p:sp>
        <p:nvSpPr>
          <p:cNvPr id="7" name="6 - TextBox"/>
          <p:cNvSpPr txBox="1"/>
          <p:nvPr/>
        </p:nvSpPr>
        <p:spPr>
          <a:xfrm>
            <a:off x="3000364" y="135729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smtClean="0"/>
              <a:t>Λύση</a:t>
            </a:r>
            <a:endParaRPr lang="en-US" sz="2400" b="1" i="1" u="sng" dirty="0"/>
          </a:p>
        </p:txBody>
      </p:sp>
      <p:sp>
        <p:nvSpPr>
          <p:cNvPr id="8" name="7 - TextBox"/>
          <p:cNvSpPr txBox="1"/>
          <p:nvPr/>
        </p:nvSpPr>
        <p:spPr>
          <a:xfrm>
            <a:off x="214282" y="2857496"/>
            <a:ext cx="72152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4</a:t>
            </a:r>
            <a:r>
              <a:rPr lang="en-US" sz="2000" dirty="0" smtClean="0"/>
              <a:t>ml   </a:t>
            </a:r>
            <a:r>
              <a:rPr lang="el-GR" sz="2000" dirty="0" smtClean="0"/>
              <a:t>αλάτι         σε           100</a:t>
            </a:r>
            <a:r>
              <a:rPr lang="en-US" sz="2000" dirty="0" smtClean="0"/>
              <a:t>ml    </a:t>
            </a:r>
            <a:r>
              <a:rPr lang="el-GR" sz="2000" dirty="0" smtClean="0"/>
              <a:t>αλατόνερο</a:t>
            </a:r>
            <a:endParaRPr lang="en-US" sz="2000" dirty="0"/>
          </a:p>
        </p:txBody>
      </p:sp>
      <p:sp>
        <p:nvSpPr>
          <p:cNvPr id="9" name="8 - TextBox"/>
          <p:cNvSpPr txBox="1"/>
          <p:nvPr/>
        </p:nvSpPr>
        <p:spPr>
          <a:xfrm>
            <a:off x="214314" y="3428976"/>
            <a:ext cx="6929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 </a:t>
            </a:r>
            <a:r>
              <a:rPr lang="en-US" sz="2000" dirty="0" smtClean="0"/>
              <a:t>x</a:t>
            </a:r>
            <a:r>
              <a:rPr lang="el-GR" sz="2000" dirty="0" smtClean="0"/>
              <a:t>   </a:t>
            </a:r>
            <a:r>
              <a:rPr lang="en-US" sz="2000" dirty="0" smtClean="0"/>
              <a:t>ml </a:t>
            </a:r>
            <a:r>
              <a:rPr lang="el-GR" sz="2000" dirty="0" smtClean="0"/>
              <a:t>αλάτι         σε         200 </a:t>
            </a:r>
            <a:r>
              <a:rPr lang="en-US" sz="2000" dirty="0" smtClean="0"/>
              <a:t>ml  </a:t>
            </a:r>
            <a:r>
              <a:rPr lang="el-GR" sz="2000" dirty="0" smtClean="0"/>
              <a:t>   αλατόνερο</a:t>
            </a:r>
            <a:endParaRPr lang="en-US" sz="20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0" y="4000480"/>
            <a:ext cx="70723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714380" y="3143224"/>
            <a:ext cx="3143272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214810" y="5500702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8</a:t>
            </a:r>
            <a:r>
              <a:rPr lang="en-US" dirty="0" smtClean="0"/>
              <a:t>ml</a:t>
            </a:r>
            <a:r>
              <a:rPr lang="el-GR" dirty="0" smtClean="0"/>
              <a:t> αλάτι στα 200</a:t>
            </a:r>
            <a:r>
              <a:rPr lang="en-US" dirty="0" smtClean="0"/>
              <a:t>ml </a:t>
            </a:r>
            <a:r>
              <a:rPr lang="el-GR" dirty="0" smtClean="0"/>
              <a:t>αλατόνερου, άρα το νερό θα είναι 200 – 8 = 192</a:t>
            </a:r>
            <a:r>
              <a:rPr lang="en-US" dirty="0" smtClean="0"/>
              <a:t> ml</a:t>
            </a:r>
            <a:r>
              <a:rPr lang="el-GR" dirty="0" smtClean="0"/>
              <a:t>  νερό</a:t>
            </a:r>
            <a:endParaRPr lang="en-US" baseline="30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0" y="1857364"/>
            <a:ext cx="8786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Πρώτα θα βρω τον όγκο της διαλυμένης ουσίας αλατιού, χρησιμοποιώντας την γνωστή περιεκτικότητα</a:t>
            </a:r>
            <a:r>
              <a:rPr lang="el-GR" dirty="0" smtClean="0"/>
              <a:t>:</a:t>
            </a:r>
            <a:endParaRPr lang="en-US" u="sng" dirty="0"/>
          </a:p>
        </p:txBody>
      </p:sp>
      <p:sp>
        <p:nvSpPr>
          <p:cNvPr id="42" name="41 - TextBox"/>
          <p:cNvSpPr txBox="1"/>
          <p:nvPr/>
        </p:nvSpPr>
        <p:spPr>
          <a:xfrm>
            <a:off x="785786" y="5298530"/>
            <a:ext cx="107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l-GR" sz="2400" dirty="0" smtClean="0"/>
              <a:t>  =</a:t>
            </a:r>
            <a:endParaRPr lang="en-US" sz="2400" baseline="30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643042" y="514351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800</a:t>
            </a:r>
            <a:endParaRPr lang="en-US" baseline="30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1643042" y="5500702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1643042" y="557214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100</a:t>
            </a:r>
            <a:endParaRPr lang="en-US" baseline="30000" dirty="0"/>
          </a:p>
        </p:txBody>
      </p:sp>
      <p:sp>
        <p:nvSpPr>
          <p:cNvPr id="46" name="45 - TextBox"/>
          <p:cNvSpPr txBox="1"/>
          <p:nvPr/>
        </p:nvSpPr>
        <p:spPr>
          <a:xfrm>
            <a:off x="785786" y="421481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47" name="46 - TextBox"/>
          <p:cNvSpPr txBox="1"/>
          <p:nvPr/>
        </p:nvSpPr>
        <p:spPr>
          <a:xfrm>
            <a:off x="1071538" y="421481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48" name="47 - TextBox"/>
          <p:cNvSpPr txBox="1"/>
          <p:nvPr/>
        </p:nvSpPr>
        <p:spPr>
          <a:xfrm>
            <a:off x="1357290" y="407194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4 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l-GR" dirty="0" smtClean="0"/>
              <a:t>200</a:t>
            </a:r>
            <a:endParaRPr lang="en-US" baseline="30000" dirty="0"/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1428728" y="4500570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1500166" y="450057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100</a:t>
            </a:r>
            <a:endParaRPr lang="en-US" baseline="30000" dirty="0"/>
          </a:p>
        </p:txBody>
      </p:sp>
      <p:sp>
        <p:nvSpPr>
          <p:cNvPr id="51" name="50 - Ορθογώνιο"/>
          <p:cNvSpPr/>
          <p:nvPr/>
        </p:nvSpPr>
        <p:spPr>
          <a:xfrm>
            <a:off x="1071538" y="6143644"/>
            <a:ext cx="12144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X  =</a:t>
            </a:r>
            <a:r>
              <a:rPr lang="el-GR" dirty="0" smtClean="0"/>
              <a:t> 8</a:t>
            </a:r>
            <a:r>
              <a:rPr lang="en-US" dirty="0" smtClean="0"/>
              <a:t>ml</a:t>
            </a:r>
            <a:r>
              <a:rPr lang="el-GR" dirty="0" smtClean="0"/>
              <a:t>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7" grpId="0"/>
      <p:bldP spid="42" grpId="0"/>
      <p:bldP spid="43" grpId="0"/>
      <p:bldP spid="45" grpId="0"/>
      <p:bldP spid="46" grpId="0"/>
      <p:bldP spid="47" grpId="0"/>
      <p:bldP spid="48" grpId="0"/>
      <p:bldP spid="50" grpId="0"/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500166" y="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l-G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Άσκηση  5</a:t>
            </a:r>
            <a:endParaRPr lang="en-US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428604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Ζαχαρόνερο με </a:t>
            </a:r>
            <a:r>
              <a:rPr lang="el-GR" sz="2000" dirty="0" smtClean="0"/>
              <a:t>όγκο </a:t>
            </a:r>
            <a:r>
              <a:rPr lang="en-US" sz="2000" dirty="0" smtClean="0"/>
              <a:t>2</a:t>
            </a:r>
            <a:r>
              <a:rPr lang="el-GR" sz="2000" dirty="0" smtClean="0"/>
              <a:t>0</a:t>
            </a:r>
            <a:r>
              <a:rPr lang="en-US" sz="2000" dirty="0" smtClean="0"/>
              <a:t>0ml </a:t>
            </a:r>
            <a:r>
              <a:rPr lang="el-GR" sz="2000" dirty="0" smtClean="0"/>
              <a:t>έχει περιεκτικότητα  8%</a:t>
            </a:r>
            <a:r>
              <a:rPr lang="en-US" sz="2000" dirty="0" smtClean="0"/>
              <a:t> v/v. </a:t>
            </a:r>
            <a:endParaRPr lang="el-GR" sz="2000" dirty="0" smtClean="0"/>
          </a:p>
          <a:p>
            <a:r>
              <a:rPr lang="el-GR" sz="2000" dirty="0" smtClean="0"/>
              <a:t>Αν εξατμιστεί μια ποσότητα νερού, το τελικό διάλυμα είναι 150</a:t>
            </a:r>
            <a:r>
              <a:rPr lang="en-US" sz="2000" dirty="0" smtClean="0"/>
              <a:t>ml.  </a:t>
            </a:r>
            <a:endParaRPr lang="el-GR" sz="2000" dirty="0" smtClean="0"/>
          </a:p>
          <a:p>
            <a:r>
              <a:rPr lang="el-GR" sz="2000" dirty="0" smtClean="0"/>
              <a:t>Ποια η περιεκτικότητα  %</a:t>
            </a:r>
            <a:r>
              <a:rPr lang="en-US" sz="2000" dirty="0" smtClean="0"/>
              <a:t>v/v </a:t>
            </a:r>
            <a:r>
              <a:rPr lang="el-GR" sz="2000" dirty="0" smtClean="0"/>
              <a:t>του ζαχαρόνερου μετά την αφαίρεση του νερού;</a:t>
            </a:r>
            <a:endParaRPr lang="en-US" sz="2000" dirty="0"/>
          </a:p>
        </p:txBody>
      </p:sp>
      <p:sp>
        <p:nvSpPr>
          <p:cNvPr id="7" name="6 - TextBox"/>
          <p:cNvSpPr txBox="1"/>
          <p:nvPr/>
        </p:nvSpPr>
        <p:spPr>
          <a:xfrm>
            <a:off x="3071802" y="135729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400" b="1" i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Λύση</a:t>
            </a:r>
            <a:endParaRPr lang="en-US" sz="2400" b="1" i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85720" y="2928934"/>
            <a:ext cx="75009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8</a:t>
            </a:r>
            <a:r>
              <a:rPr lang="en-US" sz="2000" dirty="0" smtClean="0"/>
              <a:t>ml   </a:t>
            </a:r>
            <a:r>
              <a:rPr lang="el-GR" sz="2000" dirty="0" smtClean="0"/>
              <a:t>ζάχαρη  σε             100</a:t>
            </a:r>
            <a:r>
              <a:rPr lang="en-US" sz="2000" dirty="0" smtClean="0"/>
              <a:t> ml    </a:t>
            </a:r>
            <a:r>
              <a:rPr lang="el-GR" sz="2000" dirty="0" smtClean="0"/>
              <a:t>ζαχαρόνερο</a:t>
            </a:r>
            <a:endParaRPr lang="en-US" sz="2000" dirty="0"/>
          </a:p>
        </p:txBody>
      </p:sp>
      <p:sp>
        <p:nvSpPr>
          <p:cNvPr id="9" name="8 - TextBox"/>
          <p:cNvSpPr txBox="1"/>
          <p:nvPr/>
        </p:nvSpPr>
        <p:spPr>
          <a:xfrm>
            <a:off x="285720" y="3571876"/>
            <a:ext cx="6929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 </a:t>
            </a:r>
            <a:r>
              <a:rPr lang="en-US" sz="2000" dirty="0" smtClean="0"/>
              <a:t>x</a:t>
            </a:r>
            <a:r>
              <a:rPr lang="el-GR" sz="2000" dirty="0" smtClean="0"/>
              <a:t>   </a:t>
            </a:r>
            <a:r>
              <a:rPr lang="en-US" sz="2000" dirty="0" smtClean="0"/>
              <a:t>ml   </a:t>
            </a:r>
            <a:r>
              <a:rPr lang="el-GR" sz="2000" dirty="0" smtClean="0"/>
              <a:t>ζάχαρη  σε         200 </a:t>
            </a:r>
            <a:r>
              <a:rPr lang="en-US" sz="2000" dirty="0" smtClean="0"/>
              <a:t>ml  </a:t>
            </a:r>
            <a:r>
              <a:rPr lang="el-GR" sz="2000" dirty="0" smtClean="0"/>
              <a:t>   ζαχαρόνερο</a:t>
            </a:r>
            <a:endParaRPr lang="en-US" sz="20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0" y="4143380"/>
            <a:ext cx="76438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428596" y="3143248"/>
            <a:ext cx="2428892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3643306" y="5681979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36" name="35 - TextBox"/>
          <p:cNvSpPr txBox="1"/>
          <p:nvPr/>
        </p:nvSpPr>
        <p:spPr>
          <a:xfrm>
            <a:off x="3929058" y="5681979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37" name="36 - TextBox"/>
          <p:cNvSpPr txBox="1"/>
          <p:nvPr/>
        </p:nvSpPr>
        <p:spPr>
          <a:xfrm>
            <a:off x="4214810" y="571501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16</a:t>
            </a:r>
            <a:r>
              <a:rPr lang="en-US" dirty="0" smtClean="0"/>
              <a:t>ml</a:t>
            </a:r>
            <a:r>
              <a:rPr lang="el-GR" dirty="0" smtClean="0"/>
              <a:t>        ζάχαρη</a:t>
            </a:r>
            <a:endParaRPr lang="en-US" baseline="30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0" y="1857364"/>
            <a:ext cx="8786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Για να βρω την καινούρια περιεκτικότητα του ζαχαρόνερο, θα πρέπει να ξέρω την ποσότητα της ζάχαρης. </a:t>
            </a:r>
            <a:r>
              <a:rPr lang="el-GR" u="sng" dirty="0" smtClean="0"/>
              <a:t>Όμως η ποσότητα της ζάχαρης, είναι η ίδια πριν και μετά την εξάτμιση</a:t>
            </a:r>
            <a:r>
              <a:rPr lang="el-GR" dirty="0" smtClean="0"/>
              <a:t>. </a:t>
            </a:r>
          </a:p>
          <a:p>
            <a:r>
              <a:rPr lang="el-GR" dirty="0" smtClean="0"/>
              <a:t>Άρα θα βρω την ποσότητα ζάχαρης που έχω στο διάλυμα πριν την εξάτμιση:</a:t>
            </a:r>
            <a:endParaRPr lang="en-US" dirty="0"/>
          </a:p>
        </p:txBody>
      </p:sp>
      <p:sp>
        <p:nvSpPr>
          <p:cNvPr id="39" name="38 - TextBox"/>
          <p:cNvSpPr txBox="1"/>
          <p:nvPr/>
        </p:nvSpPr>
        <p:spPr>
          <a:xfrm>
            <a:off x="571472" y="5509455"/>
            <a:ext cx="107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l-GR" sz="2400" dirty="0" smtClean="0"/>
              <a:t>  =</a:t>
            </a:r>
            <a:endParaRPr lang="en-US" sz="2400" baseline="30000" dirty="0"/>
          </a:p>
        </p:txBody>
      </p:sp>
      <p:sp>
        <p:nvSpPr>
          <p:cNvPr id="40" name="39 - TextBox"/>
          <p:cNvSpPr txBox="1"/>
          <p:nvPr/>
        </p:nvSpPr>
        <p:spPr>
          <a:xfrm>
            <a:off x="1285852" y="542926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1600</a:t>
            </a:r>
            <a:endParaRPr lang="en-US" baseline="30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1428728" y="5711627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TextBox"/>
          <p:cNvSpPr txBox="1"/>
          <p:nvPr/>
        </p:nvSpPr>
        <p:spPr>
          <a:xfrm>
            <a:off x="1428728" y="5783065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100</a:t>
            </a:r>
            <a:endParaRPr lang="en-US" baseline="30000" dirty="0"/>
          </a:p>
        </p:txBody>
      </p:sp>
      <p:sp>
        <p:nvSpPr>
          <p:cNvPr id="48" name="47 - TextBox"/>
          <p:cNvSpPr txBox="1"/>
          <p:nvPr/>
        </p:nvSpPr>
        <p:spPr>
          <a:xfrm>
            <a:off x="571472" y="4425743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49" name="48 - TextBox"/>
          <p:cNvSpPr txBox="1"/>
          <p:nvPr/>
        </p:nvSpPr>
        <p:spPr>
          <a:xfrm>
            <a:off x="857224" y="4425743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50" name="49 - TextBox"/>
          <p:cNvSpPr txBox="1"/>
          <p:nvPr/>
        </p:nvSpPr>
        <p:spPr>
          <a:xfrm>
            <a:off x="1142976" y="4282867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8 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l-GR" dirty="0" smtClean="0"/>
              <a:t>200</a:t>
            </a:r>
            <a:endParaRPr lang="en-US" baseline="30000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1214414" y="4711495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1285852" y="4711495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100</a:t>
            </a:r>
            <a:endParaRPr lang="en-US" baseline="300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857224" y="6354569"/>
            <a:ext cx="12144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X  =</a:t>
            </a:r>
            <a:r>
              <a:rPr lang="el-GR" dirty="0" smtClean="0"/>
              <a:t> 16</a:t>
            </a:r>
            <a:r>
              <a:rPr lang="en-US" dirty="0" smtClean="0"/>
              <a:t>ml</a:t>
            </a:r>
            <a:r>
              <a:rPr lang="el-GR" dirty="0" smtClean="0"/>
              <a:t> </a:t>
            </a:r>
          </a:p>
          <a:p>
            <a:endParaRPr lang="el-GR" dirty="0"/>
          </a:p>
        </p:txBody>
      </p:sp>
      <p:sp>
        <p:nvSpPr>
          <p:cNvPr id="54" name="53 - TextBox"/>
          <p:cNvSpPr txBox="1"/>
          <p:nvPr/>
        </p:nvSpPr>
        <p:spPr>
          <a:xfrm>
            <a:off x="6286512" y="6357958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 …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5" grpId="0"/>
      <p:bldP spid="36" grpId="0"/>
      <p:bldP spid="37" grpId="0"/>
      <p:bldP spid="39" grpId="0"/>
      <p:bldP spid="40" grpId="0"/>
      <p:bldP spid="46" grpId="0"/>
      <p:bldP spid="48" grpId="0"/>
      <p:bldP spid="49" grpId="0"/>
      <p:bldP spid="50" grpId="0"/>
      <p:bldP spid="52" grpId="0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500166" y="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l-G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Άσκηση  5     </a:t>
            </a:r>
            <a:endParaRPr lang="en-US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3071802" y="57148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400" b="1" i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Λύση</a:t>
            </a:r>
            <a:endParaRPr lang="en-US" sz="2400" b="1" i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85720" y="1857364"/>
            <a:ext cx="75009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16</a:t>
            </a:r>
            <a:r>
              <a:rPr lang="en-US" sz="2000" dirty="0" smtClean="0"/>
              <a:t>ml   </a:t>
            </a:r>
            <a:r>
              <a:rPr lang="el-GR" sz="2000" dirty="0" smtClean="0"/>
              <a:t>ζάχαρη  σε             150</a:t>
            </a:r>
            <a:r>
              <a:rPr lang="en-US" sz="2000" dirty="0" smtClean="0"/>
              <a:t> ml    </a:t>
            </a:r>
            <a:r>
              <a:rPr lang="el-GR" sz="2000" dirty="0" smtClean="0"/>
              <a:t>ζαχαρόνερο</a:t>
            </a:r>
            <a:endParaRPr lang="en-US" sz="2000" dirty="0"/>
          </a:p>
        </p:txBody>
      </p:sp>
      <p:sp>
        <p:nvSpPr>
          <p:cNvPr id="9" name="8 - TextBox"/>
          <p:cNvSpPr txBox="1"/>
          <p:nvPr/>
        </p:nvSpPr>
        <p:spPr>
          <a:xfrm>
            <a:off x="285720" y="2500306"/>
            <a:ext cx="6929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 </a:t>
            </a:r>
            <a:r>
              <a:rPr lang="en-US" sz="2000" dirty="0" smtClean="0"/>
              <a:t>x</a:t>
            </a:r>
            <a:r>
              <a:rPr lang="el-GR" sz="2000" dirty="0" smtClean="0"/>
              <a:t>   </a:t>
            </a:r>
            <a:r>
              <a:rPr lang="en-US" sz="2000" dirty="0" err="1" smtClean="0"/>
              <a:t>gr</a:t>
            </a:r>
            <a:r>
              <a:rPr lang="en-US" sz="2000" dirty="0" smtClean="0"/>
              <a:t>   </a:t>
            </a:r>
            <a:r>
              <a:rPr lang="el-GR" sz="2000" dirty="0" smtClean="0"/>
              <a:t>ζάχαρη  σε         100 </a:t>
            </a:r>
            <a:r>
              <a:rPr lang="en-US" sz="2000" dirty="0" smtClean="0"/>
              <a:t>ml </a:t>
            </a:r>
            <a:r>
              <a:rPr lang="el-GR" sz="2000" dirty="0" smtClean="0"/>
              <a:t>   ζαχαρόνερο</a:t>
            </a:r>
            <a:endParaRPr lang="en-US" sz="2000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0" y="3071810"/>
            <a:ext cx="76438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642910" y="2143116"/>
            <a:ext cx="2428892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786314" y="5072074"/>
            <a:ext cx="3071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10,67</a:t>
            </a:r>
            <a:r>
              <a:rPr lang="en-US" dirty="0" smtClean="0"/>
              <a:t> </a:t>
            </a:r>
            <a:r>
              <a:rPr lang="el-GR" dirty="0" smtClean="0"/>
              <a:t>%</a:t>
            </a:r>
            <a:r>
              <a:rPr lang="en-US" dirty="0" smtClean="0"/>
              <a:t>v/v   </a:t>
            </a:r>
            <a:r>
              <a:rPr lang="el-GR" dirty="0" smtClean="0"/>
              <a:t>είναι η περιεκτικότητα του διαλύματος μετά την εξάτμιση του νερού.</a:t>
            </a:r>
            <a:endParaRPr lang="en-US" baseline="30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0" y="1071546"/>
            <a:ext cx="8786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ποσότητα της διαλυμένης ουσίας (ζάχαρη) είναι 16</a:t>
            </a:r>
            <a:r>
              <a:rPr lang="en-US" dirty="0" smtClean="0"/>
              <a:t>ml </a:t>
            </a:r>
            <a:r>
              <a:rPr lang="el-GR" dirty="0" smtClean="0"/>
              <a:t>, και είναι η ίδια πριν και μετά την εξάτμιση</a:t>
            </a:r>
            <a:r>
              <a:rPr lang="en-US" dirty="0" smtClean="0"/>
              <a:t>. </a:t>
            </a:r>
            <a:r>
              <a:rPr lang="el-GR" dirty="0" smtClean="0"/>
              <a:t> Άρα η περιεκτικότητα στο ζαχαρόνερο μετά την εξάτμιση θα είναι:</a:t>
            </a:r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3143240" y="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 …</a:t>
            </a:r>
            <a:endParaRPr lang="en-US" dirty="0"/>
          </a:p>
        </p:txBody>
      </p:sp>
      <p:sp>
        <p:nvSpPr>
          <p:cNvPr id="39" name="38 - TextBox"/>
          <p:cNvSpPr txBox="1"/>
          <p:nvPr/>
        </p:nvSpPr>
        <p:spPr>
          <a:xfrm>
            <a:off x="3929058" y="642918"/>
            <a:ext cx="10672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/>
              <a:t>Συνέχεια…</a:t>
            </a:r>
            <a:endParaRPr lang="en-US" sz="1600" dirty="0"/>
          </a:p>
        </p:txBody>
      </p:sp>
      <p:sp>
        <p:nvSpPr>
          <p:cNvPr id="36" name="35 - TextBox"/>
          <p:cNvSpPr txBox="1"/>
          <p:nvPr/>
        </p:nvSpPr>
        <p:spPr>
          <a:xfrm>
            <a:off x="785786" y="4584150"/>
            <a:ext cx="107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l-GR" sz="2400" dirty="0" smtClean="0"/>
              <a:t>  =</a:t>
            </a:r>
            <a:endParaRPr lang="en-US" sz="2400" baseline="30000" dirty="0"/>
          </a:p>
        </p:txBody>
      </p:sp>
      <p:sp>
        <p:nvSpPr>
          <p:cNvPr id="44" name="43 - TextBox"/>
          <p:cNvSpPr txBox="1"/>
          <p:nvPr/>
        </p:nvSpPr>
        <p:spPr>
          <a:xfrm>
            <a:off x="1643042" y="442913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1600</a:t>
            </a:r>
            <a:endParaRPr lang="en-US" baseline="30000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1643042" y="4786322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1643042" y="485776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</a:t>
            </a:r>
            <a:r>
              <a:rPr lang="en-US" dirty="0" smtClean="0"/>
              <a:t>5</a:t>
            </a:r>
            <a:r>
              <a:rPr lang="el-GR" dirty="0" smtClean="0"/>
              <a:t>0</a:t>
            </a:r>
            <a:endParaRPr lang="en-US" baseline="30000" dirty="0"/>
          </a:p>
        </p:txBody>
      </p:sp>
      <p:sp>
        <p:nvSpPr>
          <p:cNvPr id="49" name="48 - TextBox"/>
          <p:cNvSpPr txBox="1"/>
          <p:nvPr/>
        </p:nvSpPr>
        <p:spPr>
          <a:xfrm>
            <a:off x="785786" y="350043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n-US" sz="2400" dirty="0" smtClean="0"/>
              <a:t>x</a:t>
            </a:r>
            <a:endParaRPr lang="en-US" sz="2400" baseline="30000" dirty="0"/>
          </a:p>
        </p:txBody>
      </p:sp>
      <p:sp>
        <p:nvSpPr>
          <p:cNvPr id="50" name="49 - TextBox"/>
          <p:cNvSpPr txBox="1"/>
          <p:nvPr/>
        </p:nvSpPr>
        <p:spPr>
          <a:xfrm>
            <a:off x="1071538" y="350043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</a:t>
            </a:r>
            <a:endParaRPr lang="en-US" sz="2400" baseline="30000" dirty="0"/>
          </a:p>
        </p:txBody>
      </p:sp>
      <p:sp>
        <p:nvSpPr>
          <p:cNvPr id="51" name="50 - TextBox"/>
          <p:cNvSpPr txBox="1"/>
          <p:nvPr/>
        </p:nvSpPr>
        <p:spPr>
          <a:xfrm>
            <a:off x="1357290" y="335756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16</a:t>
            </a:r>
            <a:r>
              <a:rPr lang="el-GR" dirty="0" smtClean="0"/>
              <a:t> </a:t>
            </a:r>
            <a:r>
              <a:rPr lang="el-GR" sz="2400" b="1" baseline="30000" dirty="0" smtClean="0"/>
              <a:t>. </a:t>
            </a:r>
            <a:r>
              <a:rPr lang="el-GR" sz="2400" b="1" dirty="0" smtClean="0"/>
              <a:t> </a:t>
            </a:r>
            <a:r>
              <a:rPr lang="en-US" dirty="0" smtClean="0"/>
              <a:t>1</a:t>
            </a:r>
            <a:r>
              <a:rPr lang="el-GR" dirty="0" smtClean="0"/>
              <a:t>00</a:t>
            </a:r>
            <a:endParaRPr lang="en-US" baseline="30000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>
            <a:off x="1428728" y="3786190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TextBox"/>
          <p:cNvSpPr txBox="1"/>
          <p:nvPr/>
        </p:nvSpPr>
        <p:spPr>
          <a:xfrm>
            <a:off x="1500166" y="378619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</a:t>
            </a:r>
            <a:r>
              <a:rPr lang="en-US" dirty="0" smtClean="0"/>
              <a:t>5</a:t>
            </a:r>
            <a:r>
              <a:rPr lang="el-GR" dirty="0" smtClean="0"/>
              <a:t>0</a:t>
            </a:r>
            <a:endParaRPr lang="en-US" baseline="300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857224" y="5500702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X  =</a:t>
            </a:r>
            <a:r>
              <a:rPr lang="el-GR" dirty="0" smtClean="0"/>
              <a:t> </a:t>
            </a:r>
            <a:r>
              <a:rPr lang="en-US" dirty="0" smtClean="0"/>
              <a:t>10,67ml</a:t>
            </a:r>
            <a:r>
              <a:rPr lang="el-GR" dirty="0" smtClean="0"/>
              <a:t>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7" grpId="0"/>
      <p:bldP spid="36" grpId="0"/>
      <p:bldP spid="44" grpId="0"/>
      <p:bldP spid="48" grpId="0"/>
      <p:bldP spid="49" grpId="0"/>
      <p:bldP spid="50" grpId="0"/>
      <p:bldP spid="51" grpId="0"/>
      <p:bldP spid="53" grpId="0"/>
      <p:bldP spid="54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4709</TotalTime>
  <Words>706</Words>
  <PresentationFormat>Προβολή στην οθόνη (4:3)</PresentationFormat>
  <Paragraphs>116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719</cp:revision>
  <dcterms:created xsi:type="dcterms:W3CDTF">2020-03-28T09:35:19Z</dcterms:created>
  <dcterms:modified xsi:type="dcterms:W3CDTF">2024-10-22T06:02:19Z</dcterms:modified>
</cp:coreProperties>
</file>