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286116" y="2857496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Φυσικές ιδιότητες των υλικών</a:t>
            </a:r>
            <a:endParaRPr lang="el-GR" dirty="0"/>
          </a:p>
        </p:txBody>
      </p:sp>
      <p:sp>
        <p:nvSpPr>
          <p:cNvPr id="5" name="4 - Έλλειψη"/>
          <p:cNvSpPr/>
          <p:nvPr/>
        </p:nvSpPr>
        <p:spPr>
          <a:xfrm>
            <a:off x="2714612" y="2428868"/>
            <a:ext cx="3429024" cy="157163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4464843" y="1821645"/>
            <a:ext cx="1143008" cy="21431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10800000">
            <a:off x="1714480" y="2357430"/>
            <a:ext cx="1071570" cy="6429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flipV="1">
            <a:off x="6143636" y="2357430"/>
            <a:ext cx="785818" cy="6429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rot="16200000" flipV="1">
            <a:off x="3143240" y="1857364"/>
            <a:ext cx="857256" cy="4286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10800000" flipV="1">
            <a:off x="2214546" y="3571876"/>
            <a:ext cx="785818" cy="5715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2678893" y="4107661"/>
            <a:ext cx="1428760" cy="107157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4607719" y="4464851"/>
            <a:ext cx="1571636" cy="5000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5822165" y="3750471"/>
            <a:ext cx="785818" cy="5715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4500562" y="1000108"/>
            <a:ext cx="1214446" cy="369332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γεύση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6286512" y="1928802"/>
            <a:ext cx="1785950" cy="369332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Οσμή (μυρωδιά)</a:t>
            </a:r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2714612" y="1285860"/>
            <a:ext cx="1214446" cy="369332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χρώμα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6429388" y="4429132"/>
            <a:ext cx="1643074" cy="369332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σκληρότητα</a:t>
            </a:r>
            <a:endParaRPr lang="el-GR" dirty="0"/>
          </a:p>
        </p:txBody>
      </p:sp>
      <p:sp>
        <p:nvSpPr>
          <p:cNvPr id="29" name="28 - TextBox"/>
          <p:cNvSpPr txBox="1"/>
          <p:nvPr/>
        </p:nvSpPr>
        <p:spPr>
          <a:xfrm>
            <a:off x="928662" y="2000240"/>
            <a:ext cx="1214446" cy="369332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πυκνότητα</a:t>
            </a:r>
            <a:endParaRPr lang="el-GR" dirty="0"/>
          </a:p>
        </p:txBody>
      </p:sp>
      <p:sp>
        <p:nvSpPr>
          <p:cNvPr id="30" name="29 - TextBox"/>
          <p:cNvSpPr txBox="1"/>
          <p:nvPr/>
        </p:nvSpPr>
        <p:spPr>
          <a:xfrm>
            <a:off x="500034" y="4071942"/>
            <a:ext cx="1785950" cy="369332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ευθραυστότητα</a:t>
            </a:r>
            <a:endParaRPr lang="el-GR" dirty="0"/>
          </a:p>
        </p:txBody>
      </p:sp>
      <p:sp>
        <p:nvSpPr>
          <p:cNvPr id="34" name="33 - TextBox"/>
          <p:cNvSpPr txBox="1"/>
          <p:nvPr/>
        </p:nvSpPr>
        <p:spPr>
          <a:xfrm>
            <a:off x="2000232" y="5357826"/>
            <a:ext cx="1571636" cy="646331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ηλεκτρική αγωγιμότητα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4929190" y="5500702"/>
            <a:ext cx="1571636" cy="646331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Θερμική αγωγιμότητα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4" grpId="0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71736" y="142852"/>
            <a:ext cx="2857520" cy="523220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σκληρότητα</a:t>
            </a:r>
            <a:endParaRPr lang="el-GR" sz="28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214282" y="714356"/>
            <a:ext cx="8929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σκληρότητα </a:t>
            </a:r>
            <a:r>
              <a:rPr lang="el-GR" dirty="0" smtClean="0"/>
              <a:t>ενός υλικού εκφράζει τη δυνατότητά </a:t>
            </a:r>
            <a:r>
              <a:rPr lang="el-GR" dirty="0" smtClean="0"/>
              <a:t>του υλικού  </a:t>
            </a:r>
            <a:r>
              <a:rPr lang="el-GR" dirty="0" smtClean="0"/>
              <a:t>να χαράζει ή να χαράζεται από άλλα από άλλα υλικά . 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214282" y="1571612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μέτρηση της σκληρότητας, κυρίως για τα ορυκτά, γίνεται με την εμπειρική </a:t>
            </a:r>
            <a:r>
              <a:rPr lang="el-GR" b="1" dirty="0" smtClean="0"/>
              <a:t>σκληρομετρική κλίμακα </a:t>
            </a:r>
            <a:r>
              <a:rPr lang="el-GR" b="1" dirty="0" err="1" smtClean="0"/>
              <a:t>Μος</a:t>
            </a:r>
            <a:r>
              <a:rPr lang="el-GR" b="1" dirty="0" smtClean="0"/>
              <a:t> (</a:t>
            </a:r>
            <a:r>
              <a:rPr lang="el-GR" b="1" dirty="0" err="1" smtClean="0"/>
              <a:t>Mohs</a:t>
            </a:r>
            <a:r>
              <a:rPr lang="el-GR" b="1" dirty="0" smtClean="0"/>
              <a:t>) 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500307"/>
            <a:ext cx="2487425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285720" y="5072074"/>
            <a:ext cx="1857388" cy="2857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V="1">
            <a:off x="2071670" y="4500570"/>
            <a:ext cx="1357322" cy="7858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3357554" y="3786190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Παράδειγμα, ο </a:t>
            </a:r>
            <a:r>
              <a:rPr lang="el-GR" u="sng" dirty="0" smtClean="0"/>
              <a:t>χαλαζίας</a:t>
            </a:r>
            <a:r>
              <a:rPr lang="el-GR" dirty="0" smtClean="0"/>
              <a:t> χαράζεται από το </a:t>
            </a:r>
            <a:r>
              <a:rPr lang="el-GR" dirty="0" err="1" smtClean="0"/>
              <a:t>τοπάζιο</a:t>
            </a:r>
            <a:r>
              <a:rPr lang="el-GR" dirty="0" smtClean="0"/>
              <a:t>, το κορούνδιο και το διαμάντι, ενώ χαράζει τον άστριο , τον απατίτη …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214282" y="5929330"/>
            <a:ext cx="1857388" cy="2857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flipV="1">
            <a:off x="2000232" y="5786454"/>
            <a:ext cx="1643074" cy="285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3643306" y="5643578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διαμάντι χαράζει όλα τα ορυκτά, αλλά το ίδιο δεν χαράζεται από κανένα υλικό.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2" grpId="0"/>
      <p:bldP spid="13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71736" y="142852"/>
            <a:ext cx="2857520" cy="523220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ευθραυστότητα</a:t>
            </a:r>
            <a:endParaRPr lang="el-GR" sz="2800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0" y="1142984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Τα υλικά που θραύονται (σπάνε) εύκολα τα </a:t>
            </a:r>
            <a:r>
              <a:rPr lang="el-GR" sz="2000" dirty="0" smtClean="0"/>
              <a:t>λέμε </a:t>
            </a:r>
            <a:r>
              <a:rPr lang="el-GR" sz="2000" dirty="0" smtClean="0"/>
              <a:t>ότι έχουν μεγάλη </a:t>
            </a:r>
            <a:r>
              <a:rPr lang="el-GR" sz="2000" dirty="0" smtClean="0"/>
              <a:t>ευθραυστότητα. </a:t>
            </a:r>
          </a:p>
          <a:p>
            <a:endParaRPr lang="el-GR" sz="2000" dirty="0" smtClean="0"/>
          </a:p>
          <a:p>
            <a:r>
              <a:rPr lang="el-GR" sz="2000" dirty="0" smtClean="0"/>
              <a:t>Παράδειγμα το γυαλί έχει μεγάλη ευθραυστότητα.</a:t>
            </a:r>
            <a:endParaRPr lang="el-GR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928670"/>
            <a:ext cx="416877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Ορθογώνιο"/>
          <p:cNvSpPr/>
          <p:nvPr/>
        </p:nvSpPr>
        <p:spPr>
          <a:xfrm>
            <a:off x="4000496" y="5211561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000" dirty="0" smtClean="0"/>
              <a:t>Αντίθετα, </a:t>
            </a:r>
            <a:r>
              <a:rPr lang="el-GR" sz="2000" dirty="0" smtClean="0"/>
              <a:t> υλικά που δεν σπάνε εύκολα  </a:t>
            </a:r>
            <a:r>
              <a:rPr lang="el-GR" sz="2000" dirty="0" smtClean="0"/>
              <a:t>λέμε ότι έχουν μικρή ευθραυστότητα</a:t>
            </a:r>
            <a:r>
              <a:rPr lang="el-GR" sz="2000" dirty="0" smtClean="0"/>
              <a:t>.</a:t>
            </a:r>
            <a:endParaRPr lang="el-GR" sz="20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4071934" y="606881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000" dirty="0" smtClean="0"/>
              <a:t>Παράδειγμα το </a:t>
            </a:r>
            <a:r>
              <a:rPr lang="el-GR" sz="2000" dirty="0" smtClean="0"/>
              <a:t>πλαστικό έχει μικρή ευθραυστότητα</a:t>
            </a:r>
            <a:r>
              <a:rPr lang="el-GR" sz="2000" dirty="0" smtClean="0"/>
              <a:t>.</a:t>
            </a:r>
            <a:endParaRPr lang="el-GR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4548187"/>
            <a:ext cx="6072198" cy="230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500034" y="342900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Σώμα     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57158" y="1428736"/>
            <a:ext cx="2000264" cy="1714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072198" y="314324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Σώμα   Β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715008" y="1214422"/>
            <a:ext cx="2000264" cy="1714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214414" y="171448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85786" y="192880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1785918" y="178592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1071538" y="23574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1142976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1714480" y="23574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6429388" y="13572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Έλλειψη"/>
          <p:cNvSpPr/>
          <p:nvPr/>
        </p:nvSpPr>
        <p:spPr>
          <a:xfrm>
            <a:off x="6000760" y="157161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000892" y="142873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6286512" y="20002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Έλλειψη"/>
          <p:cNvSpPr/>
          <p:nvPr/>
        </p:nvSpPr>
        <p:spPr>
          <a:xfrm>
            <a:off x="6357950" y="250030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6929454" y="20002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7072330" y="186688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Έλλειψη"/>
          <p:cNvSpPr/>
          <p:nvPr/>
        </p:nvSpPr>
        <p:spPr>
          <a:xfrm>
            <a:off x="6643702" y="208120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>
            <a:off x="7643834" y="193832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6929454" y="25098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5929322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7572396" y="25098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6929454" y="128586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Έλλειψη"/>
          <p:cNvSpPr/>
          <p:nvPr/>
        </p:nvSpPr>
        <p:spPr>
          <a:xfrm>
            <a:off x="6500826" y="150017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Έλλειψη"/>
          <p:cNvSpPr/>
          <p:nvPr/>
        </p:nvSpPr>
        <p:spPr>
          <a:xfrm>
            <a:off x="7500958" y="13572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6786578" y="192880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Έλλειψη"/>
          <p:cNvSpPr/>
          <p:nvPr/>
        </p:nvSpPr>
        <p:spPr>
          <a:xfrm>
            <a:off x="6858016" y="242886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Έλλειψη"/>
          <p:cNvSpPr/>
          <p:nvPr/>
        </p:nvSpPr>
        <p:spPr>
          <a:xfrm>
            <a:off x="7429520" y="192880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6072198" y="186688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072198" y="214311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6643702" y="193832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5929322" y="25098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6643702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72264" y="25098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642910" y="4357695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Παρατηρώ ότι το σώμα Β έχει μεγαλύτερη πυκνότητα από το σώμα Α………</a:t>
            </a:r>
          </a:p>
          <a:p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4000464" y="5657671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Γιατί</a:t>
            </a:r>
            <a:r>
              <a:rPr lang="el-GR" sz="2400" b="1" dirty="0" smtClean="0">
                <a:solidFill>
                  <a:srgbClr val="8F0D8F"/>
                </a:solidFill>
              </a:rPr>
              <a:t>  το σώμα Β έχει περισσότερη υλη στον ίδιο χώρο από το σώμα Α………</a:t>
            </a:r>
          </a:p>
          <a:p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2571736" y="142852"/>
            <a:ext cx="2857520" cy="523220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πυκνότητα</a:t>
            </a:r>
            <a:endParaRPr lang="el-GR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 animBg="1"/>
      <p:bldP spid="14" grpId="0"/>
      <p:bldP spid="8" grpId="0" animBg="1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45 - TextBox"/>
          <p:cNvSpPr txBox="1"/>
          <p:nvPr/>
        </p:nvSpPr>
        <p:spPr>
          <a:xfrm>
            <a:off x="428596" y="928670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Για να βρω την πυκνότητα ενός σώματος  (γης, γάτας,  πέτρας…. </a:t>
            </a:r>
            <a:r>
              <a:rPr lang="el-GR" sz="2400" b="1" dirty="0" err="1" smtClean="0">
                <a:solidFill>
                  <a:srgbClr val="8F0D8F"/>
                </a:solidFill>
              </a:rPr>
              <a:t>κ.α</a:t>
            </a:r>
            <a:r>
              <a:rPr lang="el-GR" sz="2400" b="1" dirty="0" smtClean="0">
                <a:solidFill>
                  <a:srgbClr val="8F0D8F"/>
                </a:solidFill>
              </a:rPr>
              <a:t>) ακολουθώ τα παρακάτω βήματα</a:t>
            </a:r>
            <a:r>
              <a:rPr lang="el-GR" sz="2400" b="1" dirty="0" smtClean="0">
                <a:solidFill>
                  <a:srgbClr val="8F0D8F"/>
                </a:solidFill>
              </a:rPr>
              <a:t>: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928662" y="2143116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Μετράω την μάζα του σώματος  (π.χ. το σώμα έχει μάζα 10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kg)</a:t>
            </a:r>
            <a:r>
              <a:rPr lang="el-GR" sz="20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endParaRPr lang="en-US" sz="2000" b="1" dirty="0">
              <a:solidFill>
                <a:srgbClr val="8F0D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214282" y="214311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1.</a:t>
            </a:r>
            <a:endParaRPr lang="en-US" sz="4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928662" y="3429000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Μετράω τον  όγκο  του σώματος  (π.χ. το σώμα έχει όγκο 2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endParaRPr lang="en-US" sz="2000" b="1" dirty="0">
              <a:solidFill>
                <a:srgbClr val="8F0D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14282" y="342900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r>
              <a:rPr lang="el-GR" sz="4000" dirty="0" smtClean="0"/>
              <a:t>.</a:t>
            </a:r>
            <a:endParaRPr lang="en-US" sz="4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857224" y="4556477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Διαιρώ την μάζα του σώματος (10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kg</a:t>
            </a:r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με τον όγκο του (2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)……και ο αριθμός που βρίσκω είναι η πυκνότητα του σώματος… (</a:t>
            </a:r>
            <a:r>
              <a:rPr lang="el-GR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π.χ</a:t>
            </a:r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10:2 =5)</a:t>
            </a:r>
            <a:endParaRPr lang="el-GR" sz="2000" b="1" dirty="0" smtClean="0">
              <a:solidFill>
                <a:srgbClr val="8F0D8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rgbClr val="8F0D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142844" y="4556477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3.</a:t>
            </a:r>
            <a:endParaRPr lang="en-US" sz="4000" dirty="0"/>
          </a:p>
        </p:txBody>
      </p:sp>
      <p:grpSp>
        <p:nvGrpSpPr>
          <p:cNvPr id="2" name="59 - Ομάδα"/>
          <p:cNvGrpSpPr/>
          <p:nvPr/>
        </p:nvGrpSpPr>
        <p:grpSpPr>
          <a:xfrm>
            <a:off x="1214414" y="5715016"/>
            <a:ext cx="3286148" cy="726522"/>
            <a:chOff x="1214414" y="5715016"/>
            <a:chExt cx="3286148" cy="726522"/>
          </a:xfrm>
        </p:grpSpPr>
        <p:sp>
          <p:nvSpPr>
            <p:cNvPr id="54" name="53 - Ορθογώνιο"/>
            <p:cNvSpPr/>
            <p:nvPr/>
          </p:nvSpPr>
          <p:spPr>
            <a:xfrm>
              <a:off x="1214414" y="5857892"/>
              <a:ext cx="17219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Πυκνότητα    = </a:t>
              </a:r>
              <a:endParaRPr lang="en-US" dirty="0"/>
            </a:p>
          </p:txBody>
        </p:sp>
        <p:cxnSp>
          <p:nvCxnSpPr>
            <p:cNvPr id="56" name="55 - Ευθεία γραμμή σύνδεσης"/>
            <p:cNvCxnSpPr>
              <a:stCxn id="54" idx="3"/>
            </p:cNvCxnSpPr>
            <p:nvPr/>
          </p:nvCxnSpPr>
          <p:spPr>
            <a:xfrm flipV="1">
              <a:off x="2936360" y="6000768"/>
              <a:ext cx="1564202" cy="417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56 - Ορθογώνιο"/>
            <p:cNvSpPr/>
            <p:nvPr/>
          </p:nvSpPr>
          <p:spPr>
            <a:xfrm>
              <a:off x="3214678" y="5715016"/>
              <a:ext cx="71699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8F0D8F"/>
                  </a:solidFill>
                  <a:latin typeface="Times New Roman" pitchFamily="18" charset="0"/>
                  <a:cs typeface="Times New Roman" pitchFamily="18" charset="0"/>
                </a:rPr>
                <a:t>μάζα </a:t>
              </a:r>
              <a:endParaRPr lang="en-US" b="1" dirty="0">
                <a:solidFill>
                  <a:srgbClr val="8F0D8F"/>
                </a:solidFill>
              </a:endParaRPr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3143240" y="6072206"/>
              <a:ext cx="79996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όγκος 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3" name="60 - Ομάδα"/>
          <p:cNvGrpSpPr/>
          <p:nvPr/>
        </p:nvGrpSpPr>
        <p:grpSpPr>
          <a:xfrm>
            <a:off x="5072066" y="5643578"/>
            <a:ext cx="1357322" cy="726522"/>
            <a:chOff x="1214414" y="5715016"/>
            <a:chExt cx="1357322" cy="726522"/>
          </a:xfrm>
        </p:grpSpPr>
        <p:sp>
          <p:nvSpPr>
            <p:cNvPr id="62" name="61 - Ορθογώνιο"/>
            <p:cNvSpPr/>
            <p:nvPr/>
          </p:nvSpPr>
          <p:spPr>
            <a:xfrm>
              <a:off x="1214414" y="5857892"/>
              <a:ext cx="7280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ρ    = </a:t>
              </a:r>
              <a:endParaRPr lang="en-US" dirty="0"/>
            </a:p>
          </p:txBody>
        </p:sp>
        <p:cxnSp>
          <p:nvCxnSpPr>
            <p:cNvPr id="63" name="62 - Ευθεία γραμμή σύνδεσης"/>
            <p:cNvCxnSpPr/>
            <p:nvPr/>
          </p:nvCxnSpPr>
          <p:spPr>
            <a:xfrm>
              <a:off x="1857356" y="6072206"/>
              <a:ext cx="71438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63 - Ορθογώνιο"/>
            <p:cNvSpPr/>
            <p:nvPr/>
          </p:nvSpPr>
          <p:spPr>
            <a:xfrm>
              <a:off x="2000232" y="5715016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8F0D8F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b="1" dirty="0">
                <a:solidFill>
                  <a:srgbClr val="8F0D8F"/>
                </a:solidFill>
              </a:endParaRPr>
            </a:p>
          </p:txBody>
        </p:sp>
        <p:sp>
          <p:nvSpPr>
            <p:cNvPr id="65" name="64 - Ορθογώνιο"/>
            <p:cNvSpPr/>
            <p:nvPr/>
          </p:nvSpPr>
          <p:spPr>
            <a:xfrm>
              <a:off x="2077482" y="6072206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19 - TextBox"/>
          <p:cNvSpPr txBox="1"/>
          <p:nvPr/>
        </p:nvSpPr>
        <p:spPr>
          <a:xfrm>
            <a:off x="2571736" y="142852"/>
            <a:ext cx="2857520" cy="523220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πυκνότητα</a:t>
            </a:r>
            <a:endParaRPr lang="el-GR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643182"/>
            <a:ext cx="36274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47 - TextBox"/>
          <p:cNvSpPr txBox="1"/>
          <p:nvPr/>
        </p:nvSpPr>
        <p:spPr>
          <a:xfrm>
            <a:off x="1714480" y="214290"/>
            <a:ext cx="5786478" cy="523220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Ηλεκτρική αγωγιμότητα</a:t>
            </a:r>
            <a:endParaRPr lang="el-GR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571472" y="1500174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Υλικά, μέσα από τα οποία περνάει </a:t>
            </a:r>
            <a:r>
              <a:rPr lang="el-GR" u="sng" dirty="0" smtClean="0"/>
              <a:t>εύκολα το ηλεκτρικό ρεύμα </a:t>
            </a:r>
            <a:r>
              <a:rPr lang="el-GR" dirty="0" smtClean="0"/>
              <a:t>, λέμε ότι  έχουν  </a:t>
            </a:r>
            <a:r>
              <a:rPr lang="el-GR" b="1" dirty="0" smtClean="0"/>
              <a:t>μεγάλη</a:t>
            </a:r>
            <a:r>
              <a:rPr lang="el-GR" dirty="0" smtClean="0"/>
              <a:t> </a:t>
            </a:r>
            <a:r>
              <a:rPr lang="el-GR" b="1" dirty="0" smtClean="0"/>
              <a:t>ηλεκτρική </a:t>
            </a:r>
            <a:r>
              <a:rPr lang="el-GR" b="1" dirty="0" smtClean="0"/>
              <a:t>αγωγιμότητα</a:t>
            </a:r>
            <a:r>
              <a:rPr lang="el-GR" dirty="0" smtClean="0"/>
              <a:t> . </a:t>
            </a:r>
            <a:endParaRPr lang="el-GR" dirty="0"/>
          </a:p>
        </p:txBody>
      </p:sp>
      <p:sp>
        <p:nvSpPr>
          <p:cNvPr id="50" name="49 - Ορθογώνιο"/>
          <p:cNvSpPr/>
          <p:nvPr/>
        </p:nvSpPr>
        <p:spPr>
          <a:xfrm>
            <a:off x="285720" y="5500702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Αντίθετα, υλικά  από τα οποία με δυσκολία περνάει το ηλεκτρικό ρεύμα,  λέμε ότι  έχουν  </a:t>
            </a:r>
            <a:r>
              <a:rPr lang="el-GR" b="1" dirty="0" smtClean="0"/>
              <a:t>ελάχιστη ηλεκτρική αγωγιμότητα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51" name="50 - Ορθογώνιο"/>
          <p:cNvSpPr/>
          <p:nvPr/>
        </p:nvSpPr>
        <p:spPr>
          <a:xfrm>
            <a:off x="2571736" y="2857496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Παράδειγμα ο  </a:t>
            </a:r>
            <a:r>
              <a:rPr lang="el-GR" dirty="0" smtClean="0"/>
              <a:t>χαλκός </a:t>
            </a:r>
            <a:r>
              <a:rPr lang="el-GR" dirty="0" smtClean="0"/>
              <a:t> έχει </a:t>
            </a:r>
            <a:r>
              <a:rPr lang="el-GR" dirty="0" smtClean="0"/>
              <a:t>μεγάλη </a:t>
            </a:r>
            <a:r>
              <a:rPr lang="el-GR" b="1" dirty="0" smtClean="0"/>
              <a:t>ηλεκτρική </a:t>
            </a:r>
            <a:r>
              <a:rPr lang="el-GR" b="1" dirty="0" smtClean="0"/>
              <a:t>αγωγιμότητα</a:t>
            </a:r>
            <a:r>
              <a:rPr lang="el-GR" dirty="0" smtClean="0"/>
              <a:t>. 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47 - TextBox"/>
          <p:cNvSpPr txBox="1"/>
          <p:nvPr/>
        </p:nvSpPr>
        <p:spPr>
          <a:xfrm>
            <a:off x="1714480" y="214290"/>
            <a:ext cx="5786478" cy="523220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Θερμική      αγωγιμότητα</a:t>
            </a:r>
            <a:endParaRPr lang="el-GR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642910" y="1142984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Υλικά, μέσα από τα οποία περνάει </a:t>
            </a:r>
            <a:r>
              <a:rPr lang="el-GR" u="sng" dirty="0" smtClean="0"/>
              <a:t>εύκολα η θερμότητα </a:t>
            </a:r>
            <a:r>
              <a:rPr lang="el-GR" dirty="0" smtClean="0"/>
              <a:t>, λέμε ότι  έχουν  </a:t>
            </a:r>
            <a:r>
              <a:rPr lang="el-GR" b="1" dirty="0" smtClean="0"/>
              <a:t>μεγάλη</a:t>
            </a:r>
            <a:r>
              <a:rPr lang="el-GR" dirty="0" smtClean="0"/>
              <a:t> </a:t>
            </a:r>
            <a:r>
              <a:rPr lang="el-GR" b="1" dirty="0" smtClean="0"/>
              <a:t>θερμική αγωγιμότητα</a:t>
            </a:r>
            <a:r>
              <a:rPr lang="el-GR" dirty="0" smtClean="0"/>
              <a:t> . </a:t>
            </a: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857224" y="2428868"/>
            <a:ext cx="7643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</a:t>
            </a:r>
            <a:r>
              <a:rPr lang="el-GR" dirty="0" smtClean="0"/>
              <a:t>:   Αν </a:t>
            </a:r>
            <a:r>
              <a:rPr lang="el-GR" dirty="0" smtClean="0"/>
              <a:t>θερμάνουμε μια μεταλλική ράβδο </a:t>
            </a:r>
            <a:r>
              <a:rPr lang="el-GR" dirty="0" smtClean="0"/>
              <a:t>( που έχει μεγάλη </a:t>
            </a:r>
            <a:r>
              <a:rPr lang="el-GR" dirty="0" smtClean="0"/>
              <a:t>θερμική </a:t>
            </a:r>
            <a:r>
              <a:rPr lang="el-GR" dirty="0" smtClean="0"/>
              <a:t>αγωγιμότητα)  στο </a:t>
            </a:r>
            <a:r>
              <a:rPr lang="el-GR" dirty="0" smtClean="0"/>
              <a:t>ένα άκρο της, γρήγορα </a:t>
            </a:r>
            <a:r>
              <a:rPr lang="el-GR" dirty="0" smtClean="0"/>
              <a:t>μεταδίδεται η θερμότητα σε </a:t>
            </a:r>
            <a:r>
              <a:rPr lang="el-GR" dirty="0" smtClean="0"/>
              <a:t>όλη τη </a:t>
            </a:r>
            <a:r>
              <a:rPr lang="el-GR" dirty="0" smtClean="0"/>
              <a:t>ράβδο.</a:t>
            </a:r>
            <a:endParaRPr lang="el-G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437087"/>
            <a:ext cx="20351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Στρογγυλεμένο ορθογώνιο"/>
          <p:cNvSpPr/>
          <p:nvPr/>
        </p:nvSpPr>
        <p:spPr>
          <a:xfrm rot="19581924">
            <a:off x="1867069" y="4685047"/>
            <a:ext cx="3042179" cy="18071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rot="19215633">
            <a:off x="3894485" y="4181210"/>
            <a:ext cx="1469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μεταλλική </a:t>
            </a:r>
            <a:r>
              <a:rPr lang="el-GR" dirty="0" smtClean="0"/>
              <a:t>ράβδος 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374</Words>
  <PresentationFormat>Προβολή στην οθόνη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27</cp:revision>
  <dcterms:created xsi:type="dcterms:W3CDTF">2023-10-04T17:05:14Z</dcterms:created>
  <dcterms:modified xsi:type="dcterms:W3CDTF">2023-10-04T18:37:21Z</dcterms:modified>
</cp:coreProperties>
</file>