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301" r:id="rId13"/>
    <p:sldId id="302" r:id="rId14"/>
    <p:sldId id="303" r:id="rId15"/>
    <p:sldId id="304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5/10/2023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0" y="785794"/>
            <a:ext cx="8501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Η </a:t>
            </a:r>
            <a:r>
              <a:rPr lang="el-GR" sz="2800" u="sng" dirty="0" smtClean="0"/>
              <a:t>μάζα</a:t>
            </a:r>
            <a:r>
              <a:rPr lang="el-GR" sz="2800" dirty="0" smtClean="0"/>
              <a:t> ενός υλικού σώματος είναι ένας </a:t>
            </a:r>
            <a:r>
              <a:rPr lang="el-GR" sz="2800" u="sng" dirty="0" smtClean="0"/>
              <a:t>αριθμός</a:t>
            </a:r>
            <a:r>
              <a:rPr lang="el-GR" sz="2800" dirty="0" smtClean="0"/>
              <a:t> που δείχνει από </a:t>
            </a:r>
            <a:r>
              <a:rPr lang="el-GR" sz="2800" u="sng" dirty="0" smtClean="0"/>
              <a:t>πόση ύλη αποτελείται το σώμα.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ΜΑΖΑ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28596" y="2571744"/>
            <a:ext cx="3071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u="sng" dirty="0" smtClean="0"/>
              <a:t>Παράδειγμα</a:t>
            </a:r>
            <a:r>
              <a:rPr lang="el-GR" sz="2800" dirty="0" smtClean="0"/>
              <a:t> η μάζα της </a:t>
            </a:r>
            <a:r>
              <a:rPr lang="el-GR" sz="2800" u="sng" dirty="0" smtClean="0"/>
              <a:t>γης</a:t>
            </a:r>
            <a:r>
              <a:rPr lang="el-GR" sz="2800" dirty="0" smtClean="0"/>
              <a:t> θα είναι πολύ μεγαλύτερη από τη μάζα ενός </a:t>
            </a:r>
            <a:r>
              <a:rPr lang="el-GR" sz="2800" u="sng" dirty="0" smtClean="0"/>
              <a:t>φορτηγού</a:t>
            </a:r>
            <a:r>
              <a:rPr lang="el-GR" sz="2800" dirty="0" smtClean="0"/>
              <a:t>.</a:t>
            </a:r>
            <a:endParaRPr lang="en-US" sz="28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4692" y="2071678"/>
            <a:ext cx="4711712" cy="44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139713"/>
            <a:ext cx="2424115" cy="171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857224" y="714356"/>
            <a:ext cx="4388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αέρια κατάσταση, τα αέρια          </a:t>
            </a:r>
            <a:endParaRPr lang="el-GR" sz="2400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285720" y="3000372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Ένα ορισμένο αέριο έχει </a:t>
            </a:r>
            <a:r>
              <a:rPr lang="el-GR" b="1" dirty="0" smtClean="0"/>
              <a:t>σταθερή μάζα </a:t>
            </a:r>
            <a:r>
              <a:rPr lang="el-GR" dirty="0" smtClean="0"/>
              <a:t> , αλλά ο </a:t>
            </a:r>
            <a:r>
              <a:rPr lang="el-GR" b="1" dirty="0" smtClean="0"/>
              <a:t>όγκος</a:t>
            </a:r>
            <a:r>
              <a:rPr lang="el-GR" dirty="0" smtClean="0"/>
              <a:t>  και  το </a:t>
            </a:r>
            <a:r>
              <a:rPr lang="el-GR" b="1" dirty="0" smtClean="0"/>
              <a:t>σχήμα</a:t>
            </a:r>
            <a:r>
              <a:rPr lang="el-GR" dirty="0" smtClean="0"/>
              <a:t> του  είναι </a:t>
            </a:r>
            <a:r>
              <a:rPr lang="el-GR" b="1" dirty="0" smtClean="0"/>
              <a:t>μεταβλητό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1285852" y="4572008"/>
            <a:ext cx="6795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Την αέρια κατάσταση </a:t>
            </a:r>
            <a:r>
              <a:rPr lang="en-US" dirty="0" smtClean="0"/>
              <a:t> (</a:t>
            </a:r>
            <a:r>
              <a:rPr lang="el-GR" dirty="0" smtClean="0"/>
              <a:t>αέρια)  τη  συμβολίζουμε με το γράμμα </a:t>
            </a:r>
            <a:r>
              <a:rPr lang="el-GR" b="1" dirty="0" smtClean="0"/>
              <a:t> </a:t>
            </a:r>
            <a:r>
              <a:rPr lang="en-US" b="1" dirty="0" smtClean="0"/>
              <a:t>g</a:t>
            </a:r>
            <a:r>
              <a:rPr lang="el-GR" b="1" dirty="0" smtClean="0"/>
              <a:t>    </a:t>
            </a:r>
            <a:r>
              <a:rPr lang="en-US" b="1" dirty="0" smtClean="0"/>
              <a:t> </a:t>
            </a:r>
            <a:endParaRPr lang="el-G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71480"/>
            <a:ext cx="3914335" cy="153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14348" y="642918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φυσική κατάσταση ενός υλικού εξαρτάται από:</a:t>
            </a:r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428596" y="221455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1. Την θερμοκρασία:  </a:t>
            </a:r>
            <a:r>
              <a:rPr lang="el-GR" dirty="0" smtClean="0"/>
              <a:t>Γενικά σε πολύ χαμηλές θερμοκρασίες τα υλικά είναι συνήθως στερεά ( = βρίσκονται σε στερεή κατάσταση)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42910" y="435769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2. Την πίεση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000504"/>
            <a:ext cx="1428760" cy="104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143380"/>
            <a:ext cx="857256" cy="104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071546"/>
            <a:ext cx="16462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1500166" y="4929198"/>
            <a:ext cx="871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στερεό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6786578" y="5143512"/>
            <a:ext cx="66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υγρό</a:t>
            </a:r>
            <a:endParaRPr lang="el-GR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6200000" flipH="1">
            <a:off x="4893471" y="2250273"/>
            <a:ext cx="2214578" cy="15716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5400000">
            <a:off x="1428728" y="1785926"/>
            <a:ext cx="2286016" cy="171451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2643174" y="4429132"/>
            <a:ext cx="3571900" cy="7143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rot="16200000" flipV="1">
            <a:off x="5107785" y="2035959"/>
            <a:ext cx="2286016" cy="16430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rot="10800000">
            <a:off x="2643174" y="4929198"/>
            <a:ext cx="350046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rot="5400000" flipH="1" flipV="1">
            <a:off x="2000232" y="2214554"/>
            <a:ext cx="2071702" cy="1500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 rot="3290099">
            <a:off x="4829202" y="2895447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ΣΥΜΠΗΚΝΩΣΗ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3714744" y="492919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ΠΗΞΗ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 rot="3447112">
            <a:off x="5072521" y="2847572"/>
            <a:ext cx="302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ΕΞΑΤΜΙΣΗ - ΒΡΑΣΜΟΣ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3786182" y="407194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ΤΗΞΗ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36" name="35 - TextBox"/>
          <p:cNvSpPr txBox="1"/>
          <p:nvPr/>
        </p:nvSpPr>
        <p:spPr>
          <a:xfrm rot="18529853">
            <a:off x="2173043" y="283755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ΕΞΑΧΝΩΣΗ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7" name="36 - TextBox"/>
          <p:cNvSpPr txBox="1"/>
          <p:nvPr/>
        </p:nvSpPr>
        <p:spPr>
          <a:xfrm rot="18167109">
            <a:off x="1734190" y="235462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ΑΠΟΘΕΣΗ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39" name="38 - Ορθογώνιο"/>
          <p:cNvSpPr/>
          <p:nvPr/>
        </p:nvSpPr>
        <p:spPr>
          <a:xfrm>
            <a:off x="4000496" y="642918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αέριο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9" grpId="0"/>
      <p:bldP spid="30" grpId="0"/>
      <p:bldP spid="31" grpId="0"/>
      <p:bldP spid="35" grpId="0"/>
      <p:bldP spid="36" grpId="0"/>
      <p:bldP spid="37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714348" y="928670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</a:t>
            </a:r>
            <a:r>
              <a:rPr lang="el-GR" u="sng" dirty="0" smtClean="0"/>
              <a:t>θερμοκρασία </a:t>
            </a:r>
            <a:r>
              <a:rPr lang="el-GR" dirty="0" smtClean="0"/>
              <a:t>στην οποία τήκεται (ρευστοποιείται, λιώνει) ένα στερεό ονομάζεται </a:t>
            </a:r>
            <a:r>
              <a:rPr lang="el-GR" b="1" dirty="0" smtClean="0"/>
              <a:t>σημείο τήξεως (Σ. Τ.)</a:t>
            </a:r>
            <a:r>
              <a:rPr lang="el-GR" dirty="0" smtClean="0"/>
              <a:t>,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642910" y="2500306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σημείο τήξεως του πάγου είναι 0 </a:t>
            </a:r>
            <a:r>
              <a:rPr lang="el-GR" baseline="30000" dirty="0" err="1" smtClean="0"/>
              <a:t>ο</a:t>
            </a:r>
            <a:r>
              <a:rPr lang="el-GR" dirty="0" err="1" smtClean="0"/>
              <a:t>C</a:t>
            </a:r>
            <a:r>
              <a:rPr lang="el-GR" dirty="0" smtClean="0"/>
              <a:t>    ( = μηδέν βαθμοί κελσίου)  </a:t>
            </a:r>
          </a:p>
          <a:p>
            <a:endParaRPr lang="el-GR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345552"/>
            <a:ext cx="1428760" cy="104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14818"/>
            <a:ext cx="857256" cy="104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714348" y="5357826"/>
            <a:ext cx="1770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Στερεό, παγάκια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6429388" y="5417122"/>
            <a:ext cx="1223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Υγρό, νερό</a:t>
            </a:r>
            <a:endParaRPr lang="el-GR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2143108" y="4988494"/>
            <a:ext cx="3857652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3286116" y="463130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ΤΗΞΗ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2786050" y="5059932"/>
            <a:ext cx="3054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σημείο τήξεως νερού     (0 </a:t>
            </a:r>
            <a:r>
              <a:rPr lang="el-GR" b="1" baseline="30000" dirty="0" err="1" smtClean="0"/>
              <a:t>ο</a:t>
            </a:r>
            <a:r>
              <a:rPr lang="el-GR" b="1" dirty="0" err="1" smtClean="0"/>
              <a:t>C</a:t>
            </a:r>
            <a:r>
              <a:rPr lang="el-GR" dirty="0" smtClean="0"/>
              <a:t> )</a:t>
            </a:r>
            <a:endParaRPr lang="el-GR" dirty="0"/>
          </a:p>
        </p:txBody>
      </p:sp>
      <p:sp>
        <p:nvSpPr>
          <p:cNvPr id="17" name="16 - TextBox"/>
          <p:cNvSpPr txBox="1"/>
          <p:nvPr/>
        </p:nvSpPr>
        <p:spPr>
          <a:xfrm>
            <a:off x="1357290" y="207167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ΠΑΡΑΔΕΙΓΜΑ</a:t>
            </a:r>
            <a:endParaRPr lang="el-GR" b="1" dirty="0"/>
          </a:p>
        </p:txBody>
      </p:sp>
      <p:sp>
        <p:nvSpPr>
          <p:cNvPr id="18" name="17 - Ορθογώνιο"/>
          <p:cNvSpPr/>
          <p:nvPr/>
        </p:nvSpPr>
        <p:spPr>
          <a:xfrm>
            <a:off x="2786050" y="214290"/>
            <a:ext cx="2813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Σημείο Τήξεως (Σ. Τ.)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428596" y="1071546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</a:t>
            </a:r>
            <a:r>
              <a:rPr lang="el-GR" u="sng" dirty="0" smtClean="0"/>
              <a:t>θερμοκρασία</a:t>
            </a:r>
            <a:r>
              <a:rPr lang="el-GR" dirty="0" smtClean="0"/>
              <a:t> στην οποία βράζει ένα υγρό,  ονομάζεται </a:t>
            </a:r>
            <a:r>
              <a:rPr lang="el-GR" b="1" dirty="0" smtClean="0"/>
              <a:t>σημείο ζέσεως (Σ. Ζ.)</a:t>
            </a:r>
            <a:r>
              <a:rPr lang="el-GR" dirty="0" smtClean="0"/>
              <a:t> ή </a:t>
            </a:r>
            <a:r>
              <a:rPr lang="el-GR" b="1" dirty="0" smtClean="0"/>
              <a:t>σημείο βρασμού</a:t>
            </a:r>
            <a:r>
              <a:rPr lang="el-GR" dirty="0" smtClean="0"/>
              <a:t>.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571472" y="3286124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 σημείο ζέσεως του νερού είναι 100 </a:t>
            </a:r>
            <a:r>
              <a:rPr lang="el-GR" baseline="30000" dirty="0" err="1" smtClean="0"/>
              <a:t>o</a:t>
            </a:r>
            <a:r>
              <a:rPr lang="el-GR" dirty="0" err="1" smtClean="0"/>
              <a:t>C</a:t>
            </a:r>
            <a:r>
              <a:rPr lang="el-GR" dirty="0" smtClean="0"/>
              <a:t>     (= 100 βαθμοί κελσίου)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1571604" y="285728"/>
            <a:ext cx="5436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Σημείο Ζέσεως  (Σ. Ζ.)  ή Σημείο Βρασμού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345684"/>
            <a:ext cx="857256" cy="104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5345684"/>
            <a:ext cx="16462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- Ορθογώνιο"/>
          <p:cNvSpPr/>
          <p:nvPr/>
        </p:nvSpPr>
        <p:spPr>
          <a:xfrm>
            <a:off x="1071538" y="6417254"/>
            <a:ext cx="66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υγρό</a:t>
            </a:r>
            <a:endParaRPr lang="el-GR" dirty="0"/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>
            <a:off x="2071670" y="5845750"/>
            <a:ext cx="435771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3085061" y="5339118"/>
            <a:ext cx="150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ΒΡΑΣΜΟΣ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7" name="26 - Ορθογώνιο"/>
          <p:cNvSpPr/>
          <p:nvPr/>
        </p:nvSpPr>
        <p:spPr>
          <a:xfrm>
            <a:off x="6929454" y="6274378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αέριο</a:t>
            </a:r>
            <a:endParaRPr lang="el-GR" dirty="0"/>
          </a:p>
        </p:txBody>
      </p:sp>
      <p:sp>
        <p:nvSpPr>
          <p:cNvPr id="29" name="28 - Ορθογώνιο"/>
          <p:cNvSpPr/>
          <p:nvPr/>
        </p:nvSpPr>
        <p:spPr>
          <a:xfrm>
            <a:off x="2857488" y="5917188"/>
            <a:ext cx="3189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σημείο ζέσεως νερού  (100 </a:t>
            </a:r>
            <a:r>
              <a:rPr lang="el-GR" b="1" baseline="30000" dirty="0" err="1" smtClean="0"/>
              <a:t>o</a:t>
            </a:r>
            <a:r>
              <a:rPr lang="el-GR" b="1" dirty="0" err="1" smtClean="0"/>
              <a:t>C</a:t>
            </a:r>
            <a:r>
              <a:rPr lang="el-GR" b="1" dirty="0" smtClean="0"/>
              <a:t> ) </a:t>
            </a:r>
            <a:endParaRPr lang="el-GR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1285852" y="27860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ΠΑΡΑΔΕΙΓΜΑ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928670"/>
            <a:ext cx="3286148" cy="443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- Ορθογώνιο"/>
          <p:cNvSpPr/>
          <p:nvPr/>
        </p:nvSpPr>
        <p:spPr>
          <a:xfrm>
            <a:off x="285720" y="214290"/>
            <a:ext cx="7788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Γενικά, για πίεση 1 </a:t>
            </a:r>
            <a:r>
              <a:rPr lang="el-GR" sz="2400" i="1" dirty="0" err="1" smtClean="0"/>
              <a:t>atm</a:t>
            </a:r>
            <a:r>
              <a:rPr lang="el-GR" sz="2400" i="1" dirty="0" smtClean="0"/>
              <a:t> (=μια ατμόσφαιρα) </a:t>
            </a:r>
            <a:r>
              <a:rPr lang="el-GR" sz="2400" dirty="0" smtClean="0"/>
              <a:t> ισχύουν τα εξής:</a:t>
            </a:r>
            <a:endParaRPr lang="el-GR" sz="2400" dirty="0"/>
          </a:p>
        </p:txBody>
      </p:sp>
      <p:sp>
        <p:nvSpPr>
          <p:cNvPr id="16" name="15 - Ορθογώνιο"/>
          <p:cNvSpPr/>
          <p:nvPr/>
        </p:nvSpPr>
        <p:spPr>
          <a:xfrm>
            <a:off x="5286380" y="5643578"/>
            <a:ext cx="34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Σε θερμοκρασία </a:t>
            </a:r>
            <a:r>
              <a:rPr lang="el-GR" u="sng" dirty="0" smtClean="0"/>
              <a:t>χαμηλότερη από το σημείο τήξεως </a:t>
            </a:r>
            <a:r>
              <a:rPr lang="el-GR" dirty="0" smtClean="0"/>
              <a:t>οι ουσίες είναι σε στερεή κατάσταση </a:t>
            </a:r>
            <a:r>
              <a:rPr lang="el-GR" b="1" dirty="0" smtClean="0"/>
              <a:t>(στερεό).</a:t>
            </a:r>
            <a:endParaRPr lang="el-GR" b="1" dirty="0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16200000" flipH="1">
            <a:off x="4929190" y="4714884"/>
            <a:ext cx="1071570" cy="92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rot="10800000" flipV="1">
            <a:off x="1714480" y="3214686"/>
            <a:ext cx="1214446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>
            <a:off x="4786314" y="1428736"/>
            <a:ext cx="1571636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Ορθογώνιο"/>
          <p:cNvSpPr/>
          <p:nvPr/>
        </p:nvSpPr>
        <p:spPr>
          <a:xfrm>
            <a:off x="6286512" y="1142984"/>
            <a:ext cx="2714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Σε θερμοκρασία </a:t>
            </a:r>
            <a:r>
              <a:rPr lang="el-GR" u="sng" dirty="0" smtClean="0"/>
              <a:t>υψηλότερη από το σημείο ζέσεως</a:t>
            </a:r>
            <a:r>
              <a:rPr lang="el-GR" dirty="0" smtClean="0"/>
              <a:t> οι ουσίες είναι σε αέρια κατάσταση </a:t>
            </a:r>
            <a:r>
              <a:rPr lang="el-GR" b="1" dirty="0" smtClean="0"/>
              <a:t>(αέριο)</a:t>
            </a:r>
            <a:endParaRPr lang="el-GR" b="1" dirty="0"/>
          </a:p>
        </p:txBody>
      </p:sp>
      <p:sp>
        <p:nvSpPr>
          <p:cNvPr id="34" name="33 - Ορθογώνιο"/>
          <p:cNvSpPr/>
          <p:nvPr/>
        </p:nvSpPr>
        <p:spPr>
          <a:xfrm>
            <a:off x="0" y="2786058"/>
            <a:ext cx="2285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Σε θερμοκρασία </a:t>
            </a:r>
            <a:r>
              <a:rPr lang="el-GR" u="sng" dirty="0" smtClean="0"/>
              <a:t>μεταξύ του σημείου τήξεως και του σημείου ζέσεως </a:t>
            </a:r>
            <a:r>
              <a:rPr lang="el-GR" dirty="0" smtClean="0"/>
              <a:t>οι ουσίες είναι σε υγρή κατάσταση </a:t>
            </a:r>
            <a:r>
              <a:rPr lang="el-GR" b="1" dirty="0" smtClean="0"/>
              <a:t>(υγρό).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2500298" y="1857364"/>
            <a:ext cx="45005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Μονάδες μέτρησης της μάζας:</a:t>
            </a:r>
          </a:p>
          <a:p>
            <a:endParaRPr lang="el-GR" sz="2800" dirty="0" smtClean="0"/>
          </a:p>
          <a:p>
            <a:r>
              <a:rPr lang="el-GR" sz="2800" u="sng" dirty="0" smtClean="0"/>
              <a:t> </a:t>
            </a:r>
            <a:r>
              <a:rPr lang="en-US" sz="2800" u="sng" dirty="0" smtClean="0"/>
              <a:t>kg   , </a:t>
            </a:r>
            <a:r>
              <a:rPr lang="en-US" sz="2800" u="sng" dirty="0" err="1" smtClean="0"/>
              <a:t>kgr</a:t>
            </a:r>
            <a:r>
              <a:rPr lang="en-US" sz="2800" u="sng" dirty="0" smtClean="0"/>
              <a:t>    =  </a:t>
            </a:r>
            <a:r>
              <a:rPr lang="el-GR" sz="2800" u="sng" dirty="0" smtClean="0"/>
              <a:t>κιλά</a:t>
            </a:r>
          </a:p>
          <a:p>
            <a:endParaRPr lang="el-GR" sz="2800" u="sng" dirty="0" smtClean="0"/>
          </a:p>
          <a:p>
            <a:r>
              <a:rPr lang="en-US" sz="2800" u="sng" dirty="0" smtClean="0"/>
              <a:t>g     </a:t>
            </a:r>
            <a:r>
              <a:rPr lang="en-US" sz="2800" u="sng" dirty="0" err="1" smtClean="0"/>
              <a:t>gr</a:t>
            </a:r>
            <a:r>
              <a:rPr lang="en-US" sz="2800" u="sng" dirty="0" smtClean="0"/>
              <a:t>    =</a:t>
            </a:r>
            <a:r>
              <a:rPr lang="el-GR" sz="2800" u="sng" dirty="0" smtClean="0"/>
              <a:t>    γραμμάρια</a:t>
            </a:r>
            <a:r>
              <a:rPr lang="en-US" sz="2800" u="sng" dirty="0" smtClean="0"/>
              <a:t>        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ΜΑΖΑ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127068"/>
            <a:ext cx="2714612" cy="27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357158" y="2928934"/>
            <a:ext cx="79295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Παραδείγματα: </a:t>
            </a:r>
          </a:p>
          <a:p>
            <a:r>
              <a:rPr lang="el-GR" sz="2800" dirty="0" smtClean="0"/>
              <a:t>ένα </a:t>
            </a:r>
            <a:r>
              <a:rPr lang="el-GR" sz="2800" u="sng" dirty="0" smtClean="0"/>
              <a:t>φορτηγό έχει </a:t>
            </a:r>
            <a:r>
              <a:rPr lang="el-GR" sz="2800" u="sng" smtClean="0"/>
              <a:t>μάζα 3.500</a:t>
            </a:r>
            <a:r>
              <a:rPr lang="en-US" sz="2800" u="sng" smtClean="0"/>
              <a:t>kg</a:t>
            </a:r>
            <a:endParaRPr lang="en-US" sz="2800" u="sng" dirty="0" smtClean="0"/>
          </a:p>
          <a:p>
            <a:endParaRPr lang="el-GR" sz="2800" u="sng" dirty="0" smtClean="0"/>
          </a:p>
          <a:p>
            <a:r>
              <a:rPr lang="el-GR" sz="2800" dirty="0" smtClean="0"/>
              <a:t>η </a:t>
            </a:r>
            <a:r>
              <a:rPr lang="el-GR" sz="2800" u="sng" dirty="0" smtClean="0"/>
              <a:t>γη έχει μάζα    περίπου </a:t>
            </a:r>
            <a:r>
              <a:rPr lang="el-GR" sz="2800" dirty="0" smtClean="0"/>
              <a:t>6</a:t>
            </a:r>
            <a:r>
              <a:rPr lang="en-US" sz="2800" dirty="0" smtClean="0"/>
              <a:t>×10</a:t>
            </a:r>
            <a:r>
              <a:rPr lang="en-US" sz="2800" baseline="30000" dirty="0" smtClean="0"/>
              <a:t>24</a:t>
            </a:r>
            <a:r>
              <a:rPr lang="en-US" sz="2800" dirty="0" smtClean="0"/>
              <a:t> kg</a:t>
            </a:r>
            <a:r>
              <a:rPr lang="el-GR" sz="2800" dirty="0" smtClean="0"/>
              <a:t> =6000000000000000000000000</a:t>
            </a:r>
            <a:r>
              <a:rPr lang="en-US" sz="2800" dirty="0" err="1" smtClean="0"/>
              <a:t>kgr</a:t>
            </a:r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r>
              <a:rPr lang="el-GR" sz="2800" u="sng" dirty="0" smtClean="0"/>
              <a:t> </a:t>
            </a:r>
            <a:endParaRPr lang="en-US" sz="28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ΜΑΖΑ</a:t>
            </a:r>
            <a:endParaRPr lang="en-US" sz="32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714348" y="1071546"/>
            <a:ext cx="5572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Ένα </a:t>
            </a:r>
            <a:r>
              <a:rPr lang="el-GR" sz="2800" u="sng" dirty="0" smtClean="0"/>
              <a:t>βιβλίο</a:t>
            </a:r>
            <a:r>
              <a:rPr lang="el-GR" sz="2800" dirty="0" smtClean="0"/>
              <a:t>  μπορεί </a:t>
            </a:r>
            <a:r>
              <a:rPr lang="el-GR" sz="2800" u="sng" dirty="0" smtClean="0"/>
              <a:t> να έχει μάζα    </a:t>
            </a:r>
            <a:r>
              <a:rPr lang="el-GR" sz="2800" dirty="0" smtClean="0"/>
              <a:t>περίπου   1</a:t>
            </a:r>
            <a:r>
              <a:rPr lang="en-US" sz="2800" dirty="0" smtClean="0"/>
              <a:t>kg</a:t>
            </a:r>
            <a:r>
              <a:rPr lang="el-GR" sz="2800" dirty="0" smtClean="0"/>
              <a:t>  = 1000</a:t>
            </a:r>
            <a:r>
              <a:rPr lang="en-US" sz="2800" dirty="0" err="1" smtClean="0"/>
              <a:t>gr</a:t>
            </a:r>
            <a:endParaRPr lang="el-GR" sz="28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357826"/>
            <a:ext cx="1857388" cy="13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285860"/>
            <a:ext cx="2481740" cy="145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ΟΓΚΟΣ</a:t>
            </a:r>
            <a:endParaRPr lang="en-US" sz="32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785786" y="1071546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Ο </a:t>
            </a: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</a:rPr>
              <a:t>όγκος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</a:rPr>
              <a:t>  είναι ένας αριθμός που δείχνει </a:t>
            </a:r>
            <a:r>
              <a:rPr lang="el-GR" sz="2400" b="1" u="sng" dirty="0" smtClean="0">
                <a:solidFill>
                  <a:schemeClr val="accent1">
                    <a:lumMod val="75000"/>
                  </a:schemeClr>
                </a:solidFill>
              </a:rPr>
              <a:t>πόσο χώρο «πιάνει»  ένα σώμα…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1335" y="2643182"/>
            <a:ext cx="3812665" cy="39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500826" y="521495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μπαλόνι</a:t>
            </a:r>
            <a:endParaRPr lang="en-US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357826"/>
            <a:ext cx="1285884" cy="11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1142976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ξύστρα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214282" y="2428868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…το μπαλόνι  έχει περισσότερο  όγκο από την   ξύστρα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TextBox"/>
          <p:cNvSpPr txBox="1"/>
          <p:nvPr/>
        </p:nvSpPr>
        <p:spPr>
          <a:xfrm>
            <a:off x="2000232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ΟΓΚΟΣ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1335" y="2643182"/>
            <a:ext cx="3812665" cy="39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500826" y="521495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μπαλόνι</a:t>
            </a:r>
            <a:endParaRPr lang="en-US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357826"/>
            <a:ext cx="1285884" cy="11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1142976" y="607220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ξύστρα</a:t>
            </a:r>
            <a:endParaRPr lang="en-US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71472" y="1643050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…το μπαλόνι  έχει μικρότερη  μάζα   από την   ξύστρα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5720" y="785794"/>
            <a:ext cx="6429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Οι φυσικές καταστάσεις (ή φάσεις) των υλικών είναι τρεις:</a:t>
            </a:r>
            <a:endParaRPr lang="el-GR" sz="2000" dirty="0"/>
          </a:p>
        </p:txBody>
      </p:sp>
      <p:sp>
        <p:nvSpPr>
          <p:cNvPr id="5" name="4 - Ορθογώνιο"/>
          <p:cNvSpPr/>
          <p:nvPr/>
        </p:nvSpPr>
        <p:spPr>
          <a:xfrm>
            <a:off x="1214414" y="1857364"/>
            <a:ext cx="3575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η στερεή κατάσταση, τα στερεά</a:t>
            </a:r>
            <a:endParaRPr lang="el-GR" sz="20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500034" y="3714752"/>
            <a:ext cx="2999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υγρή κατάσταση, τα υγρά </a:t>
            </a:r>
            <a:endParaRPr lang="el-GR" sz="20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2428860" y="5715016"/>
            <a:ext cx="3437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 η αέρια κατάσταση , τα αέρια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28736"/>
            <a:ext cx="1679577" cy="12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Φυσικές καταστάσεις υλικών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286124"/>
            <a:ext cx="1113337" cy="135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5643578"/>
            <a:ext cx="16462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Φυσικές καταστάσεις υλικών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3143240" y="1000108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Φυσικές καταστάσεις  υλικών</a:t>
            </a:r>
            <a:endParaRPr lang="en-US" sz="2400" dirty="0"/>
          </a:p>
        </p:txBody>
      </p:sp>
      <p:sp>
        <p:nvSpPr>
          <p:cNvPr id="8" name="7 - Έλλειψη"/>
          <p:cNvSpPr/>
          <p:nvPr/>
        </p:nvSpPr>
        <p:spPr>
          <a:xfrm>
            <a:off x="2786050" y="714356"/>
            <a:ext cx="2928958" cy="1857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3821901" y="2821777"/>
            <a:ext cx="571504" cy="714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10800000" flipV="1">
            <a:off x="2071670" y="1785926"/>
            <a:ext cx="714380" cy="42862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Έλλειψη"/>
          <p:cNvSpPr/>
          <p:nvPr/>
        </p:nvSpPr>
        <p:spPr>
          <a:xfrm>
            <a:off x="0" y="2071678"/>
            <a:ext cx="2357422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TextBox"/>
          <p:cNvSpPr txBox="1"/>
          <p:nvPr/>
        </p:nvSpPr>
        <p:spPr>
          <a:xfrm>
            <a:off x="285720" y="2285992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Στερεή κατάσταση </a:t>
            </a:r>
            <a:r>
              <a:rPr lang="el-GR" dirty="0" smtClean="0"/>
              <a:t>(π.χ. πέτρα,  ξύλο κ.α.) </a:t>
            </a:r>
            <a:endParaRPr lang="en-US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5715008" y="1500174"/>
            <a:ext cx="857256" cy="21431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Έλλειψη"/>
          <p:cNvSpPr/>
          <p:nvPr/>
        </p:nvSpPr>
        <p:spPr>
          <a:xfrm>
            <a:off x="2500298" y="3143248"/>
            <a:ext cx="3000396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TextBox"/>
          <p:cNvSpPr txBox="1"/>
          <p:nvPr/>
        </p:nvSpPr>
        <p:spPr>
          <a:xfrm>
            <a:off x="3071802" y="321468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Υγρή κατάσταση </a:t>
            </a:r>
            <a:r>
              <a:rPr lang="el-GR" dirty="0" smtClean="0"/>
              <a:t>(π.χ. πορτοκαλάδα, νερό σε υγρή  μορφή, κ.α.) </a:t>
            </a:r>
            <a:endParaRPr lang="en-US" dirty="0"/>
          </a:p>
        </p:txBody>
      </p:sp>
      <p:sp>
        <p:nvSpPr>
          <p:cNvPr id="27" name="26 - Έλλειψη"/>
          <p:cNvSpPr/>
          <p:nvPr/>
        </p:nvSpPr>
        <p:spPr>
          <a:xfrm>
            <a:off x="6357982" y="1357298"/>
            <a:ext cx="2571736" cy="1428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- TextBox"/>
          <p:cNvSpPr txBox="1"/>
          <p:nvPr/>
        </p:nvSpPr>
        <p:spPr>
          <a:xfrm>
            <a:off x="6786578" y="1714488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Αέρια κατάσταση </a:t>
            </a:r>
            <a:r>
              <a:rPr lang="el-GR" dirty="0" smtClean="0"/>
              <a:t>(π.χ. αέρας που αναπνέουμε  κ.α.)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4" grpId="0" animBg="1"/>
      <p:bldP spid="25" grpId="0"/>
      <p:bldP spid="27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285720" y="857232"/>
            <a:ext cx="4244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η στερεή κατάσταση, τα στερεά</a:t>
            </a:r>
            <a:endParaRPr lang="el-G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8604"/>
            <a:ext cx="1679577" cy="12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928670"/>
            <a:ext cx="1676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Ορθογώνιο"/>
          <p:cNvSpPr/>
          <p:nvPr/>
        </p:nvSpPr>
        <p:spPr>
          <a:xfrm>
            <a:off x="1571604" y="4786322"/>
            <a:ext cx="4465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Τη στερεή κατάσταση τη συμβολίζουμε με (</a:t>
            </a:r>
            <a:r>
              <a:rPr lang="el-GR" i="1" dirty="0" smtClean="0"/>
              <a:t>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285720" y="3000372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Ένα ορισμένο στερεό  έχει </a:t>
            </a:r>
            <a:r>
              <a:rPr lang="el-GR" b="1" dirty="0" smtClean="0"/>
              <a:t>σταθερή μάζα </a:t>
            </a:r>
            <a:r>
              <a:rPr lang="el-GR" dirty="0" smtClean="0"/>
              <a:t>και </a:t>
            </a:r>
            <a:r>
              <a:rPr lang="el-GR" b="1" dirty="0" smtClean="0"/>
              <a:t>σταθερό όγκο</a:t>
            </a:r>
            <a:r>
              <a:rPr lang="el-GR" dirty="0" smtClean="0"/>
              <a:t>, και </a:t>
            </a:r>
            <a:r>
              <a:rPr lang="el-GR" b="1" dirty="0" smtClean="0"/>
              <a:t>σταθερό σχήμα.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857224" y="714356"/>
            <a:ext cx="3549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υγρή κατάσταση, τα υγρά </a:t>
            </a:r>
            <a:endParaRPr lang="el-GR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00042"/>
            <a:ext cx="1113337" cy="135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8389" y="5500703"/>
            <a:ext cx="392561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285720" y="3000372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Ένα ορισμένο υγρό  έχει </a:t>
            </a:r>
            <a:r>
              <a:rPr lang="el-GR" b="1" dirty="0" smtClean="0"/>
              <a:t>σταθερή μάζα </a:t>
            </a:r>
            <a:r>
              <a:rPr lang="el-GR" dirty="0" smtClean="0"/>
              <a:t>και </a:t>
            </a:r>
            <a:r>
              <a:rPr lang="el-GR" b="1" dirty="0" smtClean="0"/>
              <a:t>σταθερό όγκο</a:t>
            </a:r>
            <a:r>
              <a:rPr lang="el-GR" dirty="0" smtClean="0"/>
              <a:t>, αλλά το </a:t>
            </a:r>
            <a:r>
              <a:rPr lang="el-GR" b="1" dirty="0" smtClean="0"/>
              <a:t>σχήμα</a:t>
            </a:r>
            <a:r>
              <a:rPr lang="el-GR" dirty="0" smtClean="0"/>
              <a:t> του  είναι μεταβλητό , και </a:t>
            </a:r>
            <a:r>
              <a:rPr lang="el-GR" b="1" dirty="0" smtClean="0"/>
              <a:t>αλλάζει</a:t>
            </a:r>
            <a:r>
              <a:rPr lang="el-GR" dirty="0" smtClean="0"/>
              <a:t> ανάλογα με το δοχείο το οποίο τα περιέχει.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1285852" y="4572008"/>
            <a:ext cx="6619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Την υγρή κατάσταση </a:t>
            </a:r>
            <a:r>
              <a:rPr lang="en-US" dirty="0" smtClean="0"/>
              <a:t> (</a:t>
            </a:r>
            <a:r>
              <a:rPr lang="el-GR" dirty="0" smtClean="0"/>
              <a:t>υγρά) την συμβολίζουμε με το γράμμα  ελ    (</a:t>
            </a:r>
            <a:r>
              <a:rPr lang="en-US" b="1" i="1" dirty="0" smtClean="0"/>
              <a:t>l</a:t>
            </a:r>
            <a:r>
              <a:rPr lang="en-US" dirty="0" smtClean="0"/>
              <a:t>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518</Words>
  <PresentationFormat>Προβολή στην οθόνη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ΜΑΖΑ       -     ΒΑΡΟΣ (ή ΒΑΡΥΤΗΤΑ)</dc:title>
  <dc:creator>Panorea</dc:creator>
  <cp:lastModifiedBy>user</cp:lastModifiedBy>
  <cp:revision>218</cp:revision>
  <dcterms:created xsi:type="dcterms:W3CDTF">2020-04-07T16:42:53Z</dcterms:created>
  <dcterms:modified xsi:type="dcterms:W3CDTF">2023-10-05T10:07:36Z</dcterms:modified>
</cp:coreProperties>
</file>