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5" r:id="rId2"/>
    <p:sldId id="337" r:id="rId3"/>
    <p:sldId id="336" r:id="rId4"/>
    <p:sldId id="308" r:id="rId5"/>
    <p:sldId id="309" r:id="rId6"/>
    <p:sldId id="310" r:id="rId7"/>
    <p:sldId id="338" r:id="rId8"/>
    <p:sldId id="312" r:id="rId9"/>
    <p:sldId id="333" r:id="rId10"/>
    <p:sldId id="339" r:id="rId11"/>
    <p:sldId id="340" r:id="rId12"/>
    <p:sldId id="334" r:id="rId13"/>
    <p:sldId id="342" r:id="rId14"/>
    <p:sldId id="343" r:id="rId15"/>
    <p:sldId id="344" r:id="rId16"/>
    <p:sldId id="328" r:id="rId17"/>
    <p:sldId id="331" r:id="rId1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7" autoAdjust="0"/>
    <p:restoredTop sz="94640" autoAdjust="0"/>
  </p:normalViewPr>
  <p:slideViewPr>
    <p:cSldViewPr>
      <p:cViewPr>
        <p:scale>
          <a:sx n="71" d="100"/>
          <a:sy n="71" d="100"/>
        </p:scale>
        <p:origin x="-450" y="-7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7/3/2024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7/3/2024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7/3/2024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7/3/2024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Επεξήγηση με σύννεφο"/>
          <p:cNvSpPr/>
          <p:nvPr/>
        </p:nvSpPr>
        <p:spPr>
          <a:xfrm>
            <a:off x="0" y="0"/>
            <a:ext cx="3286116" cy="1357298"/>
          </a:xfrm>
          <a:prstGeom prst="cloudCallout">
            <a:avLst>
              <a:gd name="adj1" fmla="val 55080"/>
              <a:gd name="adj2" fmla="val 12739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TextBox"/>
          <p:cNvSpPr txBox="1"/>
          <p:nvPr/>
        </p:nvSpPr>
        <p:spPr>
          <a:xfrm>
            <a:off x="500034" y="428604"/>
            <a:ext cx="2428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Ένα άτομο</a:t>
            </a:r>
            <a:endParaRPr lang="en-US" sz="2800" b="1" dirty="0"/>
          </a:p>
        </p:txBody>
      </p:sp>
      <p:sp>
        <p:nvSpPr>
          <p:cNvPr id="11" name="10 - Έλλειψη"/>
          <p:cNvSpPr/>
          <p:nvPr/>
        </p:nvSpPr>
        <p:spPr>
          <a:xfrm>
            <a:off x="2581260" y="2081202"/>
            <a:ext cx="5786478" cy="47149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Έλλειψη"/>
          <p:cNvSpPr/>
          <p:nvPr/>
        </p:nvSpPr>
        <p:spPr>
          <a:xfrm>
            <a:off x="7072330" y="385762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3500430" y="514351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Έλλειψη"/>
          <p:cNvSpPr/>
          <p:nvPr/>
        </p:nvSpPr>
        <p:spPr>
          <a:xfrm>
            <a:off x="5286380" y="450057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Έλλειψη"/>
          <p:cNvSpPr/>
          <p:nvPr/>
        </p:nvSpPr>
        <p:spPr>
          <a:xfrm>
            <a:off x="4929190" y="250030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Έλλειψη"/>
          <p:cNvSpPr/>
          <p:nvPr/>
        </p:nvSpPr>
        <p:spPr>
          <a:xfrm>
            <a:off x="6286512" y="6058935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Έλλειψη"/>
          <p:cNvSpPr/>
          <p:nvPr/>
        </p:nvSpPr>
        <p:spPr>
          <a:xfrm>
            <a:off x="5000628" y="450057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Έλλειψη"/>
          <p:cNvSpPr/>
          <p:nvPr/>
        </p:nvSpPr>
        <p:spPr>
          <a:xfrm>
            <a:off x="5286380" y="400050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Έλλειψη"/>
          <p:cNvSpPr/>
          <p:nvPr/>
        </p:nvSpPr>
        <p:spPr>
          <a:xfrm>
            <a:off x="5429256" y="421481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20 - Έλλειψη"/>
          <p:cNvSpPr/>
          <p:nvPr/>
        </p:nvSpPr>
        <p:spPr>
          <a:xfrm>
            <a:off x="5072066" y="421481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Έλλειψη"/>
          <p:cNvSpPr/>
          <p:nvPr/>
        </p:nvSpPr>
        <p:spPr>
          <a:xfrm>
            <a:off x="4714876" y="428625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24 - Έλλειψη"/>
          <p:cNvSpPr/>
          <p:nvPr/>
        </p:nvSpPr>
        <p:spPr>
          <a:xfrm>
            <a:off x="5143504" y="478632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28 - Ομάδα"/>
          <p:cNvGrpSpPr/>
          <p:nvPr/>
        </p:nvGrpSpPr>
        <p:grpSpPr>
          <a:xfrm>
            <a:off x="4786314" y="4429132"/>
            <a:ext cx="285752" cy="523220"/>
            <a:chOff x="5143504" y="1000108"/>
            <a:chExt cx="285752" cy="523220"/>
          </a:xfrm>
        </p:grpSpPr>
        <p:sp>
          <p:nvSpPr>
            <p:cNvPr id="22" name="21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27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3" name="39 - Ομάδα"/>
          <p:cNvGrpSpPr/>
          <p:nvPr/>
        </p:nvGrpSpPr>
        <p:grpSpPr>
          <a:xfrm>
            <a:off x="4857752" y="3905912"/>
            <a:ext cx="285752" cy="523220"/>
            <a:chOff x="5143504" y="1000108"/>
            <a:chExt cx="285752" cy="523220"/>
          </a:xfrm>
        </p:grpSpPr>
        <p:sp>
          <p:nvSpPr>
            <p:cNvPr id="41" name="40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1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43" name="42 - TextBox"/>
          <p:cNvSpPr txBox="1"/>
          <p:nvPr/>
        </p:nvSpPr>
        <p:spPr>
          <a:xfrm>
            <a:off x="5214942" y="3857628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4" name="43 - TextBox"/>
          <p:cNvSpPr txBox="1"/>
          <p:nvPr/>
        </p:nvSpPr>
        <p:spPr>
          <a:xfrm>
            <a:off x="3500430" y="5000636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5" name="44 - TextBox"/>
          <p:cNvSpPr txBox="1"/>
          <p:nvPr/>
        </p:nvSpPr>
        <p:spPr>
          <a:xfrm>
            <a:off x="4929190" y="2357430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6" name="45 - TextBox"/>
          <p:cNvSpPr txBox="1"/>
          <p:nvPr/>
        </p:nvSpPr>
        <p:spPr>
          <a:xfrm>
            <a:off x="6215074" y="5844621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7" name="46 - TextBox"/>
          <p:cNvSpPr txBox="1"/>
          <p:nvPr/>
        </p:nvSpPr>
        <p:spPr>
          <a:xfrm>
            <a:off x="7072330" y="371475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0" name="29 - TextBox"/>
          <p:cNvSpPr txBox="1"/>
          <p:nvPr/>
        </p:nvSpPr>
        <p:spPr>
          <a:xfrm>
            <a:off x="5286380" y="435769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32" name="31 - Έλλειψη"/>
          <p:cNvSpPr/>
          <p:nvPr/>
        </p:nvSpPr>
        <p:spPr>
          <a:xfrm>
            <a:off x="7286644" y="285728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33 - Έλλειψη"/>
          <p:cNvSpPr/>
          <p:nvPr/>
        </p:nvSpPr>
        <p:spPr>
          <a:xfrm>
            <a:off x="0" y="271462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34 - TextBox"/>
          <p:cNvSpPr txBox="1"/>
          <p:nvPr/>
        </p:nvSpPr>
        <p:spPr>
          <a:xfrm>
            <a:off x="0" y="257174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6" name="35 - TextBox"/>
          <p:cNvSpPr txBox="1"/>
          <p:nvPr/>
        </p:nvSpPr>
        <p:spPr>
          <a:xfrm>
            <a:off x="285720" y="2643182"/>
            <a:ext cx="16430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= </a:t>
            </a:r>
            <a:r>
              <a:rPr lang="el-GR" u="sng" dirty="0" smtClean="0">
                <a:solidFill>
                  <a:srgbClr val="FF0000"/>
                </a:solidFill>
              </a:rPr>
              <a:t>Ηλεκτρόνιο</a:t>
            </a:r>
            <a:r>
              <a:rPr lang="el-GR" dirty="0" smtClean="0"/>
              <a:t> που έχει </a:t>
            </a:r>
            <a:r>
              <a:rPr lang="el-GR" u="sng" dirty="0" smtClean="0"/>
              <a:t>αρνητικό</a:t>
            </a:r>
            <a:r>
              <a:rPr lang="el-GR" dirty="0" smtClean="0"/>
              <a:t> ηλεκτρικό φορτίο</a:t>
            </a:r>
            <a:endParaRPr lang="en-US" dirty="0"/>
          </a:p>
        </p:txBody>
      </p:sp>
      <p:sp>
        <p:nvSpPr>
          <p:cNvPr id="37" name="36 - Έλλειψη"/>
          <p:cNvSpPr/>
          <p:nvPr/>
        </p:nvSpPr>
        <p:spPr>
          <a:xfrm>
            <a:off x="0" y="535782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37 - TextBox"/>
          <p:cNvSpPr txBox="1"/>
          <p:nvPr/>
        </p:nvSpPr>
        <p:spPr>
          <a:xfrm>
            <a:off x="0" y="521495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39" name="38 - TextBox"/>
          <p:cNvSpPr txBox="1"/>
          <p:nvPr/>
        </p:nvSpPr>
        <p:spPr>
          <a:xfrm>
            <a:off x="285720" y="5286388"/>
            <a:ext cx="16430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= </a:t>
            </a:r>
            <a:r>
              <a:rPr lang="el-GR" u="sng" dirty="0" smtClean="0">
                <a:solidFill>
                  <a:srgbClr val="FF0000"/>
                </a:solidFill>
              </a:rPr>
              <a:t>Πρωτόνιο</a:t>
            </a:r>
            <a:r>
              <a:rPr lang="el-GR" dirty="0" smtClean="0"/>
              <a:t> που έχει </a:t>
            </a:r>
            <a:r>
              <a:rPr lang="el-GR" u="sng" dirty="0" smtClean="0"/>
              <a:t>θετικό</a:t>
            </a:r>
            <a:r>
              <a:rPr lang="el-GR" dirty="0" smtClean="0"/>
              <a:t> ηλεκτρικό φορτίο</a:t>
            </a:r>
            <a:endParaRPr lang="en-US" dirty="0"/>
          </a:p>
        </p:txBody>
      </p:sp>
      <p:sp>
        <p:nvSpPr>
          <p:cNvPr id="48" name="47 - TextBox"/>
          <p:cNvSpPr txBox="1"/>
          <p:nvPr/>
        </p:nvSpPr>
        <p:spPr>
          <a:xfrm>
            <a:off x="7500926" y="214290"/>
            <a:ext cx="164307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 =</a:t>
            </a:r>
            <a:r>
              <a:rPr lang="el-GR" u="sng" dirty="0" smtClean="0">
                <a:solidFill>
                  <a:srgbClr val="FF0000"/>
                </a:solidFill>
              </a:rPr>
              <a:t>νετρόνιο</a:t>
            </a:r>
            <a:r>
              <a:rPr lang="el-GR" dirty="0" smtClean="0"/>
              <a:t> που δεν έχει ηλεκτρικό φορτίο, άρα είναι </a:t>
            </a:r>
            <a:r>
              <a:rPr lang="el-GR" u="sng" dirty="0" smtClean="0"/>
              <a:t>ηλεκτρικά ουδέτερο </a:t>
            </a:r>
            <a:r>
              <a:rPr lang="el-GR" dirty="0" smtClean="0"/>
              <a:t>(αφόρτιστο).</a:t>
            </a:r>
            <a:endParaRPr lang="en-US" dirty="0"/>
          </a:p>
        </p:txBody>
      </p:sp>
      <p:sp>
        <p:nvSpPr>
          <p:cNvPr id="40" name="39 - Έλλειψη"/>
          <p:cNvSpPr/>
          <p:nvPr/>
        </p:nvSpPr>
        <p:spPr>
          <a:xfrm>
            <a:off x="4643438" y="3857628"/>
            <a:ext cx="1237443" cy="125413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49 - Ευθύγραμμο βέλος σύνδεσης"/>
          <p:cNvCxnSpPr/>
          <p:nvPr/>
        </p:nvCxnSpPr>
        <p:spPr>
          <a:xfrm>
            <a:off x="5786446" y="4572008"/>
            <a:ext cx="2214578" cy="1714512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50 - TextBox"/>
          <p:cNvSpPr txBox="1"/>
          <p:nvPr/>
        </p:nvSpPr>
        <p:spPr>
          <a:xfrm>
            <a:off x="7929586" y="6072206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Πυρήνας ατόμου</a:t>
            </a:r>
            <a:endParaRPr lang="el-G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4" grpId="0" animBg="1"/>
      <p:bldP spid="25" grpId="0" animBg="1"/>
      <p:bldP spid="43" grpId="0"/>
      <p:bldP spid="44" grpId="0"/>
      <p:bldP spid="45" grpId="0"/>
      <p:bldP spid="46" grpId="0"/>
      <p:bldP spid="47" grpId="0"/>
      <p:bldP spid="30" grpId="0"/>
      <p:bldP spid="32" grpId="0" animBg="1"/>
      <p:bldP spid="34" grpId="0" animBg="1"/>
      <p:bldP spid="35" grpId="0"/>
      <p:bldP spid="36" grpId="0"/>
      <p:bldP spid="37" grpId="0" animBg="1"/>
      <p:bldP spid="38" grpId="0"/>
      <p:bldP spid="39" grpId="0"/>
      <p:bldP spid="48" grpId="0"/>
      <p:bldP spid="40" grpId="0" animBg="1"/>
      <p:bldP spid="5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14282" y="285728"/>
            <a:ext cx="84296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Τα </a:t>
            </a:r>
            <a:r>
              <a:rPr lang="el-GR" sz="2000" b="1" dirty="0" smtClean="0"/>
              <a:t>άτομα</a:t>
            </a:r>
            <a:r>
              <a:rPr lang="el-GR" sz="2000" dirty="0" smtClean="0"/>
              <a:t> μπορούμε να τα συμβολίζουμε με σφαίρες και κύκλους…….</a:t>
            </a:r>
            <a:r>
              <a:rPr lang="el-GR" sz="2000" u="sng" dirty="0" smtClean="0"/>
              <a:t>βέβαια τα άτομα δεν έχουν</a:t>
            </a:r>
            <a:r>
              <a:rPr lang="en-US" sz="2000" u="sng" dirty="0" smtClean="0"/>
              <a:t> </a:t>
            </a:r>
            <a:r>
              <a:rPr lang="el-GR" sz="2000" u="sng" dirty="0" smtClean="0"/>
              <a:t>ακριβώς  αυτή την μορφή</a:t>
            </a:r>
            <a:r>
              <a:rPr lang="el-GR" sz="2000" dirty="0" smtClean="0"/>
              <a:t>. Εδώ φαίνονται μερικά προσομοιώματα ατόμων:</a:t>
            </a:r>
          </a:p>
          <a:p>
            <a:endParaRPr lang="el-GR" sz="2000" dirty="0" smtClean="0"/>
          </a:p>
        </p:txBody>
      </p:sp>
      <p:sp>
        <p:nvSpPr>
          <p:cNvPr id="8" name="7 - Έλλειψη"/>
          <p:cNvSpPr/>
          <p:nvPr/>
        </p:nvSpPr>
        <p:spPr>
          <a:xfrm>
            <a:off x="928662" y="4929198"/>
            <a:ext cx="428628" cy="42862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Έλλειψη"/>
          <p:cNvSpPr/>
          <p:nvPr/>
        </p:nvSpPr>
        <p:spPr>
          <a:xfrm>
            <a:off x="7286644" y="2500306"/>
            <a:ext cx="785818" cy="7143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Έλλειψη"/>
          <p:cNvSpPr/>
          <p:nvPr/>
        </p:nvSpPr>
        <p:spPr>
          <a:xfrm>
            <a:off x="7643834" y="5143512"/>
            <a:ext cx="1285884" cy="1143008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Έλλειψη"/>
          <p:cNvSpPr/>
          <p:nvPr/>
        </p:nvSpPr>
        <p:spPr>
          <a:xfrm>
            <a:off x="4143372" y="2571744"/>
            <a:ext cx="928694" cy="78581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Έλλειψη"/>
          <p:cNvSpPr/>
          <p:nvPr/>
        </p:nvSpPr>
        <p:spPr>
          <a:xfrm>
            <a:off x="4143372" y="4643446"/>
            <a:ext cx="1285884" cy="928694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214282" y="2428868"/>
            <a:ext cx="1285884" cy="114300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TextBox"/>
          <p:cNvSpPr txBox="1"/>
          <p:nvPr/>
        </p:nvSpPr>
        <p:spPr>
          <a:xfrm>
            <a:off x="142844" y="3500438"/>
            <a:ext cx="20717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/>
              <a:t>Άτομο άνθρακα</a:t>
            </a:r>
            <a:endParaRPr lang="en-US" sz="1600" b="1" dirty="0"/>
          </a:p>
        </p:txBody>
      </p:sp>
      <p:sp>
        <p:nvSpPr>
          <p:cNvPr id="16" name="15 - TextBox"/>
          <p:cNvSpPr txBox="1"/>
          <p:nvPr/>
        </p:nvSpPr>
        <p:spPr>
          <a:xfrm>
            <a:off x="214282" y="5286388"/>
            <a:ext cx="20717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/>
              <a:t>Άτομο υδρογόνου</a:t>
            </a:r>
            <a:endParaRPr lang="en-US" sz="1600" b="1" dirty="0"/>
          </a:p>
        </p:txBody>
      </p:sp>
      <p:sp>
        <p:nvSpPr>
          <p:cNvPr id="17" name="16 - TextBox"/>
          <p:cNvSpPr txBox="1"/>
          <p:nvPr/>
        </p:nvSpPr>
        <p:spPr>
          <a:xfrm>
            <a:off x="3786182" y="3286124"/>
            <a:ext cx="20717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/>
              <a:t>Άτομο αζώτου </a:t>
            </a:r>
            <a:endParaRPr lang="en-US" sz="1600" b="1" dirty="0"/>
          </a:p>
        </p:txBody>
      </p:sp>
      <p:sp>
        <p:nvSpPr>
          <p:cNvPr id="18" name="17 - TextBox"/>
          <p:cNvSpPr txBox="1"/>
          <p:nvPr/>
        </p:nvSpPr>
        <p:spPr>
          <a:xfrm>
            <a:off x="6643702" y="3286124"/>
            <a:ext cx="20717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/>
              <a:t>Άτομο οξυγόνου</a:t>
            </a:r>
            <a:endParaRPr lang="en-US" sz="1600" b="1" dirty="0"/>
          </a:p>
        </p:txBody>
      </p:sp>
      <p:sp>
        <p:nvSpPr>
          <p:cNvPr id="19" name="18 - TextBox"/>
          <p:cNvSpPr txBox="1"/>
          <p:nvPr/>
        </p:nvSpPr>
        <p:spPr>
          <a:xfrm>
            <a:off x="3786182" y="5643578"/>
            <a:ext cx="20717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/>
              <a:t>Άτομο χλωρίου</a:t>
            </a:r>
            <a:endParaRPr lang="en-US" sz="1600" b="1" dirty="0"/>
          </a:p>
        </p:txBody>
      </p:sp>
      <p:sp>
        <p:nvSpPr>
          <p:cNvPr id="20" name="19 - TextBox"/>
          <p:cNvSpPr txBox="1"/>
          <p:nvPr/>
        </p:nvSpPr>
        <p:spPr>
          <a:xfrm>
            <a:off x="7500958" y="6286520"/>
            <a:ext cx="20717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/>
              <a:t>Άτομο θείου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Όταν </a:t>
            </a:r>
            <a:r>
              <a:rPr lang="el-GR" sz="2000" u="sng" dirty="0" smtClean="0"/>
              <a:t>ενώνονται δύο ή περισσότερα άτομα τότε προκύπτει ένα μόριο</a:t>
            </a:r>
            <a:r>
              <a:rPr lang="el-GR" sz="2000" dirty="0" smtClean="0"/>
              <a:t>. </a:t>
            </a:r>
          </a:p>
          <a:p>
            <a:endParaRPr lang="el-GR" sz="2000" dirty="0" smtClean="0"/>
          </a:p>
          <a:p>
            <a:endParaRPr lang="el-GR" sz="2000" dirty="0" smtClean="0"/>
          </a:p>
          <a:p>
            <a:endParaRPr lang="el-GR" sz="2000" dirty="0" smtClean="0"/>
          </a:p>
          <a:p>
            <a:r>
              <a:rPr lang="el-GR" sz="2000" dirty="0" smtClean="0"/>
              <a:t> </a:t>
            </a:r>
            <a:endParaRPr lang="el-GR" sz="2000" dirty="0"/>
          </a:p>
        </p:txBody>
      </p:sp>
      <p:sp>
        <p:nvSpPr>
          <p:cNvPr id="5" name="4 - Ορθογώνιο"/>
          <p:cNvSpPr/>
          <p:nvPr/>
        </p:nvSpPr>
        <p:spPr>
          <a:xfrm>
            <a:off x="5143504" y="1857364"/>
            <a:ext cx="32861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l-GR" b="1" dirty="0" smtClean="0"/>
              <a:t>Μόρια χημικών </a:t>
            </a:r>
            <a:r>
              <a:rPr lang="el-GR" b="1" dirty="0" smtClean="0"/>
              <a:t>ενώσεων :</a:t>
            </a:r>
            <a:r>
              <a:rPr lang="el-GR" dirty="0" smtClean="0"/>
              <a:t>ένα </a:t>
            </a:r>
            <a:r>
              <a:rPr lang="el-GR" dirty="0" smtClean="0"/>
              <a:t> μόριο  </a:t>
            </a:r>
            <a:r>
              <a:rPr lang="el-GR" dirty="0" smtClean="0"/>
              <a:t>χημικής ένωσης αποτελείται από διαφορετικά άτομα</a:t>
            </a:r>
            <a:endParaRPr lang="el-GR" dirty="0" smtClean="0">
              <a:solidFill>
                <a:srgbClr val="FF0000"/>
              </a:solidFill>
            </a:endParaRPr>
          </a:p>
        </p:txBody>
      </p:sp>
      <p:sp>
        <p:nvSpPr>
          <p:cNvPr id="6" name="5 - Ορθογώνιο"/>
          <p:cNvSpPr/>
          <p:nvPr/>
        </p:nvSpPr>
        <p:spPr>
          <a:xfrm>
            <a:off x="214282" y="1714488"/>
            <a:ext cx="30003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l-GR" b="1" dirty="0" smtClean="0"/>
              <a:t>Μόρια χημικών στοιχείων </a:t>
            </a:r>
            <a:r>
              <a:rPr lang="el-GR" dirty="0" smtClean="0"/>
              <a:t>: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ένα μόριο  </a:t>
            </a:r>
            <a:r>
              <a:rPr lang="el-GR" dirty="0" smtClean="0"/>
              <a:t>χημικού στοιχείου αποτελείται από όμοια </a:t>
            </a:r>
            <a:r>
              <a:rPr lang="el-GR" dirty="0" smtClean="0"/>
              <a:t>άτομα</a:t>
            </a:r>
            <a:endParaRPr lang="el-GR" dirty="0" smtClean="0"/>
          </a:p>
        </p:txBody>
      </p:sp>
      <p:sp>
        <p:nvSpPr>
          <p:cNvPr id="7" name="6 - TextBox"/>
          <p:cNvSpPr txBox="1"/>
          <p:nvPr/>
        </p:nvSpPr>
        <p:spPr>
          <a:xfrm>
            <a:off x="2428860" y="642918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Τα μόρια χωρίζονται σε</a:t>
            </a:r>
            <a:endParaRPr lang="el-GR" b="1" dirty="0"/>
          </a:p>
        </p:txBody>
      </p:sp>
      <p:cxnSp>
        <p:nvCxnSpPr>
          <p:cNvPr id="9" name="8 - Ευθύγραμμο βέλος σύνδεσης"/>
          <p:cNvCxnSpPr/>
          <p:nvPr/>
        </p:nvCxnSpPr>
        <p:spPr>
          <a:xfrm rot="5400000">
            <a:off x="2357422" y="1071546"/>
            <a:ext cx="642942" cy="50006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- Ευθύγραμμο βέλος σύνδεσης"/>
          <p:cNvCxnSpPr/>
          <p:nvPr/>
        </p:nvCxnSpPr>
        <p:spPr>
          <a:xfrm>
            <a:off x="4429124" y="1000108"/>
            <a:ext cx="1357322" cy="85725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357562"/>
            <a:ext cx="1285884" cy="1437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13 - TextBox"/>
          <p:cNvSpPr txBox="1"/>
          <p:nvPr/>
        </p:nvSpPr>
        <p:spPr>
          <a:xfrm>
            <a:off x="285720" y="4929198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Μόρια χημικών στοιχείων</a:t>
            </a:r>
            <a:endParaRPr lang="el-G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3071810"/>
            <a:ext cx="1571636" cy="1670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15 - TextBox"/>
          <p:cNvSpPr txBox="1"/>
          <p:nvPr/>
        </p:nvSpPr>
        <p:spPr>
          <a:xfrm>
            <a:off x="5929322" y="4857760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Μόρια χημικών ενώσεων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l-GR" sz="2000" dirty="0" smtClean="0"/>
          </a:p>
          <a:p>
            <a:r>
              <a:rPr lang="el-GR" sz="2000" dirty="0" smtClean="0"/>
              <a:t> </a:t>
            </a:r>
            <a:endParaRPr lang="el-GR" sz="2000" dirty="0"/>
          </a:p>
        </p:txBody>
      </p:sp>
      <p:sp>
        <p:nvSpPr>
          <p:cNvPr id="5" name="4 - Ορθογώνιο"/>
          <p:cNvSpPr/>
          <p:nvPr/>
        </p:nvSpPr>
        <p:spPr>
          <a:xfrm>
            <a:off x="285720" y="428604"/>
            <a:ext cx="70009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Στη συνέχεια παρουσιάζω μερικά σημαντικά </a:t>
            </a:r>
            <a:r>
              <a:rPr lang="el-GR" b="1" dirty="0" smtClean="0"/>
              <a:t>μόρια χημικών ενώσεων: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1500174"/>
            <a:ext cx="1044575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Ορθογώνιο"/>
          <p:cNvSpPr/>
          <p:nvPr/>
        </p:nvSpPr>
        <p:spPr>
          <a:xfrm>
            <a:off x="3571868" y="1714488"/>
            <a:ext cx="12218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Νερό</a:t>
            </a:r>
            <a:r>
              <a:rPr lang="el-GR" dirty="0" smtClean="0"/>
              <a:t>  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l-GR" dirty="0" smtClean="0"/>
              <a:t> 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1357298"/>
            <a:ext cx="1044575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 - TextBox"/>
          <p:cNvSpPr txBox="1"/>
          <p:nvPr/>
        </p:nvSpPr>
        <p:spPr>
          <a:xfrm>
            <a:off x="3500430" y="2786058"/>
            <a:ext cx="5143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Μόρια νερού, το κάθε μόριο νερού αποτελείτε από ένα άτομο οξυγόνου </a:t>
            </a:r>
            <a:r>
              <a:rPr lang="el-GR" dirty="0" smtClean="0"/>
              <a:t>(Ο) </a:t>
            </a:r>
            <a:r>
              <a:rPr lang="el-GR" dirty="0" smtClean="0"/>
              <a:t>και 2 άτομα υδρογόνου (Η)</a:t>
            </a:r>
            <a:endParaRPr lang="el-GR" dirty="0"/>
          </a:p>
        </p:txBody>
      </p:sp>
      <p:sp>
        <p:nvSpPr>
          <p:cNvPr id="9" name="8 - Ορθογώνιο"/>
          <p:cNvSpPr/>
          <p:nvPr/>
        </p:nvSpPr>
        <p:spPr>
          <a:xfrm>
            <a:off x="5214942" y="2285992"/>
            <a:ext cx="328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H</a:t>
            </a:r>
            <a:endParaRPr lang="el-GR" b="1" dirty="0"/>
          </a:p>
        </p:txBody>
      </p:sp>
      <p:sp>
        <p:nvSpPr>
          <p:cNvPr id="10" name="9 - Ορθογώνιο"/>
          <p:cNvSpPr/>
          <p:nvPr/>
        </p:nvSpPr>
        <p:spPr>
          <a:xfrm>
            <a:off x="5600386" y="2285992"/>
            <a:ext cx="328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H</a:t>
            </a:r>
            <a:endParaRPr lang="el-GR" b="1" dirty="0"/>
          </a:p>
        </p:txBody>
      </p:sp>
      <p:sp>
        <p:nvSpPr>
          <p:cNvPr id="11" name="10 - Ορθογώνιο"/>
          <p:cNvSpPr/>
          <p:nvPr/>
        </p:nvSpPr>
        <p:spPr>
          <a:xfrm>
            <a:off x="6243328" y="2143116"/>
            <a:ext cx="328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H</a:t>
            </a:r>
            <a:endParaRPr lang="el-GR" b="1" dirty="0"/>
          </a:p>
        </p:txBody>
      </p:sp>
      <p:sp>
        <p:nvSpPr>
          <p:cNvPr id="12" name="11 - Ορθογώνιο"/>
          <p:cNvSpPr/>
          <p:nvPr/>
        </p:nvSpPr>
        <p:spPr>
          <a:xfrm>
            <a:off x="6671956" y="2143116"/>
            <a:ext cx="328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H</a:t>
            </a:r>
            <a:endParaRPr lang="el-GR" b="1" dirty="0"/>
          </a:p>
        </p:txBody>
      </p:sp>
      <p:sp>
        <p:nvSpPr>
          <p:cNvPr id="13" name="12 - Ορθογώνιο"/>
          <p:cNvSpPr/>
          <p:nvPr/>
        </p:nvSpPr>
        <p:spPr>
          <a:xfrm>
            <a:off x="6786578" y="1714488"/>
            <a:ext cx="328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H</a:t>
            </a:r>
            <a:endParaRPr lang="el-GR" b="1" dirty="0"/>
          </a:p>
        </p:txBody>
      </p:sp>
      <p:sp>
        <p:nvSpPr>
          <p:cNvPr id="14" name="13 - Ορθογώνιο"/>
          <p:cNvSpPr/>
          <p:nvPr/>
        </p:nvSpPr>
        <p:spPr>
          <a:xfrm>
            <a:off x="5715008" y="1866888"/>
            <a:ext cx="328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H</a:t>
            </a:r>
            <a:endParaRPr lang="el-GR" b="1" dirty="0"/>
          </a:p>
        </p:txBody>
      </p:sp>
      <p:sp>
        <p:nvSpPr>
          <p:cNvPr id="15" name="14 - Ορθογώνιο"/>
          <p:cNvSpPr/>
          <p:nvPr/>
        </p:nvSpPr>
        <p:spPr>
          <a:xfrm>
            <a:off x="5572132" y="1643050"/>
            <a:ext cx="340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Ο</a:t>
            </a:r>
            <a:endParaRPr lang="el-GR" b="1" dirty="0"/>
          </a:p>
        </p:txBody>
      </p:sp>
      <p:sp>
        <p:nvSpPr>
          <p:cNvPr id="16" name="15 - Ορθογώνιο"/>
          <p:cNvSpPr/>
          <p:nvPr/>
        </p:nvSpPr>
        <p:spPr>
          <a:xfrm>
            <a:off x="5429256" y="2130974"/>
            <a:ext cx="340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Ο</a:t>
            </a:r>
            <a:endParaRPr lang="el-GR" b="1" dirty="0"/>
          </a:p>
        </p:txBody>
      </p:sp>
      <p:sp>
        <p:nvSpPr>
          <p:cNvPr id="17" name="16 - Ορθογώνιο"/>
          <p:cNvSpPr/>
          <p:nvPr/>
        </p:nvSpPr>
        <p:spPr>
          <a:xfrm>
            <a:off x="6517858" y="2000240"/>
            <a:ext cx="340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Ο</a:t>
            </a:r>
            <a:endParaRPr lang="el-GR" b="1" dirty="0"/>
          </a:p>
        </p:txBody>
      </p:sp>
      <p:sp>
        <p:nvSpPr>
          <p:cNvPr id="18" name="17 - Ορθογώνιο"/>
          <p:cNvSpPr/>
          <p:nvPr/>
        </p:nvSpPr>
        <p:spPr>
          <a:xfrm>
            <a:off x="6589296" y="1500174"/>
            <a:ext cx="340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Ο</a:t>
            </a:r>
            <a:endParaRPr lang="el-GR" b="1" dirty="0"/>
          </a:p>
        </p:txBody>
      </p:sp>
      <p:sp>
        <p:nvSpPr>
          <p:cNvPr id="19" name="18 - Έλλειψη"/>
          <p:cNvSpPr/>
          <p:nvPr/>
        </p:nvSpPr>
        <p:spPr>
          <a:xfrm>
            <a:off x="2071670" y="4929198"/>
            <a:ext cx="642942" cy="571504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0" name="19 - Έλλειψη"/>
          <p:cNvSpPr/>
          <p:nvPr/>
        </p:nvSpPr>
        <p:spPr>
          <a:xfrm>
            <a:off x="1857356" y="5143512"/>
            <a:ext cx="285752" cy="28575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1" name="20 - Ορθογώνιο"/>
          <p:cNvSpPr/>
          <p:nvPr/>
        </p:nvSpPr>
        <p:spPr>
          <a:xfrm>
            <a:off x="2214546" y="5072074"/>
            <a:ext cx="3626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/>
              <a:t>Cl</a:t>
            </a:r>
            <a:endParaRPr lang="el-GR" b="1" dirty="0"/>
          </a:p>
        </p:txBody>
      </p:sp>
      <p:sp>
        <p:nvSpPr>
          <p:cNvPr id="22" name="21 - Ορθογώνιο"/>
          <p:cNvSpPr/>
          <p:nvPr/>
        </p:nvSpPr>
        <p:spPr>
          <a:xfrm>
            <a:off x="1857356" y="5072074"/>
            <a:ext cx="328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H</a:t>
            </a:r>
            <a:endParaRPr lang="el-GR" b="1" dirty="0"/>
          </a:p>
        </p:txBody>
      </p:sp>
      <p:sp>
        <p:nvSpPr>
          <p:cNvPr id="23" name="22 - Ορθογώνιο"/>
          <p:cNvSpPr/>
          <p:nvPr/>
        </p:nvSpPr>
        <p:spPr>
          <a:xfrm>
            <a:off x="785786" y="4357694"/>
            <a:ext cx="19700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Υδροχλώριο </a:t>
            </a:r>
            <a:r>
              <a:rPr lang="el-GR" dirty="0" smtClean="0"/>
              <a:t>  </a:t>
            </a:r>
            <a:r>
              <a:rPr lang="en-US" dirty="0" smtClean="0"/>
              <a:t>H</a:t>
            </a:r>
            <a:r>
              <a:rPr lang="en-US" baseline="-25000" dirty="0" smtClean="0"/>
              <a:t> </a:t>
            </a:r>
            <a:r>
              <a:rPr lang="en-US" dirty="0" err="1" smtClean="0"/>
              <a:t>Cl</a:t>
            </a:r>
            <a:r>
              <a:rPr lang="el-GR" dirty="0" smtClean="0"/>
              <a:t> </a:t>
            </a:r>
          </a:p>
        </p:txBody>
      </p:sp>
      <p:grpSp>
        <p:nvGrpSpPr>
          <p:cNvPr id="28" name="27 - Ομάδα"/>
          <p:cNvGrpSpPr/>
          <p:nvPr/>
        </p:nvGrpSpPr>
        <p:grpSpPr>
          <a:xfrm rot="18930659">
            <a:off x="1934753" y="5933486"/>
            <a:ext cx="857256" cy="571504"/>
            <a:chOff x="3643306" y="5143512"/>
            <a:chExt cx="857256" cy="571504"/>
          </a:xfrm>
        </p:grpSpPr>
        <p:sp>
          <p:nvSpPr>
            <p:cNvPr id="24" name="23 - Έλλειψη"/>
            <p:cNvSpPr/>
            <p:nvPr/>
          </p:nvSpPr>
          <p:spPr>
            <a:xfrm>
              <a:off x="3857620" y="5143512"/>
              <a:ext cx="642942" cy="571504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5" name="24 - Έλλειψη"/>
            <p:cNvSpPr/>
            <p:nvPr/>
          </p:nvSpPr>
          <p:spPr>
            <a:xfrm>
              <a:off x="3643306" y="5357826"/>
              <a:ext cx="285752" cy="28575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6" name="25 - Ορθογώνιο"/>
            <p:cNvSpPr/>
            <p:nvPr/>
          </p:nvSpPr>
          <p:spPr>
            <a:xfrm>
              <a:off x="4000496" y="5286388"/>
              <a:ext cx="36260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err="1" smtClean="0"/>
                <a:t>Cl</a:t>
              </a:r>
              <a:endParaRPr lang="el-GR" b="1" dirty="0"/>
            </a:p>
          </p:txBody>
        </p:sp>
        <p:sp>
          <p:nvSpPr>
            <p:cNvPr id="27" name="26 - Ορθογώνιο"/>
            <p:cNvSpPr/>
            <p:nvPr/>
          </p:nvSpPr>
          <p:spPr>
            <a:xfrm>
              <a:off x="3643306" y="5286388"/>
              <a:ext cx="32893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/>
                <a:t>H</a:t>
              </a:r>
              <a:endParaRPr lang="el-GR" b="1" dirty="0"/>
            </a:p>
          </p:txBody>
        </p:sp>
      </p:grpSp>
      <p:grpSp>
        <p:nvGrpSpPr>
          <p:cNvPr id="29" name="28 - Ομάδα"/>
          <p:cNvGrpSpPr/>
          <p:nvPr/>
        </p:nvGrpSpPr>
        <p:grpSpPr>
          <a:xfrm rot="18930659">
            <a:off x="3292074" y="5433420"/>
            <a:ext cx="857256" cy="571504"/>
            <a:chOff x="3643306" y="5143512"/>
            <a:chExt cx="857256" cy="571504"/>
          </a:xfrm>
        </p:grpSpPr>
        <p:sp>
          <p:nvSpPr>
            <p:cNvPr id="30" name="29 - Έλλειψη"/>
            <p:cNvSpPr/>
            <p:nvPr/>
          </p:nvSpPr>
          <p:spPr>
            <a:xfrm>
              <a:off x="3857620" y="5143512"/>
              <a:ext cx="642942" cy="571504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1" name="30 - Έλλειψη"/>
            <p:cNvSpPr/>
            <p:nvPr/>
          </p:nvSpPr>
          <p:spPr>
            <a:xfrm>
              <a:off x="3643306" y="5357826"/>
              <a:ext cx="285752" cy="28575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2" name="31 - Ορθογώνιο"/>
            <p:cNvSpPr/>
            <p:nvPr/>
          </p:nvSpPr>
          <p:spPr>
            <a:xfrm>
              <a:off x="4000496" y="5286388"/>
              <a:ext cx="36260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err="1" smtClean="0"/>
                <a:t>Cl</a:t>
              </a:r>
              <a:endParaRPr lang="el-GR" b="1" dirty="0"/>
            </a:p>
          </p:txBody>
        </p:sp>
        <p:sp>
          <p:nvSpPr>
            <p:cNvPr id="33" name="32 - Ορθογώνιο"/>
            <p:cNvSpPr/>
            <p:nvPr/>
          </p:nvSpPr>
          <p:spPr>
            <a:xfrm>
              <a:off x="3643306" y="5286388"/>
              <a:ext cx="32893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/>
                <a:t>H</a:t>
              </a:r>
              <a:endParaRPr lang="el-GR" b="1" dirty="0"/>
            </a:p>
          </p:txBody>
        </p:sp>
      </p:grpSp>
      <p:grpSp>
        <p:nvGrpSpPr>
          <p:cNvPr id="34" name="33 - Ομάδα"/>
          <p:cNvGrpSpPr/>
          <p:nvPr/>
        </p:nvGrpSpPr>
        <p:grpSpPr>
          <a:xfrm rot="3161212">
            <a:off x="434554" y="5719172"/>
            <a:ext cx="857256" cy="571504"/>
            <a:chOff x="3643306" y="5143512"/>
            <a:chExt cx="857256" cy="571504"/>
          </a:xfrm>
        </p:grpSpPr>
        <p:sp>
          <p:nvSpPr>
            <p:cNvPr id="35" name="34 - Έλλειψη"/>
            <p:cNvSpPr/>
            <p:nvPr/>
          </p:nvSpPr>
          <p:spPr>
            <a:xfrm>
              <a:off x="3857620" y="5143512"/>
              <a:ext cx="642942" cy="571504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6" name="35 - Έλλειψη"/>
            <p:cNvSpPr/>
            <p:nvPr/>
          </p:nvSpPr>
          <p:spPr>
            <a:xfrm>
              <a:off x="3643306" y="5357826"/>
              <a:ext cx="285752" cy="28575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7" name="36 - Ορθογώνιο"/>
            <p:cNvSpPr/>
            <p:nvPr/>
          </p:nvSpPr>
          <p:spPr>
            <a:xfrm>
              <a:off x="4000496" y="5286388"/>
              <a:ext cx="36260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err="1" smtClean="0"/>
                <a:t>Cl</a:t>
              </a:r>
              <a:endParaRPr lang="el-GR" b="1" dirty="0"/>
            </a:p>
          </p:txBody>
        </p:sp>
        <p:sp>
          <p:nvSpPr>
            <p:cNvPr id="38" name="37 - Ορθογώνιο"/>
            <p:cNvSpPr/>
            <p:nvPr/>
          </p:nvSpPr>
          <p:spPr>
            <a:xfrm>
              <a:off x="3643306" y="5286388"/>
              <a:ext cx="32893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/>
                <a:t>H</a:t>
              </a:r>
              <a:endParaRPr lang="el-GR" b="1" dirty="0"/>
            </a:p>
          </p:txBody>
        </p:sp>
      </p:grpSp>
      <p:sp>
        <p:nvSpPr>
          <p:cNvPr id="39" name="38 - TextBox"/>
          <p:cNvSpPr txBox="1"/>
          <p:nvPr/>
        </p:nvSpPr>
        <p:spPr>
          <a:xfrm>
            <a:off x="4500562" y="5286388"/>
            <a:ext cx="4286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Μόρια υδροχλωρίου, το κάθε μόριο υδροχλωρίου αποτελείτε από ένα άτομο χλωρίου </a:t>
            </a:r>
            <a:r>
              <a:rPr lang="el-GR" dirty="0" smtClean="0"/>
              <a:t>(</a:t>
            </a:r>
            <a:r>
              <a:rPr lang="en-US" dirty="0" err="1" smtClean="0"/>
              <a:t>Cl</a:t>
            </a:r>
            <a:r>
              <a:rPr lang="el-GR" dirty="0" smtClean="0"/>
              <a:t>) </a:t>
            </a:r>
            <a:r>
              <a:rPr lang="el-GR" dirty="0" smtClean="0"/>
              <a:t>και ένα άτομο υδρογόνου (Η)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 animBg="1"/>
      <p:bldP spid="20" grpId="0" animBg="1"/>
      <p:bldP spid="21" grpId="0"/>
      <p:bldP spid="22" grpId="0"/>
      <p:bldP spid="23" grpId="0"/>
      <p:bldP spid="3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l-GR" sz="2000" dirty="0" smtClean="0"/>
          </a:p>
          <a:p>
            <a:r>
              <a:rPr lang="el-GR" sz="2000" dirty="0" smtClean="0"/>
              <a:t> </a:t>
            </a:r>
            <a:endParaRPr lang="el-GR" sz="2000" dirty="0"/>
          </a:p>
        </p:txBody>
      </p:sp>
      <p:sp>
        <p:nvSpPr>
          <p:cNvPr id="3" name="2 - Ορθογώνιο"/>
          <p:cNvSpPr/>
          <p:nvPr/>
        </p:nvSpPr>
        <p:spPr>
          <a:xfrm>
            <a:off x="-3429056" y="1500174"/>
            <a:ext cx="428628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dirty="0" smtClean="0"/>
          </a:p>
          <a:p>
            <a:endParaRPr lang="el-GR" sz="2000" dirty="0" smtClean="0"/>
          </a:p>
          <a:p>
            <a:endParaRPr lang="el-GR" sz="2000" dirty="0" smtClean="0"/>
          </a:p>
          <a:p>
            <a:endParaRPr lang="el-GR" sz="2000" baseline="-25000" dirty="0" smtClean="0"/>
          </a:p>
          <a:p>
            <a:endParaRPr lang="el-GR" sz="2000" baseline="-25000" dirty="0" smtClean="0"/>
          </a:p>
          <a:p>
            <a:endParaRPr lang="el-GR" sz="2000" baseline="-25000" dirty="0" smtClean="0"/>
          </a:p>
        </p:txBody>
      </p:sp>
      <p:sp>
        <p:nvSpPr>
          <p:cNvPr id="5" name="4 - Ορθογώνιο"/>
          <p:cNvSpPr/>
          <p:nvPr/>
        </p:nvSpPr>
        <p:spPr>
          <a:xfrm>
            <a:off x="285720" y="428604"/>
            <a:ext cx="70009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Στη συνέχεια παρουσιάζω μερικά σημαντικά </a:t>
            </a:r>
            <a:r>
              <a:rPr lang="el-GR" b="1" dirty="0" smtClean="0"/>
              <a:t>μόρια χημικών ενώσεων:</a:t>
            </a:r>
          </a:p>
        </p:txBody>
      </p:sp>
      <p:sp>
        <p:nvSpPr>
          <p:cNvPr id="6" name="5 - Ορθογώνιο"/>
          <p:cNvSpPr/>
          <p:nvPr/>
        </p:nvSpPr>
        <p:spPr>
          <a:xfrm>
            <a:off x="1357290" y="1571612"/>
            <a:ext cx="28990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Διοξείδιο του άνθρακα </a:t>
            </a:r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r>
              <a:rPr lang="el-GR" dirty="0" smtClean="0"/>
              <a:t>  </a:t>
            </a:r>
          </a:p>
        </p:txBody>
      </p:sp>
      <p:sp>
        <p:nvSpPr>
          <p:cNvPr id="8" name="7 - TextBox"/>
          <p:cNvSpPr txBox="1"/>
          <p:nvPr/>
        </p:nvSpPr>
        <p:spPr>
          <a:xfrm>
            <a:off x="4214810" y="2772116"/>
            <a:ext cx="40719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Μόρια διοξειδίου του άνθρακα, το κάθε μόριο διοξειδίου του άνθρακα αποτελείτε από δύο άτομα οξυγόνου (Ο) και 1 άτομο άνθρακα (</a:t>
            </a:r>
            <a:r>
              <a:rPr lang="en-US" dirty="0" smtClean="0"/>
              <a:t>C</a:t>
            </a:r>
            <a:r>
              <a:rPr lang="el-GR" dirty="0" smtClean="0"/>
              <a:t>)</a:t>
            </a:r>
            <a:endParaRPr lang="el-GR" dirty="0"/>
          </a:p>
        </p:txBody>
      </p:sp>
      <p:grpSp>
        <p:nvGrpSpPr>
          <p:cNvPr id="44" name="43 - Ομάδα"/>
          <p:cNvGrpSpPr/>
          <p:nvPr/>
        </p:nvGrpSpPr>
        <p:grpSpPr>
          <a:xfrm rot="20118756">
            <a:off x="5786446" y="986166"/>
            <a:ext cx="1071570" cy="512208"/>
            <a:chOff x="1357290" y="3357562"/>
            <a:chExt cx="1285884" cy="583646"/>
          </a:xfrm>
        </p:grpSpPr>
        <p:sp>
          <p:nvSpPr>
            <p:cNvPr id="20" name="19 - Έλλειψη"/>
            <p:cNvSpPr/>
            <p:nvPr/>
          </p:nvSpPr>
          <p:spPr>
            <a:xfrm>
              <a:off x="2214546" y="3571876"/>
              <a:ext cx="428628" cy="35719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0" name="39 - Έλλειψη"/>
            <p:cNvSpPr/>
            <p:nvPr/>
          </p:nvSpPr>
          <p:spPr>
            <a:xfrm>
              <a:off x="1357290" y="3429000"/>
              <a:ext cx="428628" cy="35719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9" name="18 - Έλλειψη"/>
            <p:cNvSpPr/>
            <p:nvPr/>
          </p:nvSpPr>
          <p:spPr>
            <a:xfrm>
              <a:off x="1714480" y="3357562"/>
              <a:ext cx="571504" cy="571504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1" name="40 - Ορθογώνιο"/>
            <p:cNvSpPr/>
            <p:nvPr/>
          </p:nvSpPr>
          <p:spPr>
            <a:xfrm>
              <a:off x="2285984" y="3571876"/>
              <a:ext cx="3401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</a:t>
              </a:r>
              <a:endParaRPr lang="el-GR" b="1" dirty="0"/>
            </a:p>
          </p:txBody>
        </p:sp>
        <p:sp>
          <p:nvSpPr>
            <p:cNvPr id="42" name="41 - Ορθογώνιο"/>
            <p:cNvSpPr/>
            <p:nvPr/>
          </p:nvSpPr>
          <p:spPr>
            <a:xfrm>
              <a:off x="1357290" y="3429000"/>
              <a:ext cx="3401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</a:t>
              </a:r>
              <a:endParaRPr lang="el-GR" b="1" dirty="0"/>
            </a:p>
          </p:txBody>
        </p:sp>
        <p:sp>
          <p:nvSpPr>
            <p:cNvPr id="43" name="42 - Ορθογώνιο"/>
            <p:cNvSpPr/>
            <p:nvPr/>
          </p:nvSpPr>
          <p:spPr>
            <a:xfrm>
              <a:off x="1785918" y="3429000"/>
              <a:ext cx="35719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 smtClean="0"/>
                <a:t>C</a:t>
              </a:r>
              <a:endParaRPr lang="el-GR" b="1" dirty="0"/>
            </a:p>
          </p:txBody>
        </p:sp>
      </p:grpSp>
      <p:grpSp>
        <p:nvGrpSpPr>
          <p:cNvPr id="45" name="44 - Ομάδα"/>
          <p:cNvGrpSpPr/>
          <p:nvPr/>
        </p:nvGrpSpPr>
        <p:grpSpPr>
          <a:xfrm rot="18606684">
            <a:off x="6434662" y="1733457"/>
            <a:ext cx="1071570" cy="512208"/>
            <a:chOff x="1357290" y="3357562"/>
            <a:chExt cx="1285884" cy="583646"/>
          </a:xfrm>
        </p:grpSpPr>
        <p:sp>
          <p:nvSpPr>
            <p:cNvPr id="46" name="45 - Έλλειψη"/>
            <p:cNvSpPr/>
            <p:nvPr/>
          </p:nvSpPr>
          <p:spPr>
            <a:xfrm>
              <a:off x="2214546" y="3571876"/>
              <a:ext cx="428628" cy="35719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7" name="46 - Έλλειψη"/>
            <p:cNvSpPr/>
            <p:nvPr/>
          </p:nvSpPr>
          <p:spPr>
            <a:xfrm>
              <a:off x="1357290" y="3429000"/>
              <a:ext cx="428628" cy="35719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8" name="47 - Έλλειψη"/>
            <p:cNvSpPr/>
            <p:nvPr/>
          </p:nvSpPr>
          <p:spPr>
            <a:xfrm>
              <a:off x="1714480" y="3357562"/>
              <a:ext cx="571504" cy="571504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9" name="48 - Ορθογώνιο"/>
            <p:cNvSpPr/>
            <p:nvPr/>
          </p:nvSpPr>
          <p:spPr>
            <a:xfrm>
              <a:off x="2285984" y="3571876"/>
              <a:ext cx="3401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</a:t>
              </a:r>
              <a:endParaRPr lang="el-GR" b="1" dirty="0"/>
            </a:p>
          </p:txBody>
        </p:sp>
        <p:sp>
          <p:nvSpPr>
            <p:cNvPr id="50" name="49 - Ορθογώνιο"/>
            <p:cNvSpPr/>
            <p:nvPr/>
          </p:nvSpPr>
          <p:spPr>
            <a:xfrm>
              <a:off x="1357290" y="3429000"/>
              <a:ext cx="3401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</a:t>
              </a:r>
              <a:endParaRPr lang="el-GR" b="1" dirty="0"/>
            </a:p>
          </p:txBody>
        </p:sp>
        <p:sp>
          <p:nvSpPr>
            <p:cNvPr id="51" name="50 - Ορθογώνιο"/>
            <p:cNvSpPr/>
            <p:nvPr/>
          </p:nvSpPr>
          <p:spPr>
            <a:xfrm>
              <a:off x="1785918" y="3429000"/>
              <a:ext cx="35719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 smtClean="0"/>
                <a:t>C</a:t>
              </a:r>
              <a:endParaRPr lang="el-GR" b="1" dirty="0"/>
            </a:p>
          </p:txBody>
        </p:sp>
      </p:grpSp>
      <p:grpSp>
        <p:nvGrpSpPr>
          <p:cNvPr id="52" name="51 - Ομάδα"/>
          <p:cNvGrpSpPr/>
          <p:nvPr/>
        </p:nvGrpSpPr>
        <p:grpSpPr>
          <a:xfrm rot="2674445">
            <a:off x="7455140" y="1359964"/>
            <a:ext cx="1071570" cy="512208"/>
            <a:chOff x="1357290" y="3357562"/>
            <a:chExt cx="1285884" cy="583646"/>
          </a:xfrm>
        </p:grpSpPr>
        <p:sp>
          <p:nvSpPr>
            <p:cNvPr id="53" name="52 - Έλλειψη"/>
            <p:cNvSpPr/>
            <p:nvPr/>
          </p:nvSpPr>
          <p:spPr>
            <a:xfrm>
              <a:off x="2214546" y="3571876"/>
              <a:ext cx="428628" cy="35719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4" name="53 - Έλλειψη"/>
            <p:cNvSpPr/>
            <p:nvPr/>
          </p:nvSpPr>
          <p:spPr>
            <a:xfrm>
              <a:off x="1357290" y="3429000"/>
              <a:ext cx="428628" cy="35719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5" name="54 - Έλλειψη"/>
            <p:cNvSpPr/>
            <p:nvPr/>
          </p:nvSpPr>
          <p:spPr>
            <a:xfrm>
              <a:off x="1714480" y="3357562"/>
              <a:ext cx="571504" cy="571504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6" name="55 - Ορθογώνιο"/>
            <p:cNvSpPr/>
            <p:nvPr/>
          </p:nvSpPr>
          <p:spPr>
            <a:xfrm>
              <a:off x="2285984" y="3571876"/>
              <a:ext cx="3401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</a:t>
              </a:r>
              <a:endParaRPr lang="el-GR" b="1" dirty="0"/>
            </a:p>
          </p:txBody>
        </p:sp>
        <p:sp>
          <p:nvSpPr>
            <p:cNvPr id="57" name="56 - Ορθογώνιο"/>
            <p:cNvSpPr/>
            <p:nvPr/>
          </p:nvSpPr>
          <p:spPr>
            <a:xfrm>
              <a:off x="1357290" y="3429000"/>
              <a:ext cx="3401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</a:t>
              </a:r>
              <a:endParaRPr lang="el-GR" b="1" dirty="0"/>
            </a:p>
          </p:txBody>
        </p:sp>
        <p:sp>
          <p:nvSpPr>
            <p:cNvPr id="58" name="57 - Ορθογώνιο"/>
            <p:cNvSpPr/>
            <p:nvPr/>
          </p:nvSpPr>
          <p:spPr>
            <a:xfrm>
              <a:off x="1785918" y="3429000"/>
              <a:ext cx="35719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 smtClean="0"/>
                <a:t>C</a:t>
              </a:r>
              <a:endParaRPr lang="el-GR" b="1" dirty="0"/>
            </a:p>
          </p:txBody>
        </p:sp>
      </p:grpSp>
      <p:grpSp>
        <p:nvGrpSpPr>
          <p:cNvPr id="59" name="58 - Ομάδα"/>
          <p:cNvGrpSpPr/>
          <p:nvPr/>
        </p:nvGrpSpPr>
        <p:grpSpPr>
          <a:xfrm>
            <a:off x="5000628" y="1986298"/>
            <a:ext cx="1071570" cy="512208"/>
            <a:chOff x="1357290" y="3357562"/>
            <a:chExt cx="1285884" cy="583646"/>
          </a:xfrm>
        </p:grpSpPr>
        <p:sp>
          <p:nvSpPr>
            <p:cNvPr id="60" name="59 - Έλλειψη"/>
            <p:cNvSpPr/>
            <p:nvPr/>
          </p:nvSpPr>
          <p:spPr>
            <a:xfrm>
              <a:off x="2214546" y="3571876"/>
              <a:ext cx="428628" cy="35719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1" name="60 - Έλλειψη"/>
            <p:cNvSpPr/>
            <p:nvPr/>
          </p:nvSpPr>
          <p:spPr>
            <a:xfrm>
              <a:off x="1357290" y="3429000"/>
              <a:ext cx="428628" cy="35719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2" name="61 - Έλλειψη"/>
            <p:cNvSpPr/>
            <p:nvPr/>
          </p:nvSpPr>
          <p:spPr>
            <a:xfrm>
              <a:off x="1714480" y="3357562"/>
              <a:ext cx="571504" cy="571504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3" name="62 - Ορθογώνιο"/>
            <p:cNvSpPr/>
            <p:nvPr/>
          </p:nvSpPr>
          <p:spPr>
            <a:xfrm>
              <a:off x="2285984" y="3571876"/>
              <a:ext cx="3401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</a:t>
              </a:r>
              <a:endParaRPr lang="el-GR" b="1" dirty="0"/>
            </a:p>
          </p:txBody>
        </p:sp>
        <p:sp>
          <p:nvSpPr>
            <p:cNvPr id="64" name="63 - Ορθογώνιο"/>
            <p:cNvSpPr/>
            <p:nvPr/>
          </p:nvSpPr>
          <p:spPr>
            <a:xfrm>
              <a:off x="1357290" y="3429000"/>
              <a:ext cx="3401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</a:t>
              </a:r>
              <a:endParaRPr lang="el-GR" b="1" dirty="0"/>
            </a:p>
          </p:txBody>
        </p:sp>
        <p:sp>
          <p:nvSpPr>
            <p:cNvPr id="65" name="64 - Ορθογώνιο"/>
            <p:cNvSpPr/>
            <p:nvPr/>
          </p:nvSpPr>
          <p:spPr>
            <a:xfrm>
              <a:off x="1785918" y="3429000"/>
              <a:ext cx="35719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 smtClean="0"/>
                <a:t>C</a:t>
              </a:r>
              <a:endParaRPr lang="el-GR" b="1" dirty="0"/>
            </a:p>
          </p:txBody>
        </p:sp>
      </p:grpSp>
      <p:sp>
        <p:nvSpPr>
          <p:cNvPr id="66" name="65 - Ορθογώνιο"/>
          <p:cNvSpPr/>
          <p:nvPr/>
        </p:nvSpPr>
        <p:spPr>
          <a:xfrm>
            <a:off x="571472" y="4857760"/>
            <a:ext cx="37025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Άλλα μόρια χημικών ενώσεων είναι:</a:t>
            </a:r>
            <a:endParaRPr lang="el-GR" dirty="0"/>
          </a:p>
        </p:txBody>
      </p:sp>
      <p:sp>
        <p:nvSpPr>
          <p:cNvPr id="67" name="66 - Ορθογώνιο"/>
          <p:cNvSpPr/>
          <p:nvPr/>
        </p:nvSpPr>
        <p:spPr>
          <a:xfrm>
            <a:off x="500034" y="5715016"/>
            <a:ext cx="29503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Μονοξείδιο του άνθρακα </a:t>
            </a:r>
            <a:r>
              <a:rPr lang="en-US" dirty="0" smtClean="0"/>
              <a:t>CO</a:t>
            </a:r>
            <a:endParaRPr lang="el-GR" dirty="0" smtClean="0"/>
          </a:p>
        </p:txBody>
      </p:sp>
      <p:sp>
        <p:nvSpPr>
          <p:cNvPr id="68" name="67 - Ορθογώνιο"/>
          <p:cNvSpPr/>
          <p:nvPr/>
        </p:nvSpPr>
        <p:spPr>
          <a:xfrm>
            <a:off x="4286248" y="5786454"/>
            <a:ext cx="14491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Μεθάνιο</a:t>
            </a:r>
            <a:r>
              <a:rPr lang="el-GR" dirty="0" smtClean="0"/>
              <a:t> </a:t>
            </a:r>
            <a:r>
              <a:rPr lang="en-US" dirty="0" smtClean="0"/>
              <a:t>CH</a:t>
            </a:r>
            <a:r>
              <a:rPr lang="en-US" baseline="-25000" dirty="0" smtClean="0"/>
              <a:t>4</a:t>
            </a:r>
            <a:endParaRPr lang="el-GR" baseline="-25000" dirty="0" smtClean="0"/>
          </a:p>
        </p:txBody>
      </p:sp>
      <p:sp>
        <p:nvSpPr>
          <p:cNvPr id="69" name="68 - Ορθογώνιο"/>
          <p:cNvSpPr/>
          <p:nvPr/>
        </p:nvSpPr>
        <p:spPr>
          <a:xfrm>
            <a:off x="6858016" y="5715016"/>
            <a:ext cx="14805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αμμωνία</a:t>
            </a:r>
            <a:r>
              <a:rPr lang="el-GR" dirty="0" smtClean="0"/>
              <a:t> </a:t>
            </a:r>
            <a:r>
              <a:rPr lang="en-US" dirty="0" smtClean="0"/>
              <a:t>NH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66" grpId="0"/>
      <p:bldP spid="67" grpId="0"/>
      <p:bldP spid="68" grpId="0"/>
      <p:bldP spid="6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l-GR" sz="2000" dirty="0" smtClean="0"/>
          </a:p>
          <a:p>
            <a:r>
              <a:rPr lang="el-GR" sz="2000" dirty="0" smtClean="0"/>
              <a:t> </a:t>
            </a:r>
            <a:endParaRPr lang="el-GR" sz="2000" dirty="0"/>
          </a:p>
        </p:txBody>
      </p:sp>
      <p:sp>
        <p:nvSpPr>
          <p:cNvPr id="5" name="4 - Ορθογώνιο"/>
          <p:cNvSpPr/>
          <p:nvPr/>
        </p:nvSpPr>
        <p:spPr>
          <a:xfrm>
            <a:off x="285720" y="428604"/>
            <a:ext cx="70009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Στη συνέχεια παρουσιάζω μερικά σημαντικά </a:t>
            </a:r>
            <a:r>
              <a:rPr lang="el-GR" b="1" dirty="0" smtClean="0"/>
              <a:t>μόρια χημικών στοιχείων:</a:t>
            </a:r>
          </a:p>
        </p:txBody>
      </p:sp>
      <p:sp>
        <p:nvSpPr>
          <p:cNvPr id="6" name="5 - Ορθογώνιο"/>
          <p:cNvSpPr/>
          <p:nvPr/>
        </p:nvSpPr>
        <p:spPr>
          <a:xfrm>
            <a:off x="3571868" y="1714488"/>
            <a:ext cx="1403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Οξυγόνο  </a:t>
            </a:r>
            <a:r>
              <a:rPr lang="el-GR" dirty="0" smtClean="0"/>
              <a:t>Ο</a:t>
            </a:r>
            <a:r>
              <a:rPr lang="en-US" baseline="-25000" dirty="0" smtClean="0"/>
              <a:t>2</a:t>
            </a:r>
            <a:r>
              <a:rPr lang="el-GR" dirty="0" smtClean="0"/>
              <a:t> </a:t>
            </a:r>
          </a:p>
        </p:txBody>
      </p:sp>
      <p:sp>
        <p:nvSpPr>
          <p:cNvPr id="8" name="7 - TextBox"/>
          <p:cNvSpPr txBox="1"/>
          <p:nvPr/>
        </p:nvSpPr>
        <p:spPr>
          <a:xfrm>
            <a:off x="4143372" y="3000372"/>
            <a:ext cx="4857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Μόρια οξυγόνου , το κάθε μόριο οξυγόνου αποτελείτε από 2 άτομα οξυγόνου </a:t>
            </a:r>
            <a:r>
              <a:rPr lang="el-GR" dirty="0" smtClean="0"/>
              <a:t>(</a:t>
            </a:r>
            <a:r>
              <a:rPr lang="en-US" dirty="0" smtClean="0"/>
              <a:t>O</a:t>
            </a:r>
            <a:r>
              <a:rPr lang="el-GR" dirty="0" smtClean="0"/>
              <a:t>)  </a:t>
            </a:r>
            <a:endParaRPr lang="el-GR" dirty="0"/>
          </a:p>
        </p:txBody>
      </p:sp>
      <p:sp>
        <p:nvSpPr>
          <p:cNvPr id="19" name="18 - Έλλειψη"/>
          <p:cNvSpPr/>
          <p:nvPr/>
        </p:nvSpPr>
        <p:spPr>
          <a:xfrm>
            <a:off x="2071670" y="4929198"/>
            <a:ext cx="642942" cy="571504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1" name="20 - Ορθογώνιο"/>
          <p:cNvSpPr/>
          <p:nvPr/>
        </p:nvSpPr>
        <p:spPr>
          <a:xfrm>
            <a:off x="2214546" y="5072074"/>
            <a:ext cx="3626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/>
              <a:t>Cl</a:t>
            </a:r>
            <a:endParaRPr lang="el-GR" b="1" dirty="0"/>
          </a:p>
        </p:txBody>
      </p:sp>
      <p:sp>
        <p:nvSpPr>
          <p:cNvPr id="23" name="22 - Ορθογώνιο"/>
          <p:cNvSpPr/>
          <p:nvPr/>
        </p:nvSpPr>
        <p:spPr>
          <a:xfrm>
            <a:off x="785786" y="4357694"/>
            <a:ext cx="13457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Χλώριο </a:t>
            </a:r>
            <a:r>
              <a:rPr lang="el-GR" dirty="0" smtClean="0"/>
              <a:t>  </a:t>
            </a:r>
            <a:r>
              <a:rPr lang="en-US" dirty="0" err="1" smtClean="0"/>
              <a:t>Cl</a:t>
            </a:r>
            <a:r>
              <a:rPr lang="en-US" baseline="-25000" dirty="0" smtClean="0"/>
              <a:t> </a:t>
            </a:r>
            <a:r>
              <a:rPr lang="el-GR" baseline="-25000" dirty="0" smtClean="0"/>
              <a:t>2</a:t>
            </a:r>
            <a:endParaRPr lang="el-GR" dirty="0" smtClean="0"/>
          </a:p>
        </p:txBody>
      </p:sp>
      <p:sp>
        <p:nvSpPr>
          <p:cNvPr id="30" name="29 - Έλλειψη"/>
          <p:cNvSpPr/>
          <p:nvPr/>
        </p:nvSpPr>
        <p:spPr>
          <a:xfrm>
            <a:off x="2571736" y="4929198"/>
            <a:ext cx="642942" cy="571504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2" name="31 - Ορθογώνιο"/>
          <p:cNvSpPr/>
          <p:nvPr/>
        </p:nvSpPr>
        <p:spPr>
          <a:xfrm>
            <a:off x="2743122" y="5058201"/>
            <a:ext cx="3626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/>
              <a:t>Cl</a:t>
            </a:r>
            <a:endParaRPr lang="el-GR" b="1" dirty="0"/>
          </a:p>
        </p:txBody>
      </p:sp>
      <p:sp>
        <p:nvSpPr>
          <p:cNvPr id="39" name="38 - TextBox"/>
          <p:cNvSpPr txBox="1"/>
          <p:nvPr/>
        </p:nvSpPr>
        <p:spPr>
          <a:xfrm>
            <a:off x="4000496" y="5643578"/>
            <a:ext cx="4071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Μόρια χλωρίου, το κάθε μόριο χλωρίου αποτελείτε 2 άτομα χλωρίου (</a:t>
            </a:r>
            <a:r>
              <a:rPr lang="en-US" dirty="0" err="1" smtClean="0"/>
              <a:t>Cl</a:t>
            </a:r>
            <a:r>
              <a:rPr lang="el-GR" dirty="0" smtClean="0"/>
              <a:t>)</a:t>
            </a:r>
            <a:endParaRPr lang="el-GR" dirty="0"/>
          </a:p>
        </p:txBody>
      </p:sp>
      <p:grpSp>
        <p:nvGrpSpPr>
          <p:cNvPr id="47" name="46 - Ομάδα"/>
          <p:cNvGrpSpPr/>
          <p:nvPr/>
        </p:nvGrpSpPr>
        <p:grpSpPr>
          <a:xfrm>
            <a:off x="5500694" y="1777182"/>
            <a:ext cx="642942" cy="449514"/>
            <a:chOff x="5500694" y="1777182"/>
            <a:chExt cx="642942" cy="449514"/>
          </a:xfrm>
        </p:grpSpPr>
        <p:sp>
          <p:nvSpPr>
            <p:cNvPr id="41" name="40 - Έλλειψη"/>
            <p:cNvSpPr/>
            <p:nvPr/>
          </p:nvSpPr>
          <p:spPr>
            <a:xfrm>
              <a:off x="5786446" y="1902570"/>
              <a:ext cx="357190" cy="31347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2" name="41 - Έλλειψη"/>
            <p:cNvSpPr/>
            <p:nvPr/>
          </p:nvSpPr>
          <p:spPr>
            <a:xfrm>
              <a:off x="5500694" y="1777182"/>
              <a:ext cx="357190" cy="31347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4" name="43 - Ορθογώνιο"/>
            <p:cNvSpPr/>
            <p:nvPr/>
          </p:nvSpPr>
          <p:spPr>
            <a:xfrm>
              <a:off x="5845978" y="1902570"/>
              <a:ext cx="283465" cy="32412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</a:t>
              </a:r>
              <a:endParaRPr lang="el-GR" b="1" dirty="0"/>
            </a:p>
          </p:txBody>
        </p:sp>
        <p:sp>
          <p:nvSpPr>
            <p:cNvPr id="45" name="44 - Ορθογώνιο"/>
            <p:cNvSpPr/>
            <p:nvPr/>
          </p:nvSpPr>
          <p:spPr>
            <a:xfrm>
              <a:off x="5500694" y="1777182"/>
              <a:ext cx="283465" cy="32412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</a:t>
              </a:r>
              <a:endParaRPr lang="el-GR" b="1" dirty="0"/>
            </a:p>
          </p:txBody>
        </p:sp>
      </p:grpSp>
      <p:grpSp>
        <p:nvGrpSpPr>
          <p:cNvPr id="48" name="47 - Ομάδα"/>
          <p:cNvGrpSpPr/>
          <p:nvPr/>
        </p:nvGrpSpPr>
        <p:grpSpPr>
          <a:xfrm rot="2406855">
            <a:off x="7570149" y="1725869"/>
            <a:ext cx="642942" cy="449514"/>
            <a:chOff x="5500694" y="1777182"/>
            <a:chExt cx="642942" cy="449514"/>
          </a:xfrm>
        </p:grpSpPr>
        <p:sp>
          <p:nvSpPr>
            <p:cNvPr id="49" name="48 - Έλλειψη"/>
            <p:cNvSpPr/>
            <p:nvPr/>
          </p:nvSpPr>
          <p:spPr>
            <a:xfrm>
              <a:off x="5786446" y="1902570"/>
              <a:ext cx="357190" cy="31347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0" name="49 - Έλλειψη"/>
            <p:cNvSpPr/>
            <p:nvPr/>
          </p:nvSpPr>
          <p:spPr>
            <a:xfrm>
              <a:off x="5500694" y="1777182"/>
              <a:ext cx="357190" cy="31347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1" name="50 - Ορθογώνιο"/>
            <p:cNvSpPr/>
            <p:nvPr/>
          </p:nvSpPr>
          <p:spPr>
            <a:xfrm>
              <a:off x="5845978" y="1902570"/>
              <a:ext cx="283465" cy="32412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</a:t>
              </a:r>
              <a:endParaRPr lang="el-GR" b="1" dirty="0"/>
            </a:p>
          </p:txBody>
        </p:sp>
        <p:sp>
          <p:nvSpPr>
            <p:cNvPr id="52" name="51 - Ορθογώνιο"/>
            <p:cNvSpPr/>
            <p:nvPr/>
          </p:nvSpPr>
          <p:spPr>
            <a:xfrm>
              <a:off x="5500694" y="1777182"/>
              <a:ext cx="283465" cy="32412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</a:t>
              </a:r>
              <a:endParaRPr lang="el-GR" b="1" dirty="0"/>
            </a:p>
          </p:txBody>
        </p:sp>
      </p:grpSp>
      <p:grpSp>
        <p:nvGrpSpPr>
          <p:cNvPr id="53" name="52 - Ομάδα"/>
          <p:cNvGrpSpPr/>
          <p:nvPr/>
        </p:nvGrpSpPr>
        <p:grpSpPr>
          <a:xfrm rot="19811674">
            <a:off x="6427142" y="2440249"/>
            <a:ext cx="642942" cy="449514"/>
            <a:chOff x="5500694" y="1777182"/>
            <a:chExt cx="642942" cy="449514"/>
          </a:xfrm>
        </p:grpSpPr>
        <p:sp>
          <p:nvSpPr>
            <p:cNvPr id="54" name="53 - Έλλειψη"/>
            <p:cNvSpPr/>
            <p:nvPr/>
          </p:nvSpPr>
          <p:spPr>
            <a:xfrm>
              <a:off x="5786446" y="1902570"/>
              <a:ext cx="357190" cy="31347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5" name="54 - Έλλειψη"/>
            <p:cNvSpPr/>
            <p:nvPr/>
          </p:nvSpPr>
          <p:spPr>
            <a:xfrm>
              <a:off x="5500694" y="1777182"/>
              <a:ext cx="357190" cy="31347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6" name="55 - Ορθογώνιο"/>
            <p:cNvSpPr/>
            <p:nvPr/>
          </p:nvSpPr>
          <p:spPr>
            <a:xfrm>
              <a:off x="5845978" y="1902570"/>
              <a:ext cx="283465" cy="32412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</a:t>
              </a:r>
              <a:endParaRPr lang="el-GR" b="1" dirty="0"/>
            </a:p>
          </p:txBody>
        </p:sp>
        <p:sp>
          <p:nvSpPr>
            <p:cNvPr id="57" name="56 - Ορθογώνιο"/>
            <p:cNvSpPr/>
            <p:nvPr/>
          </p:nvSpPr>
          <p:spPr>
            <a:xfrm>
              <a:off x="5500694" y="1777182"/>
              <a:ext cx="283465" cy="32412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</a:t>
              </a:r>
              <a:endParaRPr lang="el-GR" b="1" dirty="0"/>
            </a:p>
          </p:txBody>
        </p:sp>
      </p:grpSp>
      <p:grpSp>
        <p:nvGrpSpPr>
          <p:cNvPr id="58" name="57 - Ομάδα"/>
          <p:cNvGrpSpPr/>
          <p:nvPr/>
        </p:nvGrpSpPr>
        <p:grpSpPr>
          <a:xfrm rot="2406855">
            <a:off x="6570018" y="1582993"/>
            <a:ext cx="642942" cy="449514"/>
            <a:chOff x="5500694" y="1777182"/>
            <a:chExt cx="642942" cy="449514"/>
          </a:xfrm>
        </p:grpSpPr>
        <p:sp>
          <p:nvSpPr>
            <p:cNvPr id="59" name="58 - Έλλειψη"/>
            <p:cNvSpPr/>
            <p:nvPr/>
          </p:nvSpPr>
          <p:spPr>
            <a:xfrm>
              <a:off x="5786446" y="1902570"/>
              <a:ext cx="357190" cy="31347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0" name="59 - Έλλειψη"/>
            <p:cNvSpPr/>
            <p:nvPr/>
          </p:nvSpPr>
          <p:spPr>
            <a:xfrm>
              <a:off x="5500694" y="1777182"/>
              <a:ext cx="357190" cy="31347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1" name="60 - Ορθογώνιο"/>
            <p:cNvSpPr/>
            <p:nvPr/>
          </p:nvSpPr>
          <p:spPr>
            <a:xfrm>
              <a:off x="5845978" y="1902570"/>
              <a:ext cx="283465" cy="32412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</a:t>
              </a:r>
              <a:endParaRPr lang="el-GR" b="1" dirty="0"/>
            </a:p>
          </p:txBody>
        </p:sp>
        <p:sp>
          <p:nvSpPr>
            <p:cNvPr id="62" name="61 - Ορθογώνιο"/>
            <p:cNvSpPr/>
            <p:nvPr/>
          </p:nvSpPr>
          <p:spPr>
            <a:xfrm>
              <a:off x="5500694" y="1777182"/>
              <a:ext cx="283465" cy="32412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</a:t>
              </a:r>
              <a:endParaRPr lang="el-GR" b="1" dirty="0"/>
            </a:p>
          </p:txBody>
        </p:sp>
      </p:grpSp>
      <p:grpSp>
        <p:nvGrpSpPr>
          <p:cNvPr id="63" name="62 - Ομάδα"/>
          <p:cNvGrpSpPr/>
          <p:nvPr/>
        </p:nvGrpSpPr>
        <p:grpSpPr>
          <a:xfrm rot="19724852">
            <a:off x="4355439" y="2368810"/>
            <a:ext cx="642942" cy="449514"/>
            <a:chOff x="5500694" y="1777182"/>
            <a:chExt cx="642942" cy="449514"/>
          </a:xfrm>
        </p:grpSpPr>
        <p:sp>
          <p:nvSpPr>
            <p:cNvPr id="64" name="63 - Έλλειψη"/>
            <p:cNvSpPr/>
            <p:nvPr/>
          </p:nvSpPr>
          <p:spPr>
            <a:xfrm>
              <a:off x="5786446" y="1902570"/>
              <a:ext cx="357190" cy="31347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5" name="64 - Έλλειψη"/>
            <p:cNvSpPr/>
            <p:nvPr/>
          </p:nvSpPr>
          <p:spPr>
            <a:xfrm>
              <a:off x="5500694" y="1777182"/>
              <a:ext cx="357190" cy="31347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6" name="65 - Ορθογώνιο"/>
            <p:cNvSpPr/>
            <p:nvPr/>
          </p:nvSpPr>
          <p:spPr>
            <a:xfrm>
              <a:off x="5845978" y="1902570"/>
              <a:ext cx="283465" cy="32412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</a:t>
              </a:r>
              <a:endParaRPr lang="el-GR" b="1" dirty="0"/>
            </a:p>
          </p:txBody>
        </p:sp>
        <p:sp>
          <p:nvSpPr>
            <p:cNvPr id="67" name="66 - Ορθογώνιο"/>
            <p:cNvSpPr/>
            <p:nvPr/>
          </p:nvSpPr>
          <p:spPr>
            <a:xfrm>
              <a:off x="5500694" y="1777182"/>
              <a:ext cx="283465" cy="32412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</a:t>
              </a:r>
              <a:endParaRPr lang="el-GR" b="1" dirty="0"/>
            </a:p>
          </p:txBody>
        </p:sp>
      </p:grpSp>
      <p:grpSp>
        <p:nvGrpSpPr>
          <p:cNvPr id="68" name="67 - Ομάδα"/>
          <p:cNvGrpSpPr/>
          <p:nvPr/>
        </p:nvGrpSpPr>
        <p:grpSpPr>
          <a:xfrm rot="19724852">
            <a:off x="7785229" y="2420160"/>
            <a:ext cx="642942" cy="449514"/>
            <a:chOff x="5500694" y="1777182"/>
            <a:chExt cx="642942" cy="449514"/>
          </a:xfrm>
        </p:grpSpPr>
        <p:sp>
          <p:nvSpPr>
            <p:cNvPr id="69" name="68 - Έλλειψη"/>
            <p:cNvSpPr/>
            <p:nvPr/>
          </p:nvSpPr>
          <p:spPr>
            <a:xfrm>
              <a:off x="5786446" y="1902570"/>
              <a:ext cx="357190" cy="31347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70" name="69 - Έλλειψη"/>
            <p:cNvSpPr/>
            <p:nvPr/>
          </p:nvSpPr>
          <p:spPr>
            <a:xfrm>
              <a:off x="5500694" y="1777182"/>
              <a:ext cx="357190" cy="31347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71" name="70 - Ορθογώνιο"/>
            <p:cNvSpPr/>
            <p:nvPr/>
          </p:nvSpPr>
          <p:spPr>
            <a:xfrm>
              <a:off x="5845978" y="1902570"/>
              <a:ext cx="283465" cy="32412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</a:t>
              </a:r>
              <a:endParaRPr lang="el-GR" b="1" dirty="0"/>
            </a:p>
          </p:txBody>
        </p:sp>
        <p:sp>
          <p:nvSpPr>
            <p:cNvPr id="72" name="71 - Ορθογώνιο"/>
            <p:cNvSpPr/>
            <p:nvPr/>
          </p:nvSpPr>
          <p:spPr>
            <a:xfrm>
              <a:off x="5500694" y="1777182"/>
              <a:ext cx="283465" cy="32412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</a:t>
              </a:r>
              <a:endParaRPr lang="el-GR" b="1" dirty="0"/>
            </a:p>
          </p:txBody>
        </p:sp>
      </p:grpSp>
      <p:grpSp>
        <p:nvGrpSpPr>
          <p:cNvPr id="77" name="76 - Ομάδα"/>
          <p:cNvGrpSpPr/>
          <p:nvPr/>
        </p:nvGrpSpPr>
        <p:grpSpPr>
          <a:xfrm>
            <a:off x="642910" y="5857892"/>
            <a:ext cx="1143008" cy="571504"/>
            <a:chOff x="642910" y="5857892"/>
            <a:chExt cx="1143008" cy="571504"/>
          </a:xfrm>
        </p:grpSpPr>
        <p:sp>
          <p:nvSpPr>
            <p:cNvPr id="73" name="72 - Έλλειψη"/>
            <p:cNvSpPr/>
            <p:nvPr/>
          </p:nvSpPr>
          <p:spPr>
            <a:xfrm>
              <a:off x="642910" y="5857892"/>
              <a:ext cx="642942" cy="571504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74" name="73 - Ορθογώνιο"/>
            <p:cNvSpPr/>
            <p:nvPr/>
          </p:nvSpPr>
          <p:spPr>
            <a:xfrm>
              <a:off x="785786" y="6000768"/>
              <a:ext cx="36260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err="1" smtClean="0"/>
                <a:t>Cl</a:t>
              </a:r>
              <a:endParaRPr lang="el-GR" b="1" dirty="0"/>
            </a:p>
          </p:txBody>
        </p:sp>
        <p:sp>
          <p:nvSpPr>
            <p:cNvPr id="75" name="74 - Έλλειψη"/>
            <p:cNvSpPr/>
            <p:nvPr/>
          </p:nvSpPr>
          <p:spPr>
            <a:xfrm>
              <a:off x="1142976" y="5857892"/>
              <a:ext cx="642942" cy="571504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76" name="75 - Ορθογώνιο"/>
            <p:cNvSpPr/>
            <p:nvPr/>
          </p:nvSpPr>
          <p:spPr>
            <a:xfrm>
              <a:off x="1314362" y="5986895"/>
              <a:ext cx="36260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err="1" smtClean="0"/>
                <a:t>Cl</a:t>
              </a:r>
              <a:endParaRPr lang="el-GR" b="1" dirty="0"/>
            </a:p>
          </p:txBody>
        </p:sp>
      </p:grpSp>
      <p:grpSp>
        <p:nvGrpSpPr>
          <p:cNvPr id="78" name="77 - Ομάδα"/>
          <p:cNvGrpSpPr/>
          <p:nvPr/>
        </p:nvGrpSpPr>
        <p:grpSpPr>
          <a:xfrm rot="20211442">
            <a:off x="428596" y="5000636"/>
            <a:ext cx="1143008" cy="571504"/>
            <a:chOff x="642910" y="5857892"/>
            <a:chExt cx="1143008" cy="571504"/>
          </a:xfrm>
        </p:grpSpPr>
        <p:sp>
          <p:nvSpPr>
            <p:cNvPr id="79" name="78 - Έλλειψη"/>
            <p:cNvSpPr/>
            <p:nvPr/>
          </p:nvSpPr>
          <p:spPr>
            <a:xfrm>
              <a:off x="642910" y="5857892"/>
              <a:ext cx="642942" cy="571504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80" name="79 - Ορθογώνιο"/>
            <p:cNvSpPr/>
            <p:nvPr/>
          </p:nvSpPr>
          <p:spPr>
            <a:xfrm>
              <a:off x="785786" y="6000768"/>
              <a:ext cx="36260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err="1" smtClean="0"/>
                <a:t>Cl</a:t>
              </a:r>
              <a:endParaRPr lang="el-GR" b="1" dirty="0"/>
            </a:p>
          </p:txBody>
        </p:sp>
        <p:sp>
          <p:nvSpPr>
            <p:cNvPr id="81" name="80 - Έλλειψη"/>
            <p:cNvSpPr/>
            <p:nvPr/>
          </p:nvSpPr>
          <p:spPr>
            <a:xfrm>
              <a:off x="1142976" y="5857892"/>
              <a:ext cx="642942" cy="571504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82" name="81 - Ορθογώνιο"/>
            <p:cNvSpPr/>
            <p:nvPr/>
          </p:nvSpPr>
          <p:spPr>
            <a:xfrm>
              <a:off x="1314362" y="5986895"/>
              <a:ext cx="36260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err="1" smtClean="0"/>
                <a:t>Cl</a:t>
              </a:r>
              <a:endParaRPr lang="el-GR" b="1" dirty="0"/>
            </a:p>
          </p:txBody>
        </p:sp>
      </p:grpSp>
      <p:grpSp>
        <p:nvGrpSpPr>
          <p:cNvPr id="83" name="82 - Ομάδα"/>
          <p:cNvGrpSpPr/>
          <p:nvPr/>
        </p:nvGrpSpPr>
        <p:grpSpPr>
          <a:xfrm rot="2026390">
            <a:off x="2571736" y="6000768"/>
            <a:ext cx="1143008" cy="571504"/>
            <a:chOff x="642910" y="5857892"/>
            <a:chExt cx="1143008" cy="571504"/>
          </a:xfrm>
        </p:grpSpPr>
        <p:sp>
          <p:nvSpPr>
            <p:cNvPr id="84" name="83 - Έλλειψη"/>
            <p:cNvSpPr/>
            <p:nvPr/>
          </p:nvSpPr>
          <p:spPr>
            <a:xfrm>
              <a:off x="642910" y="5857892"/>
              <a:ext cx="642942" cy="571504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85" name="84 - Ορθογώνιο"/>
            <p:cNvSpPr/>
            <p:nvPr/>
          </p:nvSpPr>
          <p:spPr>
            <a:xfrm>
              <a:off x="785786" y="6000768"/>
              <a:ext cx="36260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err="1" smtClean="0"/>
                <a:t>Cl</a:t>
              </a:r>
              <a:endParaRPr lang="el-GR" b="1" dirty="0"/>
            </a:p>
          </p:txBody>
        </p:sp>
        <p:sp>
          <p:nvSpPr>
            <p:cNvPr id="86" name="85 - Έλλειψη"/>
            <p:cNvSpPr/>
            <p:nvPr/>
          </p:nvSpPr>
          <p:spPr>
            <a:xfrm>
              <a:off x="1142976" y="5857892"/>
              <a:ext cx="642942" cy="571504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87" name="86 - Ορθογώνιο"/>
            <p:cNvSpPr/>
            <p:nvPr/>
          </p:nvSpPr>
          <p:spPr>
            <a:xfrm>
              <a:off x="1314362" y="5986895"/>
              <a:ext cx="36260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err="1" smtClean="0"/>
                <a:t>Cl</a:t>
              </a:r>
              <a:endParaRPr lang="el-GR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9" grpId="0" animBg="1"/>
      <p:bldP spid="21" grpId="0"/>
      <p:bldP spid="23" grpId="0"/>
      <p:bldP spid="30" grpId="0" animBg="1"/>
      <p:bldP spid="32" grpId="0"/>
      <p:bldP spid="3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500034" y="857232"/>
            <a:ext cx="22860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l-GR" sz="2000" dirty="0" smtClean="0"/>
          </a:p>
          <a:p>
            <a:r>
              <a:rPr lang="el-GR" sz="2000" dirty="0" smtClean="0"/>
              <a:t>    </a:t>
            </a:r>
            <a:r>
              <a:rPr lang="en-US" sz="2000" dirty="0" err="1" smtClean="0"/>
              <a:t>Cl</a:t>
            </a:r>
            <a:r>
              <a:rPr lang="en-US" sz="2000" dirty="0" smtClean="0"/>
              <a:t> </a:t>
            </a:r>
            <a:r>
              <a:rPr lang="en-US" sz="2000" baseline="-25000" dirty="0" smtClean="0"/>
              <a:t>2</a:t>
            </a:r>
            <a:r>
              <a:rPr lang="el-GR" sz="2000" baseline="-25000" dirty="0" smtClean="0"/>
              <a:t>  </a:t>
            </a:r>
            <a:r>
              <a:rPr lang="el-GR" sz="2000" dirty="0" smtClean="0"/>
              <a:t>  </a:t>
            </a:r>
            <a:r>
              <a:rPr lang="en-US" sz="2000" dirty="0" smtClean="0"/>
              <a:t> O</a:t>
            </a:r>
            <a:r>
              <a:rPr lang="en-US" sz="2000" baseline="-25000" dirty="0" smtClean="0"/>
              <a:t>3</a:t>
            </a:r>
            <a:r>
              <a:rPr lang="el-GR" sz="2000" baseline="-25000" dirty="0" smtClean="0"/>
              <a:t> </a:t>
            </a:r>
            <a:r>
              <a:rPr lang="el-GR" sz="2000" dirty="0" smtClean="0"/>
              <a:t>      </a:t>
            </a:r>
            <a:r>
              <a:rPr lang="en-US" sz="2000" dirty="0" smtClean="0"/>
              <a:t>N</a:t>
            </a:r>
            <a:r>
              <a:rPr lang="en-US" sz="2000" baseline="-25000" dirty="0" smtClean="0"/>
              <a:t>2</a:t>
            </a:r>
            <a:endParaRPr lang="el-GR" sz="2000" baseline="-25000" dirty="0" smtClean="0"/>
          </a:p>
          <a:p>
            <a:endParaRPr lang="el-GR" sz="2000" dirty="0" smtClean="0"/>
          </a:p>
          <a:p>
            <a:r>
              <a:rPr lang="el-GR" sz="2000" dirty="0" smtClean="0"/>
              <a:t> </a:t>
            </a:r>
            <a:r>
              <a:rPr lang="en-US" sz="2000" dirty="0" smtClean="0"/>
              <a:t> O</a:t>
            </a:r>
            <a:r>
              <a:rPr lang="en-US" sz="2000" baseline="-25000" dirty="0" smtClean="0"/>
              <a:t>2</a:t>
            </a:r>
            <a:r>
              <a:rPr lang="el-GR" sz="2000" baseline="-25000" dirty="0" smtClean="0"/>
              <a:t>   </a:t>
            </a:r>
            <a:r>
              <a:rPr lang="el-GR" sz="2000" dirty="0" smtClean="0"/>
              <a:t>  </a:t>
            </a:r>
            <a:r>
              <a:rPr lang="en-US" sz="2000" dirty="0" smtClean="0"/>
              <a:t> P</a:t>
            </a:r>
            <a:r>
              <a:rPr lang="en-US" sz="2000" baseline="-25000" dirty="0" smtClean="0"/>
              <a:t>4</a:t>
            </a:r>
            <a:r>
              <a:rPr lang="el-GR" sz="2000" baseline="-25000" dirty="0" smtClean="0"/>
              <a:t>          </a:t>
            </a:r>
            <a:r>
              <a:rPr lang="el-GR" sz="2000" dirty="0" smtClean="0"/>
              <a:t> </a:t>
            </a:r>
            <a:r>
              <a:rPr lang="en-US" sz="2000" dirty="0" smtClean="0"/>
              <a:t>H</a:t>
            </a:r>
            <a:r>
              <a:rPr lang="en-US" sz="2000" baseline="-25000" dirty="0" smtClean="0"/>
              <a:t>2</a:t>
            </a:r>
            <a:endParaRPr lang="el-GR" sz="2000" baseline="-25000" dirty="0" smtClean="0"/>
          </a:p>
          <a:p>
            <a:endParaRPr lang="el-GR" sz="2000" dirty="0" smtClean="0"/>
          </a:p>
          <a:p>
            <a:r>
              <a:rPr lang="el-GR" sz="2000" dirty="0" smtClean="0"/>
              <a:t> </a:t>
            </a:r>
            <a:endParaRPr lang="el-GR" sz="2000" dirty="0"/>
          </a:p>
        </p:txBody>
      </p:sp>
      <p:sp>
        <p:nvSpPr>
          <p:cNvPr id="3" name="2 - Ορθογώνιο"/>
          <p:cNvSpPr/>
          <p:nvPr/>
        </p:nvSpPr>
        <p:spPr>
          <a:xfrm>
            <a:off x="357158" y="4214818"/>
            <a:ext cx="35926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μοριακοί τύποι  </a:t>
            </a:r>
            <a:r>
              <a:rPr lang="el-GR" dirty="0" smtClean="0"/>
              <a:t>χημικών στοιχείων</a:t>
            </a:r>
          </a:p>
        </p:txBody>
      </p:sp>
      <p:sp>
        <p:nvSpPr>
          <p:cNvPr id="5" name="4 - Επεξήγηση με σύννεφο"/>
          <p:cNvSpPr/>
          <p:nvPr/>
        </p:nvSpPr>
        <p:spPr>
          <a:xfrm>
            <a:off x="142844" y="500042"/>
            <a:ext cx="2857520" cy="2571768"/>
          </a:xfrm>
          <a:prstGeom prst="cloudCallout">
            <a:avLst>
              <a:gd name="adj1" fmla="val 12296"/>
              <a:gd name="adj2" fmla="val 9345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Ορθογώνιο"/>
          <p:cNvSpPr/>
          <p:nvPr/>
        </p:nvSpPr>
        <p:spPr>
          <a:xfrm>
            <a:off x="5265630" y="1009632"/>
            <a:ext cx="22860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l-GR" sz="2000" dirty="0" smtClean="0"/>
          </a:p>
          <a:p>
            <a:r>
              <a:rPr lang="el-GR" sz="2000" dirty="0" smtClean="0"/>
              <a:t>    </a:t>
            </a:r>
            <a:r>
              <a:rPr lang="en-US" sz="2000" dirty="0" err="1" smtClean="0"/>
              <a:t>HCl</a:t>
            </a:r>
            <a:r>
              <a:rPr lang="en-US" sz="2000" dirty="0" smtClean="0"/>
              <a:t>      CH</a:t>
            </a:r>
            <a:r>
              <a:rPr lang="en-US" sz="2000" baseline="-25000" dirty="0" smtClean="0"/>
              <a:t>4        </a:t>
            </a:r>
            <a:r>
              <a:rPr lang="en-US" sz="2000" dirty="0" smtClean="0"/>
              <a:t>NH</a:t>
            </a:r>
            <a:r>
              <a:rPr lang="en-US" sz="2000" baseline="-25000" dirty="0" smtClean="0"/>
              <a:t>3</a:t>
            </a:r>
            <a:endParaRPr lang="el-GR" sz="2000" baseline="-25000" dirty="0" smtClean="0"/>
          </a:p>
          <a:p>
            <a:endParaRPr lang="el-GR" sz="2000" dirty="0" smtClean="0"/>
          </a:p>
          <a:p>
            <a:r>
              <a:rPr lang="el-GR" sz="2000" dirty="0" smtClean="0"/>
              <a:t> </a:t>
            </a:r>
            <a:r>
              <a:rPr lang="en-US" sz="2000" dirty="0" smtClean="0"/>
              <a:t> CO</a:t>
            </a:r>
            <a:r>
              <a:rPr lang="en-US" sz="2000" baseline="-25000" dirty="0" smtClean="0"/>
              <a:t>2</a:t>
            </a:r>
            <a:r>
              <a:rPr lang="el-GR" sz="2000" baseline="-25000" dirty="0" smtClean="0"/>
              <a:t>   </a:t>
            </a:r>
            <a:r>
              <a:rPr lang="el-GR" sz="2000" dirty="0" smtClean="0"/>
              <a:t>  </a:t>
            </a:r>
            <a:r>
              <a:rPr lang="en-US" sz="2000" dirty="0" smtClean="0"/>
              <a:t>  </a:t>
            </a:r>
            <a:r>
              <a:rPr lang="el-GR" sz="2000" baseline="-25000" dirty="0" smtClean="0"/>
              <a:t>          </a:t>
            </a:r>
            <a:r>
              <a:rPr lang="el-GR" sz="2000" dirty="0" smtClean="0"/>
              <a:t> </a:t>
            </a:r>
            <a:r>
              <a:rPr lang="en-US" sz="2000" dirty="0" smtClean="0"/>
              <a:t>H</a:t>
            </a:r>
            <a:r>
              <a:rPr lang="en-US" sz="2000" baseline="-25000" dirty="0" smtClean="0"/>
              <a:t>2</a:t>
            </a:r>
            <a:r>
              <a:rPr lang="el-GR" sz="2000" dirty="0" smtClean="0"/>
              <a:t>Ο</a:t>
            </a:r>
          </a:p>
          <a:p>
            <a:endParaRPr lang="el-GR" sz="2000" dirty="0" smtClean="0"/>
          </a:p>
          <a:p>
            <a:r>
              <a:rPr lang="el-GR" sz="2000" dirty="0" smtClean="0"/>
              <a:t> </a:t>
            </a:r>
            <a:endParaRPr lang="el-GR" sz="2000" dirty="0"/>
          </a:p>
        </p:txBody>
      </p:sp>
      <p:sp>
        <p:nvSpPr>
          <p:cNvPr id="7" name="6 - Ορθογώνιο"/>
          <p:cNvSpPr/>
          <p:nvPr/>
        </p:nvSpPr>
        <p:spPr>
          <a:xfrm>
            <a:off x="5122754" y="4367218"/>
            <a:ext cx="34428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μοριακοί τύποι  </a:t>
            </a:r>
            <a:r>
              <a:rPr lang="el-GR" dirty="0" smtClean="0"/>
              <a:t>χημικών ενώσεων</a:t>
            </a:r>
          </a:p>
        </p:txBody>
      </p:sp>
      <p:sp>
        <p:nvSpPr>
          <p:cNvPr id="8" name="7 - Επεξήγηση με σύννεφο"/>
          <p:cNvSpPr/>
          <p:nvPr/>
        </p:nvSpPr>
        <p:spPr>
          <a:xfrm>
            <a:off x="4908440" y="652442"/>
            <a:ext cx="2857520" cy="2571768"/>
          </a:xfrm>
          <a:prstGeom prst="cloudCallout">
            <a:avLst>
              <a:gd name="adj1" fmla="val 12296"/>
              <a:gd name="adj2" fmla="val 9345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9 - Ορθογώνιο"/>
          <p:cNvSpPr/>
          <p:nvPr/>
        </p:nvSpPr>
        <p:spPr>
          <a:xfrm>
            <a:off x="6215074" y="2357430"/>
            <a:ext cx="458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CO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 animBg="1"/>
      <p:bldP spid="6" grpId="0"/>
      <p:bldP spid="7" grpId="0"/>
      <p:bldP spid="8" grpId="0" animBg="1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571440" y="3571876"/>
            <a:ext cx="857256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l-GR" sz="2000" dirty="0" smtClean="0"/>
          </a:p>
          <a:p>
            <a:pPr>
              <a:buFont typeface="Arial" pitchFamily="34" charset="0"/>
              <a:buChar char="•"/>
            </a:pPr>
            <a:r>
              <a:rPr lang="el-GR" sz="2000" dirty="0" smtClean="0"/>
              <a:t>Την ποσοτική σύσταση, δηλαδή τον αριθμό των ατόμων κάθε στοιχείου από τα οποία αποτελείται το μόριο της χημικής ένωσης ή το μόριο του χημικού στοιχείου. </a:t>
            </a:r>
          </a:p>
          <a:p>
            <a:r>
              <a:rPr lang="el-GR" sz="2000" dirty="0" smtClean="0"/>
              <a:t> </a:t>
            </a:r>
            <a:endParaRPr lang="el-GR" sz="2000" dirty="0"/>
          </a:p>
        </p:txBody>
      </p:sp>
      <p:sp>
        <p:nvSpPr>
          <p:cNvPr id="3" name="2 - Ορθογώνιο"/>
          <p:cNvSpPr/>
          <p:nvPr/>
        </p:nvSpPr>
        <p:spPr>
          <a:xfrm>
            <a:off x="285720" y="714356"/>
            <a:ext cx="75009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Ένα μόριο το συμβολίζουμε με </a:t>
            </a:r>
            <a:r>
              <a:rPr lang="el-GR" sz="2000" b="1" dirty="0" smtClean="0"/>
              <a:t>τον μοριακό </a:t>
            </a:r>
            <a:r>
              <a:rPr lang="el-GR" sz="2000" b="1" dirty="0" smtClean="0"/>
              <a:t>τύπο</a:t>
            </a:r>
            <a:r>
              <a:rPr lang="en-US" sz="2000" b="1" dirty="0" smtClean="0"/>
              <a:t>. </a:t>
            </a:r>
            <a:r>
              <a:rPr lang="en-US" sz="2000" b="1" dirty="0" smtClean="0"/>
              <a:t>	</a:t>
            </a:r>
            <a:endParaRPr lang="en-US" sz="2000" b="1" dirty="0" smtClean="0"/>
          </a:p>
          <a:p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n-US" sz="2000" dirty="0" smtClean="0"/>
              <a:t> </a:t>
            </a:r>
            <a:r>
              <a:rPr lang="el-GR" sz="2000" dirty="0" smtClean="0"/>
              <a:t> </a:t>
            </a:r>
            <a:r>
              <a:rPr lang="el-GR" sz="2000" dirty="0" smtClean="0"/>
              <a:t>μοριακός τύπος ενός μορίου δείχνει: </a:t>
            </a:r>
          </a:p>
        </p:txBody>
      </p:sp>
      <p:sp>
        <p:nvSpPr>
          <p:cNvPr id="5" name="4 - Ορθογώνιο"/>
          <p:cNvSpPr/>
          <p:nvPr/>
        </p:nvSpPr>
        <p:spPr>
          <a:xfrm>
            <a:off x="1000100" y="2428868"/>
            <a:ext cx="72152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l-GR" sz="2000" dirty="0" smtClean="0"/>
              <a:t>Την ποιοτική σύσταση του μορίου, δηλαδή από ποια στοιχεία αποτελείται το μόριο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6"/>
            <a:ext cx="7858180" cy="5835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42844" y="428604"/>
            <a:ext cx="85725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smtClean="0"/>
              <a:t>Χημικά στοιχεία (ή στοιχεία) είναι υλικά που αποτελούνται από ένα είδος ατόμου</a:t>
            </a:r>
            <a:r>
              <a:rPr lang="el-GR" sz="2800" dirty="0" smtClean="0"/>
              <a:t>. </a:t>
            </a:r>
          </a:p>
          <a:p>
            <a:endParaRPr lang="el-GR" sz="2800" dirty="0" smtClean="0"/>
          </a:p>
          <a:p>
            <a:pPr algn="ctr"/>
            <a:r>
              <a:rPr lang="el-GR" sz="2800" dirty="0" smtClean="0">
                <a:solidFill>
                  <a:srgbClr val="FF0000"/>
                </a:solidFill>
              </a:rPr>
              <a:t>Δηλαδή αποτελούνται από άτομα που όλα έχουν στον πυρήνα τους, τον ίδιο αριθμό πρωτονίων  (δηλαδή ίδιο ατομικό αριθμό)</a:t>
            </a:r>
          </a:p>
          <a:p>
            <a:endParaRPr lang="el-GR" sz="2800" dirty="0" smtClean="0"/>
          </a:p>
          <a:p>
            <a:endParaRPr lang="el-GR" sz="2800" dirty="0" smtClean="0"/>
          </a:p>
          <a:p>
            <a:endParaRPr lang="el-GR" sz="2800" dirty="0" smtClean="0"/>
          </a:p>
        </p:txBody>
      </p:sp>
      <p:sp>
        <p:nvSpPr>
          <p:cNvPr id="3" name="2 - TextBox"/>
          <p:cNvSpPr txBox="1"/>
          <p:nvPr/>
        </p:nvSpPr>
        <p:spPr>
          <a:xfrm>
            <a:off x="0" y="6286520"/>
            <a:ext cx="8572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Στη φύση υπάρχουν περίπου 118 διαφορετικά χημικά στοιχεία (ή στοιχεία) </a:t>
            </a:r>
            <a:endParaRPr lang="en-US" b="1" dirty="0"/>
          </a:p>
        </p:txBody>
      </p:sp>
      <p:sp>
        <p:nvSpPr>
          <p:cNvPr id="5" name="4 - Ορθογώνιο"/>
          <p:cNvSpPr/>
          <p:nvPr/>
        </p:nvSpPr>
        <p:spPr>
          <a:xfrm>
            <a:off x="500034" y="4214818"/>
            <a:ext cx="735811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Για </a:t>
            </a:r>
            <a:r>
              <a:rPr lang="el-GR" b="1" dirty="0" smtClean="0"/>
              <a:t>παράδειγμα</a:t>
            </a:r>
            <a:r>
              <a:rPr lang="el-GR" dirty="0" smtClean="0"/>
              <a:t> ένα υλικό που αποτελείται από άτομα άνθρακα είναι στοιχείο, διότι σε όλα τα άτομα του θα υπάρχουν έξι πρωτόνια.</a:t>
            </a:r>
          </a:p>
          <a:p>
            <a:r>
              <a:rPr lang="el-GR" dirty="0" smtClean="0"/>
              <a:t>Χημικά στοιχεία είναι ο άνθρακας ,  το </a:t>
            </a:r>
            <a:r>
              <a:rPr lang="el-GR" dirty="0" err="1" smtClean="0"/>
              <a:t>λίθιο</a:t>
            </a:r>
            <a:r>
              <a:rPr lang="el-GR" dirty="0" smtClean="0"/>
              <a:t>,  το οξυγόνο κ.α.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Έλλειψη"/>
          <p:cNvSpPr/>
          <p:nvPr/>
        </p:nvSpPr>
        <p:spPr>
          <a:xfrm>
            <a:off x="5286380" y="3071810"/>
            <a:ext cx="3643338" cy="37861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Έλλειψη"/>
          <p:cNvSpPr/>
          <p:nvPr/>
        </p:nvSpPr>
        <p:spPr>
          <a:xfrm>
            <a:off x="7634310" y="391951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5929322" y="435769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Έλλειψη"/>
          <p:cNvSpPr/>
          <p:nvPr/>
        </p:nvSpPr>
        <p:spPr>
          <a:xfrm>
            <a:off x="7358082" y="509522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Έλλειψη"/>
          <p:cNvSpPr/>
          <p:nvPr/>
        </p:nvSpPr>
        <p:spPr>
          <a:xfrm>
            <a:off x="7072330" y="364331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Έλλειψη"/>
          <p:cNvSpPr/>
          <p:nvPr/>
        </p:nvSpPr>
        <p:spPr>
          <a:xfrm>
            <a:off x="6848492" y="6120825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Έλλειψη"/>
          <p:cNvSpPr/>
          <p:nvPr/>
        </p:nvSpPr>
        <p:spPr>
          <a:xfrm>
            <a:off x="7072330" y="509522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Έλλειψη"/>
          <p:cNvSpPr/>
          <p:nvPr/>
        </p:nvSpPr>
        <p:spPr>
          <a:xfrm>
            <a:off x="7358082" y="459516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Έλλειψη"/>
          <p:cNvSpPr/>
          <p:nvPr/>
        </p:nvSpPr>
        <p:spPr>
          <a:xfrm>
            <a:off x="7500958" y="480947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20 - Έλλειψη"/>
          <p:cNvSpPr/>
          <p:nvPr/>
        </p:nvSpPr>
        <p:spPr>
          <a:xfrm>
            <a:off x="7143768" y="480947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Έλλειψη"/>
          <p:cNvSpPr/>
          <p:nvPr/>
        </p:nvSpPr>
        <p:spPr>
          <a:xfrm>
            <a:off x="6786578" y="488091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24 - Έλλειψη"/>
          <p:cNvSpPr/>
          <p:nvPr/>
        </p:nvSpPr>
        <p:spPr>
          <a:xfrm>
            <a:off x="7786710" y="521495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28 - Ομάδα"/>
          <p:cNvGrpSpPr/>
          <p:nvPr/>
        </p:nvGrpSpPr>
        <p:grpSpPr>
          <a:xfrm>
            <a:off x="6858016" y="5023790"/>
            <a:ext cx="285752" cy="523220"/>
            <a:chOff x="5143504" y="1000108"/>
            <a:chExt cx="285752" cy="523220"/>
          </a:xfrm>
        </p:grpSpPr>
        <p:sp>
          <p:nvSpPr>
            <p:cNvPr id="22" name="21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27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3" name="39 - Ομάδα"/>
          <p:cNvGrpSpPr/>
          <p:nvPr/>
        </p:nvGrpSpPr>
        <p:grpSpPr>
          <a:xfrm>
            <a:off x="6929454" y="4500570"/>
            <a:ext cx="285752" cy="523220"/>
            <a:chOff x="5143504" y="1000108"/>
            <a:chExt cx="285752" cy="523220"/>
          </a:xfrm>
        </p:grpSpPr>
        <p:sp>
          <p:nvSpPr>
            <p:cNvPr id="41" name="40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1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43" name="42 - TextBox"/>
          <p:cNvSpPr txBox="1"/>
          <p:nvPr/>
        </p:nvSpPr>
        <p:spPr>
          <a:xfrm>
            <a:off x="7286644" y="4452286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4" name="43 - TextBox"/>
          <p:cNvSpPr txBox="1"/>
          <p:nvPr/>
        </p:nvSpPr>
        <p:spPr>
          <a:xfrm>
            <a:off x="5929322" y="4214818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5" name="44 - TextBox"/>
          <p:cNvSpPr txBox="1"/>
          <p:nvPr/>
        </p:nvSpPr>
        <p:spPr>
          <a:xfrm>
            <a:off x="7072330" y="3500438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6" name="45 - TextBox"/>
          <p:cNvSpPr txBox="1"/>
          <p:nvPr/>
        </p:nvSpPr>
        <p:spPr>
          <a:xfrm>
            <a:off x="6777054" y="5906511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7" name="46 - TextBox"/>
          <p:cNvSpPr txBox="1"/>
          <p:nvPr/>
        </p:nvSpPr>
        <p:spPr>
          <a:xfrm>
            <a:off x="7634310" y="377664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0" name="29 - TextBox"/>
          <p:cNvSpPr txBox="1"/>
          <p:nvPr/>
        </p:nvSpPr>
        <p:spPr>
          <a:xfrm>
            <a:off x="7358082" y="4952352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9" name="48 - TextBox"/>
          <p:cNvSpPr txBox="1"/>
          <p:nvPr/>
        </p:nvSpPr>
        <p:spPr>
          <a:xfrm>
            <a:off x="0" y="3929066"/>
            <a:ext cx="46434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Το αέριο οξυγόνο αποτελείται από άτομα οξυγόνου, που όλα τα άτομα έχουν μέσα στο πυρήνα τους 8 πρωτόνια, </a:t>
            </a:r>
            <a:r>
              <a:rPr lang="el-GR" sz="2000" dirty="0" err="1" smtClean="0"/>
              <a:t>γιαυτό</a:t>
            </a:r>
            <a:r>
              <a:rPr lang="el-GR" sz="2000" dirty="0" smtClean="0"/>
              <a:t> και τα άτομα αυτά είναι άτομα οξυγόνου.</a:t>
            </a:r>
          </a:p>
          <a:p>
            <a:r>
              <a:rPr lang="el-GR" sz="2000" u="sng" dirty="0" smtClean="0"/>
              <a:t>Άρα το οξυγόνο έχει ατομικό αριθμό </a:t>
            </a:r>
            <a:r>
              <a:rPr lang="el-GR" sz="2000" b="1" u="sng" dirty="0" smtClean="0"/>
              <a:t>Ζ= 8</a:t>
            </a:r>
          </a:p>
          <a:p>
            <a:endParaRPr lang="el-GR" sz="2000" dirty="0" smtClean="0"/>
          </a:p>
        </p:txBody>
      </p:sp>
      <p:sp>
        <p:nvSpPr>
          <p:cNvPr id="34" name="33 - TextBox"/>
          <p:cNvSpPr txBox="1"/>
          <p:nvPr/>
        </p:nvSpPr>
        <p:spPr>
          <a:xfrm rot="19963907">
            <a:off x="4045898" y="1973988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Ένα άτομο οξυγόνου</a:t>
            </a:r>
            <a:endParaRPr lang="en-US" dirty="0"/>
          </a:p>
        </p:txBody>
      </p:sp>
      <p:cxnSp>
        <p:nvCxnSpPr>
          <p:cNvPr id="37" name="36 - Ευθύγραμμο βέλος σύνδεσης"/>
          <p:cNvCxnSpPr/>
          <p:nvPr/>
        </p:nvCxnSpPr>
        <p:spPr>
          <a:xfrm rot="16200000" flipH="1">
            <a:off x="5072066" y="2643182"/>
            <a:ext cx="785818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- TextBox"/>
          <p:cNvSpPr txBox="1"/>
          <p:nvPr/>
        </p:nvSpPr>
        <p:spPr>
          <a:xfrm>
            <a:off x="7143768" y="4643446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0" name="39 - TextBox"/>
          <p:cNvSpPr txBox="1"/>
          <p:nvPr/>
        </p:nvSpPr>
        <p:spPr>
          <a:xfrm>
            <a:off x="7786710" y="5072074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8" name="47 - Έλλειψη"/>
          <p:cNvSpPr/>
          <p:nvPr/>
        </p:nvSpPr>
        <p:spPr>
          <a:xfrm>
            <a:off x="7653358" y="496187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49 - Έλλειψη"/>
          <p:cNvSpPr/>
          <p:nvPr/>
        </p:nvSpPr>
        <p:spPr>
          <a:xfrm>
            <a:off x="7500958" y="528638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50 - Έλλειψη"/>
          <p:cNvSpPr/>
          <p:nvPr/>
        </p:nvSpPr>
        <p:spPr>
          <a:xfrm>
            <a:off x="5572132" y="5415993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51 - TextBox"/>
          <p:cNvSpPr txBox="1"/>
          <p:nvPr/>
        </p:nvSpPr>
        <p:spPr>
          <a:xfrm>
            <a:off x="5572132" y="5273117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3" name="52 - Έλλειψη"/>
          <p:cNvSpPr/>
          <p:nvPr/>
        </p:nvSpPr>
        <p:spPr>
          <a:xfrm>
            <a:off x="8286776" y="5630307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53 - TextBox"/>
          <p:cNvSpPr txBox="1"/>
          <p:nvPr/>
        </p:nvSpPr>
        <p:spPr>
          <a:xfrm>
            <a:off x="8286776" y="5487431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7" name="56 - Έλλειψη"/>
          <p:cNvSpPr/>
          <p:nvPr/>
        </p:nvSpPr>
        <p:spPr>
          <a:xfrm>
            <a:off x="8429652" y="450057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57 - TextBox"/>
          <p:cNvSpPr txBox="1"/>
          <p:nvPr/>
        </p:nvSpPr>
        <p:spPr>
          <a:xfrm>
            <a:off x="8429652" y="4286256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9" name="58 - Έλλειψη"/>
          <p:cNvSpPr/>
          <p:nvPr/>
        </p:nvSpPr>
        <p:spPr>
          <a:xfrm>
            <a:off x="6072198" y="585789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59 - TextBox"/>
          <p:cNvSpPr txBox="1"/>
          <p:nvPr/>
        </p:nvSpPr>
        <p:spPr>
          <a:xfrm>
            <a:off x="6072198" y="5715016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61" name="60 - Έλλειψη"/>
          <p:cNvSpPr/>
          <p:nvPr/>
        </p:nvSpPr>
        <p:spPr>
          <a:xfrm>
            <a:off x="7072330" y="535782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61 - TextBox"/>
          <p:cNvSpPr txBox="1"/>
          <p:nvPr/>
        </p:nvSpPr>
        <p:spPr>
          <a:xfrm>
            <a:off x="7072330" y="5214950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63" name="62 - Έλλειψη"/>
          <p:cNvSpPr/>
          <p:nvPr/>
        </p:nvSpPr>
        <p:spPr>
          <a:xfrm>
            <a:off x="7286644" y="535782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63 - TextBox"/>
          <p:cNvSpPr txBox="1"/>
          <p:nvPr/>
        </p:nvSpPr>
        <p:spPr>
          <a:xfrm>
            <a:off x="7286644" y="5214950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65" name="64 - Σύννεφο"/>
          <p:cNvSpPr/>
          <p:nvPr/>
        </p:nvSpPr>
        <p:spPr>
          <a:xfrm>
            <a:off x="0" y="142852"/>
            <a:ext cx="3143240" cy="2357454"/>
          </a:xfrm>
          <a:prstGeom prst="cloud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68 - TextBox"/>
          <p:cNvSpPr txBox="1"/>
          <p:nvPr/>
        </p:nvSpPr>
        <p:spPr>
          <a:xfrm>
            <a:off x="2571736" y="928670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Αέριο οξυγόνο</a:t>
            </a:r>
            <a:endParaRPr lang="en-US" b="1" dirty="0"/>
          </a:p>
        </p:txBody>
      </p:sp>
      <p:cxnSp>
        <p:nvCxnSpPr>
          <p:cNvPr id="71" name="70 - Ευθύγραμμο βέλος σύνδεσης"/>
          <p:cNvCxnSpPr/>
          <p:nvPr/>
        </p:nvCxnSpPr>
        <p:spPr>
          <a:xfrm>
            <a:off x="3000364" y="1500174"/>
            <a:ext cx="1714512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- Ορθογώνιο"/>
          <p:cNvSpPr/>
          <p:nvPr/>
        </p:nvSpPr>
        <p:spPr>
          <a:xfrm>
            <a:off x="0" y="578645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b="1" u="sng" dirty="0" smtClean="0"/>
              <a:t>Το υλικό οξυγόνο είναι χημικό στοιχείο, αφού αποτελείται από ένα είδος ατόμου</a:t>
            </a:r>
          </a:p>
        </p:txBody>
      </p:sp>
      <p:sp>
        <p:nvSpPr>
          <p:cNvPr id="56" name="55 - Ορθογώνιο"/>
          <p:cNvSpPr/>
          <p:nvPr/>
        </p:nvSpPr>
        <p:spPr>
          <a:xfrm>
            <a:off x="4429124" y="0"/>
            <a:ext cx="38436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Χημικά στοιχεία (ή στοιχεία)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4" grpId="0" animBg="1"/>
      <p:bldP spid="25" grpId="0" animBg="1"/>
      <p:bldP spid="43" grpId="0"/>
      <p:bldP spid="44" grpId="0"/>
      <p:bldP spid="45" grpId="0"/>
      <p:bldP spid="46" grpId="0"/>
      <p:bldP spid="47" grpId="0"/>
      <p:bldP spid="30" grpId="0"/>
      <p:bldP spid="49" grpId="0"/>
      <p:bldP spid="34" grpId="0"/>
      <p:bldP spid="39" grpId="0"/>
      <p:bldP spid="40" grpId="0"/>
      <p:bldP spid="48" grpId="0" animBg="1"/>
      <p:bldP spid="50" grpId="0" animBg="1"/>
      <p:bldP spid="51" grpId="0" animBg="1"/>
      <p:bldP spid="52" grpId="0"/>
      <p:bldP spid="53" grpId="0" animBg="1"/>
      <p:bldP spid="54" grpId="0"/>
      <p:bldP spid="57" grpId="0" animBg="1"/>
      <p:bldP spid="58" grpId="0"/>
      <p:bldP spid="59" grpId="0" animBg="1"/>
      <p:bldP spid="60" grpId="0"/>
      <p:bldP spid="61" grpId="0" animBg="1"/>
      <p:bldP spid="62" grpId="0"/>
      <p:bldP spid="63" grpId="0" animBg="1"/>
      <p:bldP spid="64" grpId="0"/>
      <p:bldP spid="69" grpId="0"/>
      <p:bldP spid="5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357158" y="642918"/>
            <a:ext cx="4619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Ο </a:t>
            </a:r>
            <a:endParaRPr lang="el-GR" sz="2400" dirty="0"/>
          </a:p>
        </p:txBody>
      </p:sp>
      <p:sp>
        <p:nvSpPr>
          <p:cNvPr id="8" name="7 - Ορθογώνιο"/>
          <p:cNvSpPr/>
          <p:nvPr/>
        </p:nvSpPr>
        <p:spPr>
          <a:xfrm>
            <a:off x="1071538" y="642918"/>
            <a:ext cx="15846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=  Οξυγόνο</a:t>
            </a:r>
          </a:p>
        </p:txBody>
      </p:sp>
      <p:sp>
        <p:nvSpPr>
          <p:cNvPr id="11" name="10 - Ορθογώνιο"/>
          <p:cNvSpPr/>
          <p:nvPr/>
        </p:nvSpPr>
        <p:spPr>
          <a:xfrm>
            <a:off x="357158" y="2538707"/>
            <a:ext cx="4619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Η </a:t>
            </a:r>
            <a:endParaRPr lang="el-GR" sz="2400" dirty="0"/>
          </a:p>
        </p:txBody>
      </p:sp>
      <p:sp>
        <p:nvSpPr>
          <p:cNvPr id="12" name="11 - Ορθογώνιο"/>
          <p:cNvSpPr/>
          <p:nvPr/>
        </p:nvSpPr>
        <p:spPr>
          <a:xfrm>
            <a:off x="1071538" y="2538707"/>
            <a:ext cx="17475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=  Υδρογόνο</a:t>
            </a:r>
          </a:p>
        </p:txBody>
      </p:sp>
      <p:sp>
        <p:nvSpPr>
          <p:cNvPr id="13" name="12 - Ορθογώνιο"/>
          <p:cNvSpPr/>
          <p:nvPr/>
        </p:nvSpPr>
        <p:spPr>
          <a:xfrm>
            <a:off x="357158" y="3038773"/>
            <a:ext cx="6030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Η</a:t>
            </a:r>
            <a:r>
              <a:rPr lang="en-US" sz="2400" b="1" dirty="0" smtClean="0"/>
              <a:t>e</a:t>
            </a:r>
            <a:r>
              <a:rPr lang="el-GR" sz="2400" b="1" dirty="0" smtClean="0"/>
              <a:t> </a:t>
            </a:r>
            <a:endParaRPr lang="el-GR" sz="2400" dirty="0"/>
          </a:p>
        </p:txBody>
      </p:sp>
      <p:sp>
        <p:nvSpPr>
          <p:cNvPr id="14" name="13 - Ορθογώνιο"/>
          <p:cNvSpPr/>
          <p:nvPr/>
        </p:nvSpPr>
        <p:spPr>
          <a:xfrm>
            <a:off x="1071538" y="3038773"/>
            <a:ext cx="10015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= Ήλιο</a:t>
            </a:r>
          </a:p>
        </p:txBody>
      </p:sp>
      <p:sp>
        <p:nvSpPr>
          <p:cNvPr id="15" name="14 - Ορθογώνιο"/>
          <p:cNvSpPr/>
          <p:nvPr/>
        </p:nvSpPr>
        <p:spPr>
          <a:xfrm>
            <a:off x="5572132" y="2324393"/>
            <a:ext cx="4171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C</a:t>
            </a:r>
            <a:r>
              <a:rPr lang="el-GR" sz="2400" b="1" dirty="0" smtClean="0"/>
              <a:t> </a:t>
            </a:r>
            <a:endParaRPr lang="el-GR" sz="2400" dirty="0"/>
          </a:p>
        </p:txBody>
      </p:sp>
      <p:sp>
        <p:nvSpPr>
          <p:cNvPr id="16" name="15 - Ορθογώνιο"/>
          <p:cNvSpPr/>
          <p:nvPr/>
        </p:nvSpPr>
        <p:spPr>
          <a:xfrm>
            <a:off x="6286512" y="2324393"/>
            <a:ext cx="17475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= Άνθρακας</a:t>
            </a:r>
          </a:p>
        </p:txBody>
      </p:sp>
      <p:sp>
        <p:nvSpPr>
          <p:cNvPr id="17" name="16 - Ορθογώνιο"/>
          <p:cNvSpPr/>
          <p:nvPr/>
        </p:nvSpPr>
        <p:spPr>
          <a:xfrm>
            <a:off x="5500694" y="3038773"/>
            <a:ext cx="5693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Ca</a:t>
            </a:r>
            <a:r>
              <a:rPr lang="el-GR" sz="2400" b="1" dirty="0" smtClean="0"/>
              <a:t> </a:t>
            </a:r>
            <a:endParaRPr lang="el-GR" sz="2400" dirty="0"/>
          </a:p>
        </p:txBody>
      </p:sp>
      <p:sp>
        <p:nvSpPr>
          <p:cNvPr id="18" name="17 - Ορθογώνιο"/>
          <p:cNvSpPr/>
          <p:nvPr/>
        </p:nvSpPr>
        <p:spPr>
          <a:xfrm>
            <a:off x="6215074" y="3038773"/>
            <a:ext cx="16129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= Ασβέστιο</a:t>
            </a:r>
          </a:p>
        </p:txBody>
      </p:sp>
      <p:sp>
        <p:nvSpPr>
          <p:cNvPr id="19" name="18 - Ορθογώνιο"/>
          <p:cNvSpPr/>
          <p:nvPr/>
        </p:nvSpPr>
        <p:spPr>
          <a:xfrm>
            <a:off x="5643570" y="3824591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/>
              <a:t>Cl</a:t>
            </a:r>
            <a:r>
              <a:rPr lang="el-GR" sz="2400" b="1" dirty="0" smtClean="0"/>
              <a:t> </a:t>
            </a:r>
            <a:endParaRPr lang="el-GR" sz="2400" dirty="0"/>
          </a:p>
        </p:txBody>
      </p:sp>
      <p:sp>
        <p:nvSpPr>
          <p:cNvPr id="20" name="19 - Ορθογώνιο"/>
          <p:cNvSpPr/>
          <p:nvPr/>
        </p:nvSpPr>
        <p:spPr>
          <a:xfrm>
            <a:off x="6357950" y="3824591"/>
            <a:ext cx="13250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= χλώριο</a:t>
            </a:r>
          </a:p>
        </p:txBody>
      </p:sp>
      <p:sp>
        <p:nvSpPr>
          <p:cNvPr id="21" name="20 - Ορθογώνιο"/>
          <p:cNvSpPr/>
          <p:nvPr/>
        </p:nvSpPr>
        <p:spPr>
          <a:xfrm>
            <a:off x="5643570" y="4896161"/>
            <a:ext cx="5132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Cu</a:t>
            </a:r>
            <a:endParaRPr lang="el-GR" sz="2400" dirty="0"/>
          </a:p>
        </p:txBody>
      </p:sp>
      <p:sp>
        <p:nvSpPr>
          <p:cNvPr id="22" name="21 - Ορθογώνιο"/>
          <p:cNvSpPr/>
          <p:nvPr/>
        </p:nvSpPr>
        <p:spPr>
          <a:xfrm>
            <a:off x="6357950" y="4896161"/>
            <a:ext cx="13022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= χαλκός</a:t>
            </a:r>
          </a:p>
        </p:txBody>
      </p:sp>
      <p:sp>
        <p:nvSpPr>
          <p:cNvPr id="23" name="22 - Ορθογώνιο"/>
          <p:cNvSpPr/>
          <p:nvPr/>
        </p:nvSpPr>
        <p:spPr>
          <a:xfrm>
            <a:off x="285720" y="4857760"/>
            <a:ext cx="4219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K</a:t>
            </a:r>
            <a:r>
              <a:rPr lang="el-GR" sz="2400" b="1" dirty="0" smtClean="0"/>
              <a:t> </a:t>
            </a:r>
            <a:endParaRPr lang="el-GR" sz="2400" dirty="0"/>
          </a:p>
        </p:txBody>
      </p:sp>
      <p:sp>
        <p:nvSpPr>
          <p:cNvPr id="24" name="23 - Ορθογώνιο"/>
          <p:cNvSpPr/>
          <p:nvPr/>
        </p:nvSpPr>
        <p:spPr>
          <a:xfrm>
            <a:off x="1000100" y="4857760"/>
            <a:ext cx="11587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= Κάλιο</a:t>
            </a:r>
          </a:p>
        </p:txBody>
      </p:sp>
      <p:sp>
        <p:nvSpPr>
          <p:cNvPr id="27" name="26 - Ορθογώνιο"/>
          <p:cNvSpPr/>
          <p:nvPr/>
        </p:nvSpPr>
        <p:spPr>
          <a:xfrm>
            <a:off x="357158" y="3571876"/>
            <a:ext cx="5245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Η</a:t>
            </a:r>
            <a:r>
              <a:rPr lang="en-US" sz="2400" b="1" dirty="0" smtClean="0"/>
              <a:t>g</a:t>
            </a:r>
            <a:endParaRPr lang="el-GR" sz="2400" dirty="0"/>
          </a:p>
        </p:txBody>
      </p:sp>
      <p:sp>
        <p:nvSpPr>
          <p:cNvPr id="28" name="27 - Ορθογώνιο"/>
          <p:cNvSpPr/>
          <p:nvPr/>
        </p:nvSpPr>
        <p:spPr>
          <a:xfrm>
            <a:off x="1071538" y="3571876"/>
            <a:ext cx="20027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= Υδράργυρος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7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1857356" y="142852"/>
            <a:ext cx="5643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Ονομασία ατόμων - στοιχείων</a:t>
            </a:r>
            <a:endParaRPr lang="en-US" b="1" dirty="0"/>
          </a:p>
        </p:txBody>
      </p:sp>
      <p:sp>
        <p:nvSpPr>
          <p:cNvPr id="7" name="6 - Ορθογώνιο"/>
          <p:cNvSpPr/>
          <p:nvPr/>
        </p:nvSpPr>
        <p:spPr>
          <a:xfrm>
            <a:off x="428596" y="928670"/>
            <a:ext cx="4619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Ν </a:t>
            </a:r>
            <a:endParaRPr lang="el-GR" sz="2400" dirty="0"/>
          </a:p>
        </p:txBody>
      </p:sp>
      <p:sp>
        <p:nvSpPr>
          <p:cNvPr id="8" name="7 - Ορθογώνιο"/>
          <p:cNvSpPr/>
          <p:nvPr/>
        </p:nvSpPr>
        <p:spPr>
          <a:xfrm>
            <a:off x="1142976" y="928670"/>
            <a:ext cx="12012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= Άζωτο</a:t>
            </a:r>
          </a:p>
        </p:txBody>
      </p:sp>
      <p:sp>
        <p:nvSpPr>
          <p:cNvPr id="9" name="8 - Ορθογώνιο"/>
          <p:cNvSpPr/>
          <p:nvPr/>
        </p:nvSpPr>
        <p:spPr>
          <a:xfrm>
            <a:off x="428596" y="1643050"/>
            <a:ext cx="6367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Να </a:t>
            </a:r>
            <a:endParaRPr lang="el-GR" sz="2400" dirty="0"/>
          </a:p>
        </p:txBody>
      </p:sp>
      <p:sp>
        <p:nvSpPr>
          <p:cNvPr id="10" name="9 - Ορθογώνιο"/>
          <p:cNvSpPr/>
          <p:nvPr/>
        </p:nvSpPr>
        <p:spPr>
          <a:xfrm>
            <a:off x="1142976" y="1643050"/>
            <a:ext cx="13258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= Νάτριο</a:t>
            </a:r>
          </a:p>
        </p:txBody>
      </p:sp>
      <p:sp>
        <p:nvSpPr>
          <p:cNvPr id="11" name="10 - Ορθογώνιο"/>
          <p:cNvSpPr/>
          <p:nvPr/>
        </p:nvSpPr>
        <p:spPr>
          <a:xfrm>
            <a:off x="357158" y="2467269"/>
            <a:ext cx="6110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Ν</a:t>
            </a:r>
            <a:r>
              <a:rPr lang="en-US" sz="2400" b="1" dirty="0" smtClean="0"/>
              <a:t>e</a:t>
            </a:r>
            <a:r>
              <a:rPr lang="el-GR" sz="2400" b="1" dirty="0" smtClean="0"/>
              <a:t> </a:t>
            </a:r>
            <a:endParaRPr lang="el-GR" sz="2400" dirty="0"/>
          </a:p>
        </p:txBody>
      </p:sp>
      <p:sp>
        <p:nvSpPr>
          <p:cNvPr id="12" name="11 - Ορθογώνιο"/>
          <p:cNvSpPr/>
          <p:nvPr/>
        </p:nvSpPr>
        <p:spPr>
          <a:xfrm>
            <a:off x="1071538" y="2467269"/>
            <a:ext cx="9845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=  Νέο</a:t>
            </a:r>
          </a:p>
        </p:txBody>
      </p:sp>
      <p:sp>
        <p:nvSpPr>
          <p:cNvPr id="13" name="12 - Ορθογώνιο"/>
          <p:cNvSpPr/>
          <p:nvPr/>
        </p:nvSpPr>
        <p:spPr>
          <a:xfrm>
            <a:off x="357158" y="4429132"/>
            <a:ext cx="3353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I</a:t>
            </a:r>
            <a:r>
              <a:rPr lang="el-GR" sz="2400" b="1" dirty="0" smtClean="0"/>
              <a:t> </a:t>
            </a:r>
            <a:endParaRPr lang="el-GR" sz="2400" dirty="0"/>
          </a:p>
        </p:txBody>
      </p:sp>
      <p:sp>
        <p:nvSpPr>
          <p:cNvPr id="14" name="13 - Ορθογώνιο"/>
          <p:cNvSpPr/>
          <p:nvPr/>
        </p:nvSpPr>
        <p:spPr>
          <a:xfrm>
            <a:off x="1071538" y="4429132"/>
            <a:ext cx="1127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= Ιώδιο</a:t>
            </a:r>
          </a:p>
        </p:txBody>
      </p:sp>
      <p:sp>
        <p:nvSpPr>
          <p:cNvPr id="15" name="14 - Ορθογώνιο"/>
          <p:cNvSpPr/>
          <p:nvPr/>
        </p:nvSpPr>
        <p:spPr>
          <a:xfrm>
            <a:off x="5439431" y="1500174"/>
            <a:ext cx="4171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P</a:t>
            </a:r>
            <a:r>
              <a:rPr lang="el-GR" sz="2400" b="1" dirty="0" smtClean="0"/>
              <a:t> </a:t>
            </a:r>
            <a:endParaRPr lang="el-GR" sz="2400" dirty="0"/>
          </a:p>
        </p:txBody>
      </p:sp>
      <p:sp>
        <p:nvSpPr>
          <p:cNvPr id="16" name="15 - Ορθογώνιο"/>
          <p:cNvSpPr/>
          <p:nvPr/>
        </p:nvSpPr>
        <p:spPr>
          <a:xfrm>
            <a:off x="6153811" y="1500174"/>
            <a:ext cx="1877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= Φώσφορος</a:t>
            </a:r>
          </a:p>
        </p:txBody>
      </p:sp>
      <p:sp>
        <p:nvSpPr>
          <p:cNvPr id="17" name="16 - Ορθογώνιο"/>
          <p:cNvSpPr/>
          <p:nvPr/>
        </p:nvSpPr>
        <p:spPr>
          <a:xfrm>
            <a:off x="5796589" y="2428868"/>
            <a:ext cx="5822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/>
              <a:t>Pb</a:t>
            </a:r>
            <a:r>
              <a:rPr lang="el-GR" sz="2400" b="1" dirty="0" smtClean="0"/>
              <a:t> </a:t>
            </a:r>
            <a:endParaRPr lang="el-GR" sz="2400" dirty="0"/>
          </a:p>
        </p:txBody>
      </p:sp>
      <p:sp>
        <p:nvSpPr>
          <p:cNvPr id="18" name="17 - Ορθογώνιο"/>
          <p:cNvSpPr/>
          <p:nvPr/>
        </p:nvSpPr>
        <p:spPr>
          <a:xfrm>
            <a:off x="6510969" y="2428868"/>
            <a:ext cx="17758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= Μόλυβδος</a:t>
            </a:r>
          </a:p>
        </p:txBody>
      </p:sp>
      <p:sp>
        <p:nvSpPr>
          <p:cNvPr id="19" name="18 - Ορθογώνιο"/>
          <p:cNvSpPr/>
          <p:nvPr/>
        </p:nvSpPr>
        <p:spPr>
          <a:xfrm>
            <a:off x="4929190" y="4572008"/>
            <a:ext cx="5148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Α</a:t>
            </a:r>
            <a:r>
              <a:rPr lang="en-US" sz="2400" b="1" dirty="0" smtClean="0"/>
              <a:t>l</a:t>
            </a:r>
            <a:r>
              <a:rPr lang="el-GR" sz="2400" b="1" dirty="0" smtClean="0"/>
              <a:t> </a:t>
            </a:r>
            <a:endParaRPr lang="el-GR" sz="2400" dirty="0"/>
          </a:p>
        </p:txBody>
      </p:sp>
      <p:sp>
        <p:nvSpPr>
          <p:cNvPr id="20" name="19 - Ορθογώνιο"/>
          <p:cNvSpPr/>
          <p:nvPr/>
        </p:nvSpPr>
        <p:spPr>
          <a:xfrm>
            <a:off x="5643570" y="4572008"/>
            <a:ext cx="30060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= αλουμίνιο ή αργίλιο</a:t>
            </a:r>
          </a:p>
        </p:txBody>
      </p:sp>
      <p:sp>
        <p:nvSpPr>
          <p:cNvPr id="21" name="20 - Ορθογώνιο"/>
          <p:cNvSpPr/>
          <p:nvPr/>
        </p:nvSpPr>
        <p:spPr>
          <a:xfrm>
            <a:off x="6143636" y="5286388"/>
            <a:ext cx="5485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Α</a:t>
            </a:r>
            <a:r>
              <a:rPr lang="en-US" sz="2400" b="1" dirty="0" smtClean="0"/>
              <a:t>r</a:t>
            </a:r>
            <a:r>
              <a:rPr lang="el-GR" sz="2400" b="1" dirty="0" smtClean="0"/>
              <a:t> </a:t>
            </a:r>
            <a:endParaRPr lang="el-GR" sz="2400" dirty="0"/>
          </a:p>
        </p:txBody>
      </p:sp>
      <p:sp>
        <p:nvSpPr>
          <p:cNvPr id="22" name="21 - Ορθογώνιο"/>
          <p:cNvSpPr/>
          <p:nvPr/>
        </p:nvSpPr>
        <p:spPr>
          <a:xfrm>
            <a:off x="6858016" y="5286388"/>
            <a:ext cx="10586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= αργό</a:t>
            </a:r>
          </a:p>
        </p:txBody>
      </p:sp>
      <p:sp>
        <p:nvSpPr>
          <p:cNvPr id="23" name="22 - Ορθογώνιο"/>
          <p:cNvSpPr/>
          <p:nvPr/>
        </p:nvSpPr>
        <p:spPr>
          <a:xfrm>
            <a:off x="4929190" y="5857892"/>
            <a:ext cx="5854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Α</a:t>
            </a:r>
            <a:r>
              <a:rPr lang="en-US" sz="2400" b="1" dirty="0" smtClean="0"/>
              <a:t>g</a:t>
            </a:r>
            <a:r>
              <a:rPr lang="el-GR" sz="2400" b="1" dirty="0" smtClean="0"/>
              <a:t> </a:t>
            </a:r>
            <a:endParaRPr lang="el-GR" sz="2400" dirty="0"/>
          </a:p>
        </p:txBody>
      </p:sp>
      <p:sp>
        <p:nvSpPr>
          <p:cNvPr id="24" name="23 - Ορθογώνιο"/>
          <p:cNvSpPr/>
          <p:nvPr/>
        </p:nvSpPr>
        <p:spPr>
          <a:xfrm>
            <a:off x="5643570" y="5857892"/>
            <a:ext cx="15202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= Άργυρος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571472" y="928670"/>
            <a:ext cx="5357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Br</a:t>
            </a:r>
            <a:r>
              <a:rPr lang="el-GR" sz="2400" b="1" dirty="0" smtClean="0"/>
              <a:t> </a:t>
            </a:r>
            <a:endParaRPr lang="el-GR" sz="2400" dirty="0"/>
          </a:p>
        </p:txBody>
      </p:sp>
      <p:sp>
        <p:nvSpPr>
          <p:cNvPr id="7" name="6 - Ορθογώνιο"/>
          <p:cNvSpPr/>
          <p:nvPr/>
        </p:nvSpPr>
        <p:spPr>
          <a:xfrm>
            <a:off x="1285852" y="928670"/>
            <a:ext cx="13917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= Βρώμιο</a:t>
            </a:r>
          </a:p>
        </p:txBody>
      </p:sp>
      <p:sp>
        <p:nvSpPr>
          <p:cNvPr id="8" name="7 - TextBox"/>
          <p:cNvSpPr txBox="1"/>
          <p:nvPr/>
        </p:nvSpPr>
        <p:spPr>
          <a:xfrm>
            <a:off x="1857356" y="142852"/>
            <a:ext cx="5643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Ονομασία ατόμων - στοιχείων</a:t>
            </a:r>
            <a:endParaRPr lang="en-US" b="1" dirty="0"/>
          </a:p>
        </p:txBody>
      </p:sp>
      <p:sp>
        <p:nvSpPr>
          <p:cNvPr id="9" name="8 - Ορθογώνιο"/>
          <p:cNvSpPr/>
          <p:nvPr/>
        </p:nvSpPr>
        <p:spPr>
          <a:xfrm>
            <a:off x="500034" y="1967203"/>
            <a:ext cx="5822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Be</a:t>
            </a:r>
            <a:r>
              <a:rPr lang="el-GR" sz="2400" b="1" dirty="0" smtClean="0"/>
              <a:t> </a:t>
            </a:r>
            <a:endParaRPr lang="el-GR" sz="2400" dirty="0"/>
          </a:p>
        </p:txBody>
      </p:sp>
      <p:sp>
        <p:nvSpPr>
          <p:cNvPr id="10" name="9 - Ορθογώνιο"/>
          <p:cNvSpPr/>
          <p:nvPr/>
        </p:nvSpPr>
        <p:spPr>
          <a:xfrm>
            <a:off x="1214414" y="1967203"/>
            <a:ext cx="16190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= βηρύλλιο</a:t>
            </a:r>
          </a:p>
        </p:txBody>
      </p:sp>
      <p:sp>
        <p:nvSpPr>
          <p:cNvPr id="11" name="10 - Ορθογώνιο"/>
          <p:cNvSpPr/>
          <p:nvPr/>
        </p:nvSpPr>
        <p:spPr>
          <a:xfrm>
            <a:off x="571472" y="4643446"/>
            <a:ext cx="394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F</a:t>
            </a:r>
            <a:r>
              <a:rPr lang="el-GR" sz="2400" b="1" dirty="0" smtClean="0"/>
              <a:t> </a:t>
            </a:r>
            <a:endParaRPr lang="el-GR" sz="2400" dirty="0"/>
          </a:p>
        </p:txBody>
      </p:sp>
      <p:sp>
        <p:nvSpPr>
          <p:cNvPr id="12" name="11 - Ορθογώνιο"/>
          <p:cNvSpPr/>
          <p:nvPr/>
        </p:nvSpPr>
        <p:spPr>
          <a:xfrm>
            <a:off x="1285852" y="4643446"/>
            <a:ext cx="13917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= Φθόριο</a:t>
            </a:r>
          </a:p>
        </p:txBody>
      </p:sp>
      <p:sp>
        <p:nvSpPr>
          <p:cNvPr id="13" name="12 - Ορθογώνιο"/>
          <p:cNvSpPr/>
          <p:nvPr/>
        </p:nvSpPr>
        <p:spPr>
          <a:xfrm>
            <a:off x="357158" y="5533739"/>
            <a:ext cx="5456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Fe</a:t>
            </a:r>
            <a:r>
              <a:rPr lang="el-GR" sz="2400" b="1" dirty="0" smtClean="0"/>
              <a:t> </a:t>
            </a:r>
            <a:endParaRPr lang="el-GR" sz="2400" dirty="0"/>
          </a:p>
        </p:txBody>
      </p:sp>
      <p:sp>
        <p:nvSpPr>
          <p:cNvPr id="14" name="13 - Ορθογώνιο"/>
          <p:cNvSpPr/>
          <p:nvPr/>
        </p:nvSpPr>
        <p:spPr>
          <a:xfrm>
            <a:off x="1071538" y="5533739"/>
            <a:ext cx="14223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= Σίδηρος</a:t>
            </a:r>
          </a:p>
        </p:txBody>
      </p:sp>
      <p:sp>
        <p:nvSpPr>
          <p:cNvPr id="15" name="14 - Ορθογώνιο"/>
          <p:cNvSpPr/>
          <p:nvPr/>
        </p:nvSpPr>
        <p:spPr>
          <a:xfrm>
            <a:off x="6357950" y="1571612"/>
            <a:ext cx="3305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S</a:t>
            </a:r>
            <a:endParaRPr lang="el-GR" sz="2400" dirty="0"/>
          </a:p>
        </p:txBody>
      </p:sp>
      <p:sp>
        <p:nvSpPr>
          <p:cNvPr id="16" name="15 - Ορθογώνιο"/>
          <p:cNvSpPr/>
          <p:nvPr/>
        </p:nvSpPr>
        <p:spPr>
          <a:xfrm>
            <a:off x="7072330" y="1571612"/>
            <a:ext cx="10102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= Θείο</a:t>
            </a:r>
          </a:p>
        </p:txBody>
      </p:sp>
      <p:sp>
        <p:nvSpPr>
          <p:cNvPr id="17" name="16 - Ορθογώνιο"/>
          <p:cNvSpPr/>
          <p:nvPr/>
        </p:nvSpPr>
        <p:spPr>
          <a:xfrm>
            <a:off x="6286512" y="2428868"/>
            <a:ext cx="4748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Si</a:t>
            </a:r>
            <a:r>
              <a:rPr lang="el-GR" sz="2400" b="1" dirty="0" smtClean="0"/>
              <a:t> </a:t>
            </a:r>
            <a:endParaRPr lang="el-GR" sz="2400" dirty="0"/>
          </a:p>
        </p:txBody>
      </p:sp>
      <p:sp>
        <p:nvSpPr>
          <p:cNvPr id="18" name="17 - Ορθογώνιο"/>
          <p:cNvSpPr/>
          <p:nvPr/>
        </p:nvSpPr>
        <p:spPr>
          <a:xfrm>
            <a:off x="7000892" y="2428868"/>
            <a:ext cx="13917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= Πυρίτιο</a:t>
            </a:r>
          </a:p>
        </p:txBody>
      </p:sp>
      <p:sp>
        <p:nvSpPr>
          <p:cNvPr id="19" name="18 - Ορθογώνιο"/>
          <p:cNvSpPr/>
          <p:nvPr/>
        </p:nvSpPr>
        <p:spPr>
          <a:xfrm>
            <a:off x="5929322" y="4714884"/>
            <a:ext cx="5661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Zn</a:t>
            </a:r>
            <a:r>
              <a:rPr lang="el-GR" sz="2400" b="1" dirty="0" smtClean="0"/>
              <a:t> </a:t>
            </a:r>
            <a:endParaRPr lang="el-GR" sz="2400" dirty="0"/>
          </a:p>
        </p:txBody>
      </p:sp>
      <p:sp>
        <p:nvSpPr>
          <p:cNvPr id="20" name="19 - Ορθογώνιο"/>
          <p:cNvSpPr/>
          <p:nvPr/>
        </p:nvSpPr>
        <p:spPr>
          <a:xfrm>
            <a:off x="6643702" y="4714884"/>
            <a:ext cx="22368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= Ψευδάργυρος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500166" y="285728"/>
            <a:ext cx="714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Ονομασία χημικών στοιχείων- στοιχείων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214282" y="1785926"/>
            <a:ext cx="87868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Τα στοιχεία τα συμβολίζουμε με αγγλικά γράμματα, συγκεκριμένα: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6" name="5 - Ορθογώνιο"/>
          <p:cNvSpPr/>
          <p:nvPr/>
        </p:nvSpPr>
        <p:spPr>
          <a:xfrm>
            <a:off x="857224" y="3571876"/>
            <a:ext cx="79296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l-GR" sz="2400" b="1" dirty="0" smtClean="0">
                <a:solidFill>
                  <a:srgbClr val="C00000"/>
                </a:solidFill>
              </a:rPr>
              <a:t>Ένα κεφαλαίο </a:t>
            </a:r>
            <a:r>
              <a:rPr lang="el-GR" sz="2400" dirty="0" smtClean="0">
                <a:solidFill>
                  <a:srgbClr val="C00000"/>
                </a:solidFill>
              </a:rPr>
              <a:t>αγγλικό γράμμα (π.χ. </a:t>
            </a:r>
            <a:r>
              <a:rPr lang="en-US" sz="2400" dirty="0" smtClean="0">
                <a:solidFill>
                  <a:srgbClr val="C00000"/>
                </a:solidFill>
              </a:rPr>
              <a:t>H, I , K , N , C)</a:t>
            </a:r>
          </a:p>
        </p:txBody>
      </p:sp>
      <p:sp>
        <p:nvSpPr>
          <p:cNvPr id="7" name="6 - Ορθογώνιο"/>
          <p:cNvSpPr/>
          <p:nvPr/>
        </p:nvSpPr>
        <p:spPr>
          <a:xfrm>
            <a:off x="857224" y="4929198"/>
            <a:ext cx="70009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l-GR" sz="2400" b="1" dirty="0" smtClean="0">
                <a:solidFill>
                  <a:srgbClr val="C00000"/>
                </a:solidFill>
              </a:rPr>
              <a:t>Ένα κεφαλαίο</a:t>
            </a:r>
            <a:r>
              <a:rPr lang="en-US" sz="2400" b="1" dirty="0" smtClean="0">
                <a:solidFill>
                  <a:srgbClr val="C00000"/>
                </a:solidFill>
              </a:rPr>
              <a:t>, </a:t>
            </a:r>
            <a:r>
              <a:rPr lang="el-GR" sz="2400" b="1" dirty="0" smtClean="0">
                <a:solidFill>
                  <a:srgbClr val="C00000"/>
                </a:solidFill>
              </a:rPr>
              <a:t>μαζί με ένα μικρό  </a:t>
            </a:r>
            <a:r>
              <a:rPr lang="el-GR" sz="2400" dirty="0" smtClean="0">
                <a:solidFill>
                  <a:srgbClr val="C00000"/>
                </a:solidFill>
              </a:rPr>
              <a:t>αγγλικό γράμμα (π.χ. </a:t>
            </a:r>
            <a:r>
              <a:rPr lang="en-US" sz="2400" dirty="0" smtClean="0">
                <a:solidFill>
                  <a:srgbClr val="C00000"/>
                </a:solidFill>
              </a:rPr>
              <a:t>He,  Br , Na , Ca)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>
            <a:off x="7429520" y="6273225"/>
            <a:ext cx="9653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3200" b="1" dirty="0" err="1" smtClean="0">
                <a:solidFill>
                  <a:srgbClr val="7030A0"/>
                </a:solidFill>
              </a:rPr>
              <a:t>Cl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8202717" y="3714752"/>
            <a:ext cx="9412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3200" b="1" dirty="0" smtClean="0">
                <a:solidFill>
                  <a:srgbClr val="7030A0"/>
                </a:solidFill>
              </a:rPr>
              <a:t>Si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10" name="9 - Ορθογώνιο"/>
          <p:cNvSpPr/>
          <p:nvPr/>
        </p:nvSpPr>
        <p:spPr>
          <a:xfrm>
            <a:off x="5643570" y="6000768"/>
            <a:ext cx="8707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3200" b="1" dirty="0" smtClean="0">
                <a:solidFill>
                  <a:srgbClr val="7030A0"/>
                </a:solidFill>
              </a:rPr>
              <a:t>S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11" name="10 - Ορθογώνιο"/>
          <p:cNvSpPr/>
          <p:nvPr/>
        </p:nvSpPr>
        <p:spPr>
          <a:xfrm>
            <a:off x="8143900" y="5214950"/>
            <a:ext cx="8707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l-GR" sz="3200" b="1" dirty="0" smtClean="0">
                <a:solidFill>
                  <a:srgbClr val="7030A0"/>
                </a:solidFill>
              </a:rPr>
              <a:t>Κ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12" name="11 - Ορθογώνιο"/>
          <p:cNvSpPr/>
          <p:nvPr/>
        </p:nvSpPr>
        <p:spPr>
          <a:xfrm>
            <a:off x="7358082" y="5214950"/>
            <a:ext cx="9060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l-GR" sz="3200" b="1" dirty="0" smtClean="0">
                <a:solidFill>
                  <a:srgbClr val="7030A0"/>
                </a:solidFill>
              </a:rPr>
              <a:t>Η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13" name="12 - Ορθογώνιο"/>
          <p:cNvSpPr/>
          <p:nvPr/>
        </p:nvSpPr>
        <p:spPr>
          <a:xfrm>
            <a:off x="7786710" y="4429132"/>
            <a:ext cx="11192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3200" b="1" dirty="0" smtClean="0">
                <a:solidFill>
                  <a:srgbClr val="7030A0"/>
                </a:solidFill>
              </a:rPr>
              <a:t>Na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6715140" y="6273225"/>
            <a:ext cx="9172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3200" b="1" dirty="0" smtClean="0">
                <a:solidFill>
                  <a:srgbClr val="7030A0"/>
                </a:solidFill>
              </a:rPr>
              <a:t>N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15" name="14 - Ορθογώνιο"/>
          <p:cNvSpPr/>
          <p:nvPr/>
        </p:nvSpPr>
        <p:spPr>
          <a:xfrm>
            <a:off x="7929586" y="5929330"/>
            <a:ext cx="8643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3200" b="1" dirty="0" smtClean="0">
                <a:solidFill>
                  <a:srgbClr val="7030A0"/>
                </a:solidFill>
              </a:rPr>
              <a:t>C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16" name="15 - Ορθογώνιο"/>
          <p:cNvSpPr/>
          <p:nvPr/>
        </p:nvSpPr>
        <p:spPr>
          <a:xfrm>
            <a:off x="6500826" y="5857892"/>
            <a:ext cx="9236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l-GR" sz="3200" b="1" dirty="0" smtClean="0">
                <a:solidFill>
                  <a:srgbClr val="7030A0"/>
                </a:solidFill>
              </a:rPr>
              <a:t>Ο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17" name="16 - Ορθογώνιο"/>
          <p:cNvSpPr/>
          <p:nvPr/>
        </p:nvSpPr>
        <p:spPr>
          <a:xfrm>
            <a:off x="214282" y="4643446"/>
            <a:ext cx="600079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u="sng" dirty="0" smtClean="0">
                <a:solidFill>
                  <a:srgbClr val="FF0000"/>
                </a:solidFill>
              </a:rPr>
              <a:t>Παράδειγμα</a:t>
            </a:r>
            <a:r>
              <a:rPr lang="el-GR" dirty="0" smtClean="0"/>
              <a:t> με το γράμμα </a:t>
            </a:r>
            <a:r>
              <a:rPr lang="el-GR" b="1" dirty="0" smtClean="0"/>
              <a:t>Ο</a:t>
            </a:r>
            <a:r>
              <a:rPr lang="el-GR" dirty="0" smtClean="0"/>
              <a:t> συμβολίζουμε ένα </a:t>
            </a:r>
            <a:r>
              <a:rPr lang="el-GR" b="1" dirty="0" smtClean="0"/>
              <a:t>άτομο του οξυγόνου,  </a:t>
            </a:r>
            <a:r>
              <a:rPr lang="el-GR" dirty="0" smtClean="0"/>
              <a:t>αλλά και το χημικό στοιχείο (ή στοιχείο) οξυγόνο δηλαδή </a:t>
            </a:r>
            <a:r>
              <a:rPr lang="el-GR" b="1" dirty="0" smtClean="0"/>
              <a:t>ένα υλικό που όλα τα άτομα του είναι άτομα οξυγόνου</a:t>
            </a:r>
            <a:r>
              <a:rPr lang="el-GR" dirty="0" smtClean="0"/>
              <a:t>( δηλαδή έχουν στο πυρήνα τους ίδιο αριθμό πρωτονίων)</a:t>
            </a:r>
            <a:endParaRPr lang="en-US" dirty="0"/>
          </a:p>
        </p:txBody>
      </p:sp>
      <p:sp>
        <p:nvSpPr>
          <p:cNvPr id="18" name="17 - Ορθογώνιο"/>
          <p:cNvSpPr/>
          <p:nvPr/>
        </p:nvSpPr>
        <p:spPr>
          <a:xfrm>
            <a:off x="714348" y="285728"/>
            <a:ext cx="7572428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/>
              <a:t>Προσοχή!!!</a:t>
            </a:r>
            <a:r>
              <a:rPr lang="el-GR" dirty="0" smtClean="0"/>
              <a:t> τα γράμματα που συμβολίζουν χημικά στοιχεία</a:t>
            </a:r>
            <a:r>
              <a:rPr lang="en-US" dirty="0" smtClean="0"/>
              <a:t>,</a:t>
            </a:r>
            <a:r>
              <a:rPr lang="el-GR" dirty="0" smtClean="0"/>
              <a:t> μπορούν να συμβολίζουν δύο πράγματα:</a:t>
            </a:r>
          </a:p>
        </p:txBody>
      </p:sp>
      <p:sp>
        <p:nvSpPr>
          <p:cNvPr id="19" name="18 - Ορθογώνιο"/>
          <p:cNvSpPr/>
          <p:nvPr/>
        </p:nvSpPr>
        <p:spPr>
          <a:xfrm>
            <a:off x="857224" y="1571612"/>
            <a:ext cx="76438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7030A0"/>
              </a:buClr>
              <a:buSzPct val="200000"/>
              <a:buFont typeface="Wingdings" pitchFamily="2" charset="2"/>
              <a:buChar char="Ø"/>
            </a:pPr>
            <a:r>
              <a:rPr lang="el-GR" dirty="0" smtClean="0"/>
              <a:t>το</a:t>
            </a:r>
            <a:r>
              <a:rPr lang="en-US" dirty="0" smtClean="0"/>
              <a:t> </a:t>
            </a:r>
            <a:r>
              <a:rPr lang="el-GR" dirty="0" smtClean="0"/>
              <a:t> σύμβολο χημικού στοιχείου (π.χ. Ο, Η, </a:t>
            </a:r>
            <a:r>
              <a:rPr lang="en-US" dirty="0" smtClean="0"/>
              <a:t>Br  </a:t>
            </a:r>
            <a:r>
              <a:rPr lang="el-GR" dirty="0" err="1" smtClean="0"/>
              <a:t>κ.α</a:t>
            </a:r>
            <a:r>
              <a:rPr lang="el-GR" dirty="0" smtClean="0"/>
              <a:t>) μπορεί να </a:t>
            </a:r>
            <a:r>
              <a:rPr lang="el-GR" b="1" dirty="0" smtClean="0"/>
              <a:t>συμβολίζει ένα υλικό (ένα σώμα) </a:t>
            </a:r>
            <a:r>
              <a:rPr lang="el-GR" dirty="0" smtClean="0"/>
              <a:t>που είναι χημικό στοιχείο δηλαδή αποτελείται από άτομα του ίδιου είδους </a:t>
            </a:r>
            <a:endParaRPr lang="el-GR" dirty="0"/>
          </a:p>
        </p:txBody>
      </p:sp>
      <p:sp>
        <p:nvSpPr>
          <p:cNvPr id="20" name="19 - Ορθογώνιο"/>
          <p:cNvSpPr/>
          <p:nvPr/>
        </p:nvSpPr>
        <p:spPr>
          <a:xfrm>
            <a:off x="857224" y="3000372"/>
            <a:ext cx="63579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7030A0"/>
              </a:buClr>
              <a:buSzPct val="200000"/>
              <a:buFont typeface="Wingdings" pitchFamily="2" charset="2"/>
              <a:buChar char="Ø"/>
            </a:pPr>
            <a:r>
              <a:rPr lang="el-GR" dirty="0" smtClean="0"/>
              <a:t>επίσης το σύμβολο του χημικού στοιχείου (π.χ. Ο, Η, </a:t>
            </a:r>
            <a:r>
              <a:rPr lang="en-US" dirty="0" smtClean="0"/>
              <a:t>Br  </a:t>
            </a:r>
            <a:r>
              <a:rPr lang="el-GR" dirty="0" err="1" smtClean="0"/>
              <a:t>κ.α</a:t>
            </a:r>
            <a:r>
              <a:rPr lang="el-GR" dirty="0" smtClean="0"/>
              <a:t>) ,  </a:t>
            </a:r>
            <a:r>
              <a:rPr lang="el-GR" b="1" dirty="0" smtClean="0"/>
              <a:t>συμβολίζει ένα  άτομο </a:t>
            </a:r>
            <a:r>
              <a:rPr lang="el-GR" dirty="0" smtClean="0"/>
              <a:t>του  χημικού  στοιχείου 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Έλλειψη"/>
          <p:cNvSpPr/>
          <p:nvPr/>
        </p:nvSpPr>
        <p:spPr>
          <a:xfrm>
            <a:off x="5143504" y="2500306"/>
            <a:ext cx="3643338" cy="37861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Έλλειψη"/>
          <p:cNvSpPr/>
          <p:nvPr/>
        </p:nvSpPr>
        <p:spPr>
          <a:xfrm>
            <a:off x="7491434" y="334801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5786446" y="378619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Έλλειψη"/>
          <p:cNvSpPr/>
          <p:nvPr/>
        </p:nvSpPr>
        <p:spPr>
          <a:xfrm>
            <a:off x="7215206" y="452372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Έλλειψη"/>
          <p:cNvSpPr/>
          <p:nvPr/>
        </p:nvSpPr>
        <p:spPr>
          <a:xfrm>
            <a:off x="6929454" y="307181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Έλλειψη"/>
          <p:cNvSpPr/>
          <p:nvPr/>
        </p:nvSpPr>
        <p:spPr>
          <a:xfrm>
            <a:off x="6705616" y="5549321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Έλλειψη"/>
          <p:cNvSpPr/>
          <p:nvPr/>
        </p:nvSpPr>
        <p:spPr>
          <a:xfrm>
            <a:off x="6929454" y="452372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Έλλειψη"/>
          <p:cNvSpPr/>
          <p:nvPr/>
        </p:nvSpPr>
        <p:spPr>
          <a:xfrm>
            <a:off x="7215206" y="402365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Έλλειψη"/>
          <p:cNvSpPr/>
          <p:nvPr/>
        </p:nvSpPr>
        <p:spPr>
          <a:xfrm>
            <a:off x="7358082" y="423797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20 - Έλλειψη"/>
          <p:cNvSpPr/>
          <p:nvPr/>
        </p:nvSpPr>
        <p:spPr>
          <a:xfrm>
            <a:off x="7000892" y="423797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Έλλειψη"/>
          <p:cNvSpPr/>
          <p:nvPr/>
        </p:nvSpPr>
        <p:spPr>
          <a:xfrm>
            <a:off x="6643702" y="430941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24 - Έλλειψη"/>
          <p:cNvSpPr/>
          <p:nvPr/>
        </p:nvSpPr>
        <p:spPr>
          <a:xfrm>
            <a:off x="7643834" y="464344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28 - Ομάδα"/>
          <p:cNvGrpSpPr/>
          <p:nvPr/>
        </p:nvGrpSpPr>
        <p:grpSpPr>
          <a:xfrm>
            <a:off x="6715140" y="4452286"/>
            <a:ext cx="285752" cy="523220"/>
            <a:chOff x="5143504" y="1000108"/>
            <a:chExt cx="285752" cy="523220"/>
          </a:xfrm>
        </p:grpSpPr>
        <p:sp>
          <p:nvSpPr>
            <p:cNvPr id="22" name="21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27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3" name="39 - Ομάδα"/>
          <p:cNvGrpSpPr/>
          <p:nvPr/>
        </p:nvGrpSpPr>
        <p:grpSpPr>
          <a:xfrm>
            <a:off x="6786578" y="3929066"/>
            <a:ext cx="285752" cy="523220"/>
            <a:chOff x="5143504" y="1000108"/>
            <a:chExt cx="285752" cy="523220"/>
          </a:xfrm>
        </p:grpSpPr>
        <p:sp>
          <p:nvSpPr>
            <p:cNvPr id="41" name="40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1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43" name="42 - TextBox"/>
          <p:cNvSpPr txBox="1"/>
          <p:nvPr/>
        </p:nvSpPr>
        <p:spPr>
          <a:xfrm>
            <a:off x="7143768" y="3880782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4" name="43 - TextBox"/>
          <p:cNvSpPr txBox="1"/>
          <p:nvPr/>
        </p:nvSpPr>
        <p:spPr>
          <a:xfrm>
            <a:off x="5786446" y="364331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5" name="44 - TextBox"/>
          <p:cNvSpPr txBox="1"/>
          <p:nvPr/>
        </p:nvSpPr>
        <p:spPr>
          <a:xfrm>
            <a:off x="6929454" y="292893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6" name="45 - TextBox"/>
          <p:cNvSpPr txBox="1"/>
          <p:nvPr/>
        </p:nvSpPr>
        <p:spPr>
          <a:xfrm>
            <a:off x="6634178" y="5335007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7" name="46 - TextBox"/>
          <p:cNvSpPr txBox="1"/>
          <p:nvPr/>
        </p:nvSpPr>
        <p:spPr>
          <a:xfrm>
            <a:off x="7491434" y="3205138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0" name="29 - TextBox"/>
          <p:cNvSpPr txBox="1"/>
          <p:nvPr/>
        </p:nvSpPr>
        <p:spPr>
          <a:xfrm>
            <a:off x="7215206" y="4380848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34" name="33 - TextBox"/>
          <p:cNvSpPr txBox="1"/>
          <p:nvPr/>
        </p:nvSpPr>
        <p:spPr>
          <a:xfrm>
            <a:off x="5796564" y="6341466"/>
            <a:ext cx="3232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Ένα άτομο οξυγόνου   Ο</a:t>
            </a:r>
            <a:endParaRPr lang="en-US" b="1" dirty="0"/>
          </a:p>
        </p:txBody>
      </p:sp>
      <p:cxnSp>
        <p:nvCxnSpPr>
          <p:cNvPr id="37" name="36 - Ευθύγραμμο βέλος σύνδεσης"/>
          <p:cNvCxnSpPr/>
          <p:nvPr/>
        </p:nvCxnSpPr>
        <p:spPr>
          <a:xfrm rot="16200000" flipH="1">
            <a:off x="6000760" y="1571612"/>
            <a:ext cx="642942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- TextBox"/>
          <p:cNvSpPr txBox="1"/>
          <p:nvPr/>
        </p:nvSpPr>
        <p:spPr>
          <a:xfrm>
            <a:off x="7000892" y="4071942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0" name="39 - TextBox"/>
          <p:cNvSpPr txBox="1"/>
          <p:nvPr/>
        </p:nvSpPr>
        <p:spPr>
          <a:xfrm>
            <a:off x="7643834" y="4500570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8" name="47 - Έλλειψη"/>
          <p:cNvSpPr/>
          <p:nvPr/>
        </p:nvSpPr>
        <p:spPr>
          <a:xfrm>
            <a:off x="7510482" y="439037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49 - Έλλειψη"/>
          <p:cNvSpPr/>
          <p:nvPr/>
        </p:nvSpPr>
        <p:spPr>
          <a:xfrm>
            <a:off x="7358082" y="471488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50 - Έλλειψη"/>
          <p:cNvSpPr/>
          <p:nvPr/>
        </p:nvSpPr>
        <p:spPr>
          <a:xfrm>
            <a:off x="5429256" y="4844489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51 - TextBox"/>
          <p:cNvSpPr txBox="1"/>
          <p:nvPr/>
        </p:nvSpPr>
        <p:spPr>
          <a:xfrm>
            <a:off x="5429256" y="4701613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3" name="52 - Έλλειψη"/>
          <p:cNvSpPr/>
          <p:nvPr/>
        </p:nvSpPr>
        <p:spPr>
          <a:xfrm>
            <a:off x="8143900" y="5058803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53 - TextBox"/>
          <p:cNvSpPr txBox="1"/>
          <p:nvPr/>
        </p:nvSpPr>
        <p:spPr>
          <a:xfrm>
            <a:off x="8143900" y="4915927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7" name="56 - Έλλειψη"/>
          <p:cNvSpPr/>
          <p:nvPr/>
        </p:nvSpPr>
        <p:spPr>
          <a:xfrm>
            <a:off x="8286776" y="392906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57 - TextBox"/>
          <p:cNvSpPr txBox="1"/>
          <p:nvPr/>
        </p:nvSpPr>
        <p:spPr>
          <a:xfrm>
            <a:off x="8286776" y="371475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9" name="58 - Έλλειψη"/>
          <p:cNvSpPr/>
          <p:nvPr/>
        </p:nvSpPr>
        <p:spPr>
          <a:xfrm>
            <a:off x="5929322" y="528638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59 - TextBox"/>
          <p:cNvSpPr txBox="1"/>
          <p:nvPr/>
        </p:nvSpPr>
        <p:spPr>
          <a:xfrm>
            <a:off x="5929322" y="514351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61" name="60 - Έλλειψη"/>
          <p:cNvSpPr/>
          <p:nvPr/>
        </p:nvSpPr>
        <p:spPr>
          <a:xfrm>
            <a:off x="6929454" y="478632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61 - TextBox"/>
          <p:cNvSpPr txBox="1"/>
          <p:nvPr/>
        </p:nvSpPr>
        <p:spPr>
          <a:xfrm>
            <a:off x="6929454" y="4643446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63" name="62 - Έλλειψη"/>
          <p:cNvSpPr/>
          <p:nvPr/>
        </p:nvSpPr>
        <p:spPr>
          <a:xfrm>
            <a:off x="7143768" y="478632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63 - TextBox"/>
          <p:cNvSpPr txBox="1"/>
          <p:nvPr/>
        </p:nvSpPr>
        <p:spPr>
          <a:xfrm>
            <a:off x="7143768" y="4643446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65" name="64 - Σύννεφο"/>
          <p:cNvSpPr/>
          <p:nvPr/>
        </p:nvSpPr>
        <p:spPr>
          <a:xfrm>
            <a:off x="0" y="3000372"/>
            <a:ext cx="3143240" cy="2357454"/>
          </a:xfrm>
          <a:prstGeom prst="cloud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68 - TextBox"/>
          <p:cNvSpPr txBox="1"/>
          <p:nvPr/>
        </p:nvSpPr>
        <p:spPr>
          <a:xfrm>
            <a:off x="500034" y="5214950"/>
            <a:ext cx="214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Χημικό  στοιχείο ή στοιχείο οξυγόνο  Ο</a:t>
            </a:r>
            <a:endParaRPr lang="en-US" b="1" dirty="0"/>
          </a:p>
        </p:txBody>
      </p:sp>
      <p:cxnSp>
        <p:nvCxnSpPr>
          <p:cNvPr id="71" name="70 - Ευθύγραμμο βέλος σύνδεσης"/>
          <p:cNvCxnSpPr/>
          <p:nvPr/>
        </p:nvCxnSpPr>
        <p:spPr>
          <a:xfrm rot="5400000">
            <a:off x="2357422" y="1571612"/>
            <a:ext cx="1071570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65 - Ορθογώνιο"/>
          <p:cNvSpPr/>
          <p:nvPr/>
        </p:nvSpPr>
        <p:spPr>
          <a:xfrm>
            <a:off x="428596" y="357166"/>
            <a:ext cx="87154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dirty="0" smtClean="0"/>
              <a:t>Παράδειγμα</a:t>
            </a:r>
            <a:r>
              <a:rPr lang="el-GR" sz="2000" dirty="0" smtClean="0"/>
              <a:t> με το σύμβολο του οξυγόνου Ο συμβολίζουμε ένα άτομο οξυγόνου ,αλλά με το ίδιο σύμβολο Ο </a:t>
            </a:r>
            <a:r>
              <a:rPr lang="en-US" sz="2000" dirty="0" smtClean="0"/>
              <a:t> </a:t>
            </a:r>
            <a:r>
              <a:rPr lang="el-GR" sz="2000" dirty="0" smtClean="0"/>
              <a:t>  </a:t>
            </a:r>
            <a:r>
              <a:rPr lang="el-GR" sz="2000" dirty="0" smtClean="0"/>
              <a:t>συμβολίζουμε και το χημικό στοιχείο ή στοιχείο </a:t>
            </a:r>
            <a:r>
              <a:rPr lang="el-GR" sz="2000" dirty="0" smtClean="0"/>
              <a:t>οξυγόνο</a:t>
            </a:r>
            <a:r>
              <a:rPr lang="en-US" sz="2000" dirty="0" smtClean="0"/>
              <a:t> </a:t>
            </a:r>
            <a:r>
              <a:rPr lang="el-GR" sz="2000" dirty="0" smtClean="0"/>
              <a:t>(= </a:t>
            </a:r>
            <a:r>
              <a:rPr lang="el-GR" sz="2000" dirty="0" smtClean="0"/>
              <a:t>ένα υλικό που αποτελείται μόνο από άτομα οξυγόνο),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4" grpId="0" animBg="1"/>
      <p:bldP spid="25" grpId="0" animBg="1"/>
      <p:bldP spid="43" grpId="0"/>
      <p:bldP spid="44" grpId="0"/>
      <p:bldP spid="45" grpId="0"/>
      <p:bldP spid="46" grpId="0"/>
      <p:bldP spid="47" grpId="0"/>
      <p:bldP spid="30" grpId="0"/>
      <p:bldP spid="34" grpId="0"/>
      <p:bldP spid="39" grpId="0"/>
      <p:bldP spid="40" grpId="0"/>
      <p:bldP spid="48" grpId="0" animBg="1"/>
      <p:bldP spid="50" grpId="0" animBg="1"/>
      <p:bldP spid="51" grpId="0" animBg="1"/>
      <p:bldP spid="52" grpId="0"/>
      <p:bldP spid="53" grpId="0" animBg="1"/>
      <p:bldP spid="54" grpId="0"/>
      <p:bldP spid="57" grpId="0" animBg="1"/>
      <p:bldP spid="58" grpId="0"/>
      <p:bldP spid="59" grpId="0" animBg="1"/>
      <p:bldP spid="60" grpId="0"/>
      <p:bldP spid="61" grpId="0" animBg="1"/>
      <p:bldP spid="62" grpId="0"/>
      <p:bldP spid="63" grpId="0" animBg="1"/>
      <p:bldP spid="64" grpId="0"/>
      <p:bldP spid="65" grpId="0" animBg="1"/>
      <p:bldP spid="69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2665</TotalTime>
  <Words>905</Words>
  <PresentationFormat>Προβολή στην οθόνη (4:3)</PresentationFormat>
  <Paragraphs>247</Paragraphs>
  <Slides>17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18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ΘΕΩΡΙΑ ΦΥΣΙΚΗ Γ ΛΥΚΕΙΟΥ</dc:title>
  <dc:creator>Panorea</dc:creator>
  <cp:lastModifiedBy>user</cp:lastModifiedBy>
  <cp:revision>315</cp:revision>
  <dcterms:created xsi:type="dcterms:W3CDTF">2020-03-28T09:35:19Z</dcterms:created>
  <dcterms:modified xsi:type="dcterms:W3CDTF">2024-03-07T10:41:34Z</dcterms:modified>
</cp:coreProperties>
</file>