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5" r:id="rId2"/>
    <p:sldId id="337" r:id="rId3"/>
    <p:sldId id="336" r:id="rId4"/>
    <p:sldId id="308" r:id="rId5"/>
    <p:sldId id="309" r:id="rId6"/>
    <p:sldId id="310" r:id="rId7"/>
    <p:sldId id="338" r:id="rId8"/>
    <p:sldId id="312" r:id="rId9"/>
    <p:sldId id="333" r:id="rId10"/>
    <p:sldId id="339" r:id="rId11"/>
    <p:sldId id="340" r:id="rId12"/>
    <p:sldId id="334" r:id="rId13"/>
    <p:sldId id="342" r:id="rId14"/>
    <p:sldId id="343" r:id="rId15"/>
    <p:sldId id="344" r:id="rId16"/>
    <p:sldId id="328" r:id="rId17"/>
    <p:sldId id="331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7" autoAdjust="0"/>
    <p:restoredTop sz="94640" autoAdjust="0"/>
  </p:normalViewPr>
  <p:slideViewPr>
    <p:cSldViewPr>
      <p:cViewPr>
        <p:scale>
          <a:sx n="71" d="100"/>
          <a:sy n="71" d="100"/>
        </p:scale>
        <p:origin x="-450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0" y="0"/>
            <a:ext cx="3286116" cy="1357298"/>
          </a:xfrm>
          <a:prstGeom prst="cloudCallout">
            <a:avLst>
              <a:gd name="adj1" fmla="val 55080"/>
              <a:gd name="adj2" fmla="val 12739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500034" y="428604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Ένα άτομο</a:t>
            </a:r>
            <a:endParaRPr lang="en-US" sz="2800" b="1" dirty="0"/>
          </a:p>
        </p:txBody>
      </p:sp>
      <p:sp>
        <p:nvSpPr>
          <p:cNvPr id="11" name="10 - Έλλειψη"/>
          <p:cNvSpPr/>
          <p:nvPr/>
        </p:nvSpPr>
        <p:spPr>
          <a:xfrm>
            <a:off x="2581260" y="208120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072330" y="38576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3500430" y="51435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286380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929190" y="250030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286512" y="605893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000628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286380" y="400050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42925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07206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4714876" y="428625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143504" y="478632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4786314" y="442913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4857752" y="390591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214942" y="385762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3500430" y="5000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4929190" y="235743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15074" y="584462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072330" y="37147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286380" y="435769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2" name="31 - Έλλειψη"/>
          <p:cNvSpPr/>
          <p:nvPr/>
        </p:nvSpPr>
        <p:spPr>
          <a:xfrm>
            <a:off x="7286644" y="28572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0" y="271462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0" y="257174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20" y="2643182"/>
            <a:ext cx="1643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l-GR" dirty="0" smtClean="0"/>
              <a:t> που έχει </a:t>
            </a:r>
            <a:r>
              <a:rPr lang="el-GR" u="sng" dirty="0" smtClean="0"/>
              <a:t>αρνητικό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37" name="36 - Έλλειψη"/>
          <p:cNvSpPr/>
          <p:nvPr/>
        </p:nvSpPr>
        <p:spPr>
          <a:xfrm>
            <a:off x="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0" y="52149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285720" y="5286388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που έχει </a:t>
            </a:r>
            <a:r>
              <a:rPr lang="el-GR" u="sng" dirty="0" smtClean="0"/>
              <a:t>θετικό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7500926" y="214290"/>
            <a:ext cx="16430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=</a:t>
            </a:r>
            <a:r>
              <a:rPr lang="el-GR" u="sng" dirty="0" smtClean="0">
                <a:solidFill>
                  <a:srgbClr val="FF0000"/>
                </a:solidFill>
              </a:rPr>
              <a:t>νετρόνιο</a:t>
            </a:r>
            <a:r>
              <a:rPr lang="el-GR" dirty="0" smtClean="0"/>
              <a:t> που δεν έχει ηλεκτρικό φορτίο, άρα είναι </a:t>
            </a:r>
            <a:r>
              <a:rPr lang="el-GR" u="sng" dirty="0" smtClean="0"/>
              <a:t>ηλεκτρικά ουδέτερο </a:t>
            </a:r>
            <a:r>
              <a:rPr lang="el-GR" dirty="0" smtClean="0"/>
              <a:t>(αφόρτιστο).</a:t>
            </a:r>
            <a:endParaRPr lang="en-US" dirty="0"/>
          </a:p>
        </p:txBody>
      </p:sp>
      <p:sp>
        <p:nvSpPr>
          <p:cNvPr id="40" name="39 - Έλλειψη"/>
          <p:cNvSpPr/>
          <p:nvPr/>
        </p:nvSpPr>
        <p:spPr>
          <a:xfrm>
            <a:off x="4643438" y="3857628"/>
            <a:ext cx="1237443" cy="12541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49 - Ευθύγραμμο βέλος σύνδεσης"/>
          <p:cNvCxnSpPr/>
          <p:nvPr/>
        </p:nvCxnSpPr>
        <p:spPr>
          <a:xfrm>
            <a:off x="5786446" y="4572008"/>
            <a:ext cx="2214578" cy="171451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TextBox"/>
          <p:cNvSpPr txBox="1"/>
          <p:nvPr/>
        </p:nvSpPr>
        <p:spPr>
          <a:xfrm>
            <a:off x="7929586" y="6072206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Πυρήνας ατόμου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5" grpId="0"/>
      <p:bldP spid="46" grpId="0"/>
      <p:bldP spid="47" grpId="0"/>
      <p:bldP spid="30" grpId="0"/>
      <p:bldP spid="32" grpId="0" animBg="1"/>
      <p:bldP spid="34" grpId="0" animBg="1"/>
      <p:bldP spid="35" grpId="0"/>
      <p:bldP spid="36" grpId="0"/>
      <p:bldP spid="37" grpId="0" animBg="1"/>
      <p:bldP spid="38" grpId="0"/>
      <p:bldP spid="39" grpId="0"/>
      <p:bldP spid="48" grpId="0"/>
      <p:bldP spid="40" grpId="0" animBg="1"/>
      <p:bldP spid="5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85728"/>
            <a:ext cx="84296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</a:t>
            </a:r>
            <a:r>
              <a:rPr lang="el-GR" sz="2000" b="1" dirty="0" smtClean="0"/>
              <a:t>άτομα</a:t>
            </a:r>
            <a:r>
              <a:rPr lang="el-GR" sz="2000" dirty="0" smtClean="0"/>
              <a:t> μπορούμε να τα συμβολίζουμε με σφαίρες και κύκλους…….</a:t>
            </a:r>
            <a:r>
              <a:rPr lang="el-GR" sz="2000" u="sng" dirty="0" smtClean="0"/>
              <a:t>βέβαια τα άτομα δεν έχουν</a:t>
            </a:r>
            <a:r>
              <a:rPr lang="en-US" sz="2000" u="sng" dirty="0" smtClean="0"/>
              <a:t> </a:t>
            </a:r>
            <a:r>
              <a:rPr lang="el-GR" sz="2000" u="sng" dirty="0" smtClean="0"/>
              <a:t>ακριβώς  αυτή την μορφή</a:t>
            </a:r>
            <a:r>
              <a:rPr lang="el-GR" sz="2000" dirty="0" smtClean="0"/>
              <a:t>. Εδώ φαίνονται μερικά προσομοιώματα ατόμων:</a:t>
            </a:r>
          </a:p>
          <a:p>
            <a:endParaRPr lang="el-GR" sz="2000" dirty="0" smtClean="0"/>
          </a:p>
        </p:txBody>
      </p:sp>
      <p:sp>
        <p:nvSpPr>
          <p:cNvPr id="8" name="7 - Έλλειψη"/>
          <p:cNvSpPr/>
          <p:nvPr/>
        </p:nvSpPr>
        <p:spPr>
          <a:xfrm>
            <a:off x="928662" y="4929198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7286644" y="2500306"/>
            <a:ext cx="785818" cy="7143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7643834" y="5143512"/>
            <a:ext cx="1285884" cy="114300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4143372" y="2571744"/>
            <a:ext cx="928694" cy="7858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143372" y="4643446"/>
            <a:ext cx="1285884" cy="92869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14282" y="2428868"/>
            <a:ext cx="1285884" cy="11430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142844" y="3500438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άνθρακα</a:t>
            </a:r>
            <a:endParaRPr lang="en-US" sz="16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214282" y="5286388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υδρογόνου</a:t>
            </a:r>
            <a:endParaRPr lang="en-US" sz="16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3786182" y="3286124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αζώτου </a:t>
            </a:r>
            <a:endParaRPr lang="en-US" sz="16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6643702" y="3286124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οξυγόνου</a:t>
            </a:r>
            <a:endParaRPr lang="en-US" sz="16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3786182" y="5643578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χλωρίου</a:t>
            </a:r>
            <a:endParaRPr lang="en-US" sz="16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7500958" y="6286520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θείου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Όταν </a:t>
            </a:r>
            <a:r>
              <a:rPr lang="el-GR" sz="2000" u="sng" dirty="0" smtClean="0"/>
              <a:t>ενώνονται δύο ή περισσότερα άτομα τότε προκύπτει ένα μόριο</a:t>
            </a:r>
            <a:r>
              <a:rPr lang="el-GR" sz="2000" dirty="0" smtClean="0"/>
              <a:t>. </a:t>
            </a:r>
          </a:p>
          <a:p>
            <a:endParaRPr lang="el-GR" sz="2000" dirty="0" smtClean="0"/>
          </a:p>
          <a:p>
            <a:endParaRPr lang="el-GR" sz="2000" dirty="0" smtClean="0"/>
          </a:p>
          <a:p>
            <a:endParaRPr lang="el-GR" sz="2000" dirty="0" smtClean="0"/>
          </a:p>
          <a:p>
            <a:r>
              <a:rPr lang="el-GR" sz="2000" dirty="0" smtClean="0"/>
              <a:t> </a:t>
            </a:r>
            <a:endParaRPr lang="el-GR" sz="2000" dirty="0"/>
          </a:p>
        </p:txBody>
      </p:sp>
      <p:sp>
        <p:nvSpPr>
          <p:cNvPr id="5" name="4 - Ορθογώνιο"/>
          <p:cNvSpPr/>
          <p:nvPr/>
        </p:nvSpPr>
        <p:spPr>
          <a:xfrm>
            <a:off x="5143504" y="1857364"/>
            <a:ext cx="32861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l-GR" b="1" dirty="0" smtClean="0"/>
              <a:t>Μόρια χημικών </a:t>
            </a:r>
            <a:r>
              <a:rPr lang="el-GR" b="1" dirty="0" smtClean="0"/>
              <a:t>ενώσεων :</a:t>
            </a:r>
            <a:r>
              <a:rPr lang="el-GR" dirty="0" smtClean="0"/>
              <a:t>ένα </a:t>
            </a:r>
            <a:r>
              <a:rPr lang="el-GR" dirty="0" smtClean="0"/>
              <a:t> μόριο  </a:t>
            </a:r>
            <a:r>
              <a:rPr lang="el-GR" dirty="0" smtClean="0"/>
              <a:t>χημικής ένωσης αποτελείται από διαφορετικά άτομα</a:t>
            </a:r>
            <a:endParaRPr lang="el-GR" dirty="0" smtClean="0">
              <a:solidFill>
                <a:srgbClr val="FF0000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214282" y="1714488"/>
            <a:ext cx="30003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l-GR" b="1" dirty="0" smtClean="0"/>
              <a:t>Μόρια χημικών στοιχείων </a:t>
            </a:r>
            <a:r>
              <a:rPr lang="el-GR" dirty="0" smtClean="0"/>
              <a:t>: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ένα μόριο  </a:t>
            </a:r>
            <a:r>
              <a:rPr lang="el-GR" dirty="0" smtClean="0"/>
              <a:t>χημικού στοιχείου αποτελείται από όμοια </a:t>
            </a:r>
            <a:r>
              <a:rPr lang="el-GR" dirty="0" smtClean="0"/>
              <a:t>άτομα</a:t>
            </a:r>
            <a:endParaRPr lang="el-GR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2428860" y="642918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Τα μόρια χωρίζονται σε</a:t>
            </a:r>
            <a:endParaRPr lang="el-GR" b="1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2357422" y="1071546"/>
            <a:ext cx="642942" cy="5000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>
            <a:off x="4429124" y="1000108"/>
            <a:ext cx="1357322" cy="8572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357562"/>
            <a:ext cx="1285884" cy="1437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TextBox"/>
          <p:cNvSpPr txBox="1"/>
          <p:nvPr/>
        </p:nvSpPr>
        <p:spPr>
          <a:xfrm>
            <a:off x="285720" y="4929198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Μόρια χημικών στοιχείων</a:t>
            </a:r>
            <a:endParaRPr lang="el-G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3071810"/>
            <a:ext cx="1571636" cy="1670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- TextBox"/>
          <p:cNvSpPr txBox="1"/>
          <p:nvPr/>
        </p:nvSpPr>
        <p:spPr>
          <a:xfrm>
            <a:off x="5929322" y="4857760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Μόρια χημικών ενώσεων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000" dirty="0" smtClean="0"/>
          </a:p>
          <a:p>
            <a:r>
              <a:rPr lang="el-GR" sz="2000" dirty="0" smtClean="0"/>
              <a:t> </a:t>
            </a:r>
            <a:endParaRPr lang="el-GR" sz="2000" dirty="0"/>
          </a:p>
        </p:txBody>
      </p:sp>
      <p:sp>
        <p:nvSpPr>
          <p:cNvPr id="5" name="4 - Ορθογώνιο"/>
          <p:cNvSpPr/>
          <p:nvPr/>
        </p:nvSpPr>
        <p:spPr>
          <a:xfrm>
            <a:off x="285720" y="428604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Στη συνέχεια παρουσιάζω μερικά σημαντικά </a:t>
            </a:r>
            <a:r>
              <a:rPr lang="el-GR" b="1" dirty="0" smtClean="0"/>
              <a:t>μόρια χημικών ενώσεων: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500174"/>
            <a:ext cx="1044575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3571868" y="1714488"/>
            <a:ext cx="1221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</a:t>
            </a:r>
            <a:r>
              <a:rPr lang="el-GR" dirty="0" smtClean="0"/>
              <a:t> 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l-GR" dirty="0" smtClean="0"/>
              <a:t>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357298"/>
            <a:ext cx="1044575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3500430" y="2786058"/>
            <a:ext cx="514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Μόρια νερού, το κάθε μόριο νερού αποτελείτε από ένα άτομο οξυγόνου </a:t>
            </a:r>
            <a:r>
              <a:rPr lang="el-GR" dirty="0" smtClean="0"/>
              <a:t>(Ο) </a:t>
            </a:r>
            <a:r>
              <a:rPr lang="el-GR" dirty="0" smtClean="0"/>
              <a:t>και 2 άτομα υδρογόνου (Η)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5214942" y="2285992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5600386" y="2285992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6243328" y="2143116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6671956" y="2143116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6786578" y="1714488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5008" y="1866888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5572132" y="1643050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</a:t>
            </a:r>
            <a:endParaRPr lang="el-GR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5429256" y="2130974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</a:t>
            </a:r>
            <a:endParaRPr lang="el-GR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6517858" y="2000240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</a:t>
            </a:r>
            <a:endParaRPr lang="el-GR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6589296" y="1500174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</a:t>
            </a:r>
            <a:endParaRPr lang="el-GR" b="1" dirty="0"/>
          </a:p>
        </p:txBody>
      </p:sp>
      <p:sp>
        <p:nvSpPr>
          <p:cNvPr id="19" name="18 - Έλλειψη"/>
          <p:cNvSpPr/>
          <p:nvPr/>
        </p:nvSpPr>
        <p:spPr>
          <a:xfrm>
            <a:off x="2071670" y="4929198"/>
            <a:ext cx="642942" cy="57150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Έλλειψη"/>
          <p:cNvSpPr/>
          <p:nvPr/>
        </p:nvSpPr>
        <p:spPr>
          <a:xfrm>
            <a:off x="1857356" y="5143512"/>
            <a:ext cx="285752" cy="28575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2214546" y="5072074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Cl</a:t>
            </a:r>
            <a:endParaRPr lang="el-GR" b="1" dirty="0"/>
          </a:p>
        </p:txBody>
      </p:sp>
      <p:sp>
        <p:nvSpPr>
          <p:cNvPr id="22" name="21 - Ορθογώνιο"/>
          <p:cNvSpPr/>
          <p:nvPr/>
        </p:nvSpPr>
        <p:spPr>
          <a:xfrm>
            <a:off x="1857356" y="5072074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785786" y="4357694"/>
            <a:ext cx="1970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Υδροχλώριο </a:t>
            </a:r>
            <a:r>
              <a:rPr lang="el-GR" dirty="0" smtClean="0"/>
              <a:t>  </a:t>
            </a:r>
            <a:r>
              <a:rPr lang="en-US" dirty="0" smtClean="0"/>
              <a:t>H</a:t>
            </a:r>
            <a:r>
              <a:rPr lang="en-US" baseline="-25000" dirty="0" smtClean="0"/>
              <a:t> </a:t>
            </a:r>
            <a:r>
              <a:rPr lang="en-US" dirty="0" err="1" smtClean="0"/>
              <a:t>Cl</a:t>
            </a:r>
            <a:r>
              <a:rPr lang="el-GR" dirty="0" smtClean="0"/>
              <a:t> </a:t>
            </a:r>
          </a:p>
        </p:txBody>
      </p:sp>
      <p:grpSp>
        <p:nvGrpSpPr>
          <p:cNvPr id="28" name="27 - Ομάδα"/>
          <p:cNvGrpSpPr/>
          <p:nvPr/>
        </p:nvGrpSpPr>
        <p:grpSpPr>
          <a:xfrm rot="18930659">
            <a:off x="1934753" y="5933486"/>
            <a:ext cx="857256" cy="571504"/>
            <a:chOff x="3643306" y="5143512"/>
            <a:chExt cx="857256" cy="571504"/>
          </a:xfrm>
        </p:grpSpPr>
        <p:sp>
          <p:nvSpPr>
            <p:cNvPr id="24" name="23 - Έλλειψη"/>
            <p:cNvSpPr/>
            <p:nvPr/>
          </p:nvSpPr>
          <p:spPr>
            <a:xfrm>
              <a:off x="3857620" y="514351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5" name="24 - Έλλειψη"/>
            <p:cNvSpPr/>
            <p:nvPr/>
          </p:nvSpPr>
          <p:spPr>
            <a:xfrm>
              <a:off x="3643306" y="5357826"/>
              <a:ext cx="285752" cy="28575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25 - Ορθογώνιο"/>
            <p:cNvSpPr/>
            <p:nvPr/>
          </p:nvSpPr>
          <p:spPr>
            <a:xfrm>
              <a:off x="4000496" y="5286388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3643306" y="5286388"/>
              <a:ext cx="3289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H</a:t>
              </a:r>
              <a:endParaRPr lang="el-GR" b="1" dirty="0"/>
            </a:p>
          </p:txBody>
        </p:sp>
      </p:grpSp>
      <p:grpSp>
        <p:nvGrpSpPr>
          <p:cNvPr id="29" name="28 - Ομάδα"/>
          <p:cNvGrpSpPr/>
          <p:nvPr/>
        </p:nvGrpSpPr>
        <p:grpSpPr>
          <a:xfrm rot="18930659">
            <a:off x="3292074" y="5433420"/>
            <a:ext cx="857256" cy="571504"/>
            <a:chOff x="3643306" y="5143512"/>
            <a:chExt cx="857256" cy="571504"/>
          </a:xfrm>
        </p:grpSpPr>
        <p:sp>
          <p:nvSpPr>
            <p:cNvPr id="30" name="29 - Έλλειψη"/>
            <p:cNvSpPr/>
            <p:nvPr/>
          </p:nvSpPr>
          <p:spPr>
            <a:xfrm>
              <a:off x="3857620" y="514351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1" name="30 - Έλλειψη"/>
            <p:cNvSpPr/>
            <p:nvPr/>
          </p:nvSpPr>
          <p:spPr>
            <a:xfrm>
              <a:off x="3643306" y="5357826"/>
              <a:ext cx="285752" cy="28575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2" name="31 - Ορθογώνιο"/>
            <p:cNvSpPr/>
            <p:nvPr/>
          </p:nvSpPr>
          <p:spPr>
            <a:xfrm>
              <a:off x="4000496" y="5286388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  <p:sp>
          <p:nvSpPr>
            <p:cNvPr id="33" name="32 - Ορθογώνιο"/>
            <p:cNvSpPr/>
            <p:nvPr/>
          </p:nvSpPr>
          <p:spPr>
            <a:xfrm>
              <a:off x="3643306" y="5286388"/>
              <a:ext cx="3289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H</a:t>
              </a:r>
              <a:endParaRPr lang="el-GR" b="1" dirty="0"/>
            </a:p>
          </p:txBody>
        </p:sp>
      </p:grpSp>
      <p:grpSp>
        <p:nvGrpSpPr>
          <p:cNvPr id="34" name="33 - Ομάδα"/>
          <p:cNvGrpSpPr/>
          <p:nvPr/>
        </p:nvGrpSpPr>
        <p:grpSpPr>
          <a:xfrm rot="3161212">
            <a:off x="434554" y="5719172"/>
            <a:ext cx="857256" cy="571504"/>
            <a:chOff x="3643306" y="5143512"/>
            <a:chExt cx="857256" cy="571504"/>
          </a:xfrm>
        </p:grpSpPr>
        <p:sp>
          <p:nvSpPr>
            <p:cNvPr id="35" name="34 - Έλλειψη"/>
            <p:cNvSpPr/>
            <p:nvPr/>
          </p:nvSpPr>
          <p:spPr>
            <a:xfrm>
              <a:off x="3857620" y="514351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6" name="35 - Έλλειψη"/>
            <p:cNvSpPr/>
            <p:nvPr/>
          </p:nvSpPr>
          <p:spPr>
            <a:xfrm>
              <a:off x="3643306" y="5357826"/>
              <a:ext cx="285752" cy="28575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7" name="36 - Ορθογώνιο"/>
            <p:cNvSpPr/>
            <p:nvPr/>
          </p:nvSpPr>
          <p:spPr>
            <a:xfrm>
              <a:off x="4000496" y="5286388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  <p:sp>
          <p:nvSpPr>
            <p:cNvPr id="38" name="37 - Ορθογώνιο"/>
            <p:cNvSpPr/>
            <p:nvPr/>
          </p:nvSpPr>
          <p:spPr>
            <a:xfrm>
              <a:off x="3643306" y="5286388"/>
              <a:ext cx="3289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H</a:t>
              </a:r>
              <a:endParaRPr lang="el-GR" b="1" dirty="0"/>
            </a:p>
          </p:txBody>
        </p:sp>
      </p:grpSp>
      <p:sp>
        <p:nvSpPr>
          <p:cNvPr id="39" name="38 - TextBox"/>
          <p:cNvSpPr txBox="1"/>
          <p:nvPr/>
        </p:nvSpPr>
        <p:spPr>
          <a:xfrm>
            <a:off x="4500562" y="5286388"/>
            <a:ext cx="4286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Μόρια υδροχλωρίου, το κάθε μόριο υδροχλωρίου αποτελείτε από ένα άτομο χλωρίου </a:t>
            </a:r>
            <a:r>
              <a:rPr lang="el-GR" dirty="0" smtClean="0"/>
              <a:t>(</a:t>
            </a:r>
            <a:r>
              <a:rPr lang="en-US" dirty="0" err="1" smtClean="0"/>
              <a:t>Cl</a:t>
            </a:r>
            <a:r>
              <a:rPr lang="el-GR" dirty="0" smtClean="0"/>
              <a:t>) </a:t>
            </a:r>
            <a:r>
              <a:rPr lang="el-GR" dirty="0" smtClean="0"/>
              <a:t>και ένα άτομο υδρογόνου (Η)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/>
      <p:bldP spid="22" grpId="0"/>
      <p:bldP spid="23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000" dirty="0" smtClean="0"/>
          </a:p>
          <a:p>
            <a:r>
              <a:rPr lang="el-GR" sz="2000" dirty="0" smtClean="0"/>
              <a:t> </a:t>
            </a:r>
            <a:endParaRPr lang="el-GR" sz="2000" dirty="0"/>
          </a:p>
        </p:txBody>
      </p:sp>
      <p:sp>
        <p:nvSpPr>
          <p:cNvPr id="3" name="2 - Ορθογώνιο"/>
          <p:cNvSpPr/>
          <p:nvPr/>
        </p:nvSpPr>
        <p:spPr>
          <a:xfrm>
            <a:off x="-3429056" y="1500174"/>
            <a:ext cx="42862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/>
          </a:p>
          <a:p>
            <a:endParaRPr lang="el-GR" sz="2000" dirty="0" smtClean="0"/>
          </a:p>
          <a:p>
            <a:endParaRPr lang="el-GR" sz="2000" dirty="0" smtClean="0"/>
          </a:p>
          <a:p>
            <a:endParaRPr lang="el-GR" sz="2000" baseline="-25000" dirty="0" smtClean="0"/>
          </a:p>
          <a:p>
            <a:endParaRPr lang="el-GR" sz="2000" baseline="-25000" dirty="0" smtClean="0"/>
          </a:p>
          <a:p>
            <a:endParaRPr lang="el-GR" sz="2000" baseline="-25000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285720" y="428604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Στη συνέχεια παρουσιάζω μερικά σημαντικά </a:t>
            </a:r>
            <a:r>
              <a:rPr lang="el-GR" b="1" dirty="0" smtClean="0"/>
              <a:t>μόρια χημικών ενώσεων: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1357290" y="1571612"/>
            <a:ext cx="2899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Διοξείδιο του άνθρακα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l-GR" dirty="0" smtClean="0"/>
              <a:t>  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4214810" y="2772116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Μόρια διοξειδίου του άνθρακα, το κάθε μόριο διοξειδίου του άνθρακα αποτελείτε από δύο άτομα οξυγόνου (Ο) και 1 άτομο άνθρακα (</a:t>
            </a:r>
            <a:r>
              <a:rPr lang="en-US" dirty="0" smtClean="0"/>
              <a:t>C</a:t>
            </a:r>
            <a:r>
              <a:rPr lang="el-GR" dirty="0" smtClean="0"/>
              <a:t>)</a:t>
            </a:r>
            <a:endParaRPr lang="el-GR" dirty="0"/>
          </a:p>
        </p:txBody>
      </p:sp>
      <p:grpSp>
        <p:nvGrpSpPr>
          <p:cNvPr id="44" name="43 - Ομάδα"/>
          <p:cNvGrpSpPr/>
          <p:nvPr/>
        </p:nvGrpSpPr>
        <p:grpSpPr>
          <a:xfrm rot="20118756">
            <a:off x="5786446" y="986166"/>
            <a:ext cx="1071570" cy="512208"/>
            <a:chOff x="1357290" y="3357562"/>
            <a:chExt cx="1285884" cy="583646"/>
          </a:xfrm>
        </p:grpSpPr>
        <p:sp>
          <p:nvSpPr>
            <p:cNvPr id="20" name="19 - Έλλειψη"/>
            <p:cNvSpPr/>
            <p:nvPr/>
          </p:nvSpPr>
          <p:spPr>
            <a:xfrm>
              <a:off x="2214546" y="3571876"/>
              <a:ext cx="428628" cy="35719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0" name="39 - Έλλειψη"/>
            <p:cNvSpPr/>
            <p:nvPr/>
          </p:nvSpPr>
          <p:spPr>
            <a:xfrm>
              <a:off x="1357290" y="3429000"/>
              <a:ext cx="428628" cy="35719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9" name="18 - Έλλειψη"/>
            <p:cNvSpPr/>
            <p:nvPr/>
          </p:nvSpPr>
          <p:spPr>
            <a:xfrm>
              <a:off x="1714480" y="3357562"/>
              <a:ext cx="571504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1" name="40 - Ορθογώνιο"/>
            <p:cNvSpPr/>
            <p:nvPr/>
          </p:nvSpPr>
          <p:spPr>
            <a:xfrm>
              <a:off x="2285984" y="3571876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42" name="41 - Ορθογώνιο"/>
            <p:cNvSpPr/>
            <p:nvPr/>
          </p:nvSpPr>
          <p:spPr>
            <a:xfrm>
              <a:off x="1357290" y="3429000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43" name="42 - Ορθογώνιο"/>
            <p:cNvSpPr/>
            <p:nvPr/>
          </p:nvSpPr>
          <p:spPr>
            <a:xfrm>
              <a:off x="1785918" y="3429000"/>
              <a:ext cx="3571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C</a:t>
              </a:r>
              <a:endParaRPr lang="el-GR" b="1" dirty="0"/>
            </a:p>
          </p:txBody>
        </p:sp>
      </p:grpSp>
      <p:grpSp>
        <p:nvGrpSpPr>
          <p:cNvPr id="45" name="44 - Ομάδα"/>
          <p:cNvGrpSpPr/>
          <p:nvPr/>
        </p:nvGrpSpPr>
        <p:grpSpPr>
          <a:xfrm rot="18606684">
            <a:off x="6434662" y="1733457"/>
            <a:ext cx="1071570" cy="512208"/>
            <a:chOff x="1357290" y="3357562"/>
            <a:chExt cx="1285884" cy="583646"/>
          </a:xfrm>
        </p:grpSpPr>
        <p:sp>
          <p:nvSpPr>
            <p:cNvPr id="46" name="45 - Έλλειψη"/>
            <p:cNvSpPr/>
            <p:nvPr/>
          </p:nvSpPr>
          <p:spPr>
            <a:xfrm>
              <a:off x="2214546" y="3571876"/>
              <a:ext cx="428628" cy="35719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7" name="46 - Έλλειψη"/>
            <p:cNvSpPr/>
            <p:nvPr/>
          </p:nvSpPr>
          <p:spPr>
            <a:xfrm>
              <a:off x="1357290" y="3429000"/>
              <a:ext cx="428628" cy="35719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8" name="47 - Έλλειψη"/>
            <p:cNvSpPr/>
            <p:nvPr/>
          </p:nvSpPr>
          <p:spPr>
            <a:xfrm>
              <a:off x="1714480" y="3357562"/>
              <a:ext cx="571504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9" name="48 - Ορθογώνιο"/>
            <p:cNvSpPr/>
            <p:nvPr/>
          </p:nvSpPr>
          <p:spPr>
            <a:xfrm>
              <a:off x="2285984" y="3571876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50" name="49 - Ορθογώνιο"/>
            <p:cNvSpPr/>
            <p:nvPr/>
          </p:nvSpPr>
          <p:spPr>
            <a:xfrm>
              <a:off x="1357290" y="3429000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51" name="50 - Ορθογώνιο"/>
            <p:cNvSpPr/>
            <p:nvPr/>
          </p:nvSpPr>
          <p:spPr>
            <a:xfrm>
              <a:off x="1785918" y="3429000"/>
              <a:ext cx="3571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C</a:t>
              </a:r>
              <a:endParaRPr lang="el-GR" b="1" dirty="0"/>
            </a:p>
          </p:txBody>
        </p:sp>
      </p:grpSp>
      <p:grpSp>
        <p:nvGrpSpPr>
          <p:cNvPr id="52" name="51 - Ομάδα"/>
          <p:cNvGrpSpPr/>
          <p:nvPr/>
        </p:nvGrpSpPr>
        <p:grpSpPr>
          <a:xfrm rot="2674445">
            <a:off x="7455140" y="1359964"/>
            <a:ext cx="1071570" cy="512208"/>
            <a:chOff x="1357290" y="3357562"/>
            <a:chExt cx="1285884" cy="583646"/>
          </a:xfrm>
        </p:grpSpPr>
        <p:sp>
          <p:nvSpPr>
            <p:cNvPr id="53" name="52 - Έλλειψη"/>
            <p:cNvSpPr/>
            <p:nvPr/>
          </p:nvSpPr>
          <p:spPr>
            <a:xfrm>
              <a:off x="2214546" y="3571876"/>
              <a:ext cx="428628" cy="35719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4" name="53 - Έλλειψη"/>
            <p:cNvSpPr/>
            <p:nvPr/>
          </p:nvSpPr>
          <p:spPr>
            <a:xfrm>
              <a:off x="1357290" y="3429000"/>
              <a:ext cx="428628" cy="35719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5" name="54 - Έλλειψη"/>
            <p:cNvSpPr/>
            <p:nvPr/>
          </p:nvSpPr>
          <p:spPr>
            <a:xfrm>
              <a:off x="1714480" y="3357562"/>
              <a:ext cx="571504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6" name="55 - Ορθογώνιο"/>
            <p:cNvSpPr/>
            <p:nvPr/>
          </p:nvSpPr>
          <p:spPr>
            <a:xfrm>
              <a:off x="2285984" y="3571876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57" name="56 - Ορθογώνιο"/>
            <p:cNvSpPr/>
            <p:nvPr/>
          </p:nvSpPr>
          <p:spPr>
            <a:xfrm>
              <a:off x="1357290" y="3429000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58" name="57 - Ορθογώνιο"/>
            <p:cNvSpPr/>
            <p:nvPr/>
          </p:nvSpPr>
          <p:spPr>
            <a:xfrm>
              <a:off x="1785918" y="3429000"/>
              <a:ext cx="3571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C</a:t>
              </a:r>
              <a:endParaRPr lang="el-GR" b="1" dirty="0"/>
            </a:p>
          </p:txBody>
        </p:sp>
      </p:grpSp>
      <p:grpSp>
        <p:nvGrpSpPr>
          <p:cNvPr id="59" name="58 - Ομάδα"/>
          <p:cNvGrpSpPr/>
          <p:nvPr/>
        </p:nvGrpSpPr>
        <p:grpSpPr>
          <a:xfrm>
            <a:off x="5000628" y="1986298"/>
            <a:ext cx="1071570" cy="512208"/>
            <a:chOff x="1357290" y="3357562"/>
            <a:chExt cx="1285884" cy="583646"/>
          </a:xfrm>
        </p:grpSpPr>
        <p:sp>
          <p:nvSpPr>
            <p:cNvPr id="60" name="59 - Έλλειψη"/>
            <p:cNvSpPr/>
            <p:nvPr/>
          </p:nvSpPr>
          <p:spPr>
            <a:xfrm>
              <a:off x="2214546" y="3571876"/>
              <a:ext cx="428628" cy="35719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1" name="60 - Έλλειψη"/>
            <p:cNvSpPr/>
            <p:nvPr/>
          </p:nvSpPr>
          <p:spPr>
            <a:xfrm>
              <a:off x="1357290" y="3429000"/>
              <a:ext cx="428628" cy="35719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2" name="61 - Έλλειψη"/>
            <p:cNvSpPr/>
            <p:nvPr/>
          </p:nvSpPr>
          <p:spPr>
            <a:xfrm>
              <a:off x="1714480" y="3357562"/>
              <a:ext cx="571504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3" name="62 - Ορθογώνιο"/>
            <p:cNvSpPr/>
            <p:nvPr/>
          </p:nvSpPr>
          <p:spPr>
            <a:xfrm>
              <a:off x="2285984" y="3571876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64" name="63 - Ορθογώνιο"/>
            <p:cNvSpPr/>
            <p:nvPr/>
          </p:nvSpPr>
          <p:spPr>
            <a:xfrm>
              <a:off x="1357290" y="3429000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65" name="64 - Ορθογώνιο"/>
            <p:cNvSpPr/>
            <p:nvPr/>
          </p:nvSpPr>
          <p:spPr>
            <a:xfrm>
              <a:off x="1785918" y="3429000"/>
              <a:ext cx="3571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C</a:t>
              </a:r>
              <a:endParaRPr lang="el-GR" b="1" dirty="0"/>
            </a:p>
          </p:txBody>
        </p:sp>
      </p:grpSp>
      <p:sp>
        <p:nvSpPr>
          <p:cNvPr id="66" name="65 - Ορθογώνιο"/>
          <p:cNvSpPr/>
          <p:nvPr/>
        </p:nvSpPr>
        <p:spPr>
          <a:xfrm>
            <a:off x="571472" y="4857760"/>
            <a:ext cx="3702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Άλλα μόρια χημικών ενώσεων είναι:</a:t>
            </a:r>
            <a:endParaRPr lang="el-GR" dirty="0"/>
          </a:p>
        </p:txBody>
      </p:sp>
      <p:sp>
        <p:nvSpPr>
          <p:cNvPr id="67" name="66 - Ορθογώνιο"/>
          <p:cNvSpPr/>
          <p:nvPr/>
        </p:nvSpPr>
        <p:spPr>
          <a:xfrm>
            <a:off x="500034" y="5715016"/>
            <a:ext cx="29503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Μονοξείδιο του άνθρακα </a:t>
            </a:r>
            <a:r>
              <a:rPr lang="en-US" dirty="0" smtClean="0"/>
              <a:t>CO</a:t>
            </a:r>
            <a:endParaRPr lang="el-GR" dirty="0" smtClean="0"/>
          </a:p>
        </p:txBody>
      </p:sp>
      <p:sp>
        <p:nvSpPr>
          <p:cNvPr id="68" name="67 - Ορθογώνιο"/>
          <p:cNvSpPr/>
          <p:nvPr/>
        </p:nvSpPr>
        <p:spPr>
          <a:xfrm>
            <a:off x="4286248" y="5786454"/>
            <a:ext cx="1449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Μεθάνιο</a:t>
            </a:r>
            <a:r>
              <a:rPr lang="el-GR" dirty="0" smtClean="0"/>
              <a:t> </a:t>
            </a:r>
            <a:r>
              <a:rPr lang="en-US" dirty="0" smtClean="0"/>
              <a:t>CH</a:t>
            </a:r>
            <a:r>
              <a:rPr lang="en-US" baseline="-25000" dirty="0" smtClean="0"/>
              <a:t>4</a:t>
            </a:r>
            <a:endParaRPr lang="el-GR" baseline="-25000" dirty="0" smtClean="0"/>
          </a:p>
        </p:txBody>
      </p:sp>
      <p:sp>
        <p:nvSpPr>
          <p:cNvPr id="69" name="68 - Ορθογώνιο"/>
          <p:cNvSpPr/>
          <p:nvPr/>
        </p:nvSpPr>
        <p:spPr>
          <a:xfrm>
            <a:off x="6858016" y="5715016"/>
            <a:ext cx="1480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αμμωνία</a:t>
            </a:r>
            <a:r>
              <a:rPr lang="el-GR" dirty="0" smtClean="0"/>
              <a:t> </a:t>
            </a:r>
            <a:r>
              <a:rPr lang="en-US" dirty="0" smtClean="0"/>
              <a:t>NH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66" grpId="0"/>
      <p:bldP spid="67" grpId="0"/>
      <p:bldP spid="68" grpId="0"/>
      <p:bldP spid="6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000" dirty="0" smtClean="0"/>
          </a:p>
          <a:p>
            <a:r>
              <a:rPr lang="el-GR" sz="2000" dirty="0" smtClean="0"/>
              <a:t> </a:t>
            </a:r>
            <a:endParaRPr lang="el-GR" sz="2000" dirty="0"/>
          </a:p>
        </p:txBody>
      </p:sp>
      <p:sp>
        <p:nvSpPr>
          <p:cNvPr id="5" name="4 - Ορθογώνιο"/>
          <p:cNvSpPr/>
          <p:nvPr/>
        </p:nvSpPr>
        <p:spPr>
          <a:xfrm>
            <a:off x="285720" y="428604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Στη συνέχεια παρουσιάζω μερικά σημαντικά </a:t>
            </a:r>
            <a:r>
              <a:rPr lang="el-GR" b="1" dirty="0" smtClean="0"/>
              <a:t>μόρια χημικών στοιχείων: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3571868" y="1714488"/>
            <a:ext cx="1403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Οξυγόνο  </a:t>
            </a:r>
            <a:r>
              <a:rPr lang="el-GR" dirty="0" smtClean="0"/>
              <a:t>Ο</a:t>
            </a:r>
            <a:r>
              <a:rPr lang="en-US" baseline="-25000" dirty="0" smtClean="0"/>
              <a:t>2</a:t>
            </a:r>
            <a:r>
              <a:rPr lang="el-GR" dirty="0" smtClean="0"/>
              <a:t> 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4143372" y="3000372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Μόρια οξυγόνου , το κάθε μόριο οξυγόνου αποτελείτε από 2 άτομα οξυγόνου </a:t>
            </a:r>
            <a:r>
              <a:rPr lang="el-GR" dirty="0" smtClean="0"/>
              <a:t>(</a:t>
            </a:r>
            <a:r>
              <a:rPr lang="en-US" dirty="0" smtClean="0"/>
              <a:t>O</a:t>
            </a:r>
            <a:r>
              <a:rPr lang="el-GR" dirty="0" smtClean="0"/>
              <a:t>)  </a:t>
            </a:r>
            <a:endParaRPr lang="el-GR" dirty="0"/>
          </a:p>
        </p:txBody>
      </p:sp>
      <p:sp>
        <p:nvSpPr>
          <p:cNvPr id="19" name="18 - Έλλειψη"/>
          <p:cNvSpPr/>
          <p:nvPr/>
        </p:nvSpPr>
        <p:spPr>
          <a:xfrm>
            <a:off x="2071670" y="4929198"/>
            <a:ext cx="642942" cy="57150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2214546" y="5072074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Cl</a:t>
            </a:r>
            <a:endParaRPr lang="el-GR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785786" y="4357694"/>
            <a:ext cx="13457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Χλώριο </a:t>
            </a:r>
            <a:r>
              <a:rPr lang="el-GR" dirty="0" smtClean="0"/>
              <a:t>  </a:t>
            </a:r>
            <a:r>
              <a:rPr lang="en-US" dirty="0" err="1" smtClean="0"/>
              <a:t>Cl</a:t>
            </a:r>
            <a:r>
              <a:rPr lang="en-US" baseline="-25000" dirty="0" smtClean="0"/>
              <a:t> </a:t>
            </a:r>
            <a:r>
              <a:rPr lang="el-GR" baseline="-25000" dirty="0" smtClean="0"/>
              <a:t>2</a:t>
            </a:r>
            <a:endParaRPr lang="el-GR" dirty="0" smtClean="0"/>
          </a:p>
        </p:txBody>
      </p:sp>
      <p:sp>
        <p:nvSpPr>
          <p:cNvPr id="30" name="29 - Έλλειψη"/>
          <p:cNvSpPr/>
          <p:nvPr/>
        </p:nvSpPr>
        <p:spPr>
          <a:xfrm>
            <a:off x="2571736" y="4929198"/>
            <a:ext cx="642942" cy="57150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31 - Ορθογώνιο"/>
          <p:cNvSpPr/>
          <p:nvPr/>
        </p:nvSpPr>
        <p:spPr>
          <a:xfrm>
            <a:off x="2743122" y="5058201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Cl</a:t>
            </a:r>
            <a:endParaRPr lang="el-GR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4000496" y="5643578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Μόρια χλωρίου, το κάθε μόριο χλωρίου αποτελείτε 2 άτομα χλωρίου (</a:t>
            </a:r>
            <a:r>
              <a:rPr lang="en-US" dirty="0" err="1" smtClean="0"/>
              <a:t>Cl</a:t>
            </a:r>
            <a:r>
              <a:rPr lang="el-GR" dirty="0" smtClean="0"/>
              <a:t>)</a:t>
            </a:r>
            <a:endParaRPr lang="el-GR" dirty="0"/>
          </a:p>
        </p:txBody>
      </p:sp>
      <p:grpSp>
        <p:nvGrpSpPr>
          <p:cNvPr id="47" name="46 - Ομάδα"/>
          <p:cNvGrpSpPr/>
          <p:nvPr/>
        </p:nvGrpSpPr>
        <p:grpSpPr>
          <a:xfrm>
            <a:off x="5500694" y="1777182"/>
            <a:ext cx="642942" cy="449514"/>
            <a:chOff x="5500694" y="1777182"/>
            <a:chExt cx="642942" cy="449514"/>
          </a:xfrm>
        </p:grpSpPr>
        <p:sp>
          <p:nvSpPr>
            <p:cNvPr id="41" name="40 - Έλλειψη"/>
            <p:cNvSpPr/>
            <p:nvPr/>
          </p:nvSpPr>
          <p:spPr>
            <a:xfrm>
              <a:off x="5786446" y="1902570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2" name="41 - Έλλειψη"/>
            <p:cNvSpPr/>
            <p:nvPr/>
          </p:nvSpPr>
          <p:spPr>
            <a:xfrm>
              <a:off x="5500694" y="1777182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4" name="43 - Ορθογώνιο"/>
            <p:cNvSpPr/>
            <p:nvPr/>
          </p:nvSpPr>
          <p:spPr>
            <a:xfrm>
              <a:off x="5845978" y="1902570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45" name="44 - Ορθογώνιο"/>
            <p:cNvSpPr/>
            <p:nvPr/>
          </p:nvSpPr>
          <p:spPr>
            <a:xfrm>
              <a:off x="5500694" y="1777182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</p:grpSp>
      <p:grpSp>
        <p:nvGrpSpPr>
          <p:cNvPr id="48" name="47 - Ομάδα"/>
          <p:cNvGrpSpPr/>
          <p:nvPr/>
        </p:nvGrpSpPr>
        <p:grpSpPr>
          <a:xfrm rot="2406855">
            <a:off x="7570149" y="1725869"/>
            <a:ext cx="642942" cy="449514"/>
            <a:chOff x="5500694" y="1777182"/>
            <a:chExt cx="642942" cy="449514"/>
          </a:xfrm>
        </p:grpSpPr>
        <p:sp>
          <p:nvSpPr>
            <p:cNvPr id="49" name="48 - Έλλειψη"/>
            <p:cNvSpPr/>
            <p:nvPr/>
          </p:nvSpPr>
          <p:spPr>
            <a:xfrm>
              <a:off x="5786446" y="1902570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0" name="49 - Έλλειψη"/>
            <p:cNvSpPr/>
            <p:nvPr/>
          </p:nvSpPr>
          <p:spPr>
            <a:xfrm>
              <a:off x="5500694" y="1777182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1" name="50 - Ορθογώνιο"/>
            <p:cNvSpPr/>
            <p:nvPr/>
          </p:nvSpPr>
          <p:spPr>
            <a:xfrm>
              <a:off x="5845978" y="1902570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52" name="51 - Ορθογώνιο"/>
            <p:cNvSpPr/>
            <p:nvPr/>
          </p:nvSpPr>
          <p:spPr>
            <a:xfrm>
              <a:off x="5500694" y="1777182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</p:grpSp>
      <p:grpSp>
        <p:nvGrpSpPr>
          <p:cNvPr id="53" name="52 - Ομάδα"/>
          <p:cNvGrpSpPr/>
          <p:nvPr/>
        </p:nvGrpSpPr>
        <p:grpSpPr>
          <a:xfrm rot="19811674">
            <a:off x="6427142" y="2440249"/>
            <a:ext cx="642942" cy="449514"/>
            <a:chOff x="5500694" y="1777182"/>
            <a:chExt cx="642942" cy="449514"/>
          </a:xfrm>
        </p:grpSpPr>
        <p:sp>
          <p:nvSpPr>
            <p:cNvPr id="54" name="53 - Έλλειψη"/>
            <p:cNvSpPr/>
            <p:nvPr/>
          </p:nvSpPr>
          <p:spPr>
            <a:xfrm>
              <a:off x="5786446" y="1902570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5" name="54 - Έλλειψη"/>
            <p:cNvSpPr/>
            <p:nvPr/>
          </p:nvSpPr>
          <p:spPr>
            <a:xfrm>
              <a:off x="5500694" y="1777182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6" name="55 - Ορθογώνιο"/>
            <p:cNvSpPr/>
            <p:nvPr/>
          </p:nvSpPr>
          <p:spPr>
            <a:xfrm>
              <a:off x="5845978" y="1902570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57" name="56 - Ορθογώνιο"/>
            <p:cNvSpPr/>
            <p:nvPr/>
          </p:nvSpPr>
          <p:spPr>
            <a:xfrm>
              <a:off x="5500694" y="1777182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</p:grpSp>
      <p:grpSp>
        <p:nvGrpSpPr>
          <p:cNvPr id="58" name="57 - Ομάδα"/>
          <p:cNvGrpSpPr/>
          <p:nvPr/>
        </p:nvGrpSpPr>
        <p:grpSpPr>
          <a:xfrm rot="2406855">
            <a:off x="6570018" y="1582993"/>
            <a:ext cx="642942" cy="449514"/>
            <a:chOff x="5500694" y="1777182"/>
            <a:chExt cx="642942" cy="449514"/>
          </a:xfrm>
        </p:grpSpPr>
        <p:sp>
          <p:nvSpPr>
            <p:cNvPr id="59" name="58 - Έλλειψη"/>
            <p:cNvSpPr/>
            <p:nvPr/>
          </p:nvSpPr>
          <p:spPr>
            <a:xfrm>
              <a:off x="5786446" y="1902570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0" name="59 - Έλλειψη"/>
            <p:cNvSpPr/>
            <p:nvPr/>
          </p:nvSpPr>
          <p:spPr>
            <a:xfrm>
              <a:off x="5500694" y="1777182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1" name="60 - Ορθογώνιο"/>
            <p:cNvSpPr/>
            <p:nvPr/>
          </p:nvSpPr>
          <p:spPr>
            <a:xfrm>
              <a:off x="5845978" y="1902570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62" name="61 - Ορθογώνιο"/>
            <p:cNvSpPr/>
            <p:nvPr/>
          </p:nvSpPr>
          <p:spPr>
            <a:xfrm>
              <a:off x="5500694" y="1777182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</p:grpSp>
      <p:grpSp>
        <p:nvGrpSpPr>
          <p:cNvPr id="63" name="62 - Ομάδα"/>
          <p:cNvGrpSpPr/>
          <p:nvPr/>
        </p:nvGrpSpPr>
        <p:grpSpPr>
          <a:xfrm rot="19724852">
            <a:off x="4355439" y="2368810"/>
            <a:ext cx="642942" cy="449514"/>
            <a:chOff x="5500694" y="1777182"/>
            <a:chExt cx="642942" cy="449514"/>
          </a:xfrm>
        </p:grpSpPr>
        <p:sp>
          <p:nvSpPr>
            <p:cNvPr id="64" name="63 - Έλλειψη"/>
            <p:cNvSpPr/>
            <p:nvPr/>
          </p:nvSpPr>
          <p:spPr>
            <a:xfrm>
              <a:off x="5786446" y="1902570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5" name="64 - Έλλειψη"/>
            <p:cNvSpPr/>
            <p:nvPr/>
          </p:nvSpPr>
          <p:spPr>
            <a:xfrm>
              <a:off x="5500694" y="1777182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6" name="65 - Ορθογώνιο"/>
            <p:cNvSpPr/>
            <p:nvPr/>
          </p:nvSpPr>
          <p:spPr>
            <a:xfrm>
              <a:off x="5845978" y="1902570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67" name="66 - Ορθογώνιο"/>
            <p:cNvSpPr/>
            <p:nvPr/>
          </p:nvSpPr>
          <p:spPr>
            <a:xfrm>
              <a:off x="5500694" y="1777182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</p:grpSp>
      <p:grpSp>
        <p:nvGrpSpPr>
          <p:cNvPr id="68" name="67 - Ομάδα"/>
          <p:cNvGrpSpPr/>
          <p:nvPr/>
        </p:nvGrpSpPr>
        <p:grpSpPr>
          <a:xfrm rot="19724852">
            <a:off x="7785229" y="2420160"/>
            <a:ext cx="642942" cy="449514"/>
            <a:chOff x="5500694" y="1777182"/>
            <a:chExt cx="642942" cy="449514"/>
          </a:xfrm>
        </p:grpSpPr>
        <p:sp>
          <p:nvSpPr>
            <p:cNvPr id="69" name="68 - Έλλειψη"/>
            <p:cNvSpPr/>
            <p:nvPr/>
          </p:nvSpPr>
          <p:spPr>
            <a:xfrm>
              <a:off x="5786446" y="1902570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0" name="69 - Έλλειψη"/>
            <p:cNvSpPr/>
            <p:nvPr/>
          </p:nvSpPr>
          <p:spPr>
            <a:xfrm>
              <a:off x="5500694" y="1777182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1" name="70 - Ορθογώνιο"/>
            <p:cNvSpPr/>
            <p:nvPr/>
          </p:nvSpPr>
          <p:spPr>
            <a:xfrm>
              <a:off x="5845978" y="1902570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72" name="71 - Ορθογώνιο"/>
            <p:cNvSpPr/>
            <p:nvPr/>
          </p:nvSpPr>
          <p:spPr>
            <a:xfrm>
              <a:off x="5500694" y="1777182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</p:grpSp>
      <p:grpSp>
        <p:nvGrpSpPr>
          <p:cNvPr id="77" name="76 - Ομάδα"/>
          <p:cNvGrpSpPr/>
          <p:nvPr/>
        </p:nvGrpSpPr>
        <p:grpSpPr>
          <a:xfrm>
            <a:off x="642910" y="5857892"/>
            <a:ext cx="1143008" cy="571504"/>
            <a:chOff x="642910" y="5857892"/>
            <a:chExt cx="1143008" cy="571504"/>
          </a:xfrm>
        </p:grpSpPr>
        <p:sp>
          <p:nvSpPr>
            <p:cNvPr id="73" name="72 - Έλλειψη"/>
            <p:cNvSpPr/>
            <p:nvPr/>
          </p:nvSpPr>
          <p:spPr>
            <a:xfrm>
              <a:off x="642910" y="585789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4" name="73 - Ορθογώνιο"/>
            <p:cNvSpPr/>
            <p:nvPr/>
          </p:nvSpPr>
          <p:spPr>
            <a:xfrm>
              <a:off x="785786" y="6000768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  <p:sp>
          <p:nvSpPr>
            <p:cNvPr id="75" name="74 - Έλλειψη"/>
            <p:cNvSpPr/>
            <p:nvPr/>
          </p:nvSpPr>
          <p:spPr>
            <a:xfrm>
              <a:off x="1142976" y="585789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6" name="75 - Ορθογώνιο"/>
            <p:cNvSpPr/>
            <p:nvPr/>
          </p:nvSpPr>
          <p:spPr>
            <a:xfrm>
              <a:off x="1314362" y="5986895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</p:grpSp>
      <p:grpSp>
        <p:nvGrpSpPr>
          <p:cNvPr id="78" name="77 - Ομάδα"/>
          <p:cNvGrpSpPr/>
          <p:nvPr/>
        </p:nvGrpSpPr>
        <p:grpSpPr>
          <a:xfrm rot="20211442">
            <a:off x="428596" y="5000636"/>
            <a:ext cx="1143008" cy="571504"/>
            <a:chOff x="642910" y="5857892"/>
            <a:chExt cx="1143008" cy="571504"/>
          </a:xfrm>
        </p:grpSpPr>
        <p:sp>
          <p:nvSpPr>
            <p:cNvPr id="79" name="78 - Έλλειψη"/>
            <p:cNvSpPr/>
            <p:nvPr/>
          </p:nvSpPr>
          <p:spPr>
            <a:xfrm>
              <a:off x="642910" y="585789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0" name="79 - Ορθογώνιο"/>
            <p:cNvSpPr/>
            <p:nvPr/>
          </p:nvSpPr>
          <p:spPr>
            <a:xfrm>
              <a:off x="785786" y="6000768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  <p:sp>
          <p:nvSpPr>
            <p:cNvPr id="81" name="80 - Έλλειψη"/>
            <p:cNvSpPr/>
            <p:nvPr/>
          </p:nvSpPr>
          <p:spPr>
            <a:xfrm>
              <a:off x="1142976" y="585789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2" name="81 - Ορθογώνιο"/>
            <p:cNvSpPr/>
            <p:nvPr/>
          </p:nvSpPr>
          <p:spPr>
            <a:xfrm>
              <a:off x="1314362" y="5986895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</p:grpSp>
      <p:grpSp>
        <p:nvGrpSpPr>
          <p:cNvPr id="83" name="82 - Ομάδα"/>
          <p:cNvGrpSpPr/>
          <p:nvPr/>
        </p:nvGrpSpPr>
        <p:grpSpPr>
          <a:xfrm rot="2026390">
            <a:off x="2571736" y="6000768"/>
            <a:ext cx="1143008" cy="571504"/>
            <a:chOff x="642910" y="5857892"/>
            <a:chExt cx="1143008" cy="571504"/>
          </a:xfrm>
        </p:grpSpPr>
        <p:sp>
          <p:nvSpPr>
            <p:cNvPr id="84" name="83 - Έλλειψη"/>
            <p:cNvSpPr/>
            <p:nvPr/>
          </p:nvSpPr>
          <p:spPr>
            <a:xfrm>
              <a:off x="642910" y="585789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5" name="84 - Ορθογώνιο"/>
            <p:cNvSpPr/>
            <p:nvPr/>
          </p:nvSpPr>
          <p:spPr>
            <a:xfrm>
              <a:off x="785786" y="6000768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  <p:sp>
          <p:nvSpPr>
            <p:cNvPr id="86" name="85 - Έλλειψη"/>
            <p:cNvSpPr/>
            <p:nvPr/>
          </p:nvSpPr>
          <p:spPr>
            <a:xfrm>
              <a:off x="1142976" y="585789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7" name="86 - Ορθογώνιο"/>
            <p:cNvSpPr/>
            <p:nvPr/>
          </p:nvSpPr>
          <p:spPr>
            <a:xfrm>
              <a:off x="1314362" y="5986895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9" grpId="0" animBg="1"/>
      <p:bldP spid="21" grpId="0"/>
      <p:bldP spid="23" grpId="0"/>
      <p:bldP spid="30" grpId="0" animBg="1"/>
      <p:bldP spid="32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500034" y="857232"/>
            <a:ext cx="22860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000" dirty="0" smtClean="0"/>
          </a:p>
          <a:p>
            <a:r>
              <a:rPr lang="el-GR" sz="2000" dirty="0" smtClean="0"/>
              <a:t>    </a:t>
            </a:r>
            <a:r>
              <a:rPr lang="en-US" sz="2000" dirty="0" err="1" smtClean="0"/>
              <a:t>Cl</a:t>
            </a:r>
            <a:r>
              <a:rPr lang="en-US" sz="2000" dirty="0" smtClean="0"/>
              <a:t> </a:t>
            </a:r>
            <a:r>
              <a:rPr lang="en-US" sz="2000" baseline="-25000" dirty="0" smtClean="0"/>
              <a:t>2</a:t>
            </a:r>
            <a:r>
              <a:rPr lang="el-GR" sz="2000" baseline="-25000" dirty="0" smtClean="0"/>
              <a:t>  </a:t>
            </a:r>
            <a:r>
              <a:rPr lang="el-GR" sz="2000" dirty="0" smtClean="0"/>
              <a:t>  </a:t>
            </a:r>
            <a:r>
              <a:rPr lang="en-US" sz="2000" dirty="0" smtClean="0"/>
              <a:t> O</a:t>
            </a:r>
            <a:r>
              <a:rPr lang="en-US" sz="2000" baseline="-25000" dirty="0" smtClean="0"/>
              <a:t>3</a:t>
            </a:r>
            <a:r>
              <a:rPr lang="el-GR" sz="2000" baseline="-25000" dirty="0" smtClean="0"/>
              <a:t> </a:t>
            </a:r>
            <a:r>
              <a:rPr lang="el-GR" sz="2000" dirty="0" smtClean="0"/>
              <a:t>      </a:t>
            </a:r>
            <a:r>
              <a:rPr lang="en-US" sz="2000" dirty="0" smtClean="0"/>
              <a:t>N</a:t>
            </a:r>
            <a:r>
              <a:rPr lang="en-US" sz="2000" baseline="-25000" dirty="0" smtClean="0"/>
              <a:t>2</a:t>
            </a:r>
            <a:endParaRPr lang="el-GR" sz="2000" baseline="-25000" dirty="0" smtClean="0"/>
          </a:p>
          <a:p>
            <a:endParaRPr lang="el-GR" sz="2000" dirty="0" smtClean="0"/>
          </a:p>
          <a:p>
            <a:r>
              <a:rPr lang="el-GR" sz="2000" dirty="0" smtClean="0"/>
              <a:t> </a:t>
            </a:r>
            <a:r>
              <a:rPr lang="en-US" sz="2000" dirty="0" smtClean="0"/>
              <a:t> O</a:t>
            </a:r>
            <a:r>
              <a:rPr lang="en-US" sz="2000" baseline="-25000" dirty="0" smtClean="0"/>
              <a:t>2</a:t>
            </a:r>
            <a:r>
              <a:rPr lang="el-GR" sz="2000" baseline="-25000" dirty="0" smtClean="0"/>
              <a:t>   </a:t>
            </a:r>
            <a:r>
              <a:rPr lang="el-GR" sz="2000" dirty="0" smtClean="0"/>
              <a:t>  </a:t>
            </a:r>
            <a:r>
              <a:rPr lang="en-US" sz="2000" dirty="0" smtClean="0"/>
              <a:t> P</a:t>
            </a:r>
            <a:r>
              <a:rPr lang="en-US" sz="2000" baseline="-25000" dirty="0" smtClean="0"/>
              <a:t>4</a:t>
            </a:r>
            <a:r>
              <a:rPr lang="el-GR" sz="2000" baseline="-25000" dirty="0" smtClean="0"/>
              <a:t>          </a:t>
            </a:r>
            <a:r>
              <a:rPr lang="el-GR" sz="2000" dirty="0" smtClean="0"/>
              <a:t>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2</a:t>
            </a:r>
            <a:endParaRPr lang="el-GR" sz="2000" baseline="-25000" dirty="0" smtClean="0"/>
          </a:p>
          <a:p>
            <a:endParaRPr lang="el-GR" sz="2000" dirty="0" smtClean="0"/>
          </a:p>
          <a:p>
            <a:r>
              <a:rPr lang="el-GR" sz="2000" dirty="0" smtClean="0"/>
              <a:t> </a:t>
            </a:r>
            <a:endParaRPr lang="el-GR" sz="2000" dirty="0"/>
          </a:p>
        </p:txBody>
      </p:sp>
      <p:sp>
        <p:nvSpPr>
          <p:cNvPr id="3" name="2 - Ορθογώνιο"/>
          <p:cNvSpPr/>
          <p:nvPr/>
        </p:nvSpPr>
        <p:spPr>
          <a:xfrm>
            <a:off x="357158" y="4214818"/>
            <a:ext cx="3592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μοριακοί τύποι  </a:t>
            </a:r>
            <a:r>
              <a:rPr lang="el-GR" dirty="0" smtClean="0"/>
              <a:t>χημικών στοιχείων</a:t>
            </a:r>
          </a:p>
        </p:txBody>
      </p:sp>
      <p:sp>
        <p:nvSpPr>
          <p:cNvPr id="5" name="4 - Επεξήγηση με σύννεφο"/>
          <p:cNvSpPr/>
          <p:nvPr/>
        </p:nvSpPr>
        <p:spPr>
          <a:xfrm>
            <a:off x="142844" y="500042"/>
            <a:ext cx="2857520" cy="2571768"/>
          </a:xfrm>
          <a:prstGeom prst="cloudCallout">
            <a:avLst>
              <a:gd name="adj1" fmla="val 12296"/>
              <a:gd name="adj2" fmla="val 9345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5265630" y="1009632"/>
            <a:ext cx="22860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000" dirty="0" smtClean="0"/>
          </a:p>
          <a:p>
            <a:r>
              <a:rPr lang="el-GR" sz="2000" dirty="0" smtClean="0"/>
              <a:t>    </a:t>
            </a:r>
            <a:r>
              <a:rPr lang="en-US" sz="2000" dirty="0" err="1" smtClean="0"/>
              <a:t>HCl</a:t>
            </a:r>
            <a:r>
              <a:rPr lang="en-US" sz="2000" dirty="0" smtClean="0"/>
              <a:t>      CH</a:t>
            </a:r>
            <a:r>
              <a:rPr lang="en-US" sz="2000" baseline="-25000" dirty="0" smtClean="0"/>
              <a:t>4        </a:t>
            </a:r>
            <a:r>
              <a:rPr lang="en-US" sz="2000" dirty="0" smtClean="0"/>
              <a:t>NH</a:t>
            </a:r>
            <a:r>
              <a:rPr lang="en-US" sz="2000" baseline="-25000" dirty="0" smtClean="0"/>
              <a:t>3</a:t>
            </a:r>
            <a:endParaRPr lang="el-GR" sz="2000" baseline="-25000" dirty="0" smtClean="0"/>
          </a:p>
          <a:p>
            <a:endParaRPr lang="el-GR" sz="2000" dirty="0" smtClean="0"/>
          </a:p>
          <a:p>
            <a:r>
              <a:rPr lang="el-GR" sz="2000" dirty="0" smtClean="0"/>
              <a:t> </a:t>
            </a:r>
            <a:r>
              <a:rPr lang="en-US" sz="2000" dirty="0" smtClean="0"/>
              <a:t> CO</a:t>
            </a:r>
            <a:r>
              <a:rPr lang="en-US" sz="2000" baseline="-25000" dirty="0" smtClean="0"/>
              <a:t>2</a:t>
            </a:r>
            <a:r>
              <a:rPr lang="el-GR" sz="2000" baseline="-25000" dirty="0" smtClean="0"/>
              <a:t>   </a:t>
            </a:r>
            <a:r>
              <a:rPr lang="el-GR" sz="2000" dirty="0" smtClean="0"/>
              <a:t>  </a:t>
            </a:r>
            <a:r>
              <a:rPr lang="en-US" sz="2000" dirty="0" smtClean="0"/>
              <a:t>  </a:t>
            </a:r>
            <a:r>
              <a:rPr lang="el-GR" sz="2000" baseline="-25000" dirty="0" smtClean="0"/>
              <a:t>          </a:t>
            </a:r>
            <a:r>
              <a:rPr lang="el-GR" sz="2000" dirty="0" smtClean="0"/>
              <a:t>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2</a:t>
            </a:r>
            <a:r>
              <a:rPr lang="el-GR" sz="2000" dirty="0" smtClean="0"/>
              <a:t>Ο</a:t>
            </a:r>
          </a:p>
          <a:p>
            <a:endParaRPr lang="el-GR" sz="2000" dirty="0" smtClean="0"/>
          </a:p>
          <a:p>
            <a:r>
              <a:rPr lang="el-GR" sz="2000" dirty="0" smtClean="0"/>
              <a:t> </a:t>
            </a:r>
            <a:endParaRPr lang="el-GR" sz="2000" dirty="0"/>
          </a:p>
        </p:txBody>
      </p:sp>
      <p:sp>
        <p:nvSpPr>
          <p:cNvPr id="7" name="6 - Ορθογώνιο"/>
          <p:cNvSpPr/>
          <p:nvPr/>
        </p:nvSpPr>
        <p:spPr>
          <a:xfrm>
            <a:off x="5122754" y="4367218"/>
            <a:ext cx="3442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μοριακοί τύποι  </a:t>
            </a:r>
            <a:r>
              <a:rPr lang="el-GR" dirty="0" smtClean="0"/>
              <a:t>χημικών ενώσεων</a:t>
            </a:r>
          </a:p>
        </p:txBody>
      </p:sp>
      <p:sp>
        <p:nvSpPr>
          <p:cNvPr id="8" name="7 - Επεξήγηση με σύννεφο"/>
          <p:cNvSpPr/>
          <p:nvPr/>
        </p:nvSpPr>
        <p:spPr>
          <a:xfrm>
            <a:off x="4908440" y="652442"/>
            <a:ext cx="2857520" cy="2571768"/>
          </a:xfrm>
          <a:prstGeom prst="cloudCallout">
            <a:avLst>
              <a:gd name="adj1" fmla="val 12296"/>
              <a:gd name="adj2" fmla="val 9345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6215074" y="2357430"/>
            <a:ext cx="458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 animBg="1"/>
      <p:bldP spid="6" grpId="0"/>
      <p:bldP spid="7" grpId="0"/>
      <p:bldP spid="8" grpId="0" animBg="1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571440" y="3571876"/>
            <a:ext cx="85725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000" dirty="0" smtClean="0"/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Την ποσοτική σύσταση, δηλαδή τον αριθμό των ατόμων κάθε στοιχείου από τα οποία αποτελείται το μόριο της χημικής ένωσης ή το μόριο του χημικού στοιχείου. </a:t>
            </a:r>
          </a:p>
          <a:p>
            <a:r>
              <a:rPr lang="el-GR" sz="2000" dirty="0" smtClean="0"/>
              <a:t> </a:t>
            </a:r>
            <a:endParaRPr lang="el-GR" sz="2000" dirty="0"/>
          </a:p>
        </p:txBody>
      </p:sp>
      <p:sp>
        <p:nvSpPr>
          <p:cNvPr id="3" name="2 - Ορθογώνιο"/>
          <p:cNvSpPr/>
          <p:nvPr/>
        </p:nvSpPr>
        <p:spPr>
          <a:xfrm>
            <a:off x="285720" y="714356"/>
            <a:ext cx="75009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Ένα μόριο το συμβολίζουμε με </a:t>
            </a:r>
            <a:r>
              <a:rPr lang="el-GR" sz="2000" b="1" dirty="0" smtClean="0"/>
              <a:t>τον μοριακό </a:t>
            </a:r>
            <a:r>
              <a:rPr lang="el-GR" sz="2000" b="1" dirty="0" smtClean="0"/>
              <a:t>τύπο</a:t>
            </a:r>
            <a:r>
              <a:rPr lang="en-US" sz="2000" b="1" dirty="0" smtClean="0"/>
              <a:t>. </a:t>
            </a:r>
            <a:r>
              <a:rPr lang="en-US" sz="2000" b="1" dirty="0" smtClean="0"/>
              <a:t>	</a:t>
            </a:r>
            <a:endParaRPr lang="en-US" sz="2000" b="1" dirty="0" smtClean="0"/>
          </a:p>
          <a:p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n-US" sz="2000" dirty="0" smtClean="0"/>
              <a:t> </a:t>
            </a:r>
            <a:r>
              <a:rPr lang="el-GR" sz="2000" dirty="0" smtClean="0"/>
              <a:t> </a:t>
            </a:r>
            <a:r>
              <a:rPr lang="el-GR" sz="2000" dirty="0" smtClean="0"/>
              <a:t>μοριακός τύπος ενός μορίου δείχνει: 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1000100" y="2428868"/>
            <a:ext cx="72152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2000" dirty="0" smtClean="0"/>
              <a:t>Την ποιοτική σύσταση του μορίου, δηλαδή από ποια στοιχεία αποτελείται το μόριο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7858180" cy="5835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42844" y="428604"/>
            <a:ext cx="85725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Χημικά στοιχεία (ή στοιχεία) είναι υλικά που αποτελούνται από ένα είδος ατόμου</a:t>
            </a:r>
            <a:r>
              <a:rPr lang="el-GR" sz="2800" dirty="0" smtClean="0"/>
              <a:t>. </a:t>
            </a:r>
          </a:p>
          <a:p>
            <a:endParaRPr lang="el-GR" sz="2800" dirty="0" smtClean="0"/>
          </a:p>
          <a:p>
            <a:pPr algn="ctr"/>
            <a:r>
              <a:rPr lang="el-GR" sz="2800" dirty="0" smtClean="0">
                <a:solidFill>
                  <a:srgbClr val="FF0000"/>
                </a:solidFill>
              </a:rPr>
              <a:t>Δηλαδή αποτελούνται από άτομα που όλα έχουν στον πυρήνα τους, τον ίδιο αριθμό πρωτονίων  (δηλαδή ίδιο ατομικό αριθμό)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endParaRPr lang="el-GR" sz="2800" dirty="0" smtClean="0"/>
          </a:p>
        </p:txBody>
      </p:sp>
      <p:sp>
        <p:nvSpPr>
          <p:cNvPr id="3" name="2 - TextBox"/>
          <p:cNvSpPr txBox="1"/>
          <p:nvPr/>
        </p:nvSpPr>
        <p:spPr>
          <a:xfrm>
            <a:off x="0" y="6286520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Στη φύση υπάρχουν περίπου 118 διαφορετικά χημικά στοιχεία (ή στοιχεία) </a:t>
            </a:r>
            <a:endParaRPr lang="en-US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500034" y="4214818"/>
            <a:ext cx="73581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Για </a:t>
            </a:r>
            <a:r>
              <a:rPr lang="el-GR" b="1" dirty="0" smtClean="0"/>
              <a:t>παράδειγμα</a:t>
            </a:r>
            <a:r>
              <a:rPr lang="el-GR" dirty="0" smtClean="0"/>
              <a:t> ένα υλικό που αποτελείται από άτομα άνθρακα είναι στοιχείο, διότι σε όλα τα άτομα του θα υπάρχουν έξι πρωτόνια.</a:t>
            </a:r>
          </a:p>
          <a:p>
            <a:r>
              <a:rPr lang="el-GR" dirty="0" smtClean="0"/>
              <a:t>Χημικά στοιχεία είναι ο άνθρακας ,  το </a:t>
            </a:r>
            <a:r>
              <a:rPr lang="el-GR" dirty="0" err="1" smtClean="0"/>
              <a:t>λίθιο</a:t>
            </a:r>
            <a:r>
              <a:rPr lang="el-GR" dirty="0" smtClean="0"/>
              <a:t>,  το οξυγόνο κ.α.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786710" y="521495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3929066"/>
            <a:ext cx="4643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αέριο οξυγόνο αποτελείται από άτομα οξυγόνου, που όλα τα άτομα έχουν μέσα στο πυρήνα τους 8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οξυγόνου.</a:t>
            </a:r>
          </a:p>
          <a:p>
            <a:r>
              <a:rPr lang="el-GR" sz="2000" u="sng" dirty="0" smtClean="0"/>
              <a:t>Άρα το οξυγόνο έχει ατομικό αριθμό </a:t>
            </a:r>
            <a:r>
              <a:rPr lang="el-GR" sz="2000" b="1" u="sng" dirty="0" smtClean="0"/>
              <a:t>Ζ= 8</a:t>
            </a:r>
          </a:p>
          <a:p>
            <a:endParaRPr lang="el-GR" sz="2000" dirty="0" smtClean="0"/>
          </a:p>
        </p:txBody>
      </p:sp>
      <p:sp>
        <p:nvSpPr>
          <p:cNvPr id="34" name="33 - TextBox"/>
          <p:cNvSpPr txBox="1"/>
          <p:nvPr/>
        </p:nvSpPr>
        <p:spPr>
          <a:xfrm rot="19963907">
            <a:off x="4045898" y="197398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οξυγόνου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072066" y="2643182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786710" y="5072074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8429652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8429652" y="42862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Έλλειψη"/>
          <p:cNvSpPr/>
          <p:nvPr/>
        </p:nvSpPr>
        <p:spPr>
          <a:xfrm>
            <a:off x="6072198" y="585789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TextBox"/>
          <p:cNvSpPr txBox="1"/>
          <p:nvPr/>
        </p:nvSpPr>
        <p:spPr>
          <a:xfrm>
            <a:off x="6072198" y="571501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1" name="60 - Έλλειψη"/>
          <p:cNvSpPr/>
          <p:nvPr/>
        </p:nvSpPr>
        <p:spPr>
          <a:xfrm>
            <a:off x="707233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61 - TextBox"/>
          <p:cNvSpPr txBox="1"/>
          <p:nvPr/>
        </p:nvSpPr>
        <p:spPr>
          <a:xfrm>
            <a:off x="7072330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7286644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7286644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5" name="64 - Σύννεφο"/>
          <p:cNvSpPr/>
          <p:nvPr/>
        </p:nvSpPr>
        <p:spPr>
          <a:xfrm>
            <a:off x="0" y="142852"/>
            <a:ext cx="3143240" cy="235745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68 - TextBox"/>
          <p:cNvSpPr txBox="1"/>
          <p:nvPr/>
        </p:nvSpPr>
        <p:spPr>
          <a:xfrm>
            <a:off x="2571736" y="92867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Αέριο οξυγόνο</a:t>
            </a:r>
            <a:endParaRPr lang="en-US" b="1" dirty="0"/>
          </a:p>
        </p:txBody>
      </p:sp>
      <p:cxnSp>
        <p:nvCxnSpPr>
          <p:cNvPr id="71" name="70 - Ευθύγραμμο βέλος σύνδεσης"/>
          <p:cNvCxnSpPr/>
          <p:nvPr/>
        </p:nvCxnSpPr>
        <p:spPr>
          <a:xfrm>
            <a:off x="3000364" y="1500174"/>
            <a:ext cx="171451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0" y="57864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u="sng" dirty="0" smtClean="0"/>
              <a:t>Το υλικό οξυγόνο είναι χημικό στοιχείο, αφού αποτελείται από ένα είδος ατόμου</a:t>
            </a:r>
          </a:p>
        </p:txBody>
      </p:sp>
      <p:sp>
        <p:nvSpPr>
          <p:cNvPr id="56" name="55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5" grpId="0"/>
      <p:bldP spid="46" grpId="0"/>
      <p:bldP spid="47" grpId="0"/>
      <p:bldP spid="30" grpId="0"/>
      <p:bldP spid="49" grpId="0"/>
      <p:bldP spid="34" grpId="0"/>
      <p:bldP spid="39" grpId="0"/>
      <p:bldP spid="40" grpId="0"/>
      <p:bldP spid="48" grpId="0" animBg="1"/>
      <p:bldP spid="50" grpId="0" animBg="1"/>
      <p:bldP spid="51" grpId="0" animBg="1"/>
      <p:bldP spid="52" grpId="0"/>
      <p:bldP spid="53" grpId="0" animBg="1"/>
      <p:bldP spid="54" grpId="0"/>
      <p:bldP spid="57" grpId="0" animBg="1"/>
      <p:bldP spid="58" grpId="0"/>
      <p:bldP spid="59" grpId="0" animBg="1"/>
      <p:bldP spid="60" grpId="0"/>
      <p:bldP spid="61" grpId="0" animBg="1"/>
      <p:bldP spid="62" grpId="0"/>
      <p:bldP spid="63" grpId="0" animBg="1"/>
      <p:bldP spid="64" grpId="0"/>
      <p:bldP spid="69" grpId="0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357158" y="642918"/>
            <a:ext cx="461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Ο </a:t>
            </a:r>
            <a:endParaRPr lang="el-GR" sz="2400" dirty="0"/>
          </a:p>
        </p:txBody>
      </p:sp>
      <p:sp>
        <p:nvSpPr>
          <p:cNvPr id="8" name="7 - Ορθογώνιο"/>
          <p:cNvSpPr/>
          <p:nvPr/>
        </p:nvSpPr>
        <p:spPr>
          <a:xfrm>
            <a:off x="1071538" y="642918"/>
            <a:ext cx="1584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 Οξυγόνο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357158" y="2538707"/>
            <a:ext cx="461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Η </a:t>
            </a:r>
            <a:endParaRPr lang="el-GR" sz="24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071538" y="2538707"/>
            <a:ext cx="17475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 Υδρογόνο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357158" y="3038773"/>
            <a:ext cx="603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Η</a:t>
            </a:r>
            <a:r>
              <a:rPr lang="en-US" sz="2400" b="1" dirty="0" smtClean="0"/>
              <a:t>e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1071538" y="3038773"/>
            <a:ext cx="10015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Ήλιο</a:t>
            </a:r>
          </a:p>
        </p:txBody>
      </p:sp>
      <p:sp>
        <p:nvSpPr>
          <p:cNvPr id="15" name="14 - Ορθογώνιο"/>
          <p:cNvSpPr/>
          <p:nvPr/>
        </p:nvSpPr>
        <p:spPr>
          <a:xfrm>
            <a:off x="5572132" y="2324393"/>
            <a:ext cx="417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C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6286512" y="2324393"/>
            <a:ext cx="17475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Άνθρακας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5500694" y="3038773"/>
            <a:ext cx="569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Ca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6215074" y="3038773"/>
            <a:ext cx="16129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Ασβέστιο</a:t>
            </a:r>
          </a:p>
        </p:txBody>
      </p:sp>
      <p:sp>
        <p:nvSpPr>
          <p:cNvPr id="19" name="18 - Ορθογώνιο"/>
          <p:cNvSpPr/>
          <p:nvPr/>
        </p:nvSpPr>
        <p:spPr>
          <a:xfrm>
            <a:off x="5643570" y="3824591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Cl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6357950" y="3824591"/>
            <a:ext cx="1325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χλώριο</a:t>
            </a:r>
          </a:p>
        </p:txBody>
      </p:sp>
      <p:sp>
        <p:nvSpPr>
          <p:cNvPr id="21" name="20 - Ορθογώνιο"/>
          <p:cNvSpPr/>
          <p:nvPr/>
        </p:nvSpPr>
        <p:spPr>
          <a:xfrm>
            <a:off x="5643570" y="4896161"/>
            <a:ext cx="5132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Cu</a:t>
            </a:r>
            <a:endParaRPr lang="el-GR" sz="24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6357950" y="4896161"/>
            <a:ext cx="13022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χαλκός</a:t>
            </a:r>
          </a:p>
        </p:txBody>
      </p:sp>
      <p:sp>
        <p:nvSpPr>
          <p:cNvPr id="23" name="22 - Ορθογώνιο"/>
          <p:cNvSpPr/>
          <p:nvPr/>
        </p:nvSpPr>
        <p:spPr>
          <a:xfrm>
            <a:off x="285720" y="4857760"/>
            <a:ext cx="421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K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000100" y="4857760"/>
            <a:ext cx="1158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Κάλιο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357158" y="3571876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Η</a:t>
            </a:r>
            <a:r>
              <a:rPr lang="en-US" sz="2400" b="1" dirty="0" smtClean="0"/>
              <a:t>g</a:t>
            </a:r>
            <a:endParaRPr lang="el-GR" sz="24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071538" y="3571876"/>
            <a:ext cx="2002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Υδράργυρος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857356" y="142852"/>
            <a:ext cx="564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Ονομασία ατόμων - στοιχείων</a:t>
            </a:r>
            <a:endParaRPr lang="en-US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428596" y="928670"/>
            <a:ext cx="461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Ν </a:t>
            </a:r>
            <a:endParaRPr lang="el-GR" sz="2400" dirty="0"/>
          </a:p>
        </p:txBody>
      </p:sp>
      <p:sp>
        <p:nvSpPr>
          <p:cNvPr id="8" name="7 - Ορθογώνιο"/>
          <p:cNvSpPr/>
          <p:nvPr/>
        </p:nvSpPr>
        <p:spPr>
          <a:xfrm>
            <a:off x="1142976" y="928670"/>
            <a:ext cx="1201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Άζωτο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428596" y="1643050"/>
            <a:ext cx="6367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Να </a:t>
            </a:r>
            <a:endParaRPr lang="el-GR" sz="2400" dirty="0"/>
          </a:p>
        </p:txBody>
      </p:sp>
      <p:sp>
        <p:nvSpPr>
          <p:cNvPr id="10" name="9 - Ορθογώνιο"/>
          <p:cNvSpPr/>
          <p:nvPr/>
        </p:nvSpPr>
        <p:spPr>
          <a:xfrm>
            <a:off x="1142976" y="1643050"/>
            <a:ext cx="1325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Νάτριο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357158" y="2467269"/>
            <a:ext cx="6110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Ν</a:t>
            </a:r>
            <a:r>
              <a:rPr lang="en-US" sz="2400" b="1" dirty="0" smtClean="0"/>
              <a:t>e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071538" y="2467269"/>
            <a:ext cx="9845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 Νέο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357158" y="4429132"/>
            <a:ext cx="335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I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1071538" y="4429132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Ιώδιο</a:t>
            </a:r>
          </a:p>
        </p:txBody>
      </p:sp>
      <p:sp>
        <p:nvSpPr>
          <p:cNvPr id="15" name="14 - Ορθογώνιο"/>
          <p:cNvSpPr/>
          <p:nvPr/>
        </p:nvSpPr>
        <p:spPr>
          <a:xfrm>
            <a:off x="5439431" y="1500174"/>
            <a:ext cx="417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P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6153811" y="1500174"/>
            <a:ext cx="1877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Φώσφορος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5796589" y="2428868"/>
            <a:ext cx="5822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Pb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6510969" y="2428868"/>
            <a:ext cx="1775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Μόλυβδος</a:t>
            </a:r>
          </a:p>
        </p:txBody>
      </p:sp>
      <p:sp>
        <p:nvSpPr>
          <p:cNvPr id="19" name="18 - Ορθογώνιο"/>
          <p:cNvSpPr/>
          <p:nvPr/>
        </p:nvSpPr>
        <p:spPr>
          <a:xfrm>
            <a:off x="4929190" y="4572008"/>
            <a:ext cx="514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Α</a:t>
            </a:r>
            <a:r>
              <a:rPr lang="en-US" sz="2400" b="1" dirty="0" smtClean="0"/>
              <a:t>l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5643570" y="4572008"/>
            <a:ext cx="30060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αλουμίνιο ή αργίλιο</a:t>
            </a:r>
          </a:p>
        </p:txBody>
      </p:sp>
      <p:sp>
        <p:nvSpPr>
          <p:cNvPr id="21" name="20 - Ορθογώνιο"/>
          <p:cNvSpPr/>
          <p:nvPr/>
        </p:nvSpPr>
        <p:spPr>
          <a:xfrm>
            <a:off x="6143636" y="5286388"/>
            <a:ext cx="548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Α</a:t>
            </a:r>
            <a:r>
              <a:rPr lang="en-US" sz="2400" b="1" dirty="0" smtClean="0"/>
              <a:t>r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6858016" y="5286388"/>
            <a:ext cx="10586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αργό</a:t>
            </a:r>
          </a:p>
        </p:txBody>
      </p:sp>
      <p:sp>
        <p:nvSpPr>
          <p:cNvPr id="23" name="22 - Ορθογώνιο"/>
          <p:cNvSpPr/>
          <p:nvPr/>
        </p:nvSpPr>
        <p:spPr>
          <a:xfrm>
            <a:off x="4929190" y="5857892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Α</a:t>
            </a:r>
            <a:r>
              <a:rPr lang="en-US" sz="2400" b="1" dirty="0" smtClean="0"/>
              <a:t>g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5643570" y="5857892"/>
            <a:ext cx="15202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Άργυρος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571472" y="928670"/>
            <a:ext cx="535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Br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1285852" y="928670"/>
            <a:ext cx="1391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Βρώμιο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1857356" y="142852"/>
            <a:ext cx="564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Ονομασία ατόμων - στοιχείων</a:t>
            </a:r>
            <a:endParaRPr lang="en-US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500034" y="1967203"/>
            <a:ext cx="5822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Be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10" name="9 - Ορθογώνιο"/>
          <p:cNvSpPr/>
          <p:nvPr/>
        </p:nvSpPr>
        <p:spPr>
          <a:xfrm>
            <a:off x="1214414" y="1967203"/>
            <a:ext cx="16190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βηρύλλιο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571472" y="4643446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285852" y="4643446"/>
            <a:ext cx="1391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Φθόριο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357158" y="5533739"/>
            <a:ext cx="5456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Fe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1071538" y="5533739"/>
            <a:ext cx="1422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Σίδηρος</a:t>
            </a:r>
          </a:p>
        </p:txBody>
      </p:sp>
      <p:sp>
        <p:nvSpPr>
          <p:cNvPr id="15" name="14 - Ορθογώνιο"/>
          <p:cNvSpPr/>
          <p:nvPr/>
        </p:nvSpPr>
        <p:spPr>
          <a:xfrm>
            <a:off x="6357950" y="1571612"/>
            <a:ext cx="3305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S</a:t>
            </a:r>
            <a:endParaRPr lang="el-GR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7072330" y="1571612"/>
            <a:ext cx="10102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Θείο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6286512" y="2428868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Si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7000892" y="2428868"/>
            <a:ext cx="1391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Πυρίτιο</a:t>
            </a:r>
          </a:p>
        </p:txBody>
      </p:sp>
      <p:sp>
        <p:nvSpPr>
          <p:cNvPr id="19" name="18 - Ορθογώνιο"/>
          <p:cNvSpPr/>
          <p:nvPr/>
        </p:nvSpPr>
        <p:spPr>
          <a:xfrm>
            <a:off x="5929322" y="4714884"/>
            <a:ext cx="5661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Zn</a:t>
            </a:r>
            <a:r>
              <a:rPr lang="el-GR" sz="2400" b="1" dirty="0" smtClean="0"/>
              <a:t> </a:t>
            </a:r>
            <a:endParaRPr lang="el-GR" sz="24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6643702" y="4714884"/>
            <a:ext cx="22368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Ψευδάργυρος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500166" y="285728"/>
            <a:ext cx="71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Ονομασία χημικών στοιχείων- στοιχείων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1785926"/>
            <a:ext cx="87868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Τα στοιχεία τα συμβολίζουμε με αγγλικά γράμματα, συγκεκριμένα: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857224" y="3571876"/>
            <a:ext cx="7929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b="1" dirty="0" smtClean="0">
                <a:solidFill>
                  <a:srgbClr val="C00000"/>
                </a:solidFill>
              </a:rPr>
              <a:t>Ένα κεφαλαίο </a:t>
            </a:r>
            <a:r>
              <a:rPr lang="el-GR" sz="2400" dirty="0" smtClean="0">
                <a:solidFill>
                  <a:srgbClr val="C00000"/>
                </a:solidFill>
              </a:rPr>
              <a:t>αγγλικό γράμμα (π.χ. </a:t>
            </a:r>
            <a:r>
              <a:rPr lang="en-US" sz="2400" dirty="0" smtClean="0">
                <a:solidFill>
                  <a:srgbClr val="C00000"/>
                </a:solidFill>
              </a:rPr>
              <a:t>H, I , K , N , C)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857224" y="4929198"/>
            <a:ext cx="70009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b="1" dirty="0" smtClean="0">
                <a:solidFill>
                  <a:srgbClr val="C00000"/>
                </a:solidFill>
              </a:rPr>
              <a:t>Ένα κεφαλαίο</a:t>
            </a:r>
            <a:r>
              <a:rPr lang="en-US" sz="2400" b="1" dirty="0" smtClean="0">
                <a:solidFill>
                  <a:srgbClr val="C00000"/>
                </a:solidFill>
              </a:rPr>
              <a:t>, </a:t>
            </a:r>
            <a:r>
              <a:rPr lang="el-GR" sz="2400" b="1" dirty="0" smtClean="0">
                <a:solidFill>
                  <a:srgbClr val="C00000"/>
                </a:solidFill>
              </a:rPr>
              <a:t>μαζί με ένα μικρό  </a:t>
            </a:r>
            <a:r>
              <a:rPr lang="el-GR" sz="2400" dirty="0" smtClean="0">
                <a:solidFill>
                  <a:srgbClr val="C00000"/>
                </a:solidFill>
              </a:rPr>
              <a:t>αγγλικό γράμμα (π.χ. </a:t>
            </a:r>
            <a:r>
              <a:rPr lang="en-US" sz="2400" dirty="0" smtClean="0">
                <a:solidFill>
                  <a:srgbClr val="C00000"/>
                </a:solidFill>
              </a:rPr>
              <a:t>He,  Br , Na , Ca)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7429520" y="6273225"/>
            <a:ext cx="9653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3200" b="1" dirty="0" err="1" smtClean="0">
                <a:solidFill>
                  <a:srgbClr val="7030A0"/>
                </a:solidFill>
              </a:rPr>
              <a:t>Cl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8202717" y="3714752"/>
            <a:ext cx="9412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3200" b="1" dirty="0" smtClean="0">
                <a:solidFill>
                  <a:srgbClr val="7030A0"/>
                </a:solidFill>
              </a:rPr>
              <a:t>Si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5643570" y="6000768"/>
            <a:ext cx="8707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3200" b="1" dirty="0" smtClean="0">
                <a:solidFill>
                  <a:srgbClr val="7030A0"/>
                </a:solidFill>
              </a:rPr>
              <a:t>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8143900" y="5214950"/>
            <a:ext cx="8707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l-GR" sz="3200" b="1" dirty="0" smtClean="0">
                <a:solidFill>
                  <a:srgbClr val="7030A0"/>
                </a:solidFill>
              </a:rPr>
              <a:t>Κ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7358082" y="5214950"/>
            <a:ext cx="9060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l-GR" sz="3200" b="1" dirty="0" smtClean="0">
                <a:solidFill>
                  <a:srgbClr val="7030A0"/>
                </a:solidFill>
              </a:rPr>
              <a:t>Η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7786710" y="4429132"/>
            <a:ext cx="11192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3200" b="1" dirty="0" smtClean="0">
                <a:solidFill>
                  <a:srgbClr val="7030A0"/>
                </a:solidFill>
              </a:rPr>
              <a:t>Na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6715140" y="6273225"/>
            <a:ext cx="9172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3200" b="1" dirty="0" smtClean="0">
                <a:solidFill>
                  <a:srgbClr val="7030A0"/>
                </a:solidFill>
              </a:rPr>
              <a:t>N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7929586" y="5929330"/>
            <a:ext cx="8643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3200" b="1" dirty="0" smtClean="0">
                <a:solidFill>
                  <a:srgbClr val="7030A0"/>
                </a:solidFill>
              </a:rPr>
              <a:t>C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6500826" y="5857892"/>
            <a:ext cx="9236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l-GR" sz="3200" b="1" dirty="0" smtClean="0">
                <a:solidFill>
                  <a:srgbClr val="7030A0"/>
                </a:solidFill>
              </a:rPr>
              <a:t>Ο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214282" y="4643446"/>
            <a:ext cx="60007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u="sng" dirty="0" smtClean="0">
                <a:solidFill>
                  <a:srgbClr val="FF0000"/>
                </a:solidFill>
              </a:rPr>
              <a:t>Παράδειγμα</a:t>
            </a:r>
            <a:r>
              <a:rPr lang="el-GR" dirty="0" smtClean="0"/>
              <a:t> με το γράμμα </a:t>
            </a:r>
            <a:r>
              <a:rPr lang="el-GR" b="1" dirty="0" smtClean="0"/>
              <a:t>Ο</a:t>
            </a:r>
            <a:r>
              <a:rPr lang="el-GR" dirty="0" smtClean="0"/>
              <a:t> συμβολίζουμε ένα </a:t>
            </a:r>
            <a:r>
              <a:rPr lang="el-GR" b="1" dirty="0" smtClean="0"/>
              <a:t>άτομο του οξυγόνου,  </a:t>
            </a:r>
            <a:r>
              <a:rPr lang="el-GR" dirty="0" smtClean="0"/>
              <a:t>αλλά και το χημικό στοιχείο (ή στοιχείο) οξυγόνο δηλαδή </a:t>
            </a:r>
            <a:r>
              <a:rPr lang="el-GR" b="1" dirty="0" smtClean="0"/>
              <a:t>ένα υλικό που όλα τα άτομα του είναι άτομα οξυγόνου</a:t>
            </a:r>
            <a:r>
              <a:rPr lang="el-GR" dirty="0" smtClean="0"/>
              <a:t>( δηλαδή έχουν στο πυρήνα τους ίδιο αριθμό πρωτονίων)</a:t>
            </a:r>
            <a:endParaRPr lang="en-US" dirty="0"/>
          </a:p>
        </p:txBody>
      </p:sp>
      <p:sp>
        <p:nvSpPr>
          <p:cNvPr id="18" name="17 - Ορθογώνιο"/>
          <p:cNvSpPr/>
          <p:nvPr/>
        </p:nvSpPr>
        <p:spPr>
          <a:xfrm>
            <a:off x="714348" y="285728"/>
            <a:ext cx="757242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Προσοχή!!!</a:t>
            </a:r>
            <a:r>
              <a:rPr lang="el-GR" dirty="0" smtClean="0"/>
              <a:t> τα γράμματα που συμβολίζουν χημικά στοιχεία</a:t>
            </a:r>
            <a:r>
              <a:rPr lang="en-US" dirty="0" smtClean="0"/>
              <a:t>,</a:t>
            </a:r>
            <a:r>
              <a:rPr lang="el-GR" dirty="0" smtClean="0"/>
              <a:t> μπορούν να συμβολίζουν δύο πράγματα:</a:t>
            </a:r>
          </a:p>
        </p:txBody>
      </p:sp>
      <p:sp>
        <p:nvSpPr>
          <p:cNvPr id="19" name="18 - Ορθογώνιο"/>
          <p:cNvSpPr/>
          <p:nvPr/>
        </p:nvSpPr>
        <p:spPr>
          <a:xfrm>
            <a:off x="857224" y="1571612"/>
            <a:ext cx="76438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030A0"/>
              </a:buClr>
              <a:buSzPct val="200000"/>
              <a:buFont typeface="Wingdings" pitchFamily="2" charset="2"/>
              <a:buChar char="Ø"/>
            </a:pPr>
            <a:r>
              <a:rPr lang="el-GR" dirty="0" smtClean="0"/>
              <a:t>το</a:t>
            </a:r>
            <a:r>
              <a:rPr lang="en-US" dirty="0" smtClean="0"/>
              <a:t> </a:t>
            </a:r>
            <a:r>
              <a:rPr lang="el-GR" dirty="0" smtClean="0"/>
              <a:t> σύμβολο χημικού στοιχείου (π.χ. Ο, Η, </a:t>
            </a:r>
            <a:r>
              <a:rPr lang="en-US" dirty="0" smtClean="0"/>
              <a:t>Br  </a:t>
            </a:r>
            <a:r>
              <a:rPr lang="el-GR" dirty="0" err="1" smtClean="0"/>
              <a:t>κ.α</a:t>
            </a:r>
            <a:r>
              <a:rPr lang="el-GR" dirty="0" smtClean="0"/>
              <a:t>) μπορεί να </a:t>
            </a:r>
            <a:r>
              <a:rPr lang="el-GR" b="1" dirty="0" smtClean="0"/>
              <a:t>συμβολίζει ένα υλικό (ένα σώμα) </a:t>
            </a:r>
            <a:r>
              <a:rPr lang="el-GR" dirty="0" smtClean="0"/>
              <a:t>που είναι χημικό στοιχείο δηλαδή αποτελείται από άτομα του ίδιου είδους </a:t>
            </a:r>
            <a:endParaRPr lang="el-GR" dirty="0"/>
          </a:p>
        </p:txBody>
      </p:sp>
      <p:sp>
        <p:nvSpPr>
          <p:cNvPr id="20" name="19 - Ορθογώνιο"/>
          <p:cNvSpPr/>
          <p:nvPr/>
        </p:nvSpPr>
        <p:spPr>
          <a:xfrm>
            <a:off x="857224" y="3000372"/>
            <a:ext cx="6357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030A0"/>
              </a:buClr>
              <a:buSzPct val="200000"/>
              <a:buFont typeface="Wingdings" pitchFamily="2" charset="2"/>
              <a:buChar char="Ø"/>
            </a:pPr>
            <a:r>
              <a:rPr lang="el-GR" dirty="0" smtClean="0"/>
              <a:t>επίσης το σύμβολο του χημικού στοιχείου (π.χ. Ο, Η, </a:t>
            </a:r>
            <a:r>
              <a:rPr lang="en-US" dirty="0" smtClean="0"/>
              <a:t>Br  </a:t>
            </a:r>
            <a:r>
              <a:rPr lang="el-GR" dirty="0" err="1" smtClean="0"/>
              <a:t>κ.α</a:t>
            </a:r>
            <a:r>
              <a:rPr lang="el-GR" dirty="0" smtClean="0"/>
              <a:t>) ,  </a:t>
            </a:r>
            <a:r>
              <a:rPr lang="el-GR" b="1" dirty="0" smtClean="0"/>
              <a:t>συμβολίζει ένα  άτομο </a:t>
            </a:r>
            <a:r>
              <a:rPr lang="el-GR" dirty="0" smtClean="0"/>
              <a:t>του  χημικού  στοιχείου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143504" y="2500306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491434" y="33480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786446" y="378619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215206" y="452372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6929454" y="307181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705616" y="5549321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6929454" y="452372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215206" y="402365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358082" y="423797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000892" y="423797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643702" y="430941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643834" y="46434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715140" y="4452286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786578" y="3929066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143768" y="3880782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786446" y="364331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6929454" y="29289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634178" y="533500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491434" y="32051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215206" y="438084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5796564" y="6341466"/>
            <a:ext cx="3232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Ένα άτομο οξυγόνου   Ο</a:t>
            </a:r>
            <a:endParaRPr lang="en-US" b="1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6000760" y="1571612"/>
            <a:ext cx="64294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000892" y="4071942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643834" y="450057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510482" y="439037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358082" y="471488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429256" y="4844489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429256" y="4701613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143900" y="505880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143900" y="491592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8286776" y="392906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8286776" y="37147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Έλλειψη"/>
          <p:cNvSpPr/>
          <p:nvPr/>
        </p:nvSpPr>
        <p:spPr>
          <a:xfrm>
            <a:off x="5929322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TextBox"/>
          <p:cNvSpPr txBox="1"/>
          <p:nvPr/>
        </p:nvSpPr>
        <p:spPr>
          <a:xfrm>
            <a:off x="5929322" y="51435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1" name="60 - Έλλειψη"/>
          <p:cNvSpPr/>
          <p:nvPr/>
        </p:nvSpPr>
        <p:spPr>
          <a:xfrm>
            <a:off x="6929454" y="478632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61 - TextBox"/>
          <p:cNvSpPr txBox="1"/>
          <p:nvPr/>
        </p:nvSpPr>
        <p:spPr>
          <a:xfrm>
            <a:off x="6929454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7143768" y="478632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5" name="64 - Σύννεφο"/>
          <p:cNvSpPr/>
          <p:nvPr/>
        </p:nvSpPr>
        <p:spPr>
          <a:xfrm>
            <a:off x="0" y="3000372"/>
            <a:ext cx="3143240" cy="235745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68 - TextBox"/>
          <p:cNvSpPr txBox="1"/>
          <p:nvPr/>
        </p:nvSpPr>
        <p:spPr>
          <a:xfrm>
            <a:off x="500034" y="5214950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Χημικό  στοιχείο ή στοιχείο οξυγόνο  Ο</a:t>
            </a:r>
            <a:endParaRPr lang="en-US" b="1" dirty="0"/>
          </a:p>
        </p:txBody>
      </p:sp>
      <p:cxnSp>
        <p:nvCxnSpPr>
          <p:cNvPr id="71" name="70 - Ευθύγραμμο βέλος σύνδεσης"/>
          <p:cNvCxnSpPr/>
          <p:nvPr/>
        </p:nvCxnSpPr>
        <p:spPr>
          <a:xfrm rot="5400000">
            <a:off x="2357422" y="1571612"/>
            <a:ext cx="1071570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Ορθογώνιο"/>
          <p:cNvSpPr/>
          <p:nvPr/>
        </p:nvSpPr>
        <p:spPr>
          <a:xfrm>
            <a:off x="428596" y="357166"/>
            <a:ext cx="87154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Παράδειγμα</a:t>
            </a:r>
            <a:r>
              <a:rPr lang="el-GR" sz="2000" dirty="0" smtClean="0"/>
              <a:t> με το σύμβολο του οξυγόνου Ο συμβολίζουμε ένα άτομο οξυγόνου ,αλλά με το ίδιο σύμβολο Ο </a:t>
            </a:r>
            <a:r>
              <a:rPr lang="en-US" sz="2000" dirty="0" smtClean="0"/>
              <a:t> </a:t>
            </a:r>
            <a:r>
              <a:rPr lang="el-GR" sz="2000" dirty="0" smtClean="0"/>
              <a:t>  </a:t>
            </a:r>
            <a:r>
              <a:rPr lang="el-GR" sz="2000" dirty="0" smtClean="0"/>
              <a:t>συμβολίζουμε και το χημικό στοιχείο ή στοιχείο </a:t>
            </a:r>
            <a:r>
              <a:rPr lang="el-GR" sz="2000" dirty="0" smtClean="0"/>
              <a:t>οξυγόνο</a:t>
            </a:r>
            <a:r>
              <a:rPr lang="en-US" sz="2000" dirty="0" smtClean="0"/>
              <a:t> </a:t>
            </a:r>
            <a:r>
              <a:rPr lang="el-GR" sz="2000" dirty="0" smtClean="0"/>
              <a:t>(= </a:t>
            </a:r>
            <a:r>
              <a:rPr lang="el-GR" sz="2000" dirty="0" smtClean="0"/>
              <a:t>ένα υλικό που αποτελείται μόνο από άτομα οξυγόνο),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5" grpId="0"/>
      <p:bldP spid="46" grpId="0"/>
      <p:bldP spid="47" grpId="0"/>
      <p:bldP spid="30" grpId="0"/>
      <p:bldP spid="34" grpId="0"/>
      <p:bldP spid="39" grpId="0"/>
      <p:bldP spid="40" grpId="0"/>
      <p:bldP spid="48" grpId="0" animBg="1"/>
      <p:bldP spid="50" grpId="0" animBg="1"/>
      <p:bldP spid="51" grpId="0" animBg="1"/>
      <p:bldP spid="52" grpId="0"/>
      <p:bldP spid="53" grpId="0" animBg="1"/>
      <p:bldP spid="54" grpId="0"/>
      <p:bldP spid="57" grpId="0" animBg="1"/>
      <p:bldP spid="58" grpId="0"/>
      <p:bldP spid="59" grpId="0" animBg="1"/>
      <p:bldP spid="60" grpId="0"/>
      <p:bldP spid="61" grpId="0" animBg="1"/>
      <p:bldP spid="62" grpId="0"/>
      <p:bldP spid="63" grpId="0" animBg="1"/>
      <p:bldP spid="64" grpId="0"/>
      <p:bldP spid="65" grpId="0" animBg="1"/>
      <p:bldP spid="6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2665</TotalTime>
  <Words>905</Words>
  <PresentationFormat>Προβολή στην οθόνη (4:3)</PresentationFormat>
  <Paragraphs>247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user</cp:lastModifiedBy>
  <cp:revision>315</cp:revision>
  <dcterms:created xsi:type="dcterms:W3CDTF">2020-03-28T09:35:19Z</dcterms:created>
  <dcterms:modified xsi:type="dcterms:W3CDTF">2024-03-07T10:41:34Z</dcterms:modified>
</cp:coreProperties>
</file>