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6" r:id="rId2"/>
    <p:sldId id="345" r:id="rId3"/>
    <p:sldId id="347" r:id="rId4"/>
    <p:sldId id="349" r:id="rId5"/>
    <p:sldId id="350" r:id="rId6"/>
    <p:sldId id="351" r:id="rId7"/>
    <p:sldId id="352" r:id="rId8"/>
    <p:sldId id="353" r:id="rId9"/>
    <p:sldId id="354" r:id="rId10"/>
    <p:sldId id="356" r:id="rId11"/>
    <p:sldId id="358" r:id="rId12"/>
    <p:sldId id="357" r:id="rId13"/>
    <p:sldId id="355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7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26" autoAdjust="0"/>
    <p:restoredTop sz="94613" autoAdjust="0"/>
  </p:normalViewPr>
  <p:slideViewPr>
    <p:cSldViewPr>
      <p:cViewPr>
        <p:scale>
          <a:sx n="71" d="100"/>
          <a:sy n="71" d="100"/>
        </p:scale>
        <p:origin x="-1781" y="-1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357562"/>
            <a:ext cx="4786313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3929058" y="578645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ΣΤΕΡΕΟ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857884" y="614364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ΥΓΡΟ</a:t>
            </a:r>
            <a:endParaRPr lang="el-G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7429520" y="600076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ΑΕΡΙΟ</a:t>
            </a:r>
            <a:endParaRPr lang="el-G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14282" y="285728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καταστάσεις ή φάσεις της ύλης είναι :</a:t>
            </a:r>
            <a:r>
              <a:rPr lang="el-GR" b="1" u="sng" dirty="0" smtClean="0"/>
              <a:t>           </a:t>
            </a:r>
            <a:endParaRPr lang="el-GR" b="1" u="sng" dirty="0"/>
          </a:p>
        </p:txBody>
      </p:sp>
      <p:sp>
        <p:nvSpPr>
          <p:cNvPr id="9" name="8 - Ορθογώνιο"/>
          <p:cNvSpPr/>
          <p:nvPr/>
        </p:nvSpPr>
        <p:spPr>
          <a:xfrm>
            <a:off x="1285852" y="1142984"/>
            <a:ext cx="1316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b="1" dirty="0" smtClean="0"/>
              <a:t> ΣΤΕΡΕΗ</a:t>
            </a:r>
            <a:endParaRPr lang="el-GR" dirty="0"/>
          </a:p>
        </p:txBody>
      </p:sp>
      <p:sp>
        <p:nvSpPr>
          <p:cNvPr id="12" name="11 - Ορθογώνιο"/>
          <p:cNvSpPr/>
          <p:nvPr/>
        </p:nvSpPr>
        <p:spPr>
          <a:xfrm>
            <a:off x="1285852" y="2000240"/>
            <a:ext cx="1083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b="1" dirty="0" smtClean="0"/>
              <a:t> ΥΓΡΗ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1357290" y="3071810"/>
            <a:ext cx="1122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rgbClr val="FF0000"/>
              </a:buClr>
              <a:buSzPct val="200000"/>
              <a:buFont typeface="Wingdings" pitchFamily="2" charset="2"/>
              <a:buChar char="ü"/>
            </a:pPr>
            <a:r>
              <a:rPr lang="el-GR" b="1" dirty="0" smtClean="0"/>
              <a:t>ΑΕΡΙΑ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9" grpId="0"/>
      <p:bldP spid="12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785786" y="714356"/>
            <a:ext cx="1056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2HCl </a:t>
            </a:r>
            <a:endParaRPr lang="el-GR" sz="3200" dirty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>
            <a:off x="1857356" y="1071546"/>
            <a:ext cx="121444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357554" y="1000108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αυτό το μοριακό τύπο έχω 2 Η και 2 </a:t>
            </a:r>
            <a:r>
              <a:rPr lang="en-US" dirty="0" err="1" smtClean="0"/>
              <a:t>Cl</a:t>
            </a:r>
            <a:endParaRPr lang="el-GR" dirty="0"/>
          </a:p>
        </p:txBody>
      </p:sp>
      <p:sp>
        <p:nvSpPr>
          <p:cNvPr id="17" name="16 - Ορθογώνιο"/>
          <p:cNvSpPr/>
          <p:nvPr/>
        </p:nvSpPr>
        <p:spPr>
          <a:xfrm>
            <a:off x="571472" y="2345288"/>
            <a:ext cx="8819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3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</a:t>
            </a:r>
            <a:endParaRPr lang="el-GR" sz="32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1643042" y="2702478"/>
            <a:ext cx="121444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3143240" y="2631040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αυτό το μοριακό τύπο έχω 3</a:t>
            </a:r>
            <a:r>
              <a:rPr lang="en-US" dirty="0" smtClean="0"/>
              <a:t> </a:t>
            </a:r>
            <a:r>
              <a:rPr lang="el-GR" dirty="0" smtClean="0"/>
              <a:t>επί 2 ίσον 6 Η  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571472" y="4497181"/>
            <a:ext cx="12939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2H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</a:t>
            </a:r>
            <a:r>
              <a:rPr lang="el-GR" sz="3200" dirty="0" smtClean="0"/>
              <a:t>Ο</a:t>
            </a:r>
            <a:r>
              <a:rPr lang="en-US" sz="3200" baseline="-25000" dirty="0" smtClean="0"/>
              <a:t>2</a:t>
            </a:r>
            <a:endParaRPr lang="el-GR" sz="3200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1643042" y="4854371"/>
            <a:ext cx="121444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3143240" y="4782933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αυτό το μοριακό τύπο έχω 2</a:t>
            </a:r>
            <a:r>
              <a:rPr lang="en-US" dirty="0" smtClean="0"/>
              <a:t> </a:t>
            </a:r>
            <a:r>
              <a:rPr lang="el-GR" dirty="0" smtClean="0"/>
              <a:t>επί 2 ίσον 4 Η</a:t>
            </a:r>
          </a:p>
          <a:p>
            <a:r>
              <a:rPr lang="el-GR" dirty="0" smtClean="0"/>
              <a:t>Επίσης έχω  2</a:t>
            </a:r>
            <a:r>
              <a:rPr lang="en-US" dirty="0" smtClean="0"/>
              <a:t> </a:t>
            </a:r>
            <a:r>
              <a:rPr lang="el-GR" dirty="0" smtClean="0"/>
              <a:t>επί 2 ίσον 4 Ο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1" grpId="0"/>
      <p:bldP spid="17" grpId="0"/>
      <p:bldP spid="19" grpId="0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5572132" y="1500174"/>
            <a:ext cx="13000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Η</a:t>
            </a:r>
            <a:r>
              <a:rPr lang="en-US" sz="3200" dirty="0" err="1" smtClean="0"/>
              <a:t>Cl</a:t>
            </a:r>
            <a:r>
              <a:rPr lang="en-US" sz="3200" baseline="-25000" dirty="0" smtClean="0"/>
              <a:t> </a:t>
            </a:r>
            <a:r>
              <a:rPr lang="el-GR" sz="3200" baseline="-25000" dirty="0" smtClean="0"/>
              <a:t>(</a:t>
            </a:r>
            <a:r>
              <a:rPr lang="en-US" sz="3200" baseline="-25000" dirty="0" smtClean="0"/>
              <a:t>g)</a:t>
            </a:r>
            <a:r>
              <a:rPr lang="el-GR" sz="3200" dirty="0" smtClean="0"/>
              <a:t>  </a:t>
            </a:r>
            <a:endParaRPr lang="el-GR" sz="32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785918" y="1558341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+</a:t>
            </a:r>
            <a:endParaRPr lang="el-GR" sz="32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2571736" y="1558341"/>
            <a:ext cx="1059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Cl</a:t>
            </a:r>
            <a:r>
              <a:rPr lang="en-US" sz="3200" baseline="-25000" dirty="0" smtClean="0"/>
              <a:t>2</a:t>
            </a:r>
            <a:r>
              <a:rPr lang="el-GR" sz="3200" baseline="-25000" dirty="0" smtClean="0"/>
              <a:t> </a:t>
            </a:r>
            <a:r>
              <a:rPr lang="en-US" sz="3200" baseline="-25000" dirty="0" smtClean="0"/>
              <a:t>(g)</a:t>
            </a:r>
            <a:r>
              <a:rPr lang="el-GR" sz="3200" baseline="-25000" dirty="0" smtClean="0"/>
              <a:t> </a:t>
            </a:r>
            <a:endParaRPr lang="el-GR" sz="32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3714744" y="1857364"/>
            <a:ext cx="142876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57158" y="71435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παρακάτω χημική αντίδραση να βάλετε τους στοιχειομετρικούς συντελεστές, (ώστε να έχουμε ίσο αριθμό ατόμων στα αντιδρώντα και τα προϊόντα) </a:t>
            </a:r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2071670" y="21429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  1</a:t>
            </a:r>
            <a:endParaRPr lang="el-GR" sz="2400" b="1" dirty="0"/>
          </a:p>
        </p:txBody>
      </p:sp>
      <p:sp>
        <p:nvSpPr>
          <p:cNvPr id="19" name="18 - Ορθογώνιο"/>
          <p:cNvSpPr/>
          <p:nvPr/>
        </p:nvSpPr>
        <p:spPr>
          <a:xfrm>
            <a:off x="785786" y="1571612"/>
            <a:ext cx="11558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Η</a:t>
            </a:r>
            <a:r>
              <a:rPr lang="el-GR" sz="3200" baseline="-25000" dirty="0" smtClean="0"/>
              <a:t>2</a:t>
            </a:r>
            <a:r>
              <a:rPr lang="el-GR" sz="3200" dirty="0" smtClean="0"/>
              <a:t> </a:t>
            </a:r>
            <a:r>
              <a:rPr lang="el-GR" sz="3200" baseline="-25000" dirty="0" smtClean="0"/>
              <a:t>(</a:t>
            </a:r>
            <a:r>
              <a:rPr lang="en-US" sz="3200" baseline="-25000" dirty="0" smtClean="0"/>
              <a:t>g)</a:t>
            </a:r>
            <a:r>
              <a:rPr lang="el-GR" sz="3200" dirty="0" smtClean="0"/>
              <a:t>  </a:t>
            </a:r>
            <a:endParaRPr lang="el-GR" sz="32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357422" y="235743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ΛΥΣΗ</a:t>
            </a:r>
            <a:endParaRPr lang="el-GR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571472" y="3143248"/>
            <a:ext cx="835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Στα προϊόντα έχω  </a:t>
            </a:r>
            <a:r>
              <a:rPr lang="en-US" dirty="0" smtClean="0"/>
              <a:t>1H</a:t>
            </a:r>
            <a:r>
              <a:rPr lang="el-GR" dirty="0" smtClean="0"/>
              <a:t> (</a:t>
            </a:r>
            <a:r>
              <a:rPr lang="en-US" dirty="0" smtClean="0"/>
              <a:t>1</a:t>
            </a:r>
            <a:r>
              <a:rPr lang="el-GR" dirty="0" smtClean="0"/>
              <a:t> υδρογόνο) , ενώ στα αντιδρώντα έχω 2 Η (2 υδρογόνα), </a:t>
            </a:r>
          </a:p>
          <a:p>
            <a:r>
              <a:rPr lang="el-GR" dirty="0" smtClean="0"/>
              <a:t>Επίσης στα προϊόντα έχω  </a:t>
            </a:r>
            <a:r>
              <a:rPr lang="en-US" dirty="0" smtClean="0"/>
              <a:t>1Cl</a:t>
            </a:r>
            <a:r>
              <a:rPr lang="el-GR" dirty="0" smtClean="0"/>
              <a:t> (</a:t>
            </a:r>
            <a:r>
              <a:rPr lang="en-US" dirty="0" smtClean="0"/>
              <a:t>1</a:t>
            </a:r>
            <a:r>
              <a:rPr lang="el-GR" dirty="0" smtClean="0"/>
              <a:t> χλώριο) , ενώ στα αντιδρώντα έχω 2 </a:t>
            </a:r>
            <a:r>
              <a:rPr lang="en-US" dirty="0" err="1" smtClean="0"/>
              <a:t>Cl</a:t>
            </a:r>
            <a:r>
              <a:rPr lang="el-GR" dirty="0" smtClean="0"/>
              <a:t>  (2 χλώρια). Γιαυτό βάζω στοιχειομετρικό συντελεστή 2 μπροστά από </a:t>
            </a:r>
            <a:r>
              <a:rPr lang="en-US" dirty="0" err="1" smtClean="0"/>
              <a:t>HCl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1214414" y="5357826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έχω 2</a:t>
            </a:r>
            <a:r>
              <a:rPr lang="el-GR" baseline="30000" dirty="0" smtClean="0"/>
              <a:t> </a:t>
            </a:r>
            <a:r>
              <a:rPr lang="el-GR" dirty="0" smtClean="0"/>
              <a:t> Η   στα αντιδρώντα  και 4</a:t>
            </a:r>
            <a:r>
              <a:rPr lang="el-GR" baseline="30000" dirty="0" smtClean="0"/>
              <a:t> </a:t>
            </a:r>
            <a:r>
              <a:rPr lang="el-GR" dirty="0" smtClean="0"/>
              <a:t> Η   στα προϊόντα. Επίσης έχω 2</a:t>
            </a:r>
            <a:r>
              <a:rPr lang="el-GR" baseline="30000" dirty="0" smtClean="0"/>
              <a:t> </a:t>
            </a:r>
            <a:r>
              <a:rPr lang="el-GR" dirty="0" smtClean="0"/>
              <a:t> </a:t>
            </a:r>
            <a:r>
              <a:rPr lang="en-US" dirty="0" err="1" smtClean="0"/>
              <a:t>Cl</a:t>
            </a:r>
            <a:r>
              <a:rPr lang="el-GR" dirty="0" smtClean="0"/>
              <a:t>   στα αντιδρώντα  και 2</a:t>
            </a:r>
            <a:r>
              <a:rPr lang="el-GR" baseline="30000" dirty="0" smtClean="0"/>
              <a:t> </a:t>
            </a:r>
            <a:r>
              <a:rPr lang="el-GR" dirty="0" smtClean="0"/>
              <a:t> </a:t>
            </a:r>
            <a:r>
              <a:rPr lang="en-US" dirty="0" err="1" smtClean="0"/>
              <a:t>Cl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στα προϊόντα</a:t>
            </a:r>
            <a:endParaRPr lang="el-GR" dirty="0"/>
          </a:p>
        </p:txBody>
      </p:sp>
      <p:sp>
        <p:nvSpPr>
          <p:cNvPr id="17" name="16 - Ορθογώνιο"/>
          <p:cNvSpPr/>
          <p:nvPr/>
        </p:nvSpPr>
        <p:spPr>
          <a:xfrm>
            <a:off x="5572132" y="4201547"/>
            <a:ext cx="16014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2 Η</a:t>
            </a:r>
            <a:r>
              <a:rPr lang="en-US" sz="3200" dirty="0" err="1" smtClean="0"/>
              <a:t>Cl</a:t>
            </a:r>
            <a:r>
              <a:rPr lang="en-US" sz="3200" baseline="-25000" dirty="0" smtClean="0"/>
              <a:t> </a:t>
            </a:r>
            <a:r>
              <a:rPr lang="el-GR" sz="3200" baseline="-25000" dirty="0" smtClean="0"/>
              <a:t>(</a:t>
            </a:r>
            <a:r>
              <a:rPr lang="en-US" sz="3200" baseline="-25000" dirty="0" smtClean="0"/>
              <a:t>g)</a:t>
            </a:r>
            <a:r>
              <a:rPr lang="el-GR" sz="3200" dirty="0" smtClean="0"/>
              <a:t>  </a:t>
            </a:r>
            <a:endParaRPr lang="el-GR" sz="32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785918" y="425971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+</a:t>
            </a:r>
            <a:endParaRPr lang="el-GR" sz="32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2571736" y="4259714"/>
            <a:ext cx="10596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Cl</a:t>
            </a:r>
            <a:r>
              <a:rPr lang="en-US" sz="3200" baseline="-25000" dirty="0" smtClean="0"/>
              <a:t>2</a:t>
            </a:r>
            <a:r>
              <a:rPr lang="el-GR" sz="3200" baseline="-25000" dirty="0" smtClean="0"/>
              <a:t> </a:t>
            </a:r>
            <a:r>
              <a:rPr lang="en-US" sz="3200" baseline="-25000" dirty="0" smtClean="0"/>
              <a:t>(g)</a:t>
            </a:r>
            <a:r>
              <a:rPr lang="el-GR" sz="3200" baseline="-25000" dirty="0" smtClean="0"/>
              <a:t> </a:t>
            </a:r>
            <a:endParaRPr lang="el-GR" sz="3200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>
            <a:off x="3714744" y="4558737"/>
            <a:ext cx="142876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785786" y="4272985"/>
            <a:ext cx="11558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Η</a:t>
            </a:r>
            <a:r>
              <a:rPr lang="el-GR" sz="3200" baseline="-25000" dirty="0" smtClean="0"/>
              <a:t>2</a:t>
            </a:r>
            <a:r>
              <a:rPr lang="el-GR" sz="3200" dirty="0" smtClean="0"/>
              <a:t> </a:t>
            </a:r>
            <a:r>
              <a:rPr lang="el-GR" sz="3200" baseline="-25000" dirty="0" smtClean="0"/>
              <a:t>(</a:t>
            </a:r>
            <a:r>
              <a:rPr lang="en-US" sz="3200" baseline="-25000" dirty="0" smtClean="0"/>
              <a:t>g)</a:t>
            </a:r>
            <a:r>
              <a:rPr lang="el-GR" sz="3200" dirty="0" smtClean="0"/>
              <a:t>  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28" grpId="0"/>
      <p:bldP spid="17" grpId="0"/>
      <p:bldP spid="18" grpId="0"/>
      <p:bldP spid="20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852252" y="1500174"/>
            <a:ext cx="15007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Η</a:t>
            </a:r>
            <a:r>
              <a:rPr lang="el-GR" sz="3200" baseline="-25000" dirty="0" smtClean="0"/>
              <a:t>2</a:t>
            </a:r>
            <a:r>
              <a:rPr lang="el-GR" sz="3200" dirty="0" smtClean="0"/>
              <a:t> Ο</a:t>
            </a:r>
            <a:r>
              <a:rPr lang="el-GR" sz="3200" baseline="-25000" dirty="0" smtClean="0"/>
              <a:t>2(</a:t>
            </a:r>
            <a:r>
              <a:rPr lang="en-US" sz="3200" baseline="-25000" dirty="0" smtClean="0"/>
              <a:t>l)</a:t>
            </a:r>
            <a:r>
              <a:rPr lang="el-GR" sz="3200" dirty="0" smtClean="0"/>
              <a:t>  </a:t>
            </a:r>
            <a:endParaRPr lang="el-GR" sz="32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495722" y="144200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+</a:t>
            </a:r>
            <a:endParaRPr lang="el-GR" sz="32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6067226" y="1442007"/>
            <a:ext cx="10179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O</a:t>
            </a:r>
            <a:r>
              <a:rPr lang="en-US" sz="3200" baseline="-25000" dirty="0" smtClean="0"/>
              <a:t>2</a:t>
            </a:r>
            <a:r>
              <a:rPr lang="el-GR" sz="3200" baseline="-25000" dirty="0" smtClean="0"/>
              <a:t> </a:t>
            </a:r>
            <a:r>
              <a:rPr lang="en-US" sz="3200" baseline="-25000" dirty="0" smtClean="0"/>
              <a:t>(g)</a:t>
            </a:r>
            <a:r>
              <a:rPr lang="el-GR" sz="3200" baseline="-25000" dirty="0" smtClean="0"/>
              <a:t> </a:t>
            </a:r>
            <a:endParaRPr lang="el-GR" sz="32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2566764" y="1857364"/>
            <a:ext cx="142876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57158" y="714356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παρακάτω χημική αντίδραση να βάλετε τους στοιχειομετρικούς συντελεστές, (ώστε να έχουμε ίσο αριθμό ατόμων στα αντιδρώντα και τα προϊόντα) </a:t>
            </a:r>
            <a:endParaRPr lang="el-GR" dirty="0"/>
          </a:p>
        </p:txBody>
      </p:sp>
      <p:sp>
        <p:nvSpPr>
          <p:cNvPr id="16" name="15 - TextBox"/>
          <p:cNvSpPr txBox="1"/>
          <p:nvPr/>
        </p:nvSpPr>
        <p:spPr>
          <a:xfrm>
            <a:off x="2071670" y="21429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Άσκηση   </a:t>
            </a:r>
            <a:r>
              <a:rPr lang="en-US" sz="2400" dirty="0" smtClean="0"/>
              <a:t>2</a:t>
            </a:r>
            <a:endParaRPr lang="el-GR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4143372" y="1500174"/>
            <a:ext cx="14237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Η</a:t>
            </a:r>
            <a:r>
              <a:rPr lang="el-GR" sz="3200" baseline="-25000" dirty="0" smtClean="0"/>
              <a:t>2</a:t>
            </a:r>
            <a:r>
              <a:rPr lang="el-GR" sz="3200" dirty="0" smtClean="0"/>
              <a:t> Ο</a:t>
            </a:r>
            <a:r>
              <a:rPr lang="el-GR" sz="3200" baseline="-25000" dirty="0" smtClean="0"/>
              <a:t> (</a:t>
            </a:r>
            <a:r>
              <a:rPr lang="en-US" sz="3200" baseline="-25000" dirty="0" smtClean="0"/>
              <a:t>l)</a:t>
            </a:r>
            <a:r>
              <a:rPr lang="el-GR" sz="3200" dirty="0" smtClean="0"/>
              <a:t>  </a:t>
            </a:r>
            <a:endParaRPr lang="el-GR" sz="32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357422" y="235743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ΛΥΣΗ</a:t>
            </a:r>
            <a:endParaRPr lang="el-GR" sz="24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852252" y="4201547"/>
            <a:ext cx="17091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2Η</a:t>
            </a:r>
            <a:r>
              <a:rPr lang="el-GR" sz="3200" baseline="-25000" dirty="0" smtClean="0"/>
              <a:t>2</a:t>
            </a:r>
            <a:r>
              <a:rPr lang="el-GR" sz="3200" dirty="0" smtClean="0"/>
              <a:t> Ο</a:t>
            </a:r>
            <a:r>
              <a:rPr lang="el-GR" sz="3200" baseline="-25000" dirty="0" smtClean="0"/>
              <a:t>2(</a:t>
            </a:r>
            <a:r>
              <a:rPr lang="en-US" sz="3200" baseline="-25000" dirty="0" smtClean="0"/>
              <a:t>l)</a:t>
            </a:r>
            <a:r>
              <a:rPr lang="el-GR" sz="3200" dirty="0" smtClean="0"/>
              <a:t>  </a:t>
            </a:r>
            <a:endParaRPr lang="el-GR" sz="32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5495722" y="414338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+</a:t>
            </a:r>
            <a:endParaRPr lang="el-GR" sz="32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6067226" y="4143380"/>
            <a:ext cx="10179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O</a:t>
            </a:r>
            <a:r>
              <a:rPr lang="en-US" sz="3200" baseline="-25000" dirty="0" smtClean="0"/>
              <a:t>2</a:t>
            </a:r>
            <a:r>
              <a:rPr lang="el-GR" sz="3200" baseline="-25000" dirty="0" smtClean="0"/>
              <a:t> </a:t>
            </a:r>
            <a:r>
              <a:rPr lang="en-US" sz="3200" baseline="-25000" dirty="0" smtClean="0"/>
              <a:t>(g)</a:t>
            </a:r>
            <a:r>
              <a:rPr lang="el-GR" sz="3200" baseline="-25000" dirty="0" smtClean="0"/>
              <a:t> </a:t>
            </a:r>
            <a:endParaRPr lang="el-GR" sz="3200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>
            <a:off x="2566764" y="4558737"/>
            <a:ext cx="142876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4143372" y="4201547"/>
            <a:ext cx="16321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2Η</a:t>
            </a:r>
            <a:r>
              <a:rPr lang="el-GR" sz="3200" baseline="-25000" dirty="0" smtClean="0"/>
              <a:t>2</a:t>
            </a:r>
            <a:r>
              <a:rPr lang="el-GR" sz="3200" dirty="0" smtClean="0"/>
              <a:t> Ο</a:t>
            </a:r>
            <a:r>
              <a:rPr lang="el-GR" sz="3200" baseline="-25000" dirty="0" smtClean="0"/>
              <a:t> (</a:t>
            </a:r>
            <a:r>
              <a:rPr lang="en-US" sz="3200" baseline="-25000" dirty="0" smtClean="0"/>
              <a:t>l)</a:t>
            </a:r>
            <a:r>
              <a:rPr lang="el-GR" sz="3200" dirty="0" smtClean="0"/>
              <a:t>  </a:t>
            </a:r>
            <a:endParaRPr lang="el-GR" sz="3200" dirty="0"/>
          </a:p>
        </p:txBody>
      </p:sp>
      <p:sp>
        <p:nvSpPr>
          <p:cNvPr id="27" name="26 - TextBox"/>
          <p:cNvSpPr txBox="1"/>
          <p:nvPr/>
        </p:nvSpPr>
        <p:spPr>
          <a:xfrm>
            <a:off x="571472" y="3143248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Στα προϊόντα έχω  3 Ο (3 οξυγόνα) , ενώ στα αντιδρώντα έχω 2 Ο (2 οξυγόνα), γιαυτό βάζω τους στοιχειομετρικούς συντελεστές: </a:t>
            </a:r>
            <a:endParaRPr lang="el-GR" dirty="0"/>
          </a:p>
        </p:txBody>
      </p:sp>
      <p:sp>
        <p:nvSpPr>
          <p:cNvPr id="28" name="27 - TextBox"/>
          <p:cNvSpPr txBox="1"/>
          <p:nvPr/>
        </p:nvSpPr>
        <p:spPr>
          <a:xfrm>
            <a:off x="785786" y="5000636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Έτσι έχω 4</a:t>
            </a:r>
            <a:r>
              <a:rPr lang="el-GR" baseline="30000" dirty="0" smtClean="0"/>
              <a:t> </a:t>
            </a:r>
            <a:r>
              <a:rPr lang="el-GR" dirty="0" smtClean="0"/>
              <a:t> Η   στα αντιδρώντα  και 4</a:t>
            </a:r>
            <a:r>
              <a:rPr lang="el-GR" baseline="30000" dirty="0" smtClean="0"/>
              <a:t> </a:t>
            </a:r>
            <a:r>
              <a:rPr lang="el-GR" dirty="0" smtClean="0"/>
              <a:t> Η   στα προϊόντα. Επίσης έχω 4</a:t>
            </a:r>
            <a:r>
              <a:rPr lang="el-GR" baseline="30000" dirty="0" smtClean="0"/>
              <a:t> </a:t>
            </a:r>
            <a:r>
              <a:rPr lang="el-GR" dirty="0" smtClean="0"/>
              <a:t> Ο   στα αντιδρώντα  και 4</a:t>
            </a:r>
            <a:r>
              <a:rPr lang="el-GR" baseline="30000" dirty="0" smtClean="0"/>
              <a:t> </a:t>
            </a:r>
            <a:r>
              <a:rPr lang="el-GR" dirty="0" smtClean="0"/>
              <a:t> Ο   στα προϊόντα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6" grpId="0"/>
      <p:bldP spid="27" grpId="0"/>
      <p:bldP spid="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357158" y="500042"/>
          <a:ext cx="8501121" cy="5827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831"/>
                <a:gridCol w="2690831"/>
                <a:gridCol w="3119459"/>
              </a:tblGrid>
              <a:tr h="37070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Περιγραφή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Χημική εξίσωση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Προσομοίωση</a:t>
                      </a:r>
                      <a:r>
                        <a:rPr lang="el-G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43812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2"/>
                          </a:solidFill>
                        </a:rPr>
                        <a:t>Υδρογόνο </a:t>
                      </a:r>
                      <a:r>
                        <a:rPr lang="el-GR" dirty="0">
                          <a:solidFill>
                            <a:schemeClr val="tx2"/>
                          </a:solidFill>
                        </a:rPr>
                        <a:t>και βρόμιο δίνουν </a:t>
                      </a:r>
                      <a:r>
                        <a:rPr lang="el-GR" dirty="0" err="1" smtClean="0">
                          <a:solidFill>
                            <a:schemeClr val="tx2"/>
                          </a:solidFill>
                        </a:rPr>
                        <a:t>υδροβρόμιο</a:t>
                      </a:r>
                      <a:r>
                        <a:rPr lang="el-GR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el-GR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2"/>
                          </a:solidFill>
                        </a:rPr>
                        <a:t>Η</a:t>
                      </a:r>
                      <a:r>
                        <a:rPr lang="el-GR" sz="1000" baseline="-25000" dirty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l-GR" i="1" dirty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g)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+ </a:t>
                      </a:r>
                      <a:r>
                        <a:rPr lang="el-GR" dirty="0">
                          <a:solidFill>
                            <a:schemeClr val="tx2"/>
                          </a:solidFill>
                        </a:rPr>
                        <a:t>Β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r</a:t>
                      </a:r>
                      <a:r>
                        <a:rPr lang="en-US" sz="1000" baseline="-25000" dirty="0">
                          <a:solidFill>
                            <a:schemeClr val="tx2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(g)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→ 2</a:t>
                      </a:r>
                      <a:r>
                        <a:rPr lang="el-GR" dirty="0">
                          <a:solidFill>
                            <a:schemeClr val="tx2"/>
                          </a:solidFill>
                        </a:rPr>
                        <a:t>ΗΒ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r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(g)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2014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2"/>
                          </a:solidFill>
                        </a:rPr>
                        <a:t>Άνθρακας (κάρβουνο) και οξυγόνο δίνουν διοξείδιο του άνθρακα.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C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(s)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+ O</a:t>
                      </a:r>
                      <a:r>
                        <a:rPr lang="en-US" sz="1000" baseline="-25000" dirty="0">
                          <a:solidFill>
                            <a:schemeClr val="tx2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(g)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→ CO</a:t>
                      </a:r>
                      <a:r>
                        <a:rPr lang="en-US" sz="1000" baseline="-25000" dirty="0">
                          <a:solidFill>
                            <a:schemeClr val="tx2"/>
                          </a:solidFill>
                          <a:latin typeface="Times New Roman"/>
                        </a:rPr>
                        <a:t>2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(g)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1337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2"/>
                          </a:solidFill>
                        </a:rPr>
                        <a:t>Άζωτο και υδρογόνο δίνουν αμμωνία.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solidFill>
                            <a:schemeClr val="tx2"/>
                          </a:solidFill>
                        </a:rPr>
                        <a:t>Ν</a:t>
                      </a:r>
                      <a:r>
                        <a:rPr lang="el-GR" sz="1000" baseline="-25000" dirty="0">
                          <a:solidFill>
                            <a:schemeClr val="tx2"/>
                          </a:solidFill>
                          <a:latin typeface="Times New Roman"/>
                        </a:rPr>
                        <a:t>2</a:t>
                      </a:r>
                      <a:r>
                        <a:rPr lang="el-GR" i="1" dirty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g)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+ 3</a:t>
                      </a:r>
                      <a:r>
                        <a:rPr lang="el-GR" dirty="0">
                          <a:solidFill>
                            <a:schemeClr val="tx2"/>
                          </a:solidFill>
                        </a:rPr>
                        <a:t>Η</a:t>
                      </a:r>
                      <a:r>
                        <a:rPr lang="el-GR" sz="1000" baseline="-25000" dirty="0">
                          <a:solidFill>
                            <a:schemeClr val="tx2"/>
                          </a:solidFill>
                          <a:latin typeface="Times New Roman"/>
                        </a:rPr>
                        <a:t>2</a:t>
                      </a:r>
                      <a:r>
                        <a:rPr lang="el-GR" i="1" dirty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g)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→ 2</a:t>
                      </a:r>
                      <a:r>
                        <a:rPr lang="el-GR" dirty="0">
                          <a:solidFill>
                            <a:schemeClr val="tx2"/>
                          </a:solidFill>
                        </a:rPr>
                        <a:t>ΝΗ</a:t>
                      </a:r>
                      <a:r>
                        <a:rPr lang="el-GR" sz="1000" baseline="-25000" dirty="0">
                          <a:solidFill>
                            <a:schemeClr val="tx2"/>
                          </a:solidFill>
                          <a:latin typeface="Times New Roman"/>
                        </a:rPr>
                        <a:t>3</a:t>
                      </a:r>
                      <a:r>
                        <a:rPr lang="el-GR" i="1" dirty="0">
                          <a:solidFill>
                            <a:schemeClr val="tx2"/>
                          </a:solidFill>
                        </a:rPr>
                        <a:t>(</a:t>
                      </a:r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g)</a:t>
                      </a:r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1" y="1214422"/>
            <a:ext cx="271464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5929323" y="1500174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r>
              <a:rPr lang="el-GR" b="1" baseline="-25000" dirty="0" smtClean="0"/>
              <a:t>2</a:t>
            </a:r>
            <a:endParaRPr lang="el-GR" b="1" baseline="-25000" dirty="0"/>
          </a:p>
        </p:txBody>
      </p:sp>
      <p:sp>
        <p:nvSpPr>
          <p:cNvPr id="7" name="6 - Ορθογώνιο"/>
          <p:cNvSpPr/>
          <p:nvPr/>
        </p:nvSpPr>
        <p:spPr>
          <a:xfrm>
            <a:off x="6858017" y="1630908"/>
            <a:ext cx="474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Β</a:t>
            </a:r>
            <a:r>
              <a:rPr lang="en-US" b="1" dirty="0" smtClean="0"/>
              <a:t>r</a:t>
            </a:r>
            <a:r>
              <a:rPr lang="el-GR" b="1" baseline="-25000" dirty="0" smtClean="0"/>
              <a:t>2</a:t>
            </a:r>
            <a:endParaRPr lang="el-GR" b="1" baseline="-25000" dirty="0"/>
          </a:p>
        </p:txBody>
      </p:sp>
      <p:sp>
        <p:nvSpPr>
          <p:cNvPr id="8" name="7 - Ορθογώνιο"/>
          <p:cNvSpPr/>
          <p:nvPr/>
        </p:nvSpPr>
        <p:spPr>
          <a:xfrm>
            <a:off x="7572397" y="1630908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r>
              <a:rPr lang="en-US" b="1" baseline="-25000" dirty="0" smtClean="0"/>
              <a:t> </a:t>
            </a:r>
            <a:r>
              <a:rPr lang="en-US" b="1" dirty="0" smtClean="0"/>
              <a:t>Br</a:t>
            </a:r>
            <a:endParaRPr lang="el-GR" b="1" baseline="-25000" dirty="0"/>
          </a:p>
        </p:txBody>
      </p:sp>
      <p:sp>
        <p:nvSpPr>
          <p:cNvPr id="9" name="8 - Ορθογώνιο"/>
          <p:cNvSpPr/>
          <p:nvPr/>
        </p:nvSpPr>
        <p:spPr>
          <a:xfrm>
            <a:off x="8066565" y="1285860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r>
              <a:rPr lang="en-US" b="1" baseline="-25000" dirty="0" smtClean="0"/>
              <a:t> </a:t>
            </a:r>
            <a:r>
              <a:rPr lang="en-US" b="1" dirty="0" smtClean="0"/>
              <a:t>Br</a:t>
            </a:r>
            <a:endParaRPr lang="el-GR" b="1" baseline="-25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559602"/>
            <a:ext cx="2643206" cy="73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Ορθογώνιο"/>
          <p:cNvSpPr/>
          <p:nvPr/>
        </p:nvSpPr>
        <p:spPr>
          <a:xfrm>
            <a:off x="6734682" y="297608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O</a:t>
            </a:r>
            <a:r>
              <a:rPr lang="el-GR" b="1" baseline="-25000" dirty="0" smtClean="0"/>
              <a:t>2</a:t>
            </a:r>
            <a:endParaRPr lang="el-GR" b="1" baseline="-25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6081722" y="298823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endParaRPr lang="el-GR" b="1" baseline="-250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7605035" y="2976088"/>
            <a:ext cx="538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</a:t>
            </a:r>
            <a:r>
              <a:rPr lang="el-GR" b="1" baseline="-25000" dirty="0" smtClean="0"/>
              <a:t>2</a:t>
            </a:r>
            <a:endParaRPr lang="el-GR" b="1" baseline="-25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4786322"/>
            <a:ext cx="2714644" cy="731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Ορθογώνιο"/>
          <p:cNvSpPr/>
          <p:nvPr/>
        </p:nvSpPr>
        <p:spPr>
          <a:xfrm>
            <a:off x="6286512" y="521495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N</a:t>
            </a:r>
            <a:r>
              <a:rPr lang="el-GR" b="1" baseline="-25000" dirty="0" smtClean="0"/>
              <a:t>2</a:t>
            </a:r>
            <a:endParaRPr lang="el-GR" b="1" baseline="-25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7000892" y="5143512"/>
            <a:ext cx="3225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/>
              <a:t>H</a:t>
            </a:r>
            <a:r>
              <a:rPr lang="el-GR" sz="1100" b="1" baseline="-25000" dirty="0" smtClean="0"/>
              <a:t>2</a:t>
            </a:r>
            <a:endParaRPr lang="el-GR" sz="1100" b="1" baseline="-25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7072330" y="5453406"/>
            <a:ext cx="3225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/>
              <a:t>H</a:t>
            </a:r>
            <a:r>
              <a:rPr lang="el-GR" sz="1100" b="1" baseline="-25000" dirty="0" smtClean="0"/>
              <a:t>2</a:t>
            </a:r>
            <a:endParaRPr lang="el-GR" sz="1100" b="1" baseline="-250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6929454" y="4596150"/>
            <a:ext cx="32252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 smtClean="0"/>
              <a:t>H</a:t>
            </a:r>
            <a:r>
              <a:rPr lang="el-GR" sz="1100" b="1" baseline="-25000" dirty="0" smtClean="0"/>
              <a:t>2</a:t>
            </a:r>
            <a:endParaRPr lang="el-GR" sz="1100" b="1" baseline="-250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8072462" y="4572008"/>
            <a:ext cx="4780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NH</a:t>
            </a:r>
            <a:r>
              <a:rPr lang="en-US" sz="1400" b="1" baseline="-25000" dirty="0" smtClean="0"/>
              <a:t>3</a:t>
            </a:r>
            <a:endParaRPr lang="el-GR" sz="1400" b="1" baseline="-250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7786710" y="5500702"/>
            <a:ext cx="4780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/>
              <a:t>NH</a:t>
            </a:r>
            <a:r>
              <a:rPr lang="en-US" sz="1400" b="1" baseline="-25000" dirty="0" smtClean="0"/>
              <a:t>3</a:t>
            </a:r>
            <a:endParaRPr lang="el-GR" sz="14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4286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(</a:t>
            </a:r>
            <a:r>
              <a:rPr lang="en-US" b="1" dirty="0" smtClean="0"/>
              <a:t>s) 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071538" y="4286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l-GR" b="1" dirty="0" smtClean="0"/>
              <a:t>  στερεό</a:t>
            </a:r>
            <a:endParaRPr lang="el-GR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357158" y="85723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Παράδειγμα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128586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000100" y="128586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νερό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571472" y="177378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l-GR" baseline="-25000" dirty="0" smtClean="0"/>
              <a:t>(</a:t>
            </a:r>
            <a:r>
              <a:rPr lang="en-US" baseline="-25000" dirty="0" smtClean="0"/>
              <a:t>s) </a:t>
            </a:r>
            <a:endParaRPr lang="el-GR" baseline="-25000" dirty="0" smtClean="0"/>
          </a:p>
          <a:p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1428728" y="1785926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 νερό σε στερεή κατάσταση (πάγος)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285720" y="214290"/>
            <a:ext cx="5500726" cy="23574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TextBox"/>
          <p:cNvSpPr txBox="1"/>
          <p:nvPr/>
        </p:nvSpPr>
        <p:spPr>
          <a:xfrm>
            <a:off x="357158" y="357187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(</a:t>
            </a:r>
            <a:r>
              <a:rPr lang="en-US" b="1" dirty="0" smtClean="0"/>
              <a:t>I) </a:t>
            </a:r>
            <a:endParaRPr lang="el-GR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1000100" y="357187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l-GR" b="1" dirty="0" smtClean="0"/>
              <a:t>  υγρό (διαβάζετε ελ)</a:t>
            </a:r>
            <a:endParaRPr lang="el-GR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285720" y="400050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Παράδειγμα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428596" y="442913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928662" y="442913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νερό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500034" y="4917056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l-GR" baseline="-25000" dirty="0" smtClean="0"/>
              <a:t>(</a:t>
            </a:r>
            <a:r>
              <a:rPr lang="en-US" baseline="-25000" dirty="0" smtClean="0"/>
              <a:t>l) </a:t>
            </a:r>
            <a:endParaRPr lang="el-GR" baseline="-25000" dirty="0" smtClean="0"/>
          </a:p>
          <a:p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1357290" y="4929198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 νερό σε υγρή κατάσταση (υγρό νερό)</a:t>
            </a:r>
            <a:endParaRPr lang="el-GR" dirty="0"/>
          </a:p>
        </p:txBody>
      </p:sp>
      <p:sp>
        <p:nvSpPr>
          <p:cNvPr id="28" name="27 - Ορθογώνιο"/>
          <p:cNvSpPr/>
          <p:nvPr/>
        </p:nvSpPr>
        <p:spPr>
          <a:xfrm>
            <a:off x="214282" y="3357562"/>
            <a:ext cx="5500726" cy="23574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428596" y="4286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(</a:t>
            </a:r>
            <a:r>
              <a:rPr lang="en-US" b="1" dirty="0" smtClean="0"/>
              <a:t>g) </a:t>
            </a:r>
            <a:endParaRPr lang="el-GR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071538" y="42860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l-GR" b="1" dirty="0" smtClean="0"/>
              <a:t>  αέριο</a:t>
            </a:r>
            <a:endParaRPr lang="el-GR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357158" y="85723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Παράδειγμα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8" name="7 - TextBox"/>
          <p:cNvSpPr txBox="1"/>
          <p:nvPr/>
        </p:nvSpPr>
        <p:spPr>
          <a:xfrm>
            <a:off x="500034" y="128586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1000100" y="1285860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νερό</a:t>
            </a:r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571472" y="1773784"/>
            <a:ext cx="857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l-GR" baseline="-25000" dirty="0" smtClean="0"/>
              <a:t>(</a:t>
            </a:r>
            <a:r>
              <a:rPr lang="en-US" baseline="-25000" dirty="0" smtClean="0"/>
              <a:t>g) </a:t>
            </a:r>
            <a:endParaRPr lang="el-GR" baseline="-25000" dirty="0" smtClean="0"/>
          </a:p>
          <a:p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1428728" y="1785926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 νερό σε αέρια κατάσταση (ατμός)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285720" y="214290"/>
            <a:ext cx="5500726" cy="23574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TextBox"/>
          <p:cNvSpPr txBox="1"/>
          <p:nvPr/>
        </p:nvSpPr>
        <p:spPr>
          <a:xfrm>
            <a:off x="357158" y="357187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(</a:t>
            </a:r>
            <a:r>
              <a:rPr lang="en-US" b="1" dirty="0" err="1" smtClean="0"/>
              <a:t>aq</a:t>
            </a:r>
            <a:r>
              <a:rPr lang="en-US" b="1" dirty="0" smtClean="0"/>
              <a:t>) </a:t>
            </a:r>
            <a:endParaRPr lang="el-GR" b="1" dirty="0"/>
          </a:p>
        </p:txBody>
      </p:sp>
      <p:sp>
        <p:nvSpPr>
          <p:cNvPr id="22" name="21 - TextBox"/>
          <p:cNvSpPr txBox="1"/>
          <p:nvPr/>
        </p:nvSpPr>
        <p:spPr>
          <a:xfrm>
            <a:off x="1000100" y="3571876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</a:t>
            </a:r>
            <a:r>
              <a:rPr lang="el-GR" b="1" dirty="0" smtClean="0"/>
              <a:t>  διάλυμα (δηλαδή η ουσία είναι μέσα σε νερό )</a:t>
            </a:r>
            <a:endParaRPr lang="el-GR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285720" y="400050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Παράδειγμα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24" name="23 - TextBox"/>
          <p:cNvSpPr txBox="1"/>
          <p:nvPr/>
        </p:nvSpPr>
        <p:spPr>
          <a:xfrm>
            <a:off x="428596" y="442913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HCl</a:t>
            </a:r>
            <a:endParaRPr lang="el-GR" dirty="0"/>
          </a:p>
        </p:txBody>
      </p:sp>
      <p:sp>
        <p:nvSpPr>
          <p:cNvPr id="25" name="24 - TextBox"/>
          <p:cNvSpPr txBox="1"/>
          <p:nvPr/>
        </p:nvSpPr>
        <p:spPr>
          <a:xfrm>
            <a:off x="928662" y="4429132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υδροχλώριο</a:t>
            </a:r>
            <a:endParaRPr lang="el-GR" dirty="0"/>
          </a:p>
        </p:txBody>
      </p:sp>
      <p:sp>
        <p:nvSpPr>
          <p:cNvPr id="26" name="25 - TextBox"/>
          <p:cNvSpPr txBox="1"/>
          <p:nvPr/>
        </p:nvSpPr>
        <p:spPr>
          <a:xfrm>
            <a:off x="285720" y="4917056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HCl</a:t>
            </a:r>
            <a:r>
              <a:rPr lang="el-GR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 </a:t>
            </a:r>
            <a:endParaRPr lang="el-GR" baseline="-25000" dirty="0" smtClean="0"/>
          </a:p>
          <a:p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1000100" y="4929198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υδροχλώριο μέσα σε νερό</a:t>
            </a:r>
            <a:endParaRPr lang="el-GR" dirty="0"/>
          </a:p>
        </p:txBody>
      </p:sp>
      <p:sp>
        <p:nvSpPr>
          <p:cNvPr id="28" name="27 - Ορθογώνιο"/>
          <p:cNvSpPr/>
          <p:nvPr/>
        </p:nvSpPr>
        <p:spPr>
          <a:xfrm>
            <a:off x="214282" y="3357562"/>
            <a:ext cx="6572296" cy="23574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5" name="4 - Ορθογώνιο"/>
          <p:cNvSpPr/>
          <p:nvPr/>
        </p:nvSpPr>
        <p:spPr>
          <a:xfrm>
            <a:off x="285720" y="428604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συνέχεια παρουσιάζω μερικά σημαντικά </a:t>
            </a:r>
            <a:r>
              <a:rPr lang="el-GR" b="1" dirty="0" smtClean="0"/>
              <a:t>μόρια χημικών ενώσεων: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500174"/>
            <a:ext cx="10445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3571868" y="1714488"/>
            <a:ext cx="12218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Νερό</a:t>
            </a:r>
            <a:r>
              <a:rPr lang="el-GR" dirty="0" smtClean="0"/>
              <a:t> 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l-GR" dirty="0" smtClean="0"/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357298"/>
            <a:ext cx="1044575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3500430" y="2786058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Μόρια νερού</a:t>
            </a:r>
            <a:r>
              <a:rPr lang="el-GR" dirty="0" smtClean="0"/>
              <a:t>, το κάθε μόριο νερού αποτελείτε από ένα άτομο οξυγόνου </a:t>
            </a:r>
            <a:r>
              <a:rPr lang="el-GR" dirty="0" smtClean="0"/>
              <a:t>(</a:t>
            </a:r>
            <a:r>
              <a:rPr lang="en-US" dirty="0" smtClean="0"/>
              <a:t>O</a:t>
            </a:r>
            <a:r>
              <a:rPr lang="el-GR" dirty="0" smtClean="0"/>
              <a:t>) </a:t>
            </a:r>
            <a:r>
              <a:rPr lang="el-GR" dirty="0" smtClean="0"/>
              <a:t>και 2 άτομα υδρογόνου (Η)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5214942" y="2285992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5600386" y="2285992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6243328" y="2143116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6671956" y="2143116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3" name="12 - Ορθογώνιο"/>
          <p:cNvSpPr/>
          <p:nvPr/>
        </p:nvSpPr>
        <p:spPr>
          <a:xfrm>
            <a:off x="6786578" y="1714488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5008" y="1866888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15" name="14 - Ορθογώνιο"/>
          <p:cNvSpPr/>
          <p:nvPr/>
        </p:nvSpPr>
        <p:spPr>
          <a:xfrm>
            <a:off x="5572132" y="1643050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</a:t>
            </a:r>
            <a:endParaRPr lang="el-GR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5429256" y="2130974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</a:t>
            </a:r>
            <a:endParaRPr lang="el-GR" b="1" dirty="0"/>
          </a:p>
        </p:txBody>
      </p:sp>
      <p:sp>
        <p:nvSpPr>
          <p:cNvPr id="17" name="16 - Ορθογώνιο"/>
          <p:cNvSpPr/>
          <p:nvPr/>
        </p:nvSpPr>
        <p:spPr>
          <a:xfrm>
            <a:off x="6517858" y="2000240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</a:t>
            </a:r>
            <a:endParaRPr lang="el-GR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6589296" y="1500174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</a:t>
            </a:r>
            <a:endParaRPr lang="el-GR" b="1" dirty="0"/>
          </a:p>
        </p:txBody>
      </p:sp>
      <p:sp>
        <p:nvSpPr>
          <p:cNvPr id="19" name="18 - Έλλειψη"/>
          <p:cNvSpPr/>
          <p:nvPr/>
        </p:nvSpPr>
        <p:spPr>
          <a:xfrm>
            <a:off x="2071670" y="4929198"/>
            <a:ext cx="642942" cy="57150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Έλλειψη"/>
          <p:cNvSpPr/>
          <p:nvPr/>
        </p:nvSpPr>
        <p:spPr>
          <a:xfrm>
            <a:off x="1857356" y="5143512"/>
            <a:ext cx="285752" cy="28575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2214546" y="5072074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Cl</a:t>
            </a:r>
            <a:endParaRPr lang="el-GR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857356" y="5072074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785786" y="4357694"/>
            <a:ext cx="1970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Υδροχλώριο </a:t>
            </a:r>
            <a:r>
              <a:rPr lang="el-GR" dirty="0" smtClean="0"/>
              <a:t>  </a:t>
            </a:r>
            <a:r>
              <a:rPr lang="en-US" dirty="0" smtClean="0"/>
              <a:t>H</a:t>
            </a:r>
            <a:r>
              <a:rPr lang="en-US" baseline="-25000" dirty="0" smtClean="0"/>
              <a:t> </a:t>
            </a:r>
            <a:r>
              <a:rPr lang="en-US" dirty="0" err="1" smtClean="0"/>
              <a:t>Cl</a:t>
            </a:r>
            <a:r>
              <a:rPr lang="el-GR" dirty="0" smtClean="0"/>
              <a:t> </a:t>
            </a:r>
          </a:p>
        </p:txBody>
      </p:sp>
      <p:sp>
        <p:nvSpPr>
          <p:cNvPr id="24" name="23 - Έλλειψη"/>
          <p:cNvSpPr/>
          <p:nvPr/>
        </p:nvSpPr>
        <p:spPr>
          <a:xfrm rot="18930659">
            <a:off x="2118354" y="5858393"/>
            <a:ext cx="642942" cy="57150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24 - Έλλειψη"/>
          <p:cNvSpPr/>
          <p:nvPr/>
        </p:nvSpPr>
        <p:spPr>
          <a:xfrm rot="18930659">
            <a:off x="2066716" y="6327572"/>
            <a:ext cx="285752" cy="28575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25 - Ορθογώνιο"/>
          <p:cNvSpPr/>
          <p:nvPr/>
        </p:nvSpPr>
        <p:spPr>
          <a:xfrm rot="18930659">
            <a:off x="2289740" y="5987396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Cl</a:t>
            </a:r>
            <a:endParaRPr lang="el-GR" b="1" dirty="0"/>
          </a:p>
        </p:txBody>
      </p:sp>
      <p:sp>
        <p:nvSpPr>
          <p:cNvPr id="27" name="26 - Ορθογώνιο"/>
          <p:cNvSpPr/>
          <p:nvPr/>
        </p:nvSpPr>
        <p:spPr>
          <a:xfrm rot="18930659">
            <a:off x="2039751" y="6249500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grpSp>
        <p:nvGrpSpPr>
          <p:cNvPr id="3" name="28 - Ομάδα"/>
          <p:cNvGrpSpPr/>
          <p:nvPr/>
        </p:nvGrpSpPr>
        <p:grpSpPr>
          <a:xfrm rot="18930659">
            <a:off x="3292074" y="5433420"/>
            <a:ext cx="857256" cy="571504"/>
            <a:chOff x="3643306" y="5143512"/>
            <a:chExt cx="857256" cy="571504"/>
          </a:xfrm>
        </p:grpSpPr>
        <p:sp>
          <p:nvSpPr>
            <p:cNvPr id="30" name="29 - Έλλειψη"/>
            <p:cNvSpPr/>
            <p:nvPr/>
          </p:nvSpPr>
          <p:spPr>
            <a:xfrm>
              <a:off x="3857620" y="514351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1" name="30 - Έλλειψη"/>
            <p:cNvSpPr/>
            <p:nvPr/>
          </p:nvSpPr>
          <p:spPr>
            <a:xfrm>
              <a:off x="3643306" y="5357826"/>
              <a:ext cx="285752" cy="2857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31 - Ορθογώνιο"/>
            <p:cNvSpPr/>
            <p:nvPr/>
          </p:nvSpPr>
          <p:spPr>
            <a:xfrm>
              <a:off x="4000496" y="528638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3643306" y="5286388"/>
              <a:ext cx="328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H</a:t>
              </a:r>
              <a:endParaRPr lang="el-GR" b="1" dirty="0"/>
            </a:p>
          </p:txBody>
        </p:sp>
      </p:grpSp>
      <p:grpSp>
        <p:nvGrpSpPr>
          <p:cNvPr id="28" name="33 - Ομάδα"/>
          <p:cNvGrpSpPr/>
          <p:nvPr/>
        </p:nvGrpSpPr>
        <p:grpSpPr>
          <a:xfrm rot="3161212">
            <a:off x="434554" y="5719172"/>
            <a:ext cx="857256" cy="571504"/>
            <a:chOff x="3643306" y="5143512"/>
            <a:chExt cx="857256" cy="571504"/>
          </a:xfrm>
        </p:grpSpPr>
        <p:sp>
          <p:nvSpPr>
            <p:cNvPr id="35" name="34 - Έλλειψη"/>
            <p:cNvSpPr/>
            <p:nvPr/>
          </p:nvSpPr>
          <p:spPr>
            <a:xfrm>
              <a:off x="3857620" y="514351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6" name="35 - Έλλειψη"/>
            <p:cNvSpPr/>
            <p:nvPr/>
          </p:nvSpPr>
          <p:spPr>
            <a:xfrm>
              <a:off x="3643306" y="5357826"/>
              <a:ext cx="285752" cy="2857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7" name="36 - Ορθογώνιο"/>
            <p:cNvSpPr/>
            <p:nvPr/>
          </p:nvSpPr>
          <p:spPr>
            <a:xfrm>
              <a:off x="4000496" y="528638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38" name="37 - Ορθογώνιο"/>
            <p:cNvSpPr/>
            <p:nvPr/>
          </p:nvSpPr>
          <p:spPr>
            <a:xfrm>
              <a:off x="3643306" y="5286388"/>
              <a:ext cx="328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H</a:t>
              </a:r>
              <a:endParaRPr lang="el-GR" b="1" dirty="0"/>
            </a:p>
          </p:txBody>
        </p:sp>
      </p:grpSp>
      <p:sp>
        <p:nvSpPr>
          <p:cNvPr id="39" name="38 - TextBox"/>
          <p:cNvSpPr txBox="1"/>
          <p:nvPr/>
        </p:nvSpPr>
        <p:spPr>
          <a:xfrm>
            <a:off x="4500562" y="5286388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Μόρια υδροχλωρίου</a:t>
            </a:r>
            <a:r>
              <a:rPr lang="el-GR" dirty="0" smtClean="0"/>
              <a:t>, το κάθε μόριο υδροχλωρίου αποτελείτε από ένα άτομο χλωρίου </a:t>
            </a:r>
            <a:r>
              <a:rPr lang="en-US" dirty="0" smtClean="0"/>
              <a:t>(</a:t>
            </a:r>
            <a:r>
              <a:rPr lang="en-US" dirty="0" err="1" smtClean="0"/>
              <a:t>Cl</a:t>
            </a:r>
            <a:r>
              <a:rPr lang="el-GR" dirty="0" smtClean="0"/>
              <a:t>) </a:t>
            </a:r>
            <a:r>
              <a:rPr lang="el-GR" dirty="0" smtClean="0"/>
              <a:t>και ένα άτομο υδρογόνου (Η)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 animBg="1"/>
      <p:bldP spid="21" grpId="0"/>
      <p:bldP spid="22" grpId="0"/>
      <p:bldP spid="23" grpId="0"/>
      <p:bldP spid="24" grpId="0" animBg="1"/>
      <p:bldP spid="25" grpId="0" animBg="1"/>
      <p:bldP spid="26" grpId="0"/>
      <p:bldP spid="27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3" name="2 - Ορθογώνιο"/>
          <p:cNvSpPr/>
          <p:nvPr/>
        </p:nvSpPr>
        <p:spPr>
          <a:xfrm>
            <a:off x="-3429056" y="1500174"/>
            <a:ext cx="42862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baseline="-25000" dirty="0" smtClean="0"/>
          </a:p>
          <a:p>
            <a:endParaRPr lang="el-GR" sz="2000" baseline="-25000" dirty="0" smtClean="0"/>
          </a:p>
          <a:p>
            <a:endParaRPr lang="el-GR" sz="2000" baseline="-25000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285720" y="428604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συνέχεια παρουσιάζω μερικά σημαντικά </a:t>
            </a:r>
            <a:r>
              <a:rPr lang="el-GR" b="1" dirty="0" smtClean="0"/>
              <a:t>μόρια χημικών ενώσεων: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1357290" y="1571612"/>
            <a:ext cx="2899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Διοξείδιο του άνθρακα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l-GR" dirty="0" smtClean="0"/>
              <a:t>  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1785918" y="4500570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Μόρια διοξειδίου του άνθρακα</a:t>
            </a:r>
            <a:r>
              <a:rPr lang="el-GR" dirty="0" smtClean="0"/>
              <a:t>, το κάθε μόριο διοξειδίου του άνθρακα αποτελείτε από δύο άτομα οξυγόνου (Ο) και 1 άτομο άνθρακα (</a:t>
            </a:r>
            <a:r>
              <a:rPr lang="en-US" dirty="0" smtClean="0"/>
              <a:t>C</a:t>
            </a:r>
            <a:r>
              <a:rPr lang="el-GR" dirty="0" smtClean="0"/>
              <a:t>)</a:t>
            </a:r>
            <a:endParaRPr lang="el-GR" dirty="0"/>
          </a:p>
        </p:txBody>
      </p:sp>
      <p:grpSp>
        <p:nvGrpSpPr>
          <p:cNvPr id="2" name="43 - Ομάδα"/>
          <p:cNvGrpSpPr/>
          <p:nvPr/>
        </p:nvGrpSpPr>
        <p:grpSpPr>
          <a:xfrm rot="20118756">
            <a:off x="3714744" y="2643182"/>
            <a:ext cx="1071570" cy="512208"/>
            <a:chOff x="1357290" y="3357562"/>
            <a:chExt cx="1285884" cy="583646"/>
          </a:xfrm>
        </p:grpSpPr>
        <p:sp>
          <p:nvSpPr>
            <p:cNvPr id="20" name="19 - Έλλειψη"/>
            <p:cNvSpPr/>
            <p:nvPr/>
          </p:nvSpPr>
          <p:spPr>
            <a:xfrm>
              <a:off x="2214546" y="3571876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0" name="39 - Έλλειψη"/>
            <p:cNvSpPr/>
            <p:nvPr/>
          </p:nvSpPr>
          <p:spPr>
            <a:xfrm>
              <a:off x="1357290" y="3429000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18 - Έλλειψη"/>
            <p:cNvSpPr/>
            <p:nvPr/>
          </p:nvSpPr>
          <p:spPr>
            <a:xfrm>
              <a:off x="1714480" y="3357562"/>
              <a:ext cx="571504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" name="40 - Ορθογώνιο"/>
            <p:cNvSpPr/>
            <p:nvPr/>
          </p:nvSpPr>
          <p:spPr>
            <a:xfrm>
              <a:off x="2285984" y="3571876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42" name="41 - Ορθογώνιο"/>
            <p:cNvSpPr/>
            <p:nvPr/>
          </p:nvSpPr>
          <p:spPr>
            <a:xfrm>
              <a:off x="1357290" y="3429000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43" name="42 - Ορθογώνιο"/>
            <p:cNvSpPr/>
            <p:nvPr/>
          </p:nvSpPr>
          <p:spPr>
            <a:xfrm>
              <a:off x="1785918" y="3429000"/>
              <a:ext cx="3571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C</a:t>
              </a:r>
              <a:endParaRPr lang="el-GR" b="1" dirty="0"/>
            </a:p>
          </p:txBody>
        </p:sp>
      </p:grpSp>
      <p:grpSp>
        <p:nvGrpSpPr>
          <p:cNvPr id="7" name="44 - Ομάδα"/>
          <p:cNvGrpSpPr/>
          <p:nvPr/>
        </p:nvGrpSpPr>
        <p:grpSpPr>
          <a:xfrm rot="18606684">
            <a:off x="4362960" y="3390473"/>
            <a:ext cx="1071570" cy="512208"/>
            <a:chOff x="1357290" y="3357562"/>
            <a:chExt cx="1285884" cy="583646"/>
          </a:xfrm>
        </p:grpSpPr>
        <p:sp>
          <p:nvSpPr>
            <p:cNvPr id="46" name="45 - Έλλειψη"/>
            <p:cNvSpPr/>
            <p:nvPr/>
          </p:nvSpPr>
          <p:spPr>
            <a:xfrm>
              <a:off x="2214546" y="3571876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7" name="46 - Έλλειψη"/>
            <p:cNvSpPr/>
            <p:nvPr/>
          </p:nvSpPr>
          <p:spPr>
            <a:xfrm>
              <a:off x="1357290" y="3429000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8" name="47 - Έλλειψη"/>
            <p:cNvSpPr/>
            <p:nvPr/>
          </p:nvSpPr>
          <p:spPr>
            <a:xfrm>
              <a:off x="1714480" y="3357562"/>
              <a:ext cx="571504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48 - Ορθογώνιο"/>
            <p:cNvSpPr/>
            <p:nvPr/>
          </p:nvSpPr>
          <p:spPr>
            <a:xfrm>
              <a:off x="2285984" y="3571876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0" name="49 - Ορθογώνιο"/>
            <p:cNvSpPr/>
            <p:nvPr/>
          </p:nvSpPr>
          <p:spPr>
            <a:xfrm>
              <a:off x="1357290" y="3429000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1785918" y="3429000"/>
              <a:ext cx="3571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C</a:t>
              </a:r>
              <a:endParaRPr lang="el-GR" b="1" dirty="0"/>
            </a:p>
          </p:txBody>
        </p:sp>
      </p:grpSp>
      <p:grpSp>
        <p:nvGrpSpPr>
          <p:cNvPr id="9" name="51 - Ομάδα"/>
          <p:cNvGrpSpPr/>
          <p:nvPr/>
        </p:nvGrpSpPr>
        <p:grpSpPr>
          <a:xfrm rot="2674445">
            <a:off x="5383438" y="3016980"/>
            <a:ext cx="1071570" cy="512208"/>
            <a:chOff x="1357290" y="3357562"/>
            <a:chExt cx="1285884" cy="583646"/>
          </a:xfrm>
        </p:grpSpPr>
        <p:sp>
          <p:nvSpPr>
            <p:cNvPr id="53" name="52 - Έλλειψη"/>
            <p:cNvSpPr/>
            <p:nvPr/>
          </p:nvSpPr>
          <p:spPr>
            <a:xfrm>
              <a:off x="2214546" y="3571876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4" name="53 - Έλλειψη"/>
            <p:cNvSpPr/>
            <p:nvPr/>
          </p:nvSpPr>
          <p:spPr>
            <a:xfrm>
              <a:off x="1357290" y="3429000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1714480" y="3357562"/>
              <a:ext cx="571504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2285984" y="3571876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1357290" y="3429000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8" name="57 - Ορθογώνιο"/>
            <p:cNvSpPr/>
            <p:nvPr/>
          </p:nvSpPr>
          <p:spPr>
            <a:xfrm>
              <a:off x="1785918" y="3429000"/>
              <a:ext cx="3571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C</a:t>
              </a:r>
              <a:endParaRPr lang="el-GR" b="1" dirty="0"/>
            </a:p>
          </p:txBody>
        </p:sp>
      </p:grpSp>
      <p:grpSp>
        <p:nvGrpSpPr>
          <p:cNvPr id="10" name="58 - Ομάδα"/>
          <p:cNvGrpSpPr/>
          <p:nvPr/>
        </p:nvGrpSpPr>
        <p:grpSpPr>
          <a:xfrm>
            <a:off x="2928926" y="3643314"/>
            <a:ext cx="1071570" cy="512208"/>
            <a:chOff x="1357290" y="3357562"/>
            <a:chExt cx="1285884" cy="583646"/>
          </a:xfrm>
        </p:grpSpPr>
        <p:sp>
          <p:nvSpPr>
            <p:cNvPr id="60" name="59 - Έλλειψη"/>
            <p:cNvSpPr/>
            <p:nvPr/>
          </p:nvSpPr>
          <p:spPr>
            <a:xfrm>
              <a:off x="2214546" y="3571876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60 - Έλλειψη"/>
            <p:cNvSpPr/>
            <p:nvPr/>
          </p:nvSpPr>
          <p:spPr>
            <a:xfrm>
              <a:off x="1357290" y="3429000"/>
              <a:ext cx="428628" cy="35719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2" name="61 - Έλλειψη"/>
            <p:cNvSpPr/>
            <p:nvPr/>
          </p:nvSpPr>
          <p:spPr>
            <a:xfrm>
              <a:off x="1714480" y="3357562"/>
              <a:ext cx="571504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3" name="62 - Ορθογώνιο"/>
            <p:cNvSpPr/>
            <p:nvPr/>
          </p:nvSpPr>
          <p:spPr>
            <a:xfrm>
              <a:off x="2285984" y="3571876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64" name="63 - Ορθογώνιο"/>
            <p:cNvSpPr/>
            <p:nvPr/>
          </p:nvSpPr>
          <p:spPr>
            <a:xfrm>
              <a:off x="1357290" y="3429000"/>
              <a:ext cx="34015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65" name="64 - Ορθογώνιο"/>
            <p:cNvSpPr/>
            <p:nvPr/>
          </p:nvSpPr>
          <p:spPr>
            <a:xfrm>
              <a:off x="1785918" y="3429000"/>
              <a:ext cx="3571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b="1" dirty="0" smtClean="0"/>
                <a:t>C</a:t>
              </a:r>
              <a:endParaRPr lang="el-GR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5" name="4 - Ορθογώνιο"/>
          <p:cNvSpPr/>
          <p:nvPr/>
        </p:nvSpPr>
        <p:spPr>
          <a:xfrm>
            <a:off x="285720" y="428604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συνέχεια παρουσιάζω μερικά σημαντικά </a:t>
            </a:r>
            <a:r>
              <a:rPr lang="el-GR" b="1" dirty="0" smtClean="0"/>
              <a:t>μόρια χημικών στοιχείων:</a:t>
            </a:r>
          </a:p>
        </p:txBody>
      </p:sp>
      <p:sp>
        <p:nvSpPr>
          <p:cNvPr id="6" name="5 - Ορθογώνιο"/>
          <p:cNvSpPr/>
          <p:nvPr/>
        </p:nvSpPr>
        <p:spPr>
          <a:xfrm>
            <a:off x="3571868" y="1714488"/>
            <a:ext cx="14033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Οξυγόνο  </a:t>
            </a:r>
            <a:r>
              <a:rPr lang="el-GR" dirty="0" smtClean="0"/>
              <a:t>Ο</a:t>
            </a:r>
            <a:r>
              <a:rPr lang="en-US" baseline="-25000" dirty="0" smtClean="0"/>
              <a:t>2</a:t>
            </a:r>
            <a:r>
              <a:rPr lang="el-GR" dirty="0" smtClean="0"/>
              <a:t> 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4143372" y="3000372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Μόρια οξυγόνου </a:t>
            </a:r>
            <a:r>
              <a:rPr lang="el-GR" dirty="0" smtClean="0"/>
              <a:t>, το κάθε μόριο οξυγόνου αποτελείτε από 2 άτομα οξυγόνου (ο)  </a:t>
            </a:r>
            <a:endParaRPr lang="el-GR" dirty="0"/>
          </a:p>
        </p:txBody>
      </p:sp>
      <p:sp>
        <p:nvSpPr>
          <p:cNvPr id="19" name="18 - Έλλειψη"/>
          <p:cNvSpPr/>
          <p:nvPr/>
        </p:nvSpPr>
        <p:spPr>
          <a:xfrm>
            <a:off x="2071670" y="4929198"/>
            <a:ext cx="642942" cy="57150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2214546" y="5072074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Cl</a:t>
            </a:r>
            <a:endParaRPr lang="el-GR" b="1" dirty="0"/>
          </a:p>
        </p:txBody>
      </p:sp>
      <p:sp>
        <p:nvSpPr>
          <p:cNvPr id="23" name="22 - Ορθογώνιο"/>
          <p:cNvSpPr/>
          <p:nvPr/>
        </p:nvSpPr>
        <p:spPr>
          <a:xfrm>
            <a:off x="785786" y="4357694"/>
            <a:ext cx="1345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Χλώριο </a:t>
            </a:r>
            <a:r>
              <a:rPr lang="el-GR" dirty="0" smtClean="0"/>
              <a:t>  </a:t>
            </a:r>
            <a:r>
              <a:rPr lang="en-US" dirty="0" err="1" smtClean="0"/>
              <a:t>Cl</a:t>
            </a:r>
            <a:r>
              <a:rPr lang="en-US" baseline="-25000" dirty="0" smtClean="0"/>
              <a:t> </a:t>
            </a:r>
            <a:r>
              <a:rPr lang="el-GR" baseline="-25000" dirty="0" smtClean="0"/>
              <a:t>2</a:t>
            </a:r>
            <a:endParaRPr lang="el-GR" dirty="0" smtClean="0"/>
          </a:p>
        </p:txBody>
      </p:sp>
      <p:sp>
        <p:nvSpPr>
          <p:cNvPr id="30" name="29 - Έλλειψη"/>
          <p:cNvSpPr/>
          <p:nvPr/>
        </p:nvSpPr>
        <p:spPr>
          <a:xfrm>
            <a:off x="2571736" y="4929198"/>
            <a:ext cx="642942" cy="571504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2" name="31 - Ορθογώνιο"/>
          <p:cNvSpPr/>
          <p:nvPr/>
        </p:nvSpPr>
        <p:spPr>
          <a:xfrm>
            <a:off x="2743122" y="5058201"/>
            <a:ext cx="36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Cl</a:t>
            </a:r>
            <a:endParaRPr lang="el-GR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4000496" y="5643578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Μόρια χλωρίου</a:t>
            </a:r>
            <a:r>
              <a:rPr lang="el-GR" dirty="0" smtClean="0"/>
              <a:t>, το κάθε μόριο χλωρίου αποτελείτε από 2 άτομα χλωρίου (</a:t>
            </a:r>
            <a:r>
              <a:rPr lang="en-US" dirty="0" err="1" smtClean="0"/>
              <a:t>Cl</a:t>
            </a:r>
            <a:r>
              <a:rPr lang="el-GR" dirty="0" smtClean="0"/>
              <a:t>)</a:t>
            </a:r>
            <a:endParaRPr lang="el-GR" dirty="0"/>
          </a:p>
        </p:txBody>
      </p:sp>
      <p:grpSp>
        <p:nvGrpSpPr>
          <p:cNvPr id="2" name="46 - Ομάδα"/>
          <p:cNvGrpSpPr/>
          <p:nvPr/>
        </p:nvGrpSpPr>
        <p:grpSpPr>
          <a:xfrm>
            <a:off x="5500694" y="1777182"/>
            <a:ext cx="642942" cy="449514"/>
            <a:chOff x="5500694" y="1777182"/>
            <a:chExt cx="642942" cy="449514"/>
          </a:xfrm>
        </p:grpSpPr>
        <p:sp>
          <p:nvSpPr>
            <p:cNvPr id="41" name="40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41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" name="43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45" name="44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3" name="47 - Ομάδα"/>
          <p:cNvGrpSpPr/>
          <p:nvPr/>
        </p:nvGrpSpPr>
        <p:grpSpPr>
          <a:xfrm rot="2406855">
            <a:off x="7570149" y="1725869"/>
            <a:ext cx="642942" cy="449514"/>
            <a:chOff x="5500694" y="1777182"/>
            <a:chExt cx="642942" cy="449514"/>
          </a:xfrm>
        </p:grpSpPr>
        <p:sp>
          <p:nvSpPr>
            <p:cNvPr id="49" name="48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49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1" name="50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2" name="51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7" name="52 - Ομάδα"/>
          <p:cNvGrpSpPr/>
          <p:nvPr/>
        </p:nvGrpSpPr>
        <p:grpSpPr>
          <a:xfrm rot="19811674">
            <a:off x="6427142" y="2440249"/>
            <a:ext cx="642942" cy="449514"/>
            <a:chOff x="5500694" y="1777182"/>
            <a:chExt cx="642942" cy="449514"/>
          </a:xfrm>
        </p:grpSpPr>
        <p:sp>
          <p:nvSpPr>
            <p:cNvPr id="54" name="53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54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55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57" name="56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9" name="57 - Ομάδα"/>
          <p:cNvGrpSpPr/>
          <p:nvPr/>
        </p:nvGrpSpPr>
        <p:grpSpPr>
          <a:xfrm rot="2406855">
            <a:off x="6570018" y="1582993"/>
            <a:ext cx="642942" cy="449514"/>
            <a:chOff x="5500694" y="1777182"/>
            <a:chExt cx="642942" cy="449514"/>
          </a:xfrm>
        </p:grpSpPr>
        <p:sp>
          <p:nvSpPr>
            <p:cNvPr id="59" name="58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0" name="59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1" name="60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62" name="61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10" name="62 - Ομάδα"/>
          <p:cNvGrpSpPr/>
          <p:nvPr/>
        </p:nvGrpSpPr>
        <p:grpSpPr>
          <a:xfrm rot="19724852">
            <a:off x="4355439" y="2368810"/>
            <a:ext cx="642942" cy="449514"/>
            <a:chOff x="5500694" y="1777182"/>
            <a:chExt cx="642942" cy="449514"/>
          </a:xfrm>
        </p:grpSpPr>
        <p:sp>
          <p:nvSpPr>
            <p:cNvPr id="64" name="63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5" name="64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6" name="65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67" name="66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11" name="67 - Ομάδα"/>
          <p:cNvGrpSpPr/>
          <p:nvPr/>
        </p:nvGrpSpPr>
        <p:grpSpPr>
          <a:xfrm rot="19724852">
            <a:off x="7785229" y="2420160"/>
            <a:ext cx="642942" cy="449514"/>
            <a:chOff x="5500694" y="1777182"/>
            <a:chExt cx="642942" cy="449514"/>
          </a:xfrm>
        </p:grpSpPr>
        <p:sp>
          <p:nvSpPr>
            <p:cNvPr id="69" name="68 - Έλλειψη"/>
            <p:cNvSpPr/>
            <p:nvPr/>
          </p:nvSpPr>
          <p:spPr>
            <a:xfrm>
              <a:off x="5786446" y="1902570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0" name="69 - Έλλειψη"/>
            <p:cNvSpPr/>
            <p:nvPr/>
          </p:nvSpPr>
          <p:spPr>
            <a:xfrm>
              <a:off x="5500694" y="1777182"/>
              <a:ext cx="357190" cy="31347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1" name="70 - Ορθογώνιο"/>
            <p:cNvSpPr/>
            <p:nvPr/>
          </p:nvSpPr>
          <p:spPr>
            <a:xfrm>
              <a:off x="5845978" y="1902570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  <p:sp>
          <p:nvSpPr>
            <p:cNvPr id="72" name="71 - Ορθογώνιο"/>
            <p:cNvSpPr/>
            <p:nvPr/>
          </p:nvSpPr>
          <p:spPr>
            <a:xfrm>
              <a:off x="5500694" y="1777182"/>
              <a:ext cx="283465" cy="32412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b="1" dirty="0" smtClean="0"/>
                <a:t>Ο</a:t>
              </a:r>
              <a:endParaRPr lang="el-GR" b="1" dirty="0"/>
            </a:p>
          </p:txBody>
        </p:sp>
      </p:grpSp>
      <p:grpSp>
        <p:nvGrpSpPr>
          <p:cNvPr id="12" name="76 - Ομάδα"/>
          <p:cNvGrpSpPr/>
          <p:nvPr/>
        </p:nvGrpSpPr>
        <p:grpSpPr>
          <a:xfrm>
            <a:off x="642910" y="5857892"/>
            <a:ext cx="1143008" cy="571504"/>
            <a:chOff x="642910" y="5857892"/>
            <a:chExt cx="1143008" cy="571504"/>
          </a:xfrm>
        </p:grpSpPr>
        <p:sp>
          <p:nvSpPr>
            <p:cNvPr id="73" name="72 - Έλλειψη"/>
            <p:cNvSpPr/>
            <p:nvPr/>
          </p:nvSpPr>
          <p:spPr>
            <a:xfrm>
              <a:off x="642910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4" name="73 - Ορθογώνιο"/>
            <p:cNvSpPr/>
            <p:nvPr/>
          </p:nvSpPr>
          <p:spPr>
            <a:xfrm>
              <a:off x="785786" y="600076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75" name="74 - Έλλειψη"/>
            <p:cNvSpPr/>
            <p:nvPr/>
          </p:nvSpPr>
          <p:spPr>
            <a:xfrm>
              <a:off x="1142976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6" name="75 - Ορθογώνιο"/>
            <p:cNvSpPr/>
            <p:nvPr/>
          </p:nvSpPr>
          <p:spPr>
            <a:xfrm>
              <a:off x="1314362" y="5986895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</p:grpSp>
      <p:grpSp>
        <p:nvGrpSpPr>
          <p:cNvPr id="13" name="77 - Ομάδα"/>
          <p:cNvGrpSpPr/>
          <p:nvPr/>
        </p:nvGrpSpPr>
        <p:grpSpPr>
          <a:xfrm rot="20211442">
            <a:off x="428596" y="5000636"/>
            <a:ext cx="1143008" cy="571504"/>
            <a:chOff x="642910" y="5857892"/>
            <a:chExt cx="1143008" cy="571504"/>
          </a:xfrm>
        </p:grpSpPr>
        <p:sp>
          <p:nvSpPr>
            <p:cNvPr id="79" name="78 - Έλλειψη"/>
            <p:cNvSpPr/>
            <p:nvPr/>
          </p:nvSpPr>
          <p:spPr>
            <a:xfrm>
              <a:off x="642910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0" name="79 - Ορθογώνιο"/>
            <p:cNvSpPr/>
            <p:nvPr/>
          </p:nvSpPr>
          <p:spPr>
            <a:xfrm>
              <a:off x="785786" y="600076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81" name="80 - Έλλειψη"/>
            <p:cNvSpPr/>
            <p:nvPr/>
          </p:nvSpPr>
          <p:spPr>
            <a:xfrm>
              <a:off x="1142976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2" name="81 - Ορθογώνιο"/>
            <p:cNvSpPr/>
            <p:nvPr/>
          </p:nvSpPr>
          <p:spPr>
            <a:xfrm>
              <a:off x="1314362" y="5986895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</p:grpSp>
      <p:grpSp>
        <p:nvGrpSpPr>
          <p:cNvPr id="14" name="82 - Ομάδα"/>
          <p:cNvGrpSpPr/>
          <p:nvPr/>
        </p:nvGrpSpPr>
        <p:grpSpPr>
          <a:xfrm rot="2026390">
            <a:off x="2571736" y="6000768"/>
            <a:ext cx="1143008" cy="571504"/>
            <a:chOff x="642910" y="5857892"/>
            <a:chExt cx="1143008" cy="571504"/>
          </a:xfrm>
        </p:grpSpPr>
        <p:sp>
          <p:nvSpPr>
            <p:cNvPr id="84" name="83 - Έλλειψη"/>
            <p:cNvSpPr/>
            <p:nvPr/>
          </p:nvSpPr>
          <p:spPr>
            <a:xfrm>
              <a:off x="642910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5" name="84 - Ορθογώνιο"/>
            <p:cNvSpPr/>
            <p:nvPr/>
          </p:nvSpPr>
          <p:spPr>
            <a:xfrm>
              <a:off x="785786" y="600076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86" name="85 - Έλλειψη"/>
            <p:cNvSpPr/>
            <p:nvPr/>
          </p:nvSpPr>
          <p:spPr>
            <a:xfrm>
              <a:off x="1142976" y="585789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7" name="86 - Ορθογώνιο"/>
            <p:cNvSpPr/>
            <p:nvPr/>
          </p:nvSpPr>
          <p:spPr>
            <a:xfrm>
              <a:off x="1314362" y="5986895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9" grpId="0" animBg="1"/>
      <p:bldP spid="21" grpId="0"/>
      <p:bldP spid="23" grpId="0"/>
      <p:bldP spid="30" grpId="0" animBg="1"/>
      <p:bldP spid="32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Έλλειψη"/>
          <p:cNvSpPr/>
          <p:nvPr/>
        </p:nvSpPr>
        <p:spPr>
          <a:xfrm rot="18930659">
            <a:off x="559207" y="4441395"/>
            <a:ext cx="285752" cy="28575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428596" y="428604"/>
            <a:ext cx="80010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Γενικά, οι μεταβολές κατά τις οποίες από κάποιες αρχικές ουσίες προκύπτουν νέες ουσίες με διαφορετικές ιδιότητες από τις αρχικές ονομάζονται </a:t>
            </a:r>
            <a:r>
              <a:rPr lang="el-GR" b="1" dirty="0" smtClean="0"/>
              <a:t>χημικές αντιδράσεις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Τις ουσίες οι οποίες υπάρχουν πριν γίνει η αντίδραση τις ονομάζουμε </a:t>
            </a:r>
            <a:r>
              <a:rPr lang="el-GR" b="1" dirty="0" smtClean="0"/>
              <a:t>αντιδρώντα</a:t>
            </a:r>
            <a:r>
              <a:rPr lang="el-GR" dirty="0" smtClean="0"/>
              <a:t>, ενώ τις ουσίες οι οποίες προκύπτουν μετά την αντίδραση τις ονομάζουμε </a:t>
            </a:r>
            <a:r>
              <a:rPr lang="el-GR" b="1" dirty="0" smtClean="0"/>
              <a:t>προϊόντα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642910" y="2571744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Τις χημικές αντιδράσεις τις συμβολίζουμε με τις χημικές εξισώσεις. </a:t>
            </a:r>
            <a:r>
              <a:rPr lang="el-GR" b="1" dirty="0" smtClean="0"/>
              <a:t>Μια χημική εξίσωση φαίνετε στο παρακάτω σχήμα:</a:t>
            </a:r>
            <a:endParaRPr lang="el-GR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6169586" y="3714752"/>
            <a:ext cx="1056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2HCl </a:t>
            </a:r>
            <a:endParaRPr lang="el-GR" sz="32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571472" y="3786190"/>
            <a:ext cx="673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Η</a:t>
            </a:r>
            <a:r>
              <a:rPr lang="el-GR" sz="3200" baseline="-25000" dirty="0" smtClean="0"/>
              <a:t>2</a:t>
            </a:r>
            <a:r>
              <a:rPr lang="el-GR" sz="3200" dirty="0" smtClean="0"/>
              <a:t> </a:t>
            </a:r>
            <a:endParaRPr lang="el-GR" sz="32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500166" y="378619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+</a:t>
            </a:r>
            <a:endParaRPr lang="el-GR" sz="32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2143108" y="3786190"/>
            <a:ext cx="700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Cl</a:t>
            </a:r>
            <a:r>
              <a:rPr lang="en-US" sz="3200" baseline="-25000" dirty="0" smtClean="0"/>
              <a:t>2</a:t>
            </a:r>
            <a:r>
              <a:rPr lang="el-GR" sz="3200" baseline="-25000" dirty="0" smtClean="0"/>
              <a:t> </a:t>
            </a:r>
            <a:endParaRPr lang="el-GR" sz="32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3500430" y="4071942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19 - Ομάδα"/>
          <p:cNvGrpSpPr/>
          <p:nvPr/>
        </p:nvGrpSpPr>
        <p:grpSpPr>
          <a:xfrm>
            <a:off x="2071670" y="4500570"/>
            <a:ext cx="928694" cy="428628"/>
            <a:chOff x="1714480" y="4643446"/>
            <a:chExt cx="1143008" cy="571504"/>
          </a:xfrm>
        </p:grpSpPr>
        <p:sp>
          <p:nvSpPr>
            <p:cNvPr id="15" name="14 - Έλλειψη"/>
            <p:cNvSpPr/>
            <p:nvPr/>
          </p:nvSpPr>
          <p:spPr>
            <a:xfrm>
              <a:off x="1714480" y="4643446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" name="15 - Ορθογώνιο"/>
            <p:cNvSpPr/>
            <p:nvPr/>
          </p:nvSpPr>
          <p:spPr>
            <a:xfrm>
              <a:off x="1857356" y="4786322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17" name="16 - Έλλειψη"/>
            <p:cNvSpPr/>
            <p:nvPr/>
          </p:nvSpPr>
          <p:spPr>
            <a:xfrm>
              <a:off x="2214546" y="4643446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17 - Ορθογώνιο"/>
            <p:cNvSpPr/>
            <p:nvPr/>
          </p:nvSpPr>
          <p:spPr>
            <a:xfrm>
              <a:off x="2385932" y="4772449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</p:grpSp>
      <p:sp>
        <p:nvSpPr>
          <p:cNvPr id="19" name="18 - Ορθογώνιο"/>
          <p:cNvSpPr/>
          <p:nvPr/>
        </p:nvSpPr>
        <p:spPr>
          <a:xfrm>
            <a:off x="500034" y="4382222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sp>
        <p:nvSpPr>
          <p:cNvPr id="22" name="21 - Έλλειψη"/>
          <p:cNvSpPr/>
          <p:nvPr/>
        </p:nvSpPr>
        <p:spPr>
          <a:xfrm rot="18930659">
            <a:off x="798050" y="4441396"/>
            <a:ext cx="285752" cy="28575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22 - Ορθογώνιο"/>
          <p:cNvSpPr/>
          <p:nvPr/>
        </p:nvSpPr>
        <p:spPr>
          <a:xfrm>
            <a:off x="738877" y="4382223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endParaRPr lang="el-GR" b="1" dirty="0"/>
          </a:p>
        </p:txBody>
      </p:sp>
      <p:grpSp>
        <p:nvGrpSpPr>
          <p:cNvPr id="24" name="33 - Ομάδα"/>
          <p:cNvGrpSpPr/>
          <p:nvPr/>
        </p:nvGrpSpPr>
        <p:grpSpPr>
          <a:xfrm rot="3161212">
            <a:off x="6085173" y="4371746"/>
            <a:ext cx="857256" cy="571504"/>
            <a:chOff x="3643306" y="5143512"/>
            <a:chExt cx="857256" cy="571504"/>
          </a:xfrm>
        </p:grpSpPr>
        <p:sp>
          <p:nvSpPr>
            <p:cNvPr id="25" name="24 - Έλλειψη"/>
            <p:cNvSpPr/>
            <p:nvPr/>
          </p:nvSpPr>
          <p:spPr>
            <a:xfrm>
              <a:off x="3857620" y="514351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25 - Έλλειψη"/>
            <p:cNvSpPr/>
            <p:nvPr/>
          </p:nvSpPr>
          <p:spPr>
            <a:xfrm>
              <a:off x="3643306" y="5357826"/>
              <a:ext cx="285752" cy="2857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7" name="26 - Ορθογώνιο"/>
            <p:cNvSpPr/>
            <p:nvPr/>
          </p:nvSpPr>
          <p:spPr>
            <a:xfrm>
              <a:off x="4000496" y="528638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3643306" y="5286388"/>
              <a:ext cx="328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H</a:t>
              </a:r>
              <a:endParaRPr lang="el-GR" b="1" dirty="0"/>
            </a:p>
          </p:txBody>
        </p:sp>
      </p:grpSp>
      <p:grpSp>
        <p:nvGrpSpPr>
          <p:cNvPr id="29" name="33 - Ομάδα"/>
          <p:cNvGrpSpPr/>
          <p:nvPr/>
        </p:nvGrpSpPr>
        <p:grpSpPr>
          <a:xfrm rot="3161212">
            <a:off x="6942429" y="4557956"/>
            <a:ext cx="857256" cy="571504"/>
            <a:chOff x="3643306" y="5143512"/>
            <a:chExt cx="857256" cy="571504"/>
          </a:xfrm>
        </p:grpSpPr>
        <p:sp>
          <p:nvSpPr>
            <p:cNvPr id="30" name="29 - Έλλειψη"/>
            <p:cNvSpPr/>
            <p:nvPr/>
          </p:nvSpPr>
          <p:spPr>
            <a:xfrm>
              <a:off x="3857620" y="5143512"/>
              <a:ext cx="642942" cy="57150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1" name="30 - Έλλειψη"/>
            <p:cNvSpPr/>
            <p:nvPr/>
          </p:nvSpPr>
          <p:spPr>
            <a:xfrm>
              <a:off x="3643306" y="5357826"/>
              <a:ext cx="285752" cy="2857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31 - Ορθογώνιο"/>
            <p:cNvSpPr/>
            <p:nvPr/>
          </p:nvSpPr>
          <p:spPr>
            <a:xfrm>
              <a:off x="4000496" y="5286388"/>
              <a:ext cx="3626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err="1" smtClean="0"/>
                <a:t>Cl</a:t>
              </a:r>
              <a:endParaRPr lang="el-GR" b="1" dirty="0"/>
            </a:p>
          </p:txBody>
        </p:sp>
        <p:sp>
          <p:nvSpPr>
            <p:cNvPr id="33" name="32 - Ορθογώνιο"/>
            <p:cNvSpPr/>
            <p:nvPr/>
          </p:nvSpPr>
          <p:spPr>
            <a:xfrm>
              <a:off x="3643306" y="5286388"/>
              <a:ext cx="328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/>
                <a:t>H</a:t>
              </a:r>
              <a:endParaRPr lang="el-GR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5" grpId="0"/>
      <p:bldP spid="10" grpId="0"/>
      <p:bldP spid="11" grpId="0"/>
      <p:bldP spid="12" grpId="0"/>
      <p:bldP spid="13" grpId="0"/>
      <p:bldP spid="19" grpId="0"/>
      <p:bldP spid="22" grpId="0" animBg="1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000100" y="642918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Τις χημικές αντιδράσεις τις συμβολίζουμε με τις χημικές εξισώσεις. </a:t>
            </a:r>
            <a:r>
              <a:rPr lang="el-GR" b="1" dirty="0" smtClean="0"/>
              <a:t>Μια χημική εξίσωση φαίνετε στο παρακάτω σχήμα:</a:t>
            </a:r>
            <a:endParaRPr lang="el-GR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5357818" y="2000240"/>
            <a:ext cx="1056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2HCl </a:t>
            </a:r>
            <a:endParaRPr lang="el-GR" sz="32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571472" y="2071678"/>
            <a:ext cx="673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Η</a:t>
            </a:r>
            <a:r>
              <a:rPr lang="el-GR" sz="3200" baseline="-25000" dirty="0" smtClean="0"/>
              <a:t>2</a:t>
            </a:r>
            <a:r>
              <a:rPr lang="el-GR" sz="3200" dirty="0" smtClean="0"/>
              <a:t> </a:t>
            </a:r>
            <a:endParaRPr lang="el-GR" sz="32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428728" y="207167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+</a:t>
            </a:r>
            <a:endParaRPr lang="el-GR" sz="32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857356" y="2071678"/>
            <a:ext cx="700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Cl</a:t>
            </a:r>
            <a:r>
              <a:rPr lang="en-US" sz="3200" baseline="-25000" dirty="0" smtClean="0"/>
              <a:t>2</a:t>
            </a:r>
            <a:r>
              <a:rPr lang="el-GR" sz="3200" baseline="-25000" dirty="0" smtClean="0"/>
              <a:t> </a:t>
            </a:r>
            <a:endParaRPr lang="el-GR" sz="32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2857488" y="2357430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Ελεύθερη σχεδίαση"/>
          <p:cNvSpPr/>
          <p:nvPr/>
        </p:nvSpPr>
        <p:spPr>
          <a:xfrm>
            <a:off x="285720" y="1643050"/>
            <a:ext cx="2429073" cy="1549101"/>
          </a:xfrm>
          <a:custGeom>
            <a:avLst/>
            <a:gdLst>
              <a:gd name="connsiteX0" fmla="*/ 750880 w 2429073"/>
              <a:gd name="connsiteY0" fmla="*/ 172123 h 1549101"/>
              <a:gd name="connsiteX1" fmla="*/ 707850 w 2429073"/>
              <a:gd name="connsiteY1" fmla="*/ 150607 h 1549101"/>
              <a:gd name="connsiteX2" fmla="*/ 611031 w 2429073"/>
              <a:gd name="connsiteY2" fmla="*/ 161365 h 1549101"/>
              <a:gd name="connsiteX3" fmla="*/ 438909 w 2429073"/>
              <a:gd name="connsiteY3" fmla="*/ 182880 h 1549101"/>
              <a:gd name="connsiteX4" fmla="*/ 395878 w 2429073"/>
              <a:gd name="connsiteY4" fmla="*/ 193638 h 1549101"/>
              <a:gd name="connsiteX5" fmla="*/ 363605 w 2429073"/>
              <a:gd name="connsiteY5" fmla="*/ 215153 h 1549101"/>
              <a:gd name="connsiteX6" fmla="*/ 309817 w 2429073"/>
              <a:gd name="connsiteY6" fmla="*/ 225911 h 1549101"/>
              <a:gd name="connsiteX7" fmla="*/ 234513 w 2429073"/>
              <a:gd name="connsiteY7" fmla="*/ 290457 h 1549101"/>
              <a:gd name="connsiteX8" fmla="*/ 191483 w 2429073"/>
              <a:gd name="connsiteY8" fmla="*/ 322730 h 1549101"/>
              <a:gd name="connsiteX9" fmla="*/ 137695 w 2429073"/>
              <a:gd name="connsiteY9" fmla="*/ 387275 h 1549101"/>
              <a:gd name="connsiteX10" fmla="*/ 126937 w 2429073"/>
              <a:gd name="connsiteY10" fmla="*/ 430306 h 1549101"/>
              <a:gd name="connsiteX11" fmla="*/ 73149 w 2429073"/>
              <a:gd name="connsiteY11" fmla="*/ 494852 h 1549101"/>
              <a:gd name="connsiteX12" fmla="*/ 73149 w 2429073"/>
              <a:gd name="connsiteY12" fmla="*/ 1054250 h 1549101"/>
              <a:gd name="connsiteX13" fmla="*/ 94664 w 2429073"/>
              <a:gd name="connsiteY13" fmla="*/ 1086523 h 1549101"/>
              <a:gd name="connsiteX14" fmla="*/ 105422 w 2429073"/>
              <a:gd name="connsiteY14" fmla="*/ 1129553 h 1549101"/>
              <a:gd name="connsiteX15" fmla="*/ 148452 w 2429073"/>
              <a:gd name="connsiteY15" fmla="*/ 1204857 h 1549101"/>
              <a:gd name="connsiteX16" fmla="*/ 169967 w 2429073"/>
              <a:gd name="connsiteY16" fmla="*/ 1247887 h 1549101"/>
              <a:gd name="connsiteX17" fmla="*/ 180725 w 2429073"/>
              <a:gd name="connsiteY17" fmla="*/ 1280160 h 1549101"/>
              <a:gd name="connsiteX18" fmla="*/ 245271 w 2429073"/>
              <a:gd name="connsiteY18" fmla="*/ 1344706 h 1549101"/>
              <a:gd name="connsiteX19" fmla="*/ 277544 w 2429073"/>
              <a:gd name="connsiteY19" fmla="*/ 1376979 h 1549101"/>
              <a:gd name="connsiteX20" fmla="*/ 309817 w 2429073"/>
              <a:gd name="connsiteY20" fmla="*/ 1409252 h 1549101"/>
              <a:gd name="connsiteX21" fmla="*/ 406636 w 2429073"/>
              <a:gd name="connsiteY21" fmla="*/ 1441525 h 1549101"/>
              <a:gd name="connsiteX22" fmla="*/ 568000 w 2429073"/>
              <a:gd name="connsiteY22" fmla="*/ 1473798 h 1549101"/>
              <a:gd name="connsiteX23" fmla="*/ 750880 w 2429073"/>
              <a:gd name="connsiteY23" fmla="*/ 1516828 h 1549101"/>
              <a:gd name="connsiteX24" fmla="*/ 869215 w 2429073"/>
              <a:gd name="connsiteY24" fmla="*/ 1527586 h 1549101"/>
              <a:gd name="connsiteX25" fmla="*/ 1159671 w 2429073"/>
              <a:gd name="connsiteY25" fmla="*/ 1549101 h 1549101"/>
              <a:gd name="connsiteX26" fmla="*/ 1450127 w 2429073"/>
              <a:gd name="connsiteY26" fmla="*/ 1538344 h 1549101"/>
              <a:gd name="connsiteX27" fmla="*/ 1600735 w 2429073"/>
              <a:gd name="connsiteY27" fmla="*/ 1516828 h 1549101"/>
              <a:gd name="connsiteX28" fmla="*/ 1686796 w 2429073"/>
              <a:gd name="connsiteY28" fmla="*/ 1506071 h 1549101"/>
              <a:gd name="connsiteX29" fmla="*/ 1729826 w 2429073"/>
              <a:gd name="connsiteY29" fmla="*/ 1495313 h 1549101"/>
              <a:gd name="connsiteX30" fmla="*/ 1848160 w 2429073"/>
              <a:gd name="connsiteY30" fmla="*/ 1473798 h 1549101"/>
              <a:gd name="connsiteX31" fmla="*/ 1880433 w 2429073"/>
              <a:gd name="connsiteY31" fmla="*/ 1452283 h 1549101"/>
              <a:gd name="connsiteX32" fmla="*/ 1944979 w 2429073"/>
              <a:gd name="connsiteY32" fmla="*/ 1441525 h 1549101"/>
              <a:gd name="connsiteX33" fmla="*/ 1966495 w 2429073"/>
              <a:gd name="connsiteY33" fmla="*/ 1420010 h 1549101"/>
              <a:gd name="connsiteX34" fmla="*/ 2106344 w 2429073"/>
              <a:gd name="connsiteY34" fmla="*/ 1376979 h 1549101"/>
              <a:gd name="connsiteX35" fmla="*/ 2138617 w 2429073"/>
              <a:gd name="connsiteY35" fmla="*/ 1355464 h 1549101"/>
              <a:gd name="connsiteX36" fmla="*/ 2213920 w 2429073"/>
              <a:gd name="connsiteY36" fmla="*/ 1333948 h 1549101"/>
              <a:gd name="connsiteX37" fmla="*/ 2246193 w 2429073"/>
              <a:gd name="connsiteY37" fmla="*/ 1323191 h 1549101"/>
              <a:gd name="connsiteX38" fmla="*/ 2289224 w 2429073"/>
              <a:gd name="connsiteY38" fmla="*/ 1280160 h 1549101"/>
              <a:gd name="connsiteX39" fmla="*/ 2321497 w 2429073"/>
              <a:gd name="connsiteY39" fmla="*/ 1258645 h 1549101"/>
              <a:gd name="connsiteX40" fmla="*/ 2375285 w 2429073"/>
              <a:gd name="connsiteY40" fmla="*/ 1172584 h 1549101"/>
              <a:gd name="connsiteX41" fmla="*/ 2396800 w 2429073"/>
              <a:gd name="connsiteY41" fmla="*/ 1140311 h 1549101"/>
              <a:gd name="connsiteX42" fmla="*/ 2407558 w 2429073"/>
              <a:gd name="connsiteY42" fmla="*/ 1075765 h 1549101"/>
              <a:gd name="connsiteX43" fmla="*/ 2429073 w 2429073"/>
              <a:gd name="connsiteY43" fmla="*/ 1043492 h 1549101"/>
              <a:gd name="connsiteX44" fmla="*/ 2407558 w 2429073"/>
              <a:gd name="connsiteY44" fmla="*/ 753035 h 1549101"/>
              <a:gd name="connsiteX45" fmla="*/ 2364527 w 2429073"/>
              <a:gd name="connsiteY45" fmla="*/ 656217 h 1549101"/>
              <a:gd name="connsiteX46" fmla="*/ 2321497 w 2429073"/>
              <a:gd name="connsiteY46" fmla="*/ 645459 h 1549101"/>
              <a:gd name="connsiteX47" fmla="*/ 2289224 w 2429073"/>
              <a:gd name="connsiteY47" fmla="*/ 591671 h 1549101"/>
              <a:gd name="connsiteX48" fmla="*/ 2267709 w 2429073"/>
              <a:gd name="connsiteY48" fmla="*/ 548640 h 1549101"/>
              <a:gd name="connsiteX49" fmla="*/ 2181647 w 2429073"/>
              <a:gd name="connsiteY49" fmla="*/ 462579 h 1549101"/>
              <a:gd name="connsiteX50" fmla="*/ 2138617 w 2429073"/>
              <a:gd name="connsiteY50" fmla="*/ 430306 h 1549101"/>
              <a:gd name="connsiteX51" fmla="*/ 2106344 w 2429073"/>
              <a:gd name="connsiteY51" fmla="*/ 387275 h 1549101"/>
              <a:gd name="connsiteX52" fmla="*/ 2031040 w 2429073"/>
              <a:gd name="connsiteY52" fmla="*/ 322730 h 1549101"/>
              <a:gd name="connsiteX53" fmla="*/ 2009525 w 2429073"/>
              <a:gd name="connsiteY53" fmla="*/ 290457 h 1549101"/>
              <a:gd name="connsiteX54" fmla="*/ 1944979 w 2429073"/>
              <a:gd name="connsiteY54" fmla="*/ 258184 h 1549101"/>
              <a:gd name="connsiteX55" fmla="*/ 1848160 w 2429073"/>
              <a:gd name="connsiteY55" fmla="*/ 193638 h 1549101"/>
              <a:gd name="connsiteX56" fmla="*/ 1794372 w 2429073"/>
              <a:gd name="connsiteY56" fmla="*/ 172123 h 1549101"/>
              <a:gd name="connsiteX57" fmla="*/ 1622250 w 2429073"/>
              <a:gd name="connsiteY57" fmla="*/ 86061 h 1549101"/>
              <a:gd name="connsiteX58" fmla="*/ 1568462 w 2429073"/>
              <a:gd name="connsiteY58" fmla="*/ 64546 h 1549101"/>
              <a:gd name="connsiteX59" fmla="*/ 1503916 w 2429073"/>
              <a:gd name="connsiteY59" fmla="*/ 32273 h 1549101"/>
              <a:gd name="connsiteX60" fmla="*/ 1278005 w 2429073"/>
              <a:gd name="connsiteY60" fmla="*/ 0 h 1549101"/>
              <a:gd name="connsiteX61" fmla="*/ 890730 w 2429073"/>
              <a:gd name="connsiteY61" fmla="*/ 21515 h 1549101"/>
              <a:gd name="connsiteX62" fmla="*/ 826184 w 2429073"/>
              <a:gd name="connsiteY62" fmla="*/ 32273 h 1549101"/>
              <a:gd name="connsiteX63" fmla="*/ 750880 w 2429073"/>
              <a:gd name="connsiteY63" fmla="*/ 86061 h 1549101"/>
              <a:gd name="connsiteX64" fmla="*/ 718607 w 2429073"/>
              <a:gd name="connsiteY64" fmla="*/ 96819 h 1549101"/>
              <a:gd name="connsiteX65" fmla="*/ 675577 w 2429073"/>
              <a:gd name="connsiteY65" fmla="*/ 118334 h 1549101"/>
              <a:gd name="connsiteX66" fmla="*/ 600273 w 2429073"/>
              <a:gd name="connsiteY66" fmla="*/ 161365 h 1549101"/>
              <a:gd name="connsiteX67" fmla="*/ 568000 w 2429073"/>
              <a:gd name="connsiteY67" fmla="*/ 161365 h 1549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429073" h="1549101">
                <a:moveTo>
                  <a:pt x="750880" y="172123"/>
                </a:moveTo>
                <a:cubicBezTo>
                  <a:pt x="736537" y="164951"/>
                  <a:pt x="723839" y="151837"/>
                  <a:pt x="707850" y="150607"/>
                </a:cubicBezTo>
                <a:cubicBezTo>
                  <a:pt x="675474" y="148116"/>
                  <a:pt x="643271" y="157496"/>
                  <a:pt x="611031" y="161365"/>
                </a:cubicBezTo>
                <a:lnTo>
                  <a:pt x="438909" y="182880"/>
                </a:lnTo>
                <a:cubicBezTo>
                  <a:pt x="424565" y="186466"/>
                  <a:pt x="409468" y="187814"/>
                  <a:pt x="395878" y="193638"/>
                </a:cubicBezTo>
                <a:cubicBezTo>
                  <a:pt x="383994" y="198731"/>
                  <a:pt x="375711" y="210613"/>
                  <a:pt x="363605" y="215153"/>
                </a:cubicBezTo>
                <a:cubicBezTo>
                  <a:pt x="346485" y="221573"/>
                  <a:pt x="327746" y="222325"/>
                  <a:pt x="309817" y="225911"/>
                </a:cubicBezTo>
                <a:cubicBezTo>
                  <a:pt x="183993" y="320278"/>
                  <a:pt x="339388" y="200563"/>
                  <a:pt x="234513" y="290457"/>
                </a:cubicBezTo>
                <a:cubicBezTo>
                  <a:pt x="220900" y="302125"/>
                  <a:pt x="205096" y="311062"/>
                  <a:pt x="191483" y="322730"/>
                </a:cubicBezTo>
                <a:cubicBezTo>
                  <a:pt x="159271" y="350340"/>
                  <a:pt x="159828" y="354076"/>
                  <a:pt x="137695" y="387275"/>
                </a:cubicBezTo>
                <a:cubicBezTo>
                  <a:pt x="134109" y="401619"/>
                  <a:pt x="136402" y="418948"/>
                  <a:pt x="126937" y="430306"/>
                </a:cubicBezTo>
                <a:cubicBezTo>
                  <a:pt x="56620" y="514686"/>
                  <a:pt x="100760" y="384400"/>
                  <a:pt x="73149" y="494852"/>
                </a:cubicBezTo>
                <a:cubicBezTo>
                  <a:pt x="72286" y="505492"/>
                  <a:pt x="0" y="944525"/>
                  <a:pt x="73149" y="1054250"/>
                </a:cubicBezTo>
                <a:lnTo>
                  <a:pt x="94664" y="1086523"/>
                </a:lnTo>
                <a:cubicBezTo>
                  <a:pt x="98250" y="1100866"/>
                  <a:pt x="100231" y="1115710"/>
                  <a:pt x="105422" y="1129553"/>
                </a:cubicBezTo>
                <a:cubicBezTo>
                  <a:pt x="123155" y="1176840"/>
                  <a:pt x="125752" y="1165132"/>
                  <a:pt x="148452" y="1204857"/>
                </a:cubicBezTo>
                <a:cubicBezTo>
                  <a:pt x="156408" y="1218780"/>
                  <a:pt x="163650" y="1233147"/>
                  <a:pt x="169967" y="1247887"/>
                </a:cubicBezTo>
                <a:cubicBezTo>
                  <a:pt x="174434" y="1258310"/>
                  <a:pt x="173763" y="1271209"/>
                  <a:pt x="180725" y="1280160"/>
                </a:cubicBezTo>
                <a:cubicBezTo>
                  <a:pt x="199406" y="1304178"/>
                  <a:pt x="223756" y="1323191"/>
                  <a:pt x="245271" y="1344706"/>
                </a:cubicBezTo>
                <a:lnTo>
                  <a:pt x="277544" y="1376979"/>
                </a:lnTo>
                <a:cubicBezTo>
                  <a:pt x="288302" y="1387737"/>
                  <a:pt x="295384" y="1404441"/>
                  <a:pt x="309817" y="1409252"/>
                </a:cubicBezTo>
                <a:cubicBezTo>
                  <a:pt x="342090" y="1420010"/>
                  <a:pt x="373278" y="1434853"/>
                  <a:pt x="406636" y="1441525"/>
                </a:cubicBezTo>
                <a:cubicBezTo>
                  <a:pt x="460424" y="1452283"/>
                  <a:pt x="515962" y="1456452"/>
                  <a:pt x="568000" y="1473798"/>
                </a:cubicBezTo>
                <a:cubicBezTo>
                  <a:pt x="652220" y="1501871"/>
                  <a:pt x="642689" y="1502075"/>
                  <a:pt x="750880" y="1516828"/>
                </a:cubicBezTo>
                <a:cubicBezTo>
                  <a:pt x="790124" y="1522180"/>
                  <a:pt x="829730" y="1524469"/>
                  <a:pt x="869215" y="1527586"/>
                </a:cubicBezTo>
                <a:lnTo>
                  <a:pt x="1159671" y="1549101"/>
                </a:lnTo>
                <a:cubicBezTo>
                  <a:pt x="1256490" y="1545515"/>
                  <a:pt x="1353500" y="1545414"/>
                  <a:pt x="1450127" y="1538344"/>
                </a:cubicBezTo>
                <a:cubicBezTo>
                  <a:pt x="1500704" y="1534643"/>
                  <a:pt x="1550488" y="1523680"/>
                  <a:pt x="1600735" y="1516828"/>
                </a:cubicBezTo>
                <a:cubicBezTo>
                  <a:pt x="1629380" y="1512922"/>
                  <a:pt x="1658109" y="1509657"/>
                  <a:pt x="1686796" y="1506071"/>
                </a:cubicBezTo>
                <a:cubicBezTo>
                  <a:pt x="1701139" y="1502485"/>
                  <a:pt x="1715328" y="1498213"/>
                  <a:pt x="1729826" y="1495313"/>
                </a:cubicBezTo>
                <a:cubicBezTo>
                  <a:pt x="1769139" y="1487450"/>
                  <a:pt x="1809611" y="1484812"/>
                  <a:pt x="1848160" y="1473798"/>
                </a:cubicBezTo>
                <a:cubicBezTo>
                  <a:pt x="1860592" y="1470246"/>
                  <a:pt x="1868167" y="1456372"/>
                  <a:pt x="1880433" y="1452283"/>
                </a:cubicBezTo>
                <a:cubicBezTo>
                  <a:pt x="1901126" y="1445385"/>
                  <a:pt x="1923464" y="1445111"/>
                  <a:pt x="1944979" y="1441525"/>
                </a:cubicBezTo>
                <a:cubicBezTo>
                  <a:pt x="1952151" y="1434353"/>
                  <a:pt x="1957423" y="1424546"/>
                  <a:pt x="1966495" y="1420010"/>
                </a:cubicBezTo>
                <a:cubicBezTo>
                  <a:pt x="2060228" y="1373144"/>
                  <a:pt x="1954773" y="1478025"/>
                  <a:pt x="2106344" y="1376979"/>
                </a:cubicBezTo>
                <a:cubicBezTo>
                  <a:pt x="2117102" y="1369807"/>
                  <a:pt x="2126613" y="1360266"/>
                  <a:pt x="2138617" y="1355464"/>
                </a:cubicBezTo>
                <a:cubicBezTo>
                  <a:pt x="2162855" y="1345769"/>
                  <a:pt x="2188915" y="1341449"/>
                  <a:pt x="2213920" y="1333948"/>
                </a:cubicBezTo>
                <a:cubicBezTo>
                  <a:pt x="2224781" y="1330690"/>
                  <a:pt x="2235435" y="1326777"/>
                  <a:pt x="2246193" y="1323191"/>
                </a:cubicBezTo>
                <a:cubicBezTo>
                  <a:pt x="2260537" y="1308847"/>
                  <a:pt x="2273822" y="1293361"/>
                  <a:pt x="2289224" y="1280160"/>
                </a:cubicBezTo>
                <a:cubicBezTo>
                  <a:pt x="2299040" y="1271746"/>
                  <a:pt x="2312355" y="1267787"/>
                  <a:pt x="2321497" y="1258645"/>
                </a:cubicBezTo>
                <a:cubicBezTo>
                  <a:pt x="2355778" y="1224364"/>
                  <a:pt x="2352562" y="1212350"/>
                  <a:pt x="2375285" y="1172584"/>
                </a:cubicBezTo>
                <a:cubicBezTo>
                  <a:pt x="2381700" y="1161358"/>
                  <a:pt x="2389628" y="1151069"/>
                  <a:pt x="2396800" y="1140311"/>
                </a:cubicBezTo>
                <a:cubicBezTo>
                  <a:pt x="2400386" y="1118796"/>
                  <a:pt x="2400660" y="1096458"/>
                  <a:pt x="2407558" y="1075765"/>
                </a:cubicBezTo>
                <a:cubicBezTo>
                  <a:pt x="2411647" y="1063499"/>
                  <a:pt x="2429073" y="1056421"/>
                  <a:pt x="2429073" y="1043492"/>
                </a:cubicBezTo>
                <a:cubicBezTo>
                  <a:pt x="2429073" y="946408"/>
                  <a:pt x="2416910" y="849668"/>
                  <a:pt x="2407558" y="753035"/>
                </a:cubicBezTo>
                <a:cubicBezTo>
                  <a:pt x="2404717" y="723681"/>
                  <a:pt x="2386038" y="674655"/>
                  <a:pt x="2364527" y="656217"/>
                </a:cubicBezTo>
                <a:cubicBezTo>
                  <a:pt x="2353302" y="646595"/>
                  <a:pt x="2335840" y="649045"/>
                  <a:pt x="2321497" y="645459"/>
                </a:cubicBezTo>
                <a:cubicBezTo>
                  <a:pt x="2310739" y="627530"/>
                  <a:pt x="2299378" y="609949"/>
                  <a:pt x="2289224" y="591671"/>
                </a:cubicBezTo>
                <a:cubicBezTo>
                  <a:pt x="2281436" y="577652"/>
                  <a:pt x="2277975" y="560960"/>
                  <a:pt x="2267709" y="548640"/>
                </a:cubicBezTo>
                <a:cubicBezTo>
                  <a:pt x="2241737" y="517473"/>
                  <a:pt x="2210334" y="491266"/>
                  <a:pt x="2181647" y="462579"/>
                </a:cubicBezTo>
                <a:cubicBezTo>
                  <a:pt x="2168969" y="449901"/>
                  <a:pt x="2151295" y="442984"/>
                  <a:pt x="2138617" y="430306"/>
                </a:cubicBezTo>
                <a:cubicBezTo>
                  <a:pt x="2125939" y="417628"/>
                  <a:pt x="2118012" y="400888"/>
                  <a:pt x="2106344" y="387275"/>
                </a:cubicBezTo>
                <a:cubicBezTo>
                  <a:pt x="2079376" y="355812"/>
                  <a:pt x="2065048" y="348236"/>
                  <a:pt x="2031040" y="322730"/>
                </a:cubicBezTo>
                <a:cubicBezTo>
                  <a:pt x="2023868" y="311972"/>
                  <a:pt x="2018667" y="299599"/>
                  <a:pt x="2009525" y="290457"/>
                </a:cubicBezTo>
                <a:cubicBezTo>
                  <a:pt x="1988670" y="269601"/>
                  <a:pt x="1971229" y="266934"/>
                  <a:pt x="1944979" y="258184"/>
                </a:cubicBezTo>
                <a:cubicBezTo>
                  <a:pt x="1908942" y="231156"/>
                  <a:pt x="1889661" y="214388"/>
                  <a:pt x="1848160" y="193638"/>
                </a:cubicBezTo>
                <a:cubicBezTo>
                  <a:pt x="1830888" y="185002"/>
                  <a:pt x="1812301" y="179295"/>
                  <a:pt x="1794372" y="172123"/>
                </a:cubicBezTo>
                <a:cubicBezTo>
                  <a:pt x="1726454" y="104205"/>
                  <a:pt x="1777375" y="146388"/>
                  <a:pt x="1622250" y="86061"/>
                </a:cubicBezTo>
                <a:cubicBezTo>
                  <a:pt x="1604253" y="79062"/>
                  <a:pt x="1584529" y="75257"/>
                  <a:pt x="1568462" y="64546"/>
                </a:cubicBezTo>
                <a:cubicBezTo>
                  <a:pt x="1536912" y="43513"/>
                  <a:pt x="1539545" y="41180"/>
                  <a:pt x="1503916" y="32273"/>
                </a:cubicBezTo>
                <a:cubicBezTo>
                  <a:pt x="1388110" y="3322"/>
                  <a:pt x="1409787" y="10982"/>
                  <a:pt x="1278005" y="0"/>
                </a:cubicBezTo>
                <a:lnTo>
                  <a:pt x="890730" y="21515"/>
                </a:lnTo>
                <a:cubicBezTo>
                  <a:pt x="868973" y="23069"/>
                  <a:pt x="846877" y="25375"/>
                  <a:pt x="826184" y="32273"/>
                </a:cubicBezTo>
                <a:cubicBezTo>
                  <a:pt x="816193" y="35603"/>
                  <a:pt x="752666" y="85040"/>
                  <a:pt x="750880" y="86061"/>
                </a:cubicBezTo>
                <a:cubicBezTo>
                  <a:pt x="741034" y="91687"/>
                  <a:pt x="729030" y="92352"/>
                  <a:pt x="718607" y="96819"/>
                </a:cubicBezTo>
                <a:cubicBezTo>
                  <a:pt x="703867" y="103136"/>
                  <a:pt x="689500" y="110378"/>
                  <a:pt x="675577" y="118334"/>
                </a:cubicBezTo>
                <a:cubicBezTo>
                  <a:pt x="647764" y="134227"/>
                  <a:pt x="632786" y="152076"/>
                  <a:pt x="600273" y="161365"/>
                </a:cubicBezTo>
                <a:cubicBezTo>
                  <a:pt x="589929" y="164320"/>
                  <a:pt x="578758" y="161365"/>
                  <a:pt x="568000" y="16136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6200000" flipH="1">
            <a:off x="1142976" y="3571876"/>
            <a:ext cx="114300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785786" y="4357694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Αντιδρώντα</a:t>
            </a:r>
            <a:r>
              <a:rPr lang="el-GR" dirty="0" smtClean="0"/>
              <a:t> (υπάρχουν πριν γίνει η χημική αντίδραση)</a:t>
            </a:r>
            <a:endParaRPr lang="el-GR" dirty="0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5214942" y="1785926"/>
            <a:ext cx="1592132" cy="1251289"/>
          </a:xfrm>
          <a:custGeom>
            <a:avLst/>
            <a:gdLst>
              <a:gd name="connsiteX0" fmla="*/ 666974 w 1592132"/>
              <a:gd name="connsiteY0" fmla="*/ 35675 h 1251289"/>
              <a:gd name="connsiteX1" fmla="*/ 419549 w 1592132"/>
              <a:gd name="connsiteY1" fmla="*/ 67948 h 1251289"/>
              <a:gd name="connsiteX2" fmla="*/ 355003 w 1592132"/>
              <a:gd name="connsiteY2" fmla="*/ 89463 h 1251289"/>
              <a:gd name="connsiteX3" fmla="*/ 301214 w 1592132"/>
              <a:gd name="connsiteY3" fmla="*/ 121736 h 1251289"/>
              <a:gd name="connsiteX4" fmla="*/ 268941 w 1592132"/>
              <a:gd name="connsiteY4" fmla="*/ 143252 h 1251289"/>
              <a:gd name="connsiteX5" fmla="*/ 215153 w 1592132"/>
              <a:gd name="connsiteY5" fmla="*/ 154009 h 1251289"/>
              <a:gd name="connsiteX6" fmla="*/ 182880 w 1592132"/>
              <a:gd name="connsiteY6" fmla="*/ 175525 h 1251289"/>
              <a:gd name="connsiteX7" fmla="*/ 139850 w 1592132"/>
              <a:gd name="connsiteY7" fmla="*/ 197040 h 1251289"/>
              <a:gd name="connsiteX8" fmla="*/ 107577 w 1592132"/>
              <a:gd name="connsiteY8" fmla="*/ 229313 h 1251289"/>
              <a:gd name="connsiteX9" fmla="*/ 96819 w 1592132"/>
              <a:gd name="connsiteY9" fmla="*/ 261586 h 1251289"/>
              <a:gd name="connsiteX10" fmla="*/ 64546 w 1592132"/>
              <a:gd name="connsiteY10" fmla="*/ 293859 h 1251289"/>
              <a:gd name="connsiteX11" fmla="*/ 43031 w 1592132"/>
              <a:gd name="connsiteY11" fmla="*/ 326132 h 1251289"/>
              <a:gd name="connsiteX12" fmla="*/ 32273 w 1592132"/>
              <a:gd name="connsiteY12" fmla="*/ 379920 h 1251289"/>
              <a:gd name="connsiteX13" fmla="*/ 10758 w 1592132"/>
              <a:gd name="connsiteY13" fmla="*/ 422950 h 1251289"/>
              <a:gd name="connsiteX14" fmla="*/ 0 w 1592132"/>
              <a:gd name="connsiteY14" fmla="*/ 552042 h 1251289"/>
              <a:gd name="connsiteX15" fmla="*/ 53789 w 1592132"/>
              <a:gd name="connsiteY15" fmla="*/ 842499 h 1251289"/>
              <a:gd name="connsiteX16" fmla="*/ 86061 w 1592132"/>
              <a:gd name="connsiteY16" fmla="*/ 896287 h 1251289"/>
              <a:gd name="connsiteX17" fmla="*/ 161365 w 1592132"/>
              <a:gd name="connsiteY17" fmla="*/ 993106 h 1251289"/>
              <a:gd name="connsiteX18" fmla="*/ 193638 w 1592132"/>
              <a:gd name="connsiteY18" fmla="*/ 1014621 h 1251289"/>
              <a:gd name="connsiteX19" fmla="*/ 225911 w 1592132"/>
              <a:gd name="connsiteY19" fmla="*/ 1046894 h 1251289"/>
              <a:gd name="connsiteX20" fmla="*/ 279699 w 1592132"/>
              <a:gd name="connsiteY20" fmla="*/ 1079167 h 1251289"/>
              <a:gd name="connsiteX21" fmla="*/ 355003 w 1592132"/>
              <a:gd name="connsiteY21" fmla="*/ 1111440 h 1251289"/>
              <a:gd name="connsiteX22" fmla="*/ 387276 w 1592132"/>
              <a:gd name="connsiteY22" fmla="*/ 1132955 h 1251289"/>
              <a:gd name="connsiteX23" fmla="*/ 462579 w 1592132"/>
              <a:gd name="connsiteY23" fmla="*/ 1165228 h 1251289"/>
              <a:gd name="connsiteX24" fmla="*/ 494852 w 1592132"/>
              <a:gd name="connsiteY24" fmla="*/ 1186743 h 1251289"/>
              <a:gd name="connsiteX25" fmla="*/ 537883 w 1592132"/>
              <a:gd name="connsiteY25" fmla="*/ 1197501 h 1251289"/>
              <a:gd name="connsiteX26" fmla="*/ 656217 w 1592132"/>
              <a:gd name="connsiteY26" fmla="*/ 1240532 h 1251289"/>
              <a:gd name="connsiteX27" fmla="*/ 796066 w 1592132"/>
              <a:gd name="connsiteY27" fmla="*/ 1251289 h 1251289"/>
              <a:gd name="connsiteX28" fmla="*/ 914400 w 1592132"/>
              <a:gd name="connsiteY28" fmla="*/ 1240532 h 1251289"/>
              <a:gd name="connsiteX29" fmla="*/ 1065007 w 1592132"/>
              <a:gd name="connsiteY29" fmla="*/ 1229774 h 1251289"/>
              <a:gd name="connsiteX30" fmla="*/ 1215614 w 1592132"/>
              <a:gd name="connsiteY30" fmla="*/ 1186743 h 1251289"/>
              <a:gd name="connsiteX31" fmla="*/ 1290918 w 1592132"/>
              <a:gd name="connsiteY31" fmla="*/ 1175986 h 1251289"/>
              <a:gd name="connsiteX32" fmla="*/ 1387737 w 1592132"/>
              <a:gd name="connsiteY32" fmla="*/ 1122197 h 1251289"/>
              <a:gd name="connsiteX33" fmla="*/ 1420010 w 1592132"/>
              <a:gd name="connsiteY33" fmla="*/ 1079167 h 1251289"/>
              <a:gd name="connsiteX34" fmla="*/ 1452283 w 1592132"/>
              <a:gd name="connsiteY34" fmla="*/ 1046894 h 1251289"/>
              <a:gd name="connsiteX35" fmla="*/ 1484556 w 1592132"/>
              <a:gd name="connsiteY35" fmla="*/ 971590 h 1251289"/>
              <a:gd name="connsiteX36" fmla="*/ 1527586 w 1592132"/>
              <a:gd name="connsiteY36" fmla="*/ 907045 h 1251289"/>
              <a:gd name="connsiteX37" fmla="*/ 1559859 w 1592132"/>
              <a:gd name="connsiteY37" fmla="*/ 810226 h 1251289"/>
              <a:gd name="connsiteX38" fmla="*/ 1592132 w 1592132"/>
              <a:gd name="connsiteY38" fmla="*/ 724165 h 1251289"/>
              <a:gd name="connsiteX39" fmla="*/ 1570617 w 1592132"/>
              <a:gd name="connsiteY39" fmla="*/ 358405 h 1251289"/>
              <a:gd name="connsiteX40" fmla="*/ 1527586 w 1592132"/>
              <a:gd name="connsiteY40" fmla="*/ 261586 h 1251289"/>
              <a:gd name="connsiteX41" fmla="*/ 1484556 w 1592132"/>
              <a:gd name="connsiteY41" fmla="*/ 240070 h 1251289"/>
              <a:gd name="connsiteX42" fmla="*/ 1473798 w 1592132"/>
              <a:gd name="connsiteY42" fmla="*/ 207797 h 1251289"/>
              <a:gd name="connsiteX43" fmla="*/ 1398494 w 1592132"/>
              <a:gd name="connsiteY43" fmla="*/ 175525 h 1251289"/>
              <a:gd name="connsiteX44" fmla="*/ 1290918 w 1592132"/>
              <a:gd name="connsiteY44" fmla="*/ 143252 h 1251289"/>
              <a:gd name="connsiteX45" fmla="*/ 1247887 w 1592132"/>
              <a:gd name="connsiteY45" fmla="*/ 121736 h 1251289"/>
              <a:gd name="connsiteX46" fmla="*/ 1021977 w 1592132"/>
              <a:gd name="connsiteY46" fmla="*/ 89463 h 1251289"/>
              <a:gd name="connsiteX47" fmla="*/ 903643 w 1592132"/>
              <a:gd name="connsiteY47" fmla="*/ 67948 h 1251289"/>
              <a:gd name="connsiteX48" fmla="*/ 763793 w 1592132"/>
              <a:gd name="connsiteY48" fmla="*/ 57190 h 1251289"/>
              <a:gd name="connsiteX49" fmla="*/ 710005 w 1592132"/>
              <a:gd name="connsiteY49" fmla="*/ 35675 h 1251289"/>
              <a:gd name="connsiteX50" fmla="*/ 677732 w 1592132"/>
              <a:gd name="connsiteY50" fmla="*/ 24917 h 1251289"/>
              <a:gd name="connsiteX51" fmla="*/ 645459 w 1592132"/>
              <a:gd name="connsiteY51" fmla="*/ 3402 h 1251289"/>
              <a:gd name="connsiteX52" fmla="*/ 613186 w 1592132"/>
              <a:gd name="connsiteY52" fmla="*/ 3402 h 1251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592132" h="1251289">
                <a:moveTo>
                  <a:pt x="666974" y="35675"/>
                </a:moveTo>
                <a:cubicBezTo>
                  <a:pt x="642898" y="38350"/>
                  <a:pt x="484163" y="50326"/>
                  <a:pt x="419549" y="67948"/>
                </a:cubicBezTo>
                <a:cubicBezTo>
                  <a:pt x="397669" y="73915"/>
                  <a:pt x="375649" y="80078"/>
                  <a:pt x="355003" y="89463"/>
                </a:cubicBezTo>
                <a:cubicBezTo>
                  <a:pt x="335968" y="98115"/>
                  <a:pt x="318945" y="110654"/>
                  <a:pt x="301214" y="121736"/>
                </a:cubicBezTo>
                <a:cubicBezTo>
                  <a:pt x="290250" y="128589"/>
                  <a:pt x="281047" y="138712"/>
                  <a:pt x="268941" y="143252"/>
                </a:cubicBezTo>
                <a:cubicBezTo>
                  <a:pt x="251821" y="149672"/>
                  <a:pt x="233082" y="150423"/>
                  <a:pt x="215153" y="154009"/>
                </a:cubicBezTo>
                <a:cubicBezTo>
                  <a:pt x="204395" y="161181"/>
                  <a:pt x="194106" y="169110"/>
                  <a:pt x="182880" y="175525"/>
                </a:cubicBezTo>
                <a:cubicBezTo>
                  <a:pt x="168957" y="183481"/>
                  <a:pt x="152899" y="187719"/>
                  <a:pt x="139850" y="197040"/>
                </a:cubicBezTo>
                <a:cubicBezTo>
                  <a:pt x="127470" y="205883"/>
                  <a:pt x="118335" y="218555"/>
                  <a:pt x="107577" y="229313"/>
                </a:cubicBezTo>
                <a:cubicBezTo>
                  <a:pt x="103991" y="240071"/>
                  <a:pt x="103109" y="252151"/>
                  <a:pt x="96819" y="261586"/>
                </a:cubicBezTo>
                <a:cubicBezTo>
                  <a:pt x="88380" y="274244"/>
                  <a:pt x="74285" y="282172"/>
                  <a:pt x="64546" y="293859"/>
                </a:cubicBezTo>
                <a:cubicBezTo>
                  <a:pt x="56269" y="303791"/>
                  <a:pt x="50203" y="315374"/>
                  <a:pt x="43031" y="326132"/>
                </a:cubicBezTo>
                <a:cubicBezTo>
                  <a:pt x="39445" y="344061"/>
                  <a:pt x="38055" y="362574"/>
                  <a:pt x="32273" y="379920"/>
                </a:cubicBezTo>
                <a:cubicBezTo>
                  <a:pt x="27202" y="395133"/>
                  <a:pt x="13713" y="407188"/>
                  <a:pt x="10758" y="422950"/>
                </a:cubicBezTo>
                <a:cubicBezTo>
                  <a:pt x="2800" y="465390"/>
                  <a:pt x="3586" y="509011"/>
                  <a:pt x="0" y="552042"/>
                </a:cubicBezTo>
                <a:cubicBezTo>
                  <a:pt x="15138" y="663053"/>
                  <a:pt x="7491" y="749903"/>
                  <a:pt x="53789" y="842499"/>
                </a:cubicBezTo>
                <a:cubicBezTo>
                  <a:pt x="63140" y="861201"/>
                  <a:pt x="74836" y="878647"/>
                  <a:pt x="86061" y="896287"/>
                </a:cubicBezTo>
                <a:cubicBezTo>
                  <a:pt x="113145" y="938847"/>
                  <a:pt x="125155" y="962931"/>
                  <a:pt x="161365" y="993106"/>
                </a:cubicBezTo>
                <a:cubicBezTo>
                  <a:pt x="171297" y="1001383"/>
                  <a:pt x="183706" y="1006344"/>
                  <a:pt x="193638" y="1014621"/>
                </a:cubicBezTo>
                <a:cubicBezTo>
                  <a:pt x="205325" y="1024360"/>
                  <a:pt x="213740" y="1037766"/>
                  <a:pt x="225911" y="1046894"/>
                </a:cubicBezTo>
                <a:cubicBezTo>
                  <a:pt x="242638" y="1059439"/>
                  <a:pt x="260997" y="1069816"/>
                  <a:pt x="279699" y="1079167"/>
                </a:cubicBezTo>
                <a:cubicBezTo>
                  <a:pt x="400403" y="1139520"/>
                  <a:pt x="198285" y="1021888"/>
                  <a:pt x="355003" y="1111440"/>
                </a:cubicBezTo>
                <a:cubicBezTo>
                  <a:pt x="366229" y="1117855"/>
                  <a:pt x="375712" y="1127173"/>
                  <a:pt x="387276" y="1132955"/>
                </a:cubicBezTo>
                <a:cubicBezTo>
                  <a:pt x="507964" y="1193299"/>
                  <a:pt x="305886" y="1075690"/>
                  <a:pt x="462579" y="1165228"/>
                </a:cubicBezTo>
                <a:cubicBezTo>
                  <a:pt x="473805" y="1171643"/>
                  <a:pt x="482968" y="1181650"/>
                  <a:pt x="494852" y="1186743"/>
                </a:cubicBezTo>
                <a:cubicBezTo>
                  <a:pt x="508442" y="1192567"/>
                  <a:pt x="524039" y="1192310"/>
                  <a:pt x="537883" y="1197501"/>
                </a:cubicBezTo>
                <a:cubicBezTo>
                  <a:pt x="607523" y="1223616"/>
                  <a:pt x="560186" y="1226127"/>
                  <a:pt x="656217" y="1240532"/>
                </a:cubicBezTo>
                <a:cubicBezTo>
                  <a:pt x="702454" y="1247468"/>
                  <a:pt x="749450" y="1247703"/>
                  <a:pt x="796066" y="1251289"/>
                </a:cubicBezTo>
                <a:lnTo>
                  <a:pt x="914400" y="1240532"/>
                </a:lnTo>
                <a:cubicBezTo>
                  <a:pt x="964570" y="1236518"/>
                  <a:pt x="1015138" y="1236574"/>
                  <a:pt x="1065007" y="1229774"/>
                </a:cubicBezTo>
                <a:cubicBezTo>
                  <a:pt x="1174187" y="1214886"/>
                  <a:pt x="1122160" y="1208309"/>
                  <a:pt x="1215614" y="1186743"/>
                </a:cubicBezTo>
                <a:cubicBezTo>
                  <a:pt x="1240321" y="1181041"/>
                  <a:pt x="1265817" y="1179572"/>
                  <a:pt x="1290918" y="1175986"/>
                </a:cubicBezTo>
                <a:cubicBezTo>
                  <a:pt x="1335109" y="1158309"/>
                  <a:pt x="1353624" y="1156309"/>
                  <a:pt x="1387737" y="1122197"/>
                </a:cubicBezTo>
                <a:cubicBezTo>
                  <a:pt x="1400415" y="1109519"/>
                  <a:pt x="1408342" y="1092780"/>
                  <a:pt x="1420010" y="1079167"/>
                </a:cubicBezTo>
                <a:cubicBezTo>
                  <a:pt x="1429911" y="1067616"/>
                  <a:pt x="1441525" y="1057652"/>
                  <a:pt x="1452283" y="1046894"/>
                </a:cubicBezTo>
                <a:cubicBezTo>
                  <a:pt x="1463412" y="1013504"/>
                  <a:pt x="1464614" y="1004827"/>
                  <a:pt x="1484556" y="971590"/>
                </a:cubicBezTo>
                <a:cubicBezTo>
                  <a:pt x="1497860" y="949417"/>
                  <a:pt x="1513243" y="928560"/>
                  <a:pt x="1527586" y="907045"/>
                </a:cubicBezTo>
                <a:cubicBezTo>
                  <a:pt x="1553367" y="803925"/>
                  <a:pt x="1519349" y="931755"/>
                  <a:pt x="1559859" y="810226"/>
                </a:cubicBezTo>
                <a:cubicBezTo>
                  <a:pt x="1589153" y="722345"/>
                  <a:pt x="1548119" y="812190"/>
                  <a:pt x="1592132" y="724165"/>
                </a:cubicBezTo>
                <a:cubicBezTo>
                  <a:pt x="1584960" y="602245"/>
                  <a:pt x="1580229" y="480157"/>
                  <a:pt x="1570617" y="358405"/>
                </a:cubicBezTo>
                <a:cubicBezTo>
                  <a:pt x="1568158" y="327259"/>
                  <a:pt x="1548558" y="282558"/>
                  <a:pt x="1527586" y="261586"/>
                </a:cubicBezTo>
                <a:cubicBezTo>
                  <a:pt x="1516247" y="250246"/>
                  <a:pt x="1498899" y="247242"/>
                  <a:pt x="1484556" y="240070"/>
                </a:cubicBezTo>
                <a:cubicBezTo>
                  <a:pt x="1480970" y="229312"/>
                  <a:pt x="1481816" y="215815"/>
                  <a:pt x="1473798" y="207797"/>
                </a:cubicBezTo>
                <a:cubicBezTo>
                  <a:pt x="1460504" y="194503"/>
                  <a:pt x="1417782" y="181954"/>
                  <a:pt x="1398494" y="175525"/>
                </a:cubicBezTo>
                <a:cubicBezTo>
                  <a:pt x="1350916" y="127945"/>
                  <a:pt x="1403064" y="171288"/>
                  <a:pt x="1290918" y="143252"/>
                </a:cubicBezTo>
                <a:cubicBezTo>
                  <a:pt x="1275360" y="139363"/>
                  <a:pt x="1263101" y="126807"/>
                  <a:pt x="1247887" y="121736"/>
                </a:cubicBezTo>
                <a:cubicBezTo>
                  <a:pt x="1159182" y="92167"/>
                  <a:pt x="1123772" y="97294"/>
                  <a:pt x="1021977" y="89463"/>
                </a:cubicBezTo>
                <a:cubicBezTo>
                  <a:pt x="982532" y="82291"/>
                  <a:pt x="943425" y="72921"/>
                  <a:pt x="903643" y="67948"/>
                </a:cubicBezTo>
                <a:cubicBezTo>
                  <a:pt x="857250" y="62149"/>
                  <a:pt x="809911" y="64876"/>
                  <a:pt x="763793" y="57190"/>
                </a:cubicBezTo>
                <a:cubicBezTo>
                  <a:pt x="744745" y="54015"/>
                  <a:pt x="728086" y="42455"/>
                  <a:pt x="710005" y="35675"/>
                </a:cubicBezTo>
                <a:cubicBezTo>
                  <a:pt x="699387" y="31693"/>
                  <a:pt x="687874" y="29988"/>
                  <a:pt x="677732" y="24917"/>
                </a:cubicBezTo>
                <a:cubicBezTo>
                  <a:pt x="666168" y="19135"/>
                  <a:pt x="657725" y="7490"/>
                  <a:pt x="645459" y="3402"/>
                </a:cubicBezTo>
                <a:cubicBezTo>
                  <a:pt x="635253" y="0"/>
                  <a:pt x="623944" y="3402"/>
                  <a:pt x="613186" y="340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0" name="39 - Ευθύγραμμο βέλος σύνδεσης"/>
          <p:cNvCxnSpPr>
            <a:stCxn id="38" idx="27"/>
          </p:cNvCxnSpPr>
          <p:nvPr/>
        </p:nvCxnSpPr>
        <p:spPr>
          <a:xfrm>
            <a:off x="6011008" y="3037215"/>
            <a:ext cx="419729" cy="1163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786446" y="4071942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Προϊόντα</a:t>
            </a:r>
            <a:r>
              <a:rPr lang="el-GR" dirty="0" smtClean="0"/>
              <a:t> (ουσίες που προκύπτουν  μετά την χημική αντίδραση)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34" grpId="0" animBg="1"/>
      <p:bldP spid="37" grpId="0"/>
      <p:bldP spid="38" grpId="0" animBg="1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000100" y="642918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Τις χημικές αντιδράσεις τις συμβολίζουμε με τις χημικές εξισώσεις. </a:t>
            </a:r>
            <a:r>
              <a:rPr lang="el-GR" b="1" dirty="0" smtClean="0"/>
              <a:t>Μια χημική εξίσωση φαίνετε στο παρακάτω σχήμα:</a:t>
            </a:r>
            <a:endParaRPr lang="el-GR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5357818" y="2000240"/>
            <a:ext cx="1056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2HCl </a:t>
            </a:r>
            <a:endParaRPr lang="el-GR" sz="32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571472" y="2071678"/>
            <a:ext cx="6735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Η</a:t>
            </a:r>
            <a:r>
              <a:rPr lang="el-GR" sz="3200" baseline="-25000" dirty="0" smtClean="0"/>
              <a:t>2</a:t>
            </a:r>
            <a:r>
              <a:rPr lang="el-GR" sz="3200" dirty="0" smtClean="0"/>
              <a:t> </a:t>
            </a:r>
            <a:endParaRPr lang="el-GR" sz="32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428728" y="2071678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dirty="0" smtClean="0"/>
              <a:t>+</a:t>
            </a:r>
            <a:endParaRPr lang="el-GR" sz="32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857356" y="2071678"/>
            <a:ext cx="700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Cl</a:t>
            </a:r>
            <a:r>
              <a:rPr lang="en-US" sz="3200" baseline="-25000" dirty="0" smtClean="0"/>
              <a:t>2</a:t>
            </a:r>
            <a:r>
              <a:rPr lang="el-GR" sz="3200" baseline="-25000" dirty="0" smtClean="0"/>
              <a:t> </a:t>
            </a:r>
            <a:endParaRPr lang="el-GR" sz="32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2857488" y="2357430"/>
            <a:ext cx="207170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ύγραμμο βέλος σύνδεσης"/>
          <p:cNvCxnSpPr/>
          <p:nvPr/>
        </p:nvCxnSpPr>
        <p:spPr>
          <a:xfrm>
            <a:off x="5572132" y="2428868"/>
            <a:ext cx="419729" cy="1163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214942" y="3571876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αριθμός που μπαίνει μπροστά ονομάζεται στοιχειομετρικός συντελεστής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</TotalTime>
  <Words>821</Words>
  <PresentationFormat>Προβολή στην οθόνη (4:3)</PresentationFormat>
  <Paragraphs>192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473</cp:revision>
  <dcterms:created xsi:type="dcterms:W3CDTF">2020-03-28T09:35:19Z</dcterms:created>
  <dcterms:modified xsi:type="dcterms:W3CDTF">2024-03-22T03:09:46Z</dcterms:modified>
</cp:coreProperties>
</file>