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335" r:id="rId3"/>
    <p:sldId id="312" r:id="rId4"/>
    <p:sldId id="308" r:id="rId5"/>
    <p:sldId id="311" r:id="rId6"/>
    <p:sldId id="314" r:id="rId7"/>
    <p:sldId id="315" r:id="rId8"/>
    <p:sldId id="310" r:id="rId9"/>
    <p:sldId id="316" r:id="rId10"/>
    <p:sldId id="318" r:id="rId11"/>
    <p:sldId id="319" r:id="rId12"/>
    <p:sldId id="322" r:id="rId13"/>
    <p:sldId id="320" r:id="rId14"/>
    <p:sldId id="323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7" autoAdjust="0"/>
    <p:restoredTop sz="94640" autoAdjust="0"/>
  </p:normalViewPr>
  <p:slideViewPr>
    <p:cSldViewPr>
      <p:cViewPr>
        <p:scale>
          <a:sx n="71" d="100"/>
          <a:sy n="71" d="100"/>
        </p:scale>
        <p:origin x="-1786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000264"/>
          </a:xfrm>
        </p:spPr>
        <p:txBody>
          <a:bodyPr/>
          <a:lstStyle/>
          <a:p>
            <a:pPr>
              <a:buNone/>
            </a:pPr>
            <a:r>
              <a:rPr lang="el-GR" b="1" i="1" dirty="0" smtClean="0">
                <a:solidFill>
                  <a:srgbClr val="7030A0"/>
                </a:solidFill>
              </a:rPr>
              <a:t>2. 2.1  ΜΕΙΓΜΑΤΑ  </a:t>
            </a:r>
            <a:endParaRPr lang="en-US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3071" y="3836440"/>
            <a:ext cx="3490929" cy="302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Ιδιότητες μιγμάτων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85720" y="135729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	</a:t>
            </a:r>
            <a:r>
              <a:rPr lang="el-GR" sz="2400" b="1" dirty="0" smtClean="0">
                <a:solidFill>
                  <a:srgbClr val="FF0000"/>
                </a:solidFill>
              </a:rPr>
              <a:t>1</a:t>
            </a:r>
            <a:r>
              <a:rPr lang="el-GR" sz="2400" dirty="0" smtClean="0"/>
              <a:t>. Μπορώ να φτιάξω ένα μίγμα (π.χ. καφές) ανακατεύοντας σε οποιαδήποτε αναλογία τα συστατικά του.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3071" y="3836440"/>
            <a:ext cx="3490929" cy="302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Ιδιότητες μιγμάτων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1214422"/>
            <a:ext cx="7072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	</a:t>
            </a:r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l-GR" dirty="0" smtClean="0"/>
              <a:t>. Μπορώ να φτιάξω ένα μίγμα (π.χ. καφές) ανακατεύοντας σε οποιαδήποτε αναλογία τα συστατικά του</a:t>
            </a:r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3857628"/>
            <a:ext cx="3786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Μπορώ να φτιάξω καφέ με αναλογία συστατικών: 1 κουταλάκι καφέ με 30 </a:t>
            </a:r>
            <a:r>
              <a:rPr lang="en-US" sz="2000" dirty="0" smtClean="0"/>
              <a:t>ml </a:t>
            </a:r>
            <a:r>
              <a:rPr lang="el-GR" sz="2000" dirty="0" smtClean="0"/>
              <a:t>νερό.</a:t>
            </a:r>
            <a:endParaRPr lang="en-US" sz="2000" dirty="0"/>
          </a:p>
        </p:txBody>
      </p:sp>
      <p:sp>
        <p:nvSpPr>
          <p:cNvPr id="7" name="6 - Ορθογώνιο"/>
          <p:cNvSpPr/>
          <p:nvPr/>
        </p:nvSpPr>
        <p:spPr>
          <a:xfrm>
            <a:off x="357158" y="3286124"/>
            <a:ext cx="1811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Παράδειγμα 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1428728" y="5842337"/>
            <a:ext cx="3786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Μπορώ να φτιάξω καφέ με αναλογία συστατικών: 1 κουταλάκι καφέ με 50 </a:t>
            </a:r>
            <a:r>
              <a:rPr lang="en-US" sz="2000" dirty="0" smtClean="0"/>
              <a:t>ml </a:t>
            </a:r>
            <a:r>
              <a:rPr lang="el-GR" sz="2000" dirty="0" smtClean="0"/>
              <a:t>νερό.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3071" y="3836440"/>
            <a:ext cx="3490929" cy="302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Ιδιότητες μιγμάτων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85720" y="1357298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	</a:t>
            </a:r>
            <a:r>
              <a:rPr lang="el-GR" sz="2400" b="1" dirty="0" smtClean="0">
                <a:solidFill>
                  <a:srgbClr val="FF0000"/>
                </a:solidFill>
              </a:rPr>
              <a:t>2</a:t>
            </a:r>
            <a:r>
              <a:rPr lang="el-GR" sz="2400" dirty="0" smtClean="0"/>
              <a:t>. Τα συστατικά ενός μίγματος μπορούν να διατηρούν  πολλές από τις ιδιότητές τους.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3071" y="3836440"/>
            <a:ext cx="3490929" cy="302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Ιδιότητες μιγμάτων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14282" y="3857628"/>
            <a:ext cx="3786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ένα μίγμα ελληνικού καφέ … η ζάχαρη διατηρεί την ιδιότητά της να είναι γλυκιά.</a:t>
            </a:r>
            <a:endParaRPr lang="en-US" sz="2000" dirty="0"/>
          </a:p>
        </p:txBody>
      </p:sp>
      <p:sp>
        <p:nvSpPr>
          <p:cNvPr id="7" name="6 - Ορθογώνιο"/>
          <p:cNvSpPr/>
          <p:nvPr/>
        </p:nvSpPr>
        <p:spPr>
          <a:xfrm>
            <a:off x="357158" y="3286124"/>
            <a:ext cx="1811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Παράδειγμα 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1285852" y="5842337"/>
            <a:ext cx="3786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ένα μίγμα σούπας .. το συστατικό καρότο …διατηρεί τις ιδιότητες του (χρώμα, γεύση..).</a:t>
            </a:r>
            <a:endParaRPr lang="en-US" sz="2000" dirty="0"/>
          </a:p>
        </p:txBody>
      </p:sp>
      <p:sp>
        <p:nvSpPr>
          <p:cNvPr id="10" name="9 - TextBox"/>
          <p:cNvSpPr txBox="1"/>
          <p:nvPr/>
        </p:nvSpPr>
        <p:spPr>
          <a:xfrm>
            <a:off x="285720" y="1357298"/>
            <a:ext cx="7072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	</a:t>
            </a:r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r>
              <a:rPr lang="el-GR" sz="2000" dirty="0" smtClean="0"/>
              <a:t>. Τα συστατικά ενός μίγματος μπορούν να διατηρούν  πολλές από τις ιδιότητές τους 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1214422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Ιδιότητες μιγμάτων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5786446" y="3429000"/>
            <a:ext cx="27146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</a:t>
            </a:r>
            <a:r>
              <a:rPr lang="el-GR" sz="2400" u="sng" dirty="0" smtClean="0"/>
              <a:t>συστατικά</a:t>
            </a:r>
            <a:r>
              <a:rPr lang="el-GR" sz="2400" dirty="0" smtClean="0"/>
              <a:t> ενός μίγματος μπορούν να </a:t>
            </a:r>
            <a:r>
              <a:rPr lang="el-GR" sz="2400" u="sng" dirty="0" smtClean="0"/>
              <a:t>διατηρούν</a:t>
            </a:r>
            <a:r>
              <a:rPr lang="el-GR" sz="2400" dirty="0" smtClean="0"/>
              <a:t>  πολλές από τις </a:t>
            </a:r>
            <a:r>
              <a:rPr lang="el-GR" sz="2400" u="sng" dirty="0" smtClean="0"/>
              <a:t>ιδιότητές τους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10800000" flipV="1">
            <a:off x="1571604" y="1785926"/>
            <a:ext cx="1714512" cy="128588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214282" y="3286124"/>
            <a:ext cx="30718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Μπορώ να φτιάξω ένα μίγμα (π.χ. καφές) ανακατεύοντας σε </a:t>
            </a:r>
            <a:r>
              <a:rPr lang="el-GR" sz="2400" u="sng" dirty="0" smtClean="0"/>
              <a:t>οποιαδήποτε αναλογία τα συστατικά του.</a:t>
            </a:r>
            <a:endParaRPr lang="en-US" sz="2400" u="sng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16200000" flipH="1">
            <a:off x="5250661" y="1893083"/>
            <a:ext cx="1419236" cy="1204922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Φυσικές ιδιότητες (ιδιότητες ) υλικών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143240" y="3429000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Φυσικές ιδιότητες  υλικών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3143240" y="3357562"/>
            <a:ext cx="2143140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>
            <a:endCxn id="13" idx="5"/>
          </p:cNvCxnSpPr>
          <p:nvPr/>
        </p:nvCxnSpPr>
        <p:spPr>
          <a:xfrm rot="10800000">
            <a:off x="1292724" y="1906084"/>
            <a:ext cx="2064830" cy="159435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Έλλειψη"/>
          <p:cNvSpPr/>
          <p:nvPr/>
        </p:nvSpPr>
        <p:spPr>
          <a:xfrm>
            <a:off x="500034" y="1357298"/>
            <a:ext cx="928694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571472" y="150017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χρώμα</a:t>
            </a:r>
            <a:endParaRPr lang="en-US" dirty="0"/>
          </a:p>
        </p:txBody>
      </p:sp>
      <p:cxnSp>
        <p:nvCxnSpPr>
          <p:cNvPr id="21" name="20 - Ευθύγραμμο βέλος σύνδεσης"/>
          <p:cNvCxnSpPr>
            <a:endCxn id="22" idx="5"/>
          </p:cNvCxnSpPr>
          <p:nvPr/>
        </p:nvCxnSpPr>
        <p:spPr>
          <a:xfrm rot="16200000" flipV="1">
            <a:off x="2317328" y="2103022"/>
            <a:ext cx="1730135" cy="921822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Έλλειψη"/>
          <p:cNvSpPr/>
          <p:nvPr/>
        </p:nvSpPr>
        <p:spPr>
          <a:xfrm>
            <a:off x="1928794" y="1135928"/>
            <a:ext cx="928694" cy="6595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000232" y="1285860"/>
            <a:ext cx="1214446" cy="378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γεύση</a:t>
            </a:r>
            <a:endParaRPr lang="en-US" dirty="0"/>
          </a:p>
        </p:txBody>
      </p:sp>
      <p:cxnSp>
        <p:nvCxnSpPr>
          <p:cNvPr id="31" name="30 - Ευθύγραμμο βέλος σύνδεσης"/>
          <p:cNvCxnSpPr>
            <a:stCxn id="8" idx="2"/>
            <a:endCxn id="33" idx="3"/>
          </p:cNvCxnSpPr>
          <p:nvPr/>
        </p:nvCxnSpPr>
        <p:spPr>
          <a:xfrm rot="10800000">
            <a:off x="1938318" y="3394976"/>
            <a:ext cx="1204922" cy="39121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Έλλειψη"/>
          <p:cNvSpPr/>
          <p:nvPr/>
        </p:nvSpPr>
        <p:spPr>
          <a:xfrm>
            <a:off x="571472" y="2928934"/>
            <a:ext cx="1295408" cy="9286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723872" y="3071810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Οσμή (</a:t>
            </a:r>
            <a:r>
              <a:rPr lang="el-GR" dirty="0" smtClean="0"/>
              <a:t>μυρωδιά</a:t>
            </a:r>
            <a:r>
              <a:rPr lang="el-GR" b="1" dirty="0" smtClean="0"/>
              <a:t>)</a:t>
            </a:r>
            <a:endParaRPr lang="en-US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 flipV="1">
            <a:off x="4786315" y="2285992"/>
            <a:ext cx="1571635" cy="108476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Έλλειψη"/>
          <p:cNvSpPr/>
          <p:nvPr/>
        </p:nvSpPr>
        <p:spPr>
          <a:xfrm>
            <a:off x="5929322" y="1643050"/>
            <a:ext cx="1571636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6000760" y="178592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Ελαστικότητα</a:t>
            </a:r>
            <a:endParaRPr lang="en-US" dirty="0"/>
          </a:p>
        </p:txBody>
      </p:sp>
      <p:cxnSp>
        <p:nvCxnSpPr>
          <p:cNvPr id="47" name="46 - Ευθύγραμμο βέλος σύνδεσης"/>
          <p:cNvCxnSpPr/>
          <p:nvPr/>
        </p:nvCxnSpPr>
        <p:spPr>
          <a:xfrm rot="16200000" flipH="1">
            <a:off x="4893471" y="4250537"/>
            <a:ext cx="1143008" cy="78581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Έλλειψη"/>
          <p:cNvSpPr/>
          <p:nvPr/>
        </p:nvSpPr>
        <p:spPr>
          <a:xfrm>
            <a:off x="5072066" y="5214950"/>
            <a:ext cx="1928826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TextBox"/>
          <p:cNvSpPr txBox="1"/>
          <p:nvPr/>
        </p:nvSpPr>
        <p:spPr>
          <a:xfrm>
            <a:off x="5214942" y="5357826"/>
            <a:ext cx="1714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Ευθραυστότητα </a:t>
            </a:r>
            <a:r>
              <a:rPr lang="el-GR" dirty="0" smtClean="0"/>
              <a:t>(αν σπάει εύκολα ή όχι)</a:t>
            </a:r>
            <a:endParaRPr lang="en-US" dirty="0"/>
          </a:p>
        </p:txBody>
      </p:sp>
      <p:cxnSp>
        <p:nvCxnSpPr>
          <p:cNvPr id="53" name="52 - Ευθύγραμμο βέλος σύνδεσης"/>
          <p:cNvCxnSpPr>
            <a:stCxn id="8" idx="3"/>
          </p:cNvCxnSpPr>
          <p:nvPr/>
        </p:nvCxnSpPr>
        <p:spPr>
          <a:xfrm rot="5400000">
            <a:off x="2308702" y="3923682"/>
            <a:ext cx="982800" cy="13139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Έλλειψη"/>
          <p:cNvSpPr/>
          <p:nvPr/>
        </p:nvSpPr>
        <p:spPr>
          <a:xfrm>
            <a:off x="571472" y="4929198"/>
            <a:ext cx="1571636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54 - TextBox"/>
          <p:cNvSpPr txBox="1"/>
          <p:nvPr/>
        </p:nvSpPr>
        <p:spPr>
          <a:xfrm>
            <a:off x="642910" y="507207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πυκνότητα</a:t>
            </a:r>
            <a:endParaRPr lang="en-US" dirty="0"/>
          </a:p>
        </p:txBody>
      </p:sp>
      <p:cxnSp>
        <p:nvCxnSpPr>
          <p:cNvPr id="58" name="57 - Ευθύγραμμο βέλος σύνδεσης"/>
          <p:cNvCxnSpPr>
            <a:stCxn id="8" idx="6"/>
            <a:endCxn id="59" idx="2"/>
          </p:cNvCxnSpPr>
          <p:nvPr/>
        </p:nvCxnSpPr>
        <p:spPr>
          <a:xfrm flipV="1">
            <a:off x="5286380" y="3321843"/>
            <a:ext cx="1643074" cy="46434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Έλλειψη"/>
          <p:cNvSpPr/>
          <p:nvPr/>
        </p:nvSpPr>
        <p:spPr>
          <a:xfrm>
            <a:off x="6929454" y="3000372"/>
            <a:ext cx="1571636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7000892" y="314324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σκληρότητα</a:t>
            </a:r>
            <a:endParaRPr lang="en-US" dirty="0"/>
          </a:p>
        </p:txBody>
      </p:sp>
      <p:cxnSp>
        <p:nvCxnSpPr>
          <p:cNvPr id="63" name="62 - Ευθύγραμμο βέλος σύνδεσης"/>
          <p:cNvCxnSpPr/>
          <p:nvPr/>
        </p:nvCxnSpPr>
        <p:spPr>
          <a:xfrm rot="5400000">
            <a:off x="3250396" y="4393416"/>
            <a:ext cx="1071571" cy="71437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Έλλειψη"/>
          <p:cNvSpPr/>
          <p:nvPr/>
        </p:nvSpPr>
        <p:spPr>
          <a:xfrm>
            <a:off x="2786050" y="5286388"/>
            <a:ext cx="1571636" cy="9286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TextBox"/>
          <p:cNvSpPr txBox="1"/>
          <p:nvPr/>
        </p:nvSpPr>
        <p:spPr>
          <a:xfrm>
            <a:off x="2857488" y="5429264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Θερμική αγωγιμότητα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5400000" flipH="1" flipV="1">
            <a:off x="3750462" y="2607462"/>
            <a:ext cx="1285884" cy="21431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- Έλλειψη"/>
          <p:cNvSpPr/>
          <p:nvPr/>
        </p:nvSpPr>
        <p:spPr>
          <a:xfrm>
            <a:off x="3929058" y="928670"/>
            <a:ext cx="1571636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74 - TextBox"/>
          <p:cNvSpPr txBox="1"/>
          <p:nvPr/>
        </p:nvSpPr>
        <p:spPr>
          <a:xfrm>
            <a:off x="4000496" y="1071544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Ηλεκτρική  αγωγιμότητα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22" grpId="0" animBg="1"/>
      <p:bldP spid="23" grpId="0"/>
      <p:bldP spid="32" grpId="0" animBg="1"/>
      <p:bldP spid="33" grpId="0"/>
      <p:bldP spid="40" grpId="0" animBg="1"/>
      <p:bldP spid="41" grpId="0"/>
      <p:bldP spid="48" grpId="0" animBg="1"/>
      <p:bldP spid="49" grpId="0"/>
      <p:bldP spid="54" grpId="0" animBg="1"/>
      <p:bldP spid="55" grpId="0"/>
      <p:bldP spid="59" grpId="0" animBg="1"/>
      <p:bldP spid="60" grpId="0"/>
      <p:bldP spid="64" grpId="0" animBg="1"/>
      <p:bldP spid="65" grpId="0"/>
      <p:bldP spid="74" grpId="0" animBg="1"/>
      <p:bldP spid="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Φυσικές καταστάσεις υλικών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143240" y="1000108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Φυσικές καταστάσεις  υλικών</a:t>
            </a:r>
            <a:endParaRPr lang="en-US" sz="2400" dirty="0"/>
          </a:p>
        </p:txBody>
      </p:sp>
      <p:sp>
        <p:nvSpPr>
          <p:cNvPr id="8" name="7 - Έλλειψη"/>
          <p:cNvSpPr/>
          <p:nvPr/>
        </p:nvSpPr>
        <p:spPr>
          <a:xfrm>
            <a:off x="2786050" y="714356"/>
            <a:ext cx="2928958" cy="18573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3821901" y="2821777"/>
            <a:ext cx="571504" cy="7143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10800000" flipV="1">
            <a:off x="2071670" y="1785926"/>
            <a:ext cx="714380" cy="42862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Έλλειψη"/>
          <p:cNvSpPr/>
          <p:nvPr/>
        </p:nvSpPr>
        <p:spPr>
          <a:xfrm>
            <a:off x="0" y="2071678"/>
            <a:ext cx="2357422" cy="12858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285720" y="2285992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Στερεή κατάσταση </a:t>
            </a:r>
            <a:r>
              <a:rPr lang="el-GR" dirty="0" smtClean="0"/>
              <a:t>(π.χ. πέτρα,  ξύλο κ.α.) </a:t>
            </a:r>
            <a:endParaRPr lang="en-US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5715008" y="1500174"/>
            <a:ext cx="857256" cy="21431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Έλλειψη"/>
          <p:cNvSpPr/>
          <p:nvPr/>
        </p:nvSpPr>
        <p:spPr>
          <a:xfrm>
            <a:off x="2500298" y="3143248"/>
            <a:ext cx="3000396" cy="12858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3071802" y="3214686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Υγρή κατάσταση </a:t>
            </a:r>
            <a:r>
              <a:rPr lang="el-GR" dirty="0" smtClean="0"/>
              <a:t>(π.χ. πορτοκαλάδα, νερό σε υγρή  μορφή, κ.α.) </a:t>
            </a:r>
            <a:endParaRPr lang="en-US" dirty="0"/>
          </a:p>
        </p:txBody>
      </p:sp>
      <p:sp>
        <p:nvSpPr>
          <p:cNvPr id="27" name="26 - Έλλειψη"/>
          <p:cNvSpPr/>
          <p:nvPr/>
        </p:nvSpPr>
        <p:spPr>
          <a:xfrm>
            <a:off x="6357982" y="1357298"/>
            <a:ext cx="2571736" cy="1428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>
            <a:off x="6786578" y="1714488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Αέρια κατάσταση </a:t>
            </a:r>
            <a:r>
              <a:rPr lang="el-GR" dirty="0" smtClean="0"/>
              <a:t>(π.χ. αέρας που αναπνέουμε  κ.α.)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5" grpId="0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ΜΙΓΜΑΤΑ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14348" y="1214422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rgbClr val="FF0000"/>
                </a:solidFill>
              </a:rPr>
              <a:t>Μίγματα</a:t>
            </a:r>
            <a:r>
              <a:rPr lang="el-GR" sz="2400" dirty="0" smtClean="0"/>
              <a:t> είναι συστήματα (υλικά)   που προκύπτουν  από την ανάμειξη  ( = ανακάτεμα) δύο ή περισσοτέρων ουσιών.</a:t>
            </a:r>
            <a:endParaRPr lang="en-US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857224" y="3071810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Οι διαφορετικές  ουσίες που αποτελούν ένα  μίγμα ονομάζονται συστατικά του μίγματος.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ΜΙΓΜΑΤΑ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5934670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l-GR" u="sng" dirty="0" smtClean="0"/>
              <a:t>τρία συστατικά του  μίγματος  </a:t>
            </a:r>
            <a:r>
              <a:rPr lang="el-GR" dirty="0" smtClean="0"/>
              <a:t>ελληνικού καφέ είναι:   καφές , ζάχαρη και νερό.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642910" y="500042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Παραδείγματα μιγμάτων</a:t>
            </a:r>
            <a:endParaRPr lang="en-US" sz="2400" b="1" u="sng" dirty="0"/>
          </a:p>
        </p:txBody>
      </p:sp>
      <p:sp>
        <p:nvSpPr>
          <p:cNvPr id="6" name="5 - TextBox"/>
          <p:cNvSpPr txBox="1"/>
          <p:nvPr/>
        </p:nvSpPr>
        <p:spPr>
          <a:xfrm>
            <a:off x="1643042" y="2714620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   </a:t>
            </a:r>
            <a:r>
              <a:rPr lang="el-GR" sz="2000" u="sng" dirty="0" smtClean="0"/>
              <a:t>μίγμα</a:t>
            </a:r>
            <a:r>
              <a:rPr lang="el-GR" sz="2000" dirty="0" smtClean="0"/>
              <a:t>   ελληνικού καφέ έχει </a:t>
            </a:r>
            <a:r>
              <a:rPr lang="el-GR" sz="2000" u="sng" dirty="0" smtClean="0"/>
              <a:t>συστατικά</a:t>
            </a:r>
            <a:r>
              <a:rPr lang="el-GR" sz="2000" dirty="0" smtClean="0"/>
              <a:t>:</a:t>
            </a:r>
            <a:endParaRPr lang="en-US" sz="2000" dirty="0"/>
          </a:p>
        </p:txBody>
      </p:sp>
      <p:sp>
        <p:nvSpPr>
          <p:cNvPr id="8" name="7 - Έλλειψη"/>
          <p:cNvSpPr/>
          <p:nvPr/>
        </p:nvSpPr>
        <p:spPr>
          <a:xfrm>
            <a:off x="1357290" y="2500306"/>
            <a:ext cx="3214710" cy="11430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flipV="1">
            <a:off x="4357686" y="2643182"/>
            <a:ext cx="1285884" cy="21431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Έλλειψη"/>
          <p:cNvSpPr/>
          <p:nvPr/>
        </p:nvSpPr>
        <p:spPr>
          <a:xfrm>
            <a:off x="5643570" y="2143116"/>
            <a:ext cx="1143008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5572132" y="235743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ζάχαρη</a:t>
            </a:r>
            <a:endParaRPr lang="en-US" sz="24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6200000" flipV="1">
            <a:off x="1294673" y="1991419"/>
            <a:ext cx="738894" cy="47078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Έλλειψη"/>
          <p:cNvSpPr/>
          <p:nvPr/>
        </p:nvSpPr>
        <p:spPr>
          <a:xfrm>
            <a:off x="857224" y="1214422"/>
            <a:ext cx="1214446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1000100" y="136944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καφέ</a:t>
            </a:r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1428728" y="3643314"/>
            <a:ext cx="857256" cy="42862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Έλλειψη"/>
          <p:cNvSpPr/>
          <p:nvPr/>
        </p:nvSpPr>
        <p:spPr>
          <a:xfrm>
            <a:off x="285720" y="3643314"/>
            <a:ext cx="1142976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00002" y="392906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νερό</a:t>
            </a:r>
            <a:endParaRPr lang="en-US" sz="2400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4202865"/>
            <a:ext cx="4714876" cy="2655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3" grpId="0"/>
      <p:bldP spid="16" grpId="0" animBg="1"/>
      <p:bldP spid="17" grpId="0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ΜΙΓΜΑΤΑ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593467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l-GR" u="sng" dirty="0" smtClean="0"/>
              <a:t>δύο συστατικά του  μίγματος  </a:t>
            </a:r>
            <a:r>
              <a:rPr lang="el-GR" dirty="0" smtClean="0"/>
              <a:t>αλατόνερου είναι:   αλάτι και νερό.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642910" y="50004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Παραδείγματα μιγμάτων</a:t>
            </a:r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1643042" y="2714620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   </a:t>
            </a:r>
            <a:r>
              <a:rPr lang="el-GR" sz="2000" u="sng" dirty="0" smtClean="0"/>
              <a:t>μίγμα</a:t>
            </a:r>
            <a:r>
              <a:rPr lang="el-GR" sz="2000" dirty="0" smtClean="0"/>
              <a:t>   αλατόνερο έχει </a:t>
            </a:r>
            <a:r>
              <a:rPr lang="el-GR" sz="2000" u="sng" dirty="0" smtClean="0"/>
              <a:t>συστατικά</a:t>
            </a:r>
            <a:r>
              <a:rPr lang="el-GR" sz="2000" dirty="0" smtClean="0"/>
              <a:t>:</a:t>
            </a:r>
            <a:endParaRPr lang="en-US" sz="2000" dirty="0"/>
          </a:p>
        </p:txBody>
      </p:sp>
      <p:sp>
        <p:nvSpPr>
          <p:cNvPr id="8" name="7 - Έλλειψη"/>
          <p:cNvSpPr/>
          <p:nvPr/>
        </p:nvSpPr>
        <p:spPr>
          <a:xfrm>
            <a:off x="1357290" y="2500306"/>
            <a:ext cx="3214710" cy="11430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13 - Ευθύγραμμο βέλος σύνδεσης"/>
          <p:cNvCxnSpPr>
            <a:endCxn id="16" idx="3"/>
          </p:cNvCxnSpPr>
          <p:nvPr/>
        </p:nvCxnSpPr>
        <p:spPr>
          <a:xfrm flipV="1">
            <a:off x="3428992" y="1824184"/>
            <a:ext cx="963670" cy="60468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Έλλειψη"/>
          <p:cNvSpPr/>
          <p:nvPr/>
        </p:nvSpPr>
        <p:spPr>
          <a:xfrm>
            <a:off x="4214810" y="1214422"/>
            <a:ext cx="1214446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143372" y="128586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Αλάτι </a:t>
            </a:r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1428728" y="3571876"/>
            <a:ext cx="642942" cy="50006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Έλλειψη"/>
          <p:cNvSpPr/>
          <p:nvPr/>
        </p:nvSpPr>
        <p:spPr>
          <a:xfrm>
            <a:off x="285720" y="3643314"/>
            <a:ext cx="1142976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00002" y="392906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νερό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9" y="3361169"/>
            <a:ext cx="3071802" cy="3496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 animBg="1"/>
      <p:bldP spid="17" grpId="0"/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ΜΙΓΜΑΤΑ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285852" y="1357298"/>
            <a:ext cx="6643734" cy="461665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μίγματα διακρίνονται σε δύο κατηγορίες.</a:t>
            </a:r>
            <a:endParaRPr lang="en-US" sz="2400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0800000" flipV="1">
            <a:off x="1714480" y="1785926"/>
            <a:ext cx="2214578" cy="128588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0" y="3071810"/>
            <a:ext cx="28574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Ομογενή  μίγματα:</a:t>
            </a:r>
            <a:r>
              <a:rPr lang="el-GR" sz="2000" dirty="0" smtClean="0"/>
              <a:t> Είναι αυτά τα μίγματα που </a:t>
            </a:r>
            <a:r>
              <a:rPr lang="el-GR" sz="2000" b="1" i="1" u="sng" dirty="0" smtClean="0"/>
              <a:t>δεν μπορούμε </a:t>
            </a:r>
            <a:r>
              <a:rPr lang="el-GR" sz="2000" i="1" u="sng" dirty="0" smtClean="0"/>
              <a:t>να δούμε τα τα συστατικά τους</a:t>
            </a:r>
            <a:r>
              <a:rPr lang="el-GR" sz="2000" dirty="0" smtClean="0"/>
              <a:t> ούτε με το μάτι , ούτε με το μικροσκόπιο. </a:t>
            </a:r>
          </a:p>
          <a:p>
            <a:endParaRPr lang="el-GR" sz="2000" b="1" dirty="0" smtClean="0"/>
          </a:p>
          <a:p>
            <a:r>
              <a:rPr lang="el-GR" sz="2000" dirty="0" smtClean="0"/>
              <a:t>Τα ομογενή μίγματα ονομάζονται και </a:t>
            </a:r>
            <a:r>
              <a:rPr lang="el-GR" sz="2000" b="1" dirty="0" smtClean="0"/>
              <a:t>διαλύματα.</a:t>
            </a:r>
            <a:endParaRPr lang="en-US" sz="2000" b="1" dirty="0"/>
          </a:p>
        </p:txBody>
      </p:sp>
      <p:cxnSp>
        <p:nvCxnSpPr>
          <p:cNvPr id="8" name="7 - Ευθύγραμμο βέλος σύνδεσης"/>
          <p:cNvCxnSpPr>
            <a:stCxn id="5" idx="2"/>
          </p:cNvCxnSpPr>
          <p:nvPr/>
        </p:nvCxnSpPr>
        <p:spPr>
          <a:xfrm rot="16200000" flipH="1">
            <a:off x="4677816" y="1748865"/>
            <a:ext cx="1681475" cy="1821669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6000760" y="3500438"/>
            <a:ext cx="28574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Ετερογενή μίγματα:</a:t>
            </a:r>
            <a:r>
              <a:rPr lang="el-GR" sz="2000" dirty="0" smtClean="0"/>
              <a:t> Είναι αυτά τα μίγματα που </a:t>
            </a:r>
            <a:r>
              <a:rPr lang="el-GR" sz="2000" b="1" i="1" u="sng" dirty="0" smtClean="0"/>
              <a:t>μπορούμε</a:t>
            </a:r>
            <a:r>
              <a:rPr lang="el-GR" sz="2000" i="1" u="sng" dirty="0" smtClean="0"/>
              <a:t> να δούμε τα συστατικά τους</a:t>
            </a:r>
            <a:r>
              <a:rPr lang="el-GR" sz="2000" dirty="0" smtClean="0"/>
              <a:t> με το μάτι ή με το μικροσκόπιο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ΜΙΓΜΑΤΑ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14282" y="128586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Μερικά ομογενή  μίγματα  (διαλύματα):</a:t>
            </a:r>
            <a:endParaRPr lang="en-US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2143116"/>
            <a:ext cx="1062043" cy="204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500438"/>
            <a:ext cx="171451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786322"/>
            <a:ext cx="121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- TextBox"/>
          <p:cNvSpPr txBox="1"/>
          <p:nvPr/>
        </p:nvSpPr>
        <p:spPr>
          <a:xfrm>
            <a:off x="7286644" y="421481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κρασί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4429124" y="592933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λάδι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14282" y="521495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πορτοκαλάδα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0"/>
            <a:ext cx="6500858" cy="57150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ΜΙΓΜΑΤΑ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14282" y="128586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Μερικά ετερογενή μίγματα  :</a:t>
            </a:r>
            <a:endParaRPr lang="en-US" sz="24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6000760" y="648866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σούπα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500034" y="592933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Ελληνικός καφές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43380"/>
            <a:ext cx="2889527" cy="162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643446"/>
            <a:ext cx="25622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1214422"/>
            <a:ext cx="24574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</TotalTime>
  <Words>347</Words>
  <PresentationFormat>Προβολή στην οθόνη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315</cp:revision>
  <dcterms:created xsi:type="dcterms:W3CDTF">2020-03-28T09:35:19Z</dcterms:created>
  <dcterms:modified xsi:type="dcterms:W3CDTF">2023-10-18T13:21:12Z</dcterms:modified>
</cp:coreProperties>
</file>