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32" r:id="rId2"/>
    <p:sldId id="433" r:id="rId3"/>
    <p:sldId id="404" r:id="rId4"/>
    <p:sldId id="375" r:id="rId5"/>
    <p:sldId id="377" r:id="rId6"/>
    <p:sldId id="382" r:id="rId7"/>
    <p:sldId id="383" r:id="rId8"/>
    <p:sldId id="390" r:id="rId9"/>
    <p:sldId id="394" r:id="rId10"/>
    <p:sldId id="391" r:id="rId11"/>
    <p:sldId id="402" r:id="rId12"/>
    <p:sldId id="403" r:id="rId13"/>
    <p:sldId id="395" r:id="rId14"/>
    <p:sldId id="396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62" autoAdjust="0"/>
    <p:restoredTop sz="95455" autoAdjust="0"/>
  </p:normalViewPr>
  <p:slideViewPr>
    <p:cSldViewPr>
      <p:cViewPr>
        <p:scale>
          <a:sx n="71" d="100"/>
          <a:sy n="71" d="100"/>
        </p:scale>
        <p:origin x="-1642" y="-12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25/11/2023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8992" y="214290"/>
            <a:ext cx="5357818" cy="428620"/>
          </a:xfrm>
        </p:spPr>
        <p:txBody>
          <a:bodyPr>
            <a:no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Μέθοδος των τριών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3" y="4071942"/>
            <a:ext cx="3929057" cy="2571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642910" y="57148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1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0" y="107154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Για να φτιάξω </a:t>
            </a:r>
            <a:r>
              <a:rPr lang="el-GR" sz="2400" u="sng" dirty="0" smtClean="0"/>
              <a:t>2</a:t>
            </a:r>
            <a:r>
              <a:rPr lang="en-US" sz="2400" u="sng" dirty="0" smtClean="0"/>
              <a:t>kg </a:t>
            </a:r>
            <a:r>
              <a:rPr lang="el-GR" sz="2400" u="sng" dirty="0" smtClean="0"/>
              <a:t>κέικ, χρειάζομαι 4 αυγά</a:t>
            </a:r>
            <a:r>
              <a:rPr lang="el-GR" sz="2400" dirty="0" smtClean="0"/>
              <a:t>. Πόσα κιλά κέικ θα φτιάξω με 15 αυγά; </a:t>
            </a:r>
            <a:endParaRPr lang="en-US" sz="2400" dirty="0"/>
          </a:p>
        </p:txBody>
      </p:sp>
      <p:sp>
        <p:nvSpPr>
          <p:cNvPr id="7" name="6 - TextBox"/>
          <p:cNvSpPr txBox="1"/>
          <p:nvPr/>
        </p:nvSpPr>
        <p:spPr>
          <a:xfrm>
            <a:off x="3071802" y="192880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 smtClean="0"/>
              <a:t>Λύση</a:t>
            </a:r>
            <a:endParaRPr lang="en-US" sz="2400" b="1" i="1" u="sng" dirty="0"/>
          </a:p>
        </p:txBody>
      </p:sp>
      <p:sp>
        <p:nvSpPr>
          <p:cNvPr id="8" name="7 - TextBox"/>
          <p:cNvSpPr txBox="1"/>
          <p:nvPr/>
        </p:nvSpPr>
        <p:spPr>
          <a:xfrm>
            <a:off x="500034" y="2428868"/>
            <a:ext cx="4929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</a:t>
            </a:r>
            <a:r>
              <a:rPr lang="en-US" sz="2800" dirty="0" smtClean="0"/>
              <a:t>kg  </a:t>
            </a:r>
            <a:r>
              <a:rPr lang="el-GR" sz="2800" dirty="0" smtClean="0"/>
              <a:t>  κέικ   με   4   αυγά</a:t>
            </a:r>
            <a:endParaRPr lang="en-US" sz="2800" dirty="0"/>
          </a:p>
        </p:txBody>
      </p:sp>
      <p:sp>
        <p:nvSpPr>
          <p:cNvPr id="9" name="8 - TextBox"/>
          <p:cNvSpPr txBox="1"/>
          <p:nvPr/>
        </p:nvSpPr>
        <p:spPr>
          <a:xfrm>
            <a:off x="357158" y="3071810"/>
            <a:ext cx="4929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 Χ        κέικ   με   15   αυγά</a:t>
            </a:r>
            <a:endParaRPr lang="en-US" sz="2800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142844" y="3643314"/>
            <a:ext cx="56436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357158" y="392906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16" name="15 - TextBox"/>
          <p:cNvSpPr txBox="1"/>
          <p:nvPr/>
        </p:nvSpPr>
        <p:spPr>
          <a:xfrm>
            <a:off x="1071538" y="3929066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cxnSp>
        <p:nvCxnSpPr>
          <p:cNvPr id="18" name="17 - Ευθεία γραμμή σύνδεσης"/>
          <p:cNvCxnSpPr/>
          <p:nvPr/>
        </p:nvCxnSpPr>
        <p:spPr>
          <a:xfrm>
            <a:off x="642910" y="2786058"/>
            <a:ext cx="2143140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1643042" y="378619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n-US" dirty="0" smtClean="0"/>
              <a:t>15</a:t>
            </a:r>
            <a:endParaRPr lang="en-US" baseline="30000" dirty="0"/>
          </a:p>
        </p:txBody>
      </p:sp>
      <p:cxnSp>
        <p:nvCxnSpPr>
          <p:cNvPr id="29" name="28 - Ευθεία γραμμή σύνδεσης"/>
          <p:cNvCxnSpPr/>
          <p:nvPr/>
        </p:nvCxnSpPr>
        <p:spPr>
          <a:xfrm>
            <a:off x="1714480" y="4214818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1785918" y="421481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baseline="30000" dirty="0"/>
          </a:p>
        </p:txBody>
      </p:sp>
      <p:sp>
        <p:nvSpPr>
          <p:cNvPr id="35" name="34 - TextBox"/>
          <p:cNvSpPr txBox="1"/>
          <p:nvPr/>
        </p:nvSpPr>
        <p:spPr>
          <a:xfrm>
            <a:off x="642910" y="6215082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36" name="35 - TextBox"/>
          <p:cNvSpPr txBox="1"/>
          <p:nvPr/>
        </p:nvSpPr>
        <p:spPr>
          <a:xfrm>
            <a:off x="1000100" y="6215082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37" name="36 - TextBox"/>
          <p:cNvSpPr txBox="1"/>
          <p:nvPr/>
        </p:nvSpPr>
        <p:spPr>
          <a:xfrm>
            <a:off x="1285852" y="628652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7,5 kg</a:t>
            </a:r>
            <a:endParaRPr lang="en-US" baseline="30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571472" y="5072074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38" name="37 - TextBox"/>
          <p:cNvSpPr txBox="1"/>
          <p:nvPr/>
        </p:nvSpPr>
        <p:spPr>
          <a:xfrm>
            <a:off x="1071538" y="5072074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39" name="38 - TextBox"/>
          <p:cNvSpPr txBox="1"/>
          <p:nvPr/>
        </p:nvSpPr>
        <p:spPr>
          <a:xfrm>
            <a:off x="1714480" y="500063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30</a:t>
            </a:r>
            <a:endParaRPr lang="en-US" baseline="30000" dirty="0"/>
          </a:p>
        </p:txBody>
      </p:sp>
      <p:cxnSp>
        <p:nvCxnSpPr>
          <p:cNvPr id="40" name="39 - Ευθεία γραμμή σύνδεσης"/>
          <p:cNvCxnSpPr/>
          <p:nvPr/>
        </p:nvCxnSpPr>
        <p:spPr>
          <a:xfrm>
            <a:off x="1714480" y="5357826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1785918" y="535782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5" grpId="0"/>
      <p:bldP spid="16" grpId="0"/>
      <p:bldP spid="19" grpId="0"/>
      <p:bldP spid="31" grpId="0"/>
      <p:bldP spid="35" grpId="0"/>
      <p:bldP spid="36" grpId="0"/>
      <p:bldP spid="37" grpId="0"/>
      <p:bldP spid="32" grpId="0"/>
      <p:bldP spid="38" grpId="0"/>
      <p:bldP spid="39" grpId="0"/>
      <p:bldP spid="4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85720" y="2285992"/>
            <a:ext cx="835821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Η </a:t>
            </a:r>
            <a:r>
              <a:rPr kumimoji="0" lang="el-G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συμπύκνωση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ενός διαλύματος γίνεται  συνήθως με </a:t>
            </a:r>
            <a:r>
              <a:rPr kumimoji="0" lang="el-GR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απομάκρυνση καθαρού διαλύτη 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από το 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διάλυμα ή</a:t>
            </a:r>
            <a:r>
              <a:rPr kumimoji="0" lang="el-G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προσθέτω στο διάλυμα διαλυμένη ουσία.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l-GR" sz="2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Αυτό μπορεί να συμβεί </a:t>
            </a:r>
            <a:r>
              <a:rPr kumimoji="0" lang="el-GR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αν θερμάνουμε το διάλυμα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οπότε ένα μέρος του διαλύτη εξατμίζεται και απομακρύνεται από το διάλυμα.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2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14282" y="142852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Συμπύκνωση διαλύματος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500166" y="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l-G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Άσκηση </a:t>
            </a:r>
            <a:r>
              <a:rPr lang="el-G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3</a:t>
            </a:r>
            <a:endParaRPr lang="en-US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0" y="500042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Έστω ένα μπουκάλι πορτοκαλάδα, έχει περιεκτικότητα σε ζάχαρη 10%</a:t>
            </a:r>
            <a:r>
              <a:rPr lang="en-US" sz="2000" dirty="0" smtClean="0"/>
              <a:t>w/v</a:t>
            </a:r>
            <a:endParaRPr lang="el-GR" sz="2000" dirty="0" smtClean="0"/>
          </a:p>
          <a:p>
            <a:r>
              <a:rPr lang="el-GR" sz="2000" b="1" dirty="0" smtClean="0"/>
              <a:t>Α) </a:t>
            </a:r>
            <a:r>
              <a:rPr lang="el-GR" sz="2000" dirty="0" smtClean="0"/>
              <a:t>Πόση ζάχαρη περιέχεται σε 150</a:t>
            </a:r>
            <a:r>
              <a:rPr lang="en-US" sz="2000" dirty="0" smtClean="0"/>
              <a:t>ml </a:t>
            </a:r>
            <a:r>
              <a:rPr lang="el-GR" sz="2000" dirty="0" smtClean="0"/>
              <a:t>πορτοκαλάδα;</a:t>
            </a:r>
          </a:p>
          <a:p>
            <a:r>
              <a:rPr lang="el-GR" sz="2000" b="1" dirty="0" smtClean="0"/>
              <a:t>Β) </a:t>
            </a:r>
            <a:r>
              <a:rPr lang="el-GR" sz="2000" dirty="0" smtClean="0"/>
              <a:t>Αν προσθέσω και άλλο νερό στη πορτοκαλάδα, και αποκτήσει όγκο 250</a:t>
            </a:r>
            <a:r>
              <a:rPr lang="en-US" sz="2000" dirty="0" smtClean="0"/>
              <a:t>ml. </a:t>
            </a:r>
            <a:r>
              <a:rPr lang="el-GR" sz="2000" dirty="0" smtClean="0"/>
              <a:t>Πόση θα είναι τώρα η περιεκτικότητα της σε ζάχαρη; </a:t>
            </a:r>
            <a:endParaRPr lang="en-US" sz="2000" dirty="0"/>
          </a:p>
        </p:txBody>
      </p:sp>
      <p:sp>
        <p:nvSpPr>
          <p:cNvPr id="7" name="6 - TextBox"/>
          <p:cNvSpPr txBox="1"/>
          <p:nvPr/>
        </p:nvSpPr>
        <p:spPr>
          <a:xfrm>
            <a:off x="3071802" y="192880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400" b="1" i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Λύση</a:t>
            </a:r>
            <a:endParaRPr lang="en-US" sz="2400" b="1" i="1" u="sng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428596" y="2786058"/>
            <a:ext cx="75009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10</a:t>
            </a:r>
            <a:r>
              <a:rPr lang="en-US" sz="2000" dirty="0" err="1" smtClean="0"/>
              <a:t>gr</a:t>
            </a:r>
            <a:r>
              <a:rPr lang="en-US" sz="2000" dirty="0" smtClean="0"/>
              <a:t>   </a:t>
            </a:r>
            <a:r>
              <a:rPr lang="el-GR" sz="2000" dirty="0" smtClean="0"/>
              <a:t>ζάχαρη  σε             100</a:t>
            </a:r>
            <a:r>
              <a:rPr lang="en-US" sz="2000" dirty="0" smtClean="0"/>
              <a:t> ml    </a:t>
            </a:r>
            <a:r>
              <a:rPr lang="el-GR" sz="2000" dirty="0" smtClean="0"/>
              <a:t>πορτοκαλάδα</a:t>
            </a:r>
            <a:endParaRPr lang="en-US" sz="2000" dirty="0"/>
          </a:p>
        </p:txBody>
      </p:sp>
      <p:sp>
        <p:nvSpPr>
          <p:cNvPr id="9" name="8 - TextBox"/>
          <p:cNvSpPr txBox="1"/>
          <p:nvPr/>
        </p:nvSpPr>
        <p:spPr>
          <a:xfrm>
            <a:off x="357158" y="3429000"/>
            <a:ext cx="6929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 </a:t>
            </a:r>
            <a:r>
              <a:rPr lang="en-US" sz="2000" dirty="0" smtClean="0"/>
              <a:t>x</a:t>
            </a:r>
            <a:r>
              <a:rPr lang="el-GR" sz="2000" dirty="0" smtClean="0"/>
              <a:t>   </a:t>
            </a:r>
            <a:r>
              <a:rPr lang="en-US" sz="2000" dirty="0" err="1" smtClean="0"/>
              <a:t>gr</a:t>
            </a:r>
            <a:r>
              <a:rPr lang="en-US" sz="2000" dirty="0" smtClean="0"/>
              <a:t>   </a:t>
            </a:r>
            <a:r>
              <a:rPr lang="el-GR" sz="2000" dirty="0" smtClean="0"/>
              <a:t>ζάχαρη  σε           150 </a:t>
            </a:r>
            <a:r>
              <a:rPr lang="en-US" sz="2000" dirty="0" smtClean="0"/>
              <a:t>ml  </a:t>
            </a:r>
            <a:r>
              <a:rPr lang="el-GR" sz="2000" dirty="0" smtClean="0"/>
              <a:t>   πορτοκαλάδα</a:t>
            </a:r>
            <a:endParaRPr lang="en-US" sz="2000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0" y="4000504"/>
            <a:ext cx="764383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928662" y="3143248"/>
            <a:ext cx="2786082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6357950" y="5286388"/>
            <a:ext cx="23574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15</a:t>
            </a:r>
            <a:r>
              <a:rPr lang="en-US" dirty="0" err="1" smtClean="0"/>
              <a:t>gr</a:t>
            </a:r>
            <a:r>
              <a:rPr lang="el-GR" dirty="0" smtClean="0"/>
              <a:t>        ζάχαρη περιέχονται σε 150</a:t>
            </a:r>
            <a:r>
              <a:rPr lang="en-US" dirty="0" smtClean="0"/>
              <a:t>ml </a:t>
            </a:r>
            <a:r>
              <a:rPr lang="el-GR" dirty="0" smtClean="0"/>
              <a:t>πορτοκαλάδα</a:t>
            </a:r>
            <a:endParaRPr lang="en-US" baseline="30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142844" y="2285992"/>
            <a:ext cx="10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Α)</a:t>
            </a:r>
            <a:endParaRPr lang="en-US" b="1" dirty="0"/>
          </a:p>
        </p:txBody>
      </p:sp>
      <p:sp>
        <p:nvSpPr>
          <p:cNvPr id="38" name="37 - TextBox"/>
          <p:cNvSpPr txBox="1"/>
          <p:nvPr/>
        </p:nvSpPr>
        <p:spPr>
          <a:xfrm>
            <a:off x="1428728" y="507207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</a:t>
            </a:r>
            <a:r>
              <a:rPr lang="en-US" dirty="0" smtClean="0"/>
              <a:t>500</a:t>
            </a:r>
            <a:endParaRPr lang="en-US" baseline="30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1500166" y="5417122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1500166" y="548856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</a:t>
            </a:r>
            <a:r>
              <a:rPr lang="en-US" dirty="0" smtClean="0"/>
              <a:t>00</a:t>
            </a:r>
            <a:endParaRPr lang="en-US" baseline="30000" dirty="0"/>
          </a:p>
        </p:txBody>
      </p:sp>
      <p:sp>
        <p:nvSpPr>
          <p:cNvPr id="44" name="43 - TextBox"/>
          <p:cNvSpPr txBox="1"/>
          <p:nvPr/>
        </p:nvSpPr>
        <p:spPr>
          <a:xfrm>
            <a:off x="785786" y="421481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46" name="45 - TextBox"/>
          <p:cNvSpPr txBox="1"/>
          <p:nvPr/>
        </p:nvSpPr>
        <p:spPr>
          <a:xfrm>
            <a:off x="1071538" y="421481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48" name="47 - TextBox"/>
          <p:cNvSpPr txBox="1"/>
          <p:nvPr/>
        </p:nvSpPr>
        <p:spPr>
          <a:xfrm>
            <a:off x="1357290" y="4071942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10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n-US" dirty="0" smtClean="0"/>
              <a:t>1</a:t>
            </a:r>
            <a:r>
              <a:rPr lang="el-GR" dirty="0" smtClean="0"/>
              <a:t>50</a:t>
            </a:r>
            <a:endParaRPr lang="en-US" baseline="30000" dirty="0"/>
          </a:p>
        </p:txBody>
      </p:sp>
      <p:cxnSp>
        <p:nvCxnSpPr>
          <p:cNvPr id="49" name="48 - Ευθεία γραμμή σύνδεσης"/>
          <p:cNvCxnSpPr/>
          <p:nvPr/>
        </p:nvCxnSpPr>
        <p:spPr>
          <a:xfrm>
            <a:off x="1428728" y="4500570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1500166" y="450057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100</a:t>
            </a:r>
            <a:endParaRPr lang="en-US" baseline="30000" dirty="0"/>
          </a:p>
        </p:txBody>
      </p:sp>
      <p:sp>
        <p:nvSpPr>
          <p:cNvPr id="51" name="50 - TextBox"/>
          <p:cNvSpPr txBox="1"/>
          <p:nvPr/>
        </p:nvSpPr>
        <p:spPr>
          <a:xfrm>
            <a:off x="857224" y="5181913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52" name="51 - TextBox"/>
          <p:cNvSpPr txBox="1"/>
          <p:nvPr/>
        </p:nvSpPr>
        <p:spPr>
          <a:xfrm>
            <a:off x="1142976" y="5181913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1000100" y="606006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  = </a:t>
            </a:r>
            <a:r>
              <a:rPr lang="el-GR" dirty="0" smtClean="0"/>
              <a:t>15 </a:t>
            </a:r>
            <a:r>
              <a:rPr lang="en-US" dirty="0" err="1" smtClean="0"/>
              <a:t>gr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54" name="53 - TextBox"/>
          <p:cNvSpPr txBox="1"/>
          <p:nvPr/>
        </p:nvSpPr>
        <p:spPr>
          <a:xfrm>
            <a:off x="5572132" y="642939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 …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7" grpId="0"/>
      <p:bldP spid="38" grpId="0"/>
      <p:bldP spid="40" grpId="0"/>
      <p:bldP spid="44" grpId="0"/>
      <p:bldP spid="46" grpId="0"/>
      <p:bldP spid="48" grpId="0"/>
      <p:bldP spid="50" grpId="0"/>
      <p:bldP spid="51" grpId="0"/>
      <p:bldP spid="52" grpId="0"/>
      <p:bldP spid="53" grpId="0"/>
      <p:bldP spid="5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500166" y="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l-G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Άσκηση </a:t>
            </a:r>
            <a:r>
              <a:rPr lang="el-G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3</a:t>
            </a:r>
            <a:endParaRPr lang="en-US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2786050" y="57148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400" b="1" i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Λύση</a:t>
            </a:r>
            <a:endParaRPr lang="en-US" sz="2400" b="1" i="1" u="sng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357158" y="2500306"/>
            <a:ext cx="75009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15</a:t>
            </a:r>
            <a:r>
              <a:rPr lang="en-US" sz="2000" dirty="0" err="1" smtClean="0"/>
              <a:t>gr</a:t>
            </a:r>
            <a:r>
              <a:rPr lang="en-US" sz="2000" dirty="0" smtClean="0"/>
              <a:t>   </a:t>
            </a:r>
            <a:r>
              <a:rPr lang="el-GR" sz="2000" dirty="0" smtClean="0"/>
              <a:t>ζάχαρη   σε             250</a:t>
            </a:r>
            <a:r>
              <a:rPr lang="en-US" sz="2000" dirty="0" smtClean="0"/>
              <a:t> ml    </a:t>
            </a:r>
            <a:r>
              <a:rPr lang="el-GR" sz="2000" dirty="0" smtClean="0"/>
              <a:t>πορτοκαλάδα</a:t>
            </a:r>
            <a:endParaRPr lang="en-US" sz="2000" dirty="0"/>
          </a:p>
        </p:txBody>
      </p:sp>
      <p:sp>
        <p:nvSpPr>
          <p:cNvPr id="9" name="8 - TextBox"/>
          <p:cNvSpPr txBox="1"/>
          <p:nvPr/>
        </p:nvSpPr>
        <p:spPr>
          <a:xfrm>
            <a:off x="357158" y="3077174"/>
            <a:ext cx="6929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 </a:t>
            </a:r>
            <a:r>
              <a:rPr lang="en-US" sz="2000" dirty="0" smtClean="0"/>
              <a:t>x</a:t>
            </a:r>
            <a:r>
              <a:rPr lang="el-GR" sz="2000" dirty="0" smtClean="0"/>
              <a:t>   </a:t>
            </a:r>
            <a:r>
              <a:rPr lang="en-US" sz="2000" dirty="0" err="1" smtClean="0"/>
              <a:t>gr</a:t>
            </a:r>
            <a:r>
              <a:rPr lang="en-US" sz="2000" dirty="0" smtClean="0"/>
              <a:t>   </a:t>
            </a:r>
            <a:r>
              <a:rPr lang="el-GR" sz="2000" dirty="0" smtClean="0"/>
              <a:t>ζάχαρη  σε           100 </a:t>
            </a:r>
            <a:r>
              <a:rPr lang="en-US" sz="2000" dirty="0" smtClean="0"/>
              <a:t>ml  </a:t>
            </a:r>
            <a:r>
              <a:rPr lang="el-GR" sz="2000" dirty="0" smtClean="0"/>
              <a:t>   πορτοκαλάδα</a:t>
            </a:r>
            <a:endParaRPr lang="en-US" sz="2000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0" y="3648678"/>
            <a:ext cx="764383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928662" y="2791422"/>
            <a:ext cx="2786082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5500694" y="5357826"/>
            <a:ext cx="2071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η περιεκτικότητα θα είναι 6</a:t>
            </a:r>
            <a:r>
              <a:rPr lang="el-GR" dirty="0" smtClean="0"/>
              <a:t>%  </a:t>
            </a:r>
            <a:r>
              <a:rPr lang="en-US" dirty="0" smtClean="0"/>
              <a:t>w/v</a:t>
            </a:r>
            <a:endParaRPr lang="en-US" baseline="30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0" y="1285860"/>
            <a:ext cx="8501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Β) </a:t>
            </a:r>
            <a:r>
              <a:rPr lang="el-GR" dirty="0" smtClean="0"/>
              <a:t>Η ποσότητα της ζάχαρης θα είναι πάντα 15</a:t>
            </a:r>
            <a:r>
              <a:rPr lang="en-US" dirty="0" err="1" smtClean="0"/>
              <a:t>gr</a:t>
            </a:r>
            <a:r>
              <a:rPr lang="en-US" dirty="0" smtClean="0"/>
              <a:t> </a:t>
            </a:r>
            <a:r>
              <a:rPr lang="el-GR" dirty="0" smtClean="0"/>
              <a:t>και μετά την προσθήκη νερού στην πορτοκαλάδα.</a:t>
            </a:r>
            <a:r>
              <a:rPr lang="en-US" dirty="0" smtClean="0"/>
              <a:t> </a:t>
            </a:r>
            <a:r>
              <a:rPr lang="el-GR" dirty="0" smtClean="0"/>
              <a:t> Έτσι τα 250</a:t>
            </a:r>
            <a:r>
              <a:rPr lang="en-US" dirty="0" smtClean="0"/>
              <a:t>ml </a:t>
            </a:r>
            <a:r>
              <a:rPr lang="el-GR" dirty="0" smtClean="0"/>
              <a:t>πορτοκαλάδας θα περιέχουν 15</a:t>
            </a:r>
            <a:r>
              <a:rPr lang="en-US" dirty="0" err="1" smtClean="0"/>
              <a:t>gr</a:t>
            </a:r>
            <a:r>
              <a:rPr lang="en-US" dirty="0" smtClean="0"/>
              <a:t> </a:t>
            </a:r>
            <a:r>
              <a:rPr lang="el-GR" dirty="0" smtClean="0"/>
              <a:t>ζάχαρη.</a:t>
            </a:r>
          </a:p>
          <a:p>
            <a:r>
              <a:rPr lang="el-GR" dirty="0" smtClean="0"/>
              <a:t>Άρα η καινούρια περιεκτικότητα θα είναι:</a:t>
            </a:r>
            <a:endParaRPr lang="en-US" dirty="0"/>
          </a:p>
        </p:txBody>
      </p:sp>
      <p:sp>
        <p:nvSpPr>
          <p:cNvPr id="38" name="37 - TextBox"/>
          <p:cNvSpPr txBox="1"/>
          <p:nvPr/>
        </p:nvSpPr>
        <p:spPr>
          <a:xfrm>
            <a:off x="3714744" y="714356"/>
            <a:ext cx="1039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συνέχεια</a:t>
            </a:r>
            <a:endParaRPr lang="en-US" dirty="0"/>
          </a:p>
        </p:txBody>
      </p:sp>
      <p:sp>
        <p:nvSpPr>
          <p:cNvPr id="39" name="38 - TextBox"/>
          <p:cNvSpPr txBox="1"/>
          <p:nvPr/>
        </p:nvSpPr>
        <p:spPr>
          <a:xfrm>
            <a:off x="3071802" y="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</a:t>
            </a:r>
            <a:endParaRPr lang="en-US" dirty="0"/>
          </a:p>
        </p:txBody>
      </p:sp>
      <p:sp>
        <p:nvSpPr>
          <p:cNvPr id="44" name="43 - TextBox"/>
          <p:cNvSpPr txBox="1"/>
          <p:nvPr/>
        </p:nvSpPr>
        <p:spPr>
          <a:xfrm>
            <a:off x="1428728" y="507207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</a:t>
            </a:r>
            <a:r>
              <a:rPr lang="en-US" dirty="0" smtClean="0"/>
              <a:t>500</a:t>
            </a:r>
            <a:endParaRPr lang="en-US" baseline="30000" dirty="0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1500166" y="5417122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1500166" y="548856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250</a:t>
            </a:r>
            <a:endParaRPr lang="en-US" baseline="30000" dirty="0"/>
          </a:p>
        </p:txBody>
      </p:sp>
      <p:sp>
        <p:nvSpPr>
          <p:cNvPr id="49" name="48 - TextBox"/>
          <p:cNvSpPr txBox="1"/>
          <p:nvPr/>
        </p:nvSpPr>
        <p:spPr>
          <a:xfrm>
            <a:off x="785786" y="421481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50" name="49 - TextBox"/>
          <p:cNvSpPr txBox="1"/>
          <p:nvPr/>
        </p:nvSpPr>
        <p:spPr>
          <a:xfrm>
            <a:off x="1071538" y="421481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51" name="50 - TextBox"/>
          <p:cNvSpPr txBox="1"/>
          <p:nvPr/>
        </p:nvSpPr>
        <p:spPr>
          <a:xfrm>
            <a:off x="1357290" y="4071942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15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n-US" dirty="0" smtClean="0"/>
              <a:t>1</a:t>
            </a:r>
            <a:r>
              <a:rPr lang="el-GR" dirty="0" smtClean="0"/>
              <a:t>00</a:t>
            </a:r>
            <a:endParaRPr lang="en-US" baseline="30000" dirty="0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>
            <a:off x="1428728" y="4500570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TextBox"/>
          <p:cNvSpPr txBox="1"/>
          <p:nvPr/>
        </p:nvSpPr>
        <p:spPr>
          <a:xfrm>
            <a:off x="1500166" y="450057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250</a:t>
            </a:r>
            <a:endParaRPr lang="en-US" baseline="30000" dirty="0"/>
          </a:p>
        </p:txBody>
      </p:sp>
      <p:sp>
        <p:nvSpPr>
          <p:cNvPr id="54" name="53 - TextBox"/>
          <p:cNvSpPr txBox="1"/>
          <p:nvPr/>
        </p:nvSpPr>
        <p:spPr>
          <a:xfrm>
            <a:off x="857224" y="5181913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55" name="54 - TextBox"/>
          <p:cNvSpPr txBox="1"/>
          <p:nvPr/>
        </p:nvSpPr>
        <p:spPr>
          <a:xfrm>
            <a:off x="1142976" y="5181913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56" name="55 - Ορθογώνιο"/>
          <p:cNvSpPr/>
          <p:nvPr/>
        </p:nvSpPr>
        <p:spPr>
          <a:xfrm>
            <a:off x="1000100" y="6060064"/>
            <a:ext cx="9909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  = </a:t>
            </a:r>
            <a:r>
              <a:rPr lang="el-GR" dirty="0" smtClean="0"/>
              <a:t>6 </a:t>
            </a:r>
            <a:r>
              <a:rPr lang="en-US" dirty="0" err="1" smtClean="0"/>
              <a:t>gr</a:t>
            </a:r>
            <a:r>
              <a:rPr lang="en-US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7" grpId="0"/>
      <p:bldP spid="44" grpId="0"/>
      <p:bldP spid="48" grpId="0"/>
      <p:bldP spid="49" grpId="0"/>
      <p:bldP spid="50" grpId="0"/>
      <p:bldP spid="51" grpId="0"/>
      <p:bldP spid="53" grpId="0"/>
      <p:bldP spid="54" grpId="0"/>
      <p:bldP spid="55" grpId="0"/>
      <p:bldP spid="5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500166" y="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l-G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Άσκηση  </a:t>
            </a:r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4</a:t>
            </a:r>
            <a:endParaRPr lang="en-US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0" y="428604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err="1" smtClean="0"/>
              <a:t>Ζαχαρόνερο</a:t>
            </a:r>
            <a:r>
              <a:rPr lang="en-US" sz="2000" dirty="0" smtClean="0"/>
              <a:t> </a:t>
            </a:r>
            <a:r>
              <a:rPr lang="el-GR" sz="2000" dirty="0" smtClean="0"/>
              <a:t> </a:t>
            </a:r>
            <a:r>
              <a:rPr lang="el-GR" sz="2000" dirty="0" smtClean="0"/>
              <a:t>8%</a:t>
            </a:r>
            <a:r>
              <a:rPr lang="en-US" sz="2000" dirty="0" smtClean="0"/>
              <a:t> </a:t>
            </a:r>
            <a:r>
              <a:rPr lang="en-US" sz="2000" dirty="0" smtClean="0"/>
              <a:t>w/v,    </a:t>
            </a:r>
            <a:r>
              <a:rPr lang="el-GR" sz="2000" dirty="0" smtClean="0"/>
              <a:t>με όγκο </a:t>
            </a:r>
            <a:r>
              <a:rPr lang="en-US" sz="2000" dirty="0" smtClean="0"/>
              <a:t>2</a:t>
            </a:r>
            <a:r>
              <a:rPr lang="el-GR" sz="2000" dirty="0" smtClean="0"/>
              <a:t>0</a:t>
            </a:r>
            <a:r>
              <a:rPr lang="en-US" sz="2000" dirty="0" smtClean="0"/>
              <a:t>0ml </a:t>
            </a:r>
            <a:r>
              <a:rPr lang="en-US" sz="2000" dirty="0" smtClean="0"/>
              <a:t> </a:t>
            </a:r>
            <a:endParaRPr lang="el-GR" sz="2000" dirty="0" smtClean="0"/>
          </a:p>
          <a:p>
            <a:r>
              <a:rPr lang="el-GR" sz="2000" dirty="0" smtClean="0"/>
              <a:t>Αν εξατμιστεί μια ποσότητα νερού, το τελικό διάλυμα είναι 150</a:t>
            </a:r>
            <a:r>
              <a:rPr lang="en-US" sz="2000" dirty="0" smtClean="0"/>
              <a:t>ml.  </a:t>
            </a:r>
            <a:endParaRPr lang="el-GR" sz="2000" dirty="0" smtClean="0"/>
          </a:p>
          <a:p>
            <a:r>
              <a:rPr lang="el-GR" sz="2000" dirty="0" smtClean="0"/>
              <a:t>Ποια η περιεκτικότητα  </a:t>
            </a:r>
            <a:r>
              <a:rPr lang="el-GR" sz="2000" dirty="0" smtClean="0"/>
              <a:t>%</a:t>
            </a:r>
            <a:r>
              <a:rPr lang="en-US" sz="2000" dirty="0" smtClean="0"/>
              <a:t>w/v </a:t>
            </a:r>
            <a:r>
              <a:rPr lang="el-GR" sz="2000" dirty="0" smtClean="0"/>
              <a:t>του ζαχαρόνερου μετά την αφαίρεση του νερού;</a:t>
            </a:r>
            <a:endParaRPr lang="en-US" sz="2000" dirty="0"/>
          </a:p>
        </p:txBody>
      </p:sp>
      <p:sp>
        <p:nvSpPr>
          <p:cNvPr id="7" name="6 - TextBox"/>
          <p:cNvSpPr txBox="1"/>
          <p:nvPr/>
        </p:nvSpPr>
        <p:spPr>
          <a:xfrm>
            <a:off x="3071802" y="128586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400" b="1" i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Λύση</a:t>
            </a:r>
            <a:endParaRPr lang="en-US" sz="2400" b="1" i="1" u="sng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285720" y="3071810"/>
            <a:ext cx="75009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8</a:t>
            </a:r>
            <a:r>
              <a:rPr lang="en-US" sz="2000" dirty="0" err="1" smtClean="0"/>
              <a:t>gr</a:t>
            </a:r>
            <a:r>
              <a:rPr lang="en-US" sz="2000" dirty="0" smtClean="0"/>
              <a:t>   </a:t>
            </a:r>
            <a:r>
              <a:rPr lang="el-GR" sz="2000" dirty="0" smtClean="0"/>
              <a:t>ζάχαρη  </a:t>
            </a:r>
            <a:r>
              <a:rPr lang="en-US" sz="2000" dirty="0" smtClean="0"/>
              <a:t>     </a:t>
            </a:r>
            <a:r>
              <a:rPr lang="el-GR" sz="2000" dirty="0" smtClean="0"/>
              <a:t>σε             </a:t>
            </a:r>
            <a:r>
              <a:rPr lang="el-GR" sz="2000" dirty="0" smtClean="0"/>
              <a:t>100</a:t>
            </a:r>
            <a:r>
              <a:rPr lang="en-US" sz="2000" dirty="0" smtClean="0"/>
              <a:t> ml    </a:t>
            </a:r>
            <a:r>
              <a:rPr lang="el-GR" sz="2000" dirty="0" smtClean="0"/>
              <a:t>ζαχαρόνερο</a:t>
            </a:r>
            <a:endParaRPr lang="en-US" sz="2000" dirty="0"/>
          </a:p>
        </p:txBody>
      </p:sp>
      <p:sp>
        <p:nvSpPr>
          <p:cNvPr id="9" name="8 - TextBox"/>
          <p:cNvSpPr txBox="1"/>
          <p:nvPr/>
        </p:nvSpPr>
        <p:spPr>
          <a:xfrm>
            <a:off x="285720" y="3714752"/>
            <a:ext cx="6929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 </a:t>
            </a:r>
            <a:r>
              <a:rPr lang="en-US" sz="2000" dirty="0" smtClean="0"/>
              <a:t>x</a:t>
            </a:r>
            <a:r>
              <a:rPr lang="el-GR" sz="2000" dirty="0" smtClean="0"/>
              <a:t>   </a:t>
            </a:r>
            <a:r>
              <a:rPr lang="en-US" sz="2000" dirty="0" err="1" smtClean="0"/>
              <a:t>gr</a:t>
            </a:r>
            <a:r>
              <a:rPr lang="en-US" sz="2000" dirty="0" smtClean="0"/>
              <a:t>   </a:t>
            </a:r>
            <a:r>
              <a:rPr lang="el-GR" sz="2000" dirty="0" smtClean="0"/>
              <a:t>ζάχαρη  σε         200 </a:t>
            </a:r>
            <a:r>
              <a:rPr lang="en-US" sz="2000" dirty="0" smtClean="0"/>
              <a:t>ml  </a:t>
            </a:r>
            <a:r>
              <a:rPr lang="el-GR" sz="2000" dirty="0" smtClean="0"/>
              <a:t>   ζαχαρόνερο</a:t>
            </a:r>
            <a:endParaRPr lang="en-US" sz="2000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0" y="4214818"/>
            <a:ext cx="764383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714348" y="3357562"/>
            <a:ext cx="2428892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2571736" y="6286520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η μάζα της ζάχαρης θα είναι </a:t>
            </a:r>
            <a:r>
              <a:rPr lang="el-GR" dirty="0" smtClean="0"/>
              <a:t>16</a:t>
            </a:r>
            <a:r>
              <a:rPr lang="en-US" dirty="0" err="1" smtClean="0"/>
              <a:t>gr</a:t>
            </a:r>
            <a:endParaRPr lang="en-US" baseline="30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0" y="1785926"/>
            <a:ext cx="8786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Για να βρω την καινούρια περιεκτικότητα του ζαχαρόνερο, θα πρέπει να ξέρω την ποσότητα της ζάχαρης. </a:t>
            </a:r>
            <a:r>
              <a:rPr lang="el-GR" u="sng" dirty="0" smtClean="0"/>
              <a:t>Όμως η ποσότητα της ζάχαρης, είναι η ίδια πριν και μετά την εξάτμιση</a:t>
            </a:r>
            <a:r>
              <a:rPr lang="el-GR" dirty="0" smtClean="0"/>
              <a:t>. </a:t>
            </a:r>
          </a:p>
          <a:p>
            <a:r>
              <a:rPr lang="el-GR" dirty="0" smtClean="0"/>
              <a:t>Άρα θα βρω την ποσότητα ζάχαρης που έχω στο διάλυμα πριν την εξάτμιση:</a:t>
            </a:r>
            <a:endParaRPr lang="en-US" dirty="0"/>
          </a:p>
        </p:txBody>
      </p:sp>
      <p:sp>
        <p:nvSpPr>
          <p:cNvPr id="38" name="37 - TextBox"/>
          <p:cNvSpPr txBox="1"/>
          <p:nvPr/>
        </p:nvSpPr>
        <p:spPr>
          <a:xfrm>
            <a:off x="1142976" y="528638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</a:t>
            </a:r>
            <a:r>
              <a:rPr lang="en-US" dirty="0" smtClean="0"/>
              <a:t>600</a:t>
            </a:r>
            <a:endParaRPr lang="en-US" baseline="30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1214414" y="5631436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1214414" y="570287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r>
              <a:rPr lang="el-GR" dirty="0" smtClean="0"/>
              <a:t>0</a:t>
            </a:r>
            <a:endParaRPr lang="en-US" baseline="30000" dirty="0"/>
          </a:p>
        </p:txBody>
      </p:sp>
      <p:sp>
        <p:nvSpPr>
          <p:cNvPr id="44" name="43 - TextBox"/>
          <p:cNvSpPr txBox="1"/>
          <p:nvPr/>
        </p:nvSpPr>
        <p:spPr>
          <a:xfrm>
            <a:off x="500034" y="4429132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46" name="45 - TextBox"/>
          <p:cNvSpPr txBox="1"/>
          <p:nvPr/>
        </p:nvSpPr>
        <p:spPr>
          <a:xfrm>
            <a:off x="785786" y="4429132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48" name="47 - TextBox"/>
          <p:cNvSpPr txBox="1"/>
          <p:nvPr/>
        </p:nvSpPr>
        <p:spPr>
          <a:xfrm>
            <a:off x="1071538" y="4286256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n-US" dirty="0" smtClean="0"/>
              <a:t>2</a:t>
            </a:r>
            <a:r>
              <a:rPr lang="el-GR" dirty="0" smtClean="0"/>
              <a:t>00</a:t>
            </a:r>
            <a:endParaRPr lang="en-US" baseline="30000" dirty="0"/>
          </a:p>
        </p:txBody>
      </p:sp>
      <p:cxnSp>
        <p:nvCxnSpPr>
          <p:cNvPr id="49" name="48 - Ευθεία γραμμή σύνδεσης"/>
          <p:cNvCxnSpPr/>
          <p:nvPr/>
        </p:nvCxnSpPr>
        <p:spPr>
          <a:xfrm>
            <a:off x="1142976" y="4714884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1214414" y="471488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r>
              <a:rPr lang="el-GR" dirty="0" smtClean="0"/>
              <a:t>0</a:t>
            </a:r>
            <a:endParaRPr lang="en-US" baseline="30000" dirty="0"/>
          </a:p>
        </p:txBody>
      </p:sp>
      <p:sp>
        <p:nvSpPr>
          <p:cNvPr id="51" name="50 - TextBox"/>
          <p:cNvSpPr txBox="1"/>
          <p:nvPr/>
        </p:nvSpPr>
        <p:spPr>
          <a:xfrm>
            <a:off x="571472" y="5396227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52" name="51 - TextBox"/>
          <p:cNvSpPr txBox="1"/>
          <p:nvPr/>
        </p:nvSpPr>
        <p:spPr>
          <a:xfrm>
            <a:off x="857224" y="5396227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714348" y="6274378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  = </a:t>
            </a:r>
            <a:r>
              <a:rPr lang="en-US" dirty="0" smtClean="0"/>
              <a:t>1</a:t>
            </a:r>
            <a:r>
              <a:rPr lang="el-GR" dirty="0" smtClean="0"/>
              <a:t>6 </a:t>
            </a:r>
            <a:r>
              <a:rPr lang="en-US" dirty="0" err="1" smtClean="0"/>
              <a:t>gr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54" name="53 - TextBox"/>
          <p:cNvSpPr txBox="1"/>
          <p:nvPr/>
        </p:nvSpPr>
        <p:spPr>
          <a:xfrm>
            <a:off x="7148123" y="6286520"/>
            <a:ext cx="10672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/>
              <a:t>Συνέχεια…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7" grpId="0"/>
      <p:bldP spid="38" grpId="0"/>
      <p:bldP spid="40" grpId="0"/>
      <p:bldP spid="44" grpId="0"/>
      <p:bldP spid="46" grpId="0"/>
      <p:bldP spid="48" grpId="0"/>
      <p:bldP spid="50" grpId="0"/>
      <p:bldP spid="51" grpId="0"/>
      <p:bldP spid="52" grpId="0"/>
      <p:bldP spid="53" grpId="0"/>
      <p:bldP spid="5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500166" y="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l-G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Άσκηση  </a:t>
            </a:r>
            <a:r>
              <a:rPr lang="el-G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4     </a:t>
            </a:r>
            <a:endParaRPr lang="en-US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3071802" y="50004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400" b="1" i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Λύση</a:t>
            </a:r>
            <a:endParaRPr lang="en-US" sz="2400" b="1" i="1" u="sng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285720" y="2285992"/>
            <a:ext cx="75009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16</a:t>
            </a:r>
            <a:r>
              <a:rPr lang="en-US" sz="2000" dirty="0" err="1" smtClean="0"/>
              <a:t>gr</a:t>
            </a:r>
            <a:r>
              <a:rPr lang="en-US" sz="2000" dirty="0" smtClean="0"/>
              <a:t>   </a:t>
            </a:r>
            <a:r>
              <a:rPr lang="el-GR" sz="2000" dirty="0" smtClean="0"/>
              <a:t>ζάχαρη  σε             150</a:t>
            </a:r>
            <a:r>
              <a:rPr lang="en-US" sz="2000" dirty="0" smtClean="0"/>
              <a:t> ml    </a:t>
            </a:r>
            <a:r>
              <a:rPr lang="el-GR" sz="2000" dirty="0" smtClean="0"/>
              <a:t>ζαχαρόνερο</a:t>
            </a:r>
            <a:endParaRPr lang="en-US" sz="2000" dirty="0"/>
          </a:p>
        </p:txBody>
      </p:sp>
      <p:sp>
        <p:nvSpPr>
          <p:cNvPr id="9" name="8 - TextBox"/>
          <p:cNvSpPr txBox="1"/>
          <p:nvPr/>
        </p:nvSpPr>
        <p:spPr>
          <a:xfrm>
            <a:off x="285720" y="2928934"/>
            <a:ext cx="6929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 </a:t>
            </a:r>
            <a:r>
              <a:rPr lang="en-US" sz="2000" dirty="0" smtClean="0"/>
              <a:t>x</a:t>
            </a:r>
            <a:r>
              <a:rPr lang="el-GR" sz="2000" dirty="0" smtClean="0"/>
              <a:t>   </a:t>
            </a:r>
            <a:r>
              <a:rPr lang="en-US" sz="2000" dirty="0" err="1" smtClean="0"/>
              <a:t>gr</a:t>
            </a:r>
            <a:r>
              <a:rPr lang="en-US" sz="2000" dirty="0" smtClean="0"/>
              <a:t>   </a:t>
            </a:r>
            <a:r>
              <a:rPr lang="el-GR" sz="2000" dirty="0" smtClean="0"/>
              <a:t>ζάχαρη  σε         100 </a:t>
            </a:r>
            <a:r>
              <a:rPr lang="en-US" sz="2000" dirty="0" smtClean="0"/>
              <a:t>ml </a:t>
            </a:r>
            <a:r>
              <a:rPr lang="el-GR" sz="2000" dirty="0" smtClean="0"/>
              <a:t>   ζαχαρόνερο</a:t>
            </a:r>
            <a:endParaRPr lang="en-US" sz="2000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0" y="3500438"/>
            <a:ext cx="764383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642910" y="2571744"/>
            <a:ext cx="2428892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4071934" y="5500702"/>
            <a:ext cx="3071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 10,67</a:t>
            </a:r>
            <a:r>
              <a:rPr lang="en-US" dirty="0" smtClean="0"/>
              <a:t> </a:t>
            </a:r>
            <a:r>
              <a:rPr lang="el-GR" dirty="0" smtClean="0"/>
              <a:t>%</a:t>
            </a:r>
            <a:r>
              <a:rPr lang="en-US" dirty="0" smtClean="0"/>
              <a:t>w/v   </a:t>
            </a:r>
            <a:r>
              <a:rPr lang="el-GR" dirty="0" smtClean="0"/>
              <a:t>είναι η περιεκτικότητα του διαλύματος μετά την εξάτμιση του νερού</a:t>
            </a:r>
            <a:r>
              <a:rPr lang="el-GR" dirty="0" smtClean="0"/>
              <a:t>.</a:t>
            </a:r>
            <a:endParaRPr lang="en-US" baseline="30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0" y="1000108"/>
            <a:ext cx="8786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η ποσότητα της διαλυμένης ουσίας (ζάχαρη) είναι </a:t>
            </a:r>
            <a:r>
              <a:rPr lang="el-GR" dirty="0" smtClean="0"/>
              <a:t>16</a:t>
            </a:r>
            <a:r>
              <a:rPr lang="en-US" dirty="0" err="1" smtClean="0"/>
              <a:t>gr</a:t>
            </a:r>
            <a:r>
              <a:rPr lang="en-US" dirty="0" smtClean="0"/>
              <a:t> </a:t>
            </a:r>
            <a:r>
              <a:rPr lang="el-GR" dirty="0" smtClean="0"/>
              <a:t>, και είναι η ίδια πριν και μετά την εξάτμιση</a:t>
            </a:r>
            <a:r>
              <a:rPr lang="en-US" dirty="0" smtClean="0"/>
              <a:t>. </a:t>
            </a:r>
            <a:r>
              <a:rPr lang="el-GR" dirty="0" smtClean="0"/>
              <a:t> Άρα η περιεκτικότητα στο ζαχαρόνερο μετά την εξάτμιση θα είναι:</a:t>
            </a:r>
            <a:endParaRPr lang="en-US" dirty="0"/>
          </a:p>
        </p:txBody>
      </p:sp>
      <p:sp>
        <p:nvSpPr>
          <p:cNvPr id="38" name="37 - TextBox"/>
          <p:cNvSpPr txBox="1"/>
          <p:nvPr/>
        </p:nvSpPr>
        <p:spPr>
          <a:xfrm>
            <a:off x="3143240" y="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 …</a:t>
            </a:r>
            <a:endParaRPr lang="en-US" dirty="0"/>
          </a:p>
        </p:txBody>
      </p:sp>
      <p:sp>
        <p:nvSpPr>
          <p:cNvPr id="39" name="38 - TextBox"/>
          <p:cNvSpPr txBox="1"/>
          <p:nvPr/>
        </p:nvSpPr>
        <p:spPr>
          <a:xfrm>
            <a:off x="3929058" y="571480"/>
            <a:ext cx="10672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/>
              <a:t>Συνέχεια…</a:t>
            </a:r>
            <a:endParaRPr lang="en-US" sz="1600" dirty="0"/>
          </a:p>
        </p:txBody>
      </p:sp>
      <p:sp>
        <p:nvSpPr>
          <p:cNvPr id="36" name="35 - TextBox"/>
          <p:cNvSpPr txBox="1"/>
          <p:nvPr/>
        </p:nvSpPr>
        <p:spPr>
          <a:xfrm>
            <a:off x="1142976" y="500063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</a:t>
            </a:r>
            <a:r>
              <a:rPr lang="en-US" dirty="0" smtClean="0"/>
              <a:t>600</a:t>
            </a:r>
            <a:endParaRPr lang="en-US" baseline="30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1214414" y="5345684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- TextBox"/>
          <p:cNvSpPr txBox="1"/>
          <p:nvPr/>
        </p:nvSpPr>
        <p:spPr>
          <a:xfrm>
            <a:off x="1214414" y="541712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15</a:t>
            </a:r>
            <a:r>
              <a:rPr lang="el-GR" dirty="0" smtClean="0"/>
              <a:t>0</a:t>
            </a:r>
            <a:endParaRPr lang="en-US" baseline="30000" dirty="0"/>
          </a:p>
        </p:txBody>
      </p:sp>
      <p:sp>
        <p:nvSpPr>
          <p:cNvPr id="48" name="47 - TextBox"/>
          <p:cNvSpPr txBox="1"/>
          <p:nvPr/>
        </p:nvSpPr>
        <p:spPr>
          <a:xfrm>
            <a:off x="500034" y="4143380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49" name="48 - TextBox"/>
          <p:cNvSpPr txBox="1"/>
          <p:nvPr/>
        </p:nvSpPr>
        <p:spPr>
          <a:xfrm>
            <a:off x="785786" y="4143380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50" name="49 - TextBox"/>
          <p:cNvSpPr txBox="1"/>
          <p:nvPr/>
        </p:nvSpPr>
        <p:spPr>
          <a:xfrm>
            <a:off x="1071538" y="4000504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16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n-US" dirty="0" smtClean="0"/>
              <a:t>1</a:t>
            </a:r>
            <a:r>
              <a:rPr lang="el-GR" dirty="0" smtClean="0"/>
              <a:t>00</a:t>
            </a:r>
            <a:endParaRPr lang="en-US" baseline="30000" dirty="0"/>
          </a:p>
        </p:txBody>
      </p:sp>
      <p:cxnSp>
        <p:nvCxnSpPr>
          <p:cNvPr id="51" name="50 - Ευθεία γραμμή σύνδεσης"/>
          <p:cNvCxnSpPr/>
          <p:nvPr/>
        </p:nvCxnSpPr>
        <p:spPr>
          <a:xfrm>
            <a:off x="1142976" y="4429132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TextBox"/>
          <p:cNvSpPr txBox="1"/>
          <p:nvPr/>
        </p:nvSpPr>
        <p:spPr>
          <a:xfrm>
            <a:off x="1214414" y="442913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15</a:t>
            </a:r>
            <a:r>
              <a:rPr lang="el-GR" dirty="0" smtClean="0"/>
              <a:t>0</a:t>
            </a:r>
            <a:endParaRPr lang="en-US" baseline="30000" dirty="0"/>
          </a:p>
        </p:txBody>
      </p:sp>
      <p:sp>
        <p:nvSpPr>
          <p:cNvPr id="53" name="52 - TextBox"/>
          <p:cNvSpPr txBox="1"/>
          <p:nvPr/>
        </p:nvSpPr>
        <p:spPr>
          <a:xfrm>
            <a:off x="571472" y="5110475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54" name="53 - TextBox"/>
          <p:cNvSpPr txBox="1"/>
          <p:nvPr/>
        </p:nvSpPr>
        <p:spPr>
          <a:xfrm>
            <a:off x="857224" y="5110475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55" name="54 - Ορθογώνιο"/>
          <p:cNvSpPr/>
          <p:nvPr/>
        </p:nvSpPr>
        <p:spPr>
          <a:xfrm>
            <a:off x="714348" y="5988626"/>
            <a:ext cx="13468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  = </a:t>
            </a:r>
            <a:r>
              <a:rPr lang="en-US" dirty="0" smtClean="0"/>
              <a:t>1</a:t>
            </a:r>
            <a:r>
              <a:rPr lang="el-GR" dirty="0" smtClean="0"/>
              <a:t>0</a:t>
            </a:r>
            <a:r>
              <a:rPr lang="en-US" dirty="0" smtClean="0"/>
              <a:t>,</a:t>
            </a:r>
            <a:r>
              <a:rPr lang="el-GR" dirty="0" smtClean="0"/>
              <a:t>6</a:t>
            </a:r>
            <a:r>
              <a:rPr lang="en-US" dirty="0" smtClean="0"/>
              <a:t>7gr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7" grpId="0"/>
      <p:bldP spid="36" grpId="0"/>
      <p:bldP spid="46" grpId="0"/>
      <p:bldP spid="48" grpId="0"/>
      <p:bldP spid="49" grpId="0"/>
      <p:bldP spid="50" grpId="0"/>
      <p:bldP spid="52" grpId="0"/>
      <p:bldP spid="53" grpId="0"/>
      <p:bldP spid="54" grpId="0"/>
      <p:bldP spid="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8992" y="214290"/>
            <a:ext cx="5357818" cy="42862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r>
              <a:rPr lang="el-GR" sz="2800" b="1" dirty="0" smtClean="0">
                <a:solidFill>
                  <a:srgbClr val="FF0000"/>
                </a:solidFill>
              </a:rPr>
              <a:t>Μέθοδος των τριών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642910" y="57148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</a:t>
            </a:r>
            <a:r>
              <a:rPr lang="en-US" sz="2400" b="1" dirty="0" smtClean="0"/>
              <a:t>2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0" y="107154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Για να φτιάξω </a:t>
            </a:r>
            <a:r>
              <a:rPr lang="en-US" sz="2400" u="sng" dirty="0" smtClean="0"/>
              <a:t>20 </a:t>
            </a:r>
            <a:r>
              <a:rPr lang="el-GR" sz="2400" u="sng" dirty="0" smtClean="0"/>
              <a:t>κουλουράκια,   χρειάζομαι 1</a:t>
            </a:r>
            <a:r>
              <a:rPr lang="en-US" sz="2400" u="sng" dirty="0" smtClean="0"/>
              <a:t>kg </a:t>
            </a:r>
            <a:r>
              <a:rPr lang="el-GR" sz="2400" u="sng" dirty="0" smtClean="0"/>
              <a:t> αλεύρι</a:t>
            </a:r>
            <a:r>
              <a:rPr lang="el-GR" sz="2400" dirty="0" smtClean="0"/>
              <a:t>. Πόσα κιλά αλεύρι θέλω για να  φτιάξω με 86 κουλουράκια; </a:t>
            </a:r>
            <a:endParaRPr lang="en-US" sz="2400" dirty="0"/>
          </a:p>
        </p:txBody>
      </p:sp>
      <p:sp>
        <p:nvSpPr>
          <p:cNvPr id="7" name="6 - TextBox"/>
          <p:cNvSpPr txBox="1"/>
          <p:nvPr/>
        </p:nvSpPr>
        <p:spPr>
          <a:xfrm>
            <a:off x="3071802" y="192880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 smtClean="0"/>
              <a:t>Λύση</a:t>
            </a:r>
            <a:endParaRPr lang="en-US" sz="2400" b="1" i="1" u="sng" dirty="0"/>
          </a:p>
        </p:txBody>
      </p:sp>
      <p:sp>
        <p:nvSpPr>
          <p:cNvPr id="8" name="7 - TextBox"/>
          <p:cNvSpPr txBox="1"/>
          <p:nvPr/>
        </p:nvSpPr>
        <p:spPr>
          <a:xfrm>
            <a:off x="500034" y="2428868"/>
            <a:ext cx="585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20 κουλουράκια    με   </a:t>
            </a:r>
            <a:r>
              <a:rPr lang="en-US" sz="2800" dirty="0" smtClean="0"/>
              <a:t>1kg  </a:t>
            </a:r>
            <a:r>
              <a:rPr lang="el-GR" sz="2800" dirty="0" smtClean="0"/>
              <a:t>αλεύρι</a:t>
            </a:r>
            <a:endParaRPr lang="en-US" sz="2800" dirty="0"/>
          </a:p>
        </p:txBody>
      </p:sp>
      <p:sp>
        <p:nvSpPr>
          <p:cNvPr id="9" name="8 - TextBox"/>
          <p:cNvSpPr txBox="1"/>
          <p:nvPr/>
        </p:nvSpPr>
        <p:spPr>
          <a:xfrm>
            <a:off x="357158" y="3071810"/>
            <a:ext cx="585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 86  κουλουράκια     με   </a:t>
            </a:r>
            <a:r>
              <a:rPr lang="en-US" sz="2800" dirty="0" smtClean="0"/>
              <a:t>x</a:t>
            </a:r>
            <a:r>
              <a:rPr lang="el-GR" sz="2800" dirty="0" smtClean="0"/>
              <a:t>      αλεύρι</a:t>
            </a:r>
            <a:endParaRPr lang="en-US" sz="2800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142844" y="3643314"/>
            <a:ext cx="56436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εία γραμμή σύνδεσης"/>
          <p:cNvCxnSpPr/>
          <p:nvPr/>
        </p:nvCxnSpPr>
        <p:spPr>
          <a:xfrm flipV="1">
            <a:off x="857224" y="2857496"/>
            <a:ext cx="3143272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1714480" y="607220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36" name="35 - TextBox"/>
          <p:cNvSpPr txBox="1"/>
          <p:nvPr/>
        </p:nvSpPr>
        <p:spPr>
          <a:xfrm>
            <a:off x="2000232" y="6072206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37" name="36 - TextBox"/>
          <p:cNvSpPr txBox="1"/>
          <p:nvPr/>
        </p:nvSpPr>
        <p:spPr>
          <a:xfrm>
            <a:off x="2285984" y="614364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4</a:t>
            </a:r>
            <a:r>
              <a:rPr lang="en-US" dirty="0" smtClean="0"/>
              <a:t>,</a:t>
            </a:r>
            <a:r>
              <a:rPr lang="el-GR" dirty="0" smtClean="0"/>
              <a:t>3</a:t>
            </a:r>
            <a:r>
              <a:rPr lang="en-US" dirty="0" smtClean="0"/>
              <a:t> kg</a:t>
            </a:r>
            <a:r>
              <a:rPr lang="el-GR" dirty="0" smtClean="0"/>
              <a:t>     αλεύρι</a:t>
            </a:r>
            <a:endParaRPr lang="en-US" baseline="30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00139" y="4357694"/>
            <a:ext cx="3843861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0" name="49 - TextBox"/>
          <p:cNvSpPr txBox="1"/>
          <p:nvPr/>
        </p:nvSpPr>
        <p:spPr>
          <a:xfrm>
            <a:off x="785786" y="392906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51" name="50 - TextBox"/>
          <p:cNvSpPr txBox="1"/>
          <p:nvPr/>
        </p:nvSpPr>
        <p:spPr>
          <a:xfrm>
            <a:off x="1071538" y="3929066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52" name="51 - TextBox"/>
          <p:cNvSpPr txBox="1"/>
          <p:nvPr/>
        </p:nvSpPr>
        <p:spPr>
          <a:xfrm>
            <a:off x="1428728" y="378619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l-GR" dirty="0" smtClean="0"/>
              <a:t>86</a:t>
            </a:r>
            <a:endParaRPr lang="en-US" baseline="30000" dirty="0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>
            <a:off x="1500166" y="4214818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1571604" y="421481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20</a:t>
            </a:r>
            <a:endParaRPr lang="en-US" baseline="30000" dirty="0"/>
          </a:p>
        </p:txBody>
      </p:sp>
      <p:sp>
        <p:nvSpPr>
          <p:cNvPr id="58" name="57 - TextBox"/>
          <p:cNvSpPr txBox="1"/>
          <p:nvPr/>
        </p:nvSpPr>
        <p:spPr>
          <a:xfrm>
            <a:off x="785786" y="5072074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59" name="58 - TextBox"/>
          <p:cNvSpPr txBox="1"/>
          <p:nvPr/>
        </p:nvSpPr>
        <p:spPr>
          <a:xfrm>
            <a:off x="1071538" y="5072074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60" name="59 - TextBox"/>
          <p:cNvSpPr txBox="1"/>
          <p:nvPr/>
        </p:nvSpPr>
        <p:spPr>
          <a:xfrm>
            <a:off x="1500166" y="500063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86</a:t>
            </a:r>
            <a:endParaRPr lang="en-US" baseline="30000" dirty="0"/>
          </a:p>
        </p:txBody>
      </p:sp>
      <p:cxnSp>
        <p:nvCxnSpPr>
          <p:cNvPr id="61" name="60 - Ευθεία γραμμή σύνδεσης"/>
          <p:cNvCxnSpPr/>
          <p:nvPr/>
        </p:nvCxnSpPr>
        <p:spPr>
          <a:xfrm>
            <a:off x="1500166" y="5357826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1571604" y="535782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20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35" grpId="0"/>
      <p:bldP spid="36" grpId="0"/>
      <p:bldP spid="37" grpId="0"/>
      <p:bldP spid="50" grpId="0"/>
      <p:bldP spid="51" grpId="0"/>
      <p:bldP spid="52" grpId="0"/>
      <p:bldP spid="54" grpId="0"/>
      <p:bldP spid="58" grpId="0"/>
      <p:bldP spid="59" grpId="0"/>
      <p:bldP spid="60" grpId="0"/>
      <p:bldP spid="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Περιεκτικότητα διαλύματος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285720" y="2285992"/>
            <a:ext cx="82153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ΠΡΟΣΟΧΗ!!  Όταν σε ασκήσεις μου </a:t>
            </a:r>
            <a:r>
              <a:rPr lang="el-GR" b="1" u="sng" dirty="0" smtClean="0">
                <a:solidFill>
                  <a:srgbClr val="FF0000"/>
                </a:solidFill>
              </a:rPr>
              <a:t>ζητείτε να βρω περιεκτικότητα του διαλύματος </a:t>
            </a:r>
            <a:r>
              <a:rPr lang="el-GR" dirty="0" smtClean="0"/>
              <a:t>, στα εκατό βάρος προς</a:t>
            </a:r>
            <a:r>
              <a:rPr lang="en-US" dirty="0" smtClean="0"/>
              <a:t> </a:t>
            </a:r>
            <a:r>
              <a:rPr lang="el-GR" dirty="0" smtClean="0"/>
              <a:t>όγκο (  =   %</a:t>
            </a:r>
            <a:r>
              <a:rPr lang="en-US" dirty="0" smtClean="0"/>
              <a:t>w/v/) ……</a:t>
            </a:r>
            <a:r>
              <a:rPr lang="el-GR" dirty="0" smtClean="0"/>
              <a:t> </a:t>
            </a:r>
          </a:p>
          <a:p>
            <a:endParaRPr lang="el-GR" dirty="0" smtClean="0"/>
          </a:p>
          <a:p>
            <a:r>
              <a:rPr lang="el-GR" dirty="0" smtClean="0"/>
              <a:t>Σημαίνει ότι </a:t>
            </a:r>
            <a:r>
              <a:rPr lang="el-GR" u="sng" dirty="0" smtClean="0"/>
              <a:t>πρέπει να βρω πόσα γραμμάρια διαλυμένης ουσίας (π.χ. αλάτι ) υπάρχουν μέσα σε 100</a:t>
            </a:r>
            <a:r>
              <a:rPr lang="en-US" u="sng" dirty="0" smtClean="0"/>
              <a:t>ml  </a:t>
            </a:r>
            <a:r>
              <a:rPr lang="el-GR" u="sng" dirty="0" smtClean="0"/>
              <a:t>διαλύματος (π.χ. αλατόνερο)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642910" y="57148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1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0" y="107154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Διάλυμα </a:t>
            </a:r>
            <a:r>
              <a:rPr lang="el-GR" sz="2400" dirty="0" err="1" smtClean="0"/>
              <a:t>ζαχαρόνερου</a:t>
            </a:r>
            <a:r>
              <a:rPr lang="el-GR" sz="2400" dirty="0" smtClean="0"/>
              <a:t> </a:t>
            </a:r>
            <a:r>
              <a:rPr lang="el-GR" sz="2400" dirty="0" smtClean="0"/>
              <a:t>2</a:t>
            </a:r>
            <a:r>
              <a:rPr lang="el-GR" sz="2400" dirty="0" smtClean="0"/>
              <a:t>% </a:t>
            </a:r>
            <a:r>
              <a:rPr lang="en-US" sz="2400" dirty="0" smtClean="0"/>
              <a:t>w/v </a:t>
            </a:r>
            <a:r>
              <a:rPr lang="el-GR" sz="2400" dirty="0" smtClean="0"/>
              <a:t>. </a:t>
            </a:r>
            <a:r>
              <a:rPr lang="el-GR" sz="2400" dirty="0" smtClean="0"/>
              <a:t>Πόση ζάχαρη περιέχεται σε 530 </a:t>
            </a:r>
            <a:r>
              <a:rPr lang="en-US" sz="2400" dirty="0" smtClean="0"/>
              <a:t>ml </a:t>
            </a:r>
            <a:r>
              <a:rPr lang="el-GR" sz="2400" dirty="0" smtClean="0"/>
              <a:t>ζαχαρόνερο;</a:t>
            </a:r>
            <a:endParaRPr lang="en-US" sz="2400" dirty="0"/>
          </a:p>
        </p:txBody>
      </p:sp>
      <p:sp>
        <p:nvSpPr>
          <p:cNvPr id="7" name="6 - TextBox"/>
          <p:cNvSpPr txBox="1"/>
          <p:nvPr/>
        </p:nvSpPr>
        <p:spPr>
          <a:xfrm>
            <a:off x="3071802" y="192880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 smtClean="0"/>
              <a:t>Λύση</a:t>
            </a:r>
            <a:endParaRPr lang="en-US" sz="2400" b="1" i="1" u="sng" dirty="0"/>
          </a:p>
        </p:txBody>
      </p:sp>
      <p:sp>
        <p:nvSpPr>
          <p:cNvPr id="8" name="7 - TextBox"/>
          <p:cNvSpPr txBox="1"/>
          <p:nvPr/>
        </p:nvSpPr>
        <p:spPr>
          <a:xfrm>
            <a:off x="500034" y="2428868"/>
            <a:ext cx="721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2</a:t>
            </a:r>
            <a:r>
              <a:rPr lang="en-US" sz="2400" dirty="0" err="1" smtClean="0"/>
              <a:t>gr</a:t>
            </a:r>
            <a:r>
              <a:rPr lang="el-GR" sz="2400" dirty="0" smtClean="0"/>
              <a:t> ζάχαρη     σε           </a:t>
            </a:r>
            <a:r>
              <a:rPr lang="en-US" sz="2400" dirty="0" smtClean="0"/>
              <a:t>1</a:t>
            </a:r>
            <a:r>
              <a:rPr lang="el-GR" sz="2400" dirty="0" smtClean="0"/>
              <a:t>00</a:t>
            </a:r>
            <a:r>
              <a:rPr lang="en-US" sz="2400" dirty="0" smtClean="0"/>
              <a:t>ml  </a:t>
            </a:r>
            <a:r>
              <a:rPr lang="el-GR" sz="2400" dirty="0" smtClean="0"/>
              <a:t>ζαχαρόνερο</a:t>
            </a:r>
            <a:endParaRPr lang="en-US" sz="2400" dirty="0"/>
          </a:p>
        </p:txBody>
      </p:sp>
      <p:sp>
        <p:nvSpPr>
          <p:cNvPr id="9" name="8 - TextBox"/>
          <p:cNvSpPr txBox="1"/>
          <p:nvPr/>
        </p:nvSpPr>
        <p:spPr>
          <a:xfrm>
            <a:off x="357158" y="3071810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</a:t>
            </a:r>
            <a:r>
              <a:rPr lang="en-US" sz="2400" dirty="0" smtClean="0"/>
              <a:t>x</a:t>
            </a:r>
            <a:r>
              <a:rPr lang="el-GR" sz="2400" dirty="0" smtClean="0"/>
              <a:t>   </a:t>
            </a:r>
            <a:r>
              <a:rPr lang="en-US" sz="2400" dirty="0" err="1" smtClean="0"/>
              <a:t>gr</a:t>
            </a:r>
            <a:r>
              <a:rPr lang="en-US" sz="2400" dirty="0" smtClean="0"/>
              <a:t> </a:t>
            </a:r>
            <a:r>
              <a:rPr lang="el-GR" sz="2400" dirty="0" smtClean="0"/>
              <a:t>ζάχαρη        σε         530</a:t>
            </a:r>
            <a:r>
              <a:rPr lang="en-US" sz="2400" dirty="0" smtClean="0"/>
              <a:t>ml</a:t>
            </a:r>
            <a:r>
              <a:rPr lang="el-GR" sz="2400" dirty="0" smtClean="0"/>
              <a:t>  ζαχαρόνερο</a:t>
            </a:r>
            <a:endParaRPr lang="en-US" sz="2400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285720" y="3571876"/>
            <a:ext cx="56436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εία γραμμή σύνδεσης"/>
          <p:cNvCxnSpPr/>
          <p:nvPr/>
        </p:nvCxnSpPr>
        <p:spPr>
          <a:xfrm>
            <a:off x="857224" y="2714620"/>
            <a:ext cx="3429024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1500166" y="477418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1060</a:t>
            </a:r>
            <a:endParaRPr lang="en-US" baseline="30000" dirty="0"/>
          </a:p>
        </p:txBody>
      </p:sp>
      <p:cxnSp>
        <p:nvCxnSpPr>
          <p:cNvPr id="29" name="28 - Ευθεία γραμμή σύνδεσης"/>
          <p:cNvCxnSpPr/>
          <p:nvPr/>
        </p:nvCxnSpPr>
        <p:spPr>
          <a:xfrm>
            <a:off x="1500166" y="513137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1500166" y="520280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100</a:t>
            </a:r>
            <a:endParaRPr lang="en-US" baseline="30000" dirty="0"/>
          </a:p>
        </p:txBody>
      </p:sp>
      <p:sp>
        <p:nvSpPr>
          <p:cNvPr id="37" name="36 - TextBox"/>
          <p:cNvSpPr txBox="1"/>
          <p:nvPr/>
        </p:nvSpPr>
        <p:spPr>
          <a:xfrm>
            <a:off x="4000496" y="5500702"/>
            <a:ext cx="30003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 = </a:t>
            </a:r>
            <a:r>
              <a:rPr lang="el-GR" dirty="0" smtClean="0"/>
              <a:t>10,6 </a:t>
            </a:r>
            <a:r>
              <a:rPr lang="en-US" dirty="0" err="1" smtClean="0"/>
              <a:t>gr</a:t>
            </a:r>
            <a:r>
              <a:rPr lang="en-US" dirty="0" smtClean="0"/>
              <a:t> </a:t>
            </a:r>
            <a:r>
              <a:rPr lang="el-GR" dirty="0" smtClean="0"/>
              <a:t>    ζάχαρη περιέχονται σε 530</a:t>
            </a:r>
            <a:r>
              <a:rPr lang="en-US" dirty="0" smtClean="0"/>
              <a:t>ml </a:t>
            </a:r>
            <a:r>
              <a:rPr lang="el-GR" dirty="0" smtClean="0"/>
              <a:t>ζαχαρόνερο</a:t>
            </a:r>
            <a:endParaRPr lang="en-US" baseline="30000" dirty="0"/>
          </a:p>
        </p:txBody>
      </p:sp>
      <p:sp>
        <p:nvSpPr>
          <p:cNvPr id="41" name="40 - TextBox"/>
          <p:cNvSpPr txBox="1"/>
          <p:nvPr/>
        </p:nvSpPr>
        <p:spPr>
          <a:xfrm>
            <a:off x="785786" y="392906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071538" y="3929066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428728" y="378619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l-GR" dirty="0" smtClean="0"/>
              <a:t>530</a:t>
            </a:r>
            <a:endParaRPr lang="en-US" baseline="30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1500166" y="4214818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1500166" y="421481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100</a:t>
            </a:r>
            <a:endParaRPr lang="en-US" baseline="30000" dirty="0"/>
          </a:p>
        </p:txBody>
      </p:sp>
      <p:sp>
        <p:nvSpPr>
          <p:cNvPr id="51" name="50 - TextBox"/>
          <p:cNvSpPr txBox="1"/>
          <p:nvPr/>
        </p:nvSpPr>
        <p:spPr>
          <a:xfrm>
            <a:off x="857224" y="4896161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52" name="51 - TextBox"/>
          <p:cNvSpPr txBox="1"/>
          <p:nvPr/>
        </p:nvSpPr>
        <p:spPr>
          <a:xfrm>
            <a:off x="1142976" y="4896161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1000100" y="5774312"/>
            <a:ext cx="1282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  = </a:t>
            </a:r>
            <a:r>
              <a:rPr lang="el-GR" dirty="0" smtClean="0"/>
              <a:t>10,6 </a:t>
            </a:r>
            <a:r>
              <a:rPr lang="en-US" dirty="0" err="1" smtClean="0"/>
              <a:t>gr</a:t>
            </a:r>
            <a:r>
              <a:rPr lang="en-US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25" grpId="0"/>
      <p:bldP spid="31" grpId="0"/>
      <p:bldP spid="37" grpId="0"/>
      <p:bldP spid="41" grpId="0"/>
      <p:bldP spid="42" grpId="0"/>
      <p:bldP spid="43" grpId="0"/>
      <p:bldP spid="45" grpId="0"/>
      <p:bldP spid="51" grpId="0"/>
      <p:bldP spid="52" grpId="0"/>
      <p:bldP spid="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500166" y="428604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2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0" y="107154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Σε 500</a:t>
            </a:r>
            <a:r>
              <a:rPr lang="en-US" sz="2400" dirty="0" smtClean="0"/>
              <a:t>ml </a:t>
            </a:r>
            <a:r>
              <a:rPr lang="el-GR" sz="2400" dirty="0" smtClean="0"/>
              <a:t>αλατόνερο, περιέχονται 25</a:t>
            </a:r>
            <a:r>
              <a:rPr lang="en-US" sz="2400" dirty="0" err="1" smtClean="0"/>
              <a:t>gr</a:t>
            </a:r>
            <a:r>
              <a:rPr lang="en-US" sz="2400" dirty="0" smtClean="0"/>
              <a:t>  </a:t>
            </a:r>
            <a:r>
              <a:rPr lang="el-GR" sz="2400" dirty="0" smtClean="0"/>
              <a:t>αλάτι. Πόση είναι η περιεκτικότητα  βάρος προς όγκο  % </a:t>
            </a:r>
            <a:r>
              <a:rPr lang="en-US" sz="2400" dirty="0" smtClean="0"/>
              <a:t>w/v </a:t>
            </a:r>
            <a:r>
              <a:rPr lang="el-GR" sz="2400" dirty="0" smtClean="0"/>
              <a:t> </a:t>
            </a:r>
            <a:r>
              <a:rPr lang="el-GR" sz="2400" dirty="0" smtClean="0"/>
              <a:t>;</a:t>
            </a:r>
            <a:endParaRPr lang="en-US" sz="2400" dirty="0"/>
          </a:p>
        </p:txBody>
      </p:sp>
      <p:sp>
        <p:nvSpPr>
          <p:cNvPr id="7" name="6 - TextBox"/>
          <p:cNvSpPr txBox="1"/>
          <p:nvPr/>
        </p:nvSpPr>
        <p:spPr>
          <a:xfrm>
            <a:off x="3071802" y="192880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 smtClean="0"/>
              <a:t>Λύση</a:t>
            </a:r>
            <a:endParaRPr lang="en-US" sz="2400" b="1" i="1" u="sng" dirty="0"/>
          </a:p>
        </p:txBody>
      </p:sp>
      <p:sp>
        <p:nvSpPr>
          <p:cNvPr id="8" name="7 - TextBox"/>
          <p:cNvSpPr txBox="1"/>
          <p:nvPr/>
        </p:nvSpPr>
        <p:spPr>
          <a:xfrm>
            <a:off x="500034" y="2428868"/>
            <a:ext cx="72152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25</a:t>
            </a:r>
            <a:r>
              <a:rPr lang="en-US" sz="2000" dirty="0" err="1" smtClean="0"/>
              <a:t>gr</a:t>
            </a:r>
            <a:r>
              <a:rPr lang="en-US" sz="2000" dirty="0" smtClean="0"/>
              <a:t>  </a:t>
            </a:r>
            <a:r>
              <a:rPr lang="el-GR" sz="2000" dirty="0" smtClean="0"/>
              <a:t>αλάτι      σε           500</a:t>
            </a:r>
            <a:r>
              <a:rPr lang="en-US" sz="2000" dirty="0" smtClean="0"/>
              <a:t>ml  </a:t>
            </a:r>
            <a:r>
              <a:rPr lang="el-GR" sz="2000" dirty="0" smtClean="0"/>
              <a:t>αλατόνερο</a:t>
            </a:r>
            <a:endParaRPr lang="en-US" sz="2000" dirty="0"/>
          </a:p>
        </p:txBody>
      </p:sp>
      <p:sp>
        <p:nvSpPr>
          <p:cNvPr id="9" name="8 - TextBox"/>
          <p:cNvSpPr txBox="1"/>
          <p:nvPr/>
        </p:nvSpPr>
        <p:spPr>
          <a:xfrm>
            <a:off x="357158" y="3071810"/>
            <a:ext cx="6929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 </a:t>
            </a:r>
            <a:r>
              <a:rPr lang="en-US" sz="2000" dirty="0" smtClean="0"/>
              <a:t>x</a:t>
            </a:r>
            <a:r>
              <a:rPr lang="el-GR" sz="2000" dirty="0" smtClean="0"/>
              <a:t>   </a:t>
            </a:r>
            <a:r>
              <a:rPr lang="en-US" sz="2000" dirty="0" err="1" smtClean="0"/>
              <a:t>gr</a:t>
            </a:r>
            <a:r>
              <a:rPr lang="en-US" sz="2000" dirty="0" smtClean="0"/>
              <a:t>  </a:t>
            </a:r>
            <a:r>
              <a:rPr lang="el-GR" sz="2000" dirty="0" smtClean="0"/>
              <a:t>αλάτι      σε         100 </a:t>
            </a:r>
            <a:r>
              <a:rPr lang="en-US" sz="2000" dirty="0" smtClean="0"/>
              <a:t>ml </a:t>
            </a:r>
            <a:r>
              <a:rPr lang="el-GR" sz="2000" dirty="0" smtClean="0"/>
              <a:t>αλατόνερο</a:t>
            </a:r>
            <a:endParaRPr lang="en-US" sz="2000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142844" y="3643314"/>
            <a:ext cx="56436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εία γραμμή σύνδεσης"/>
          <p:cNvCxnSpPr/>
          <p:nvPr/>
        </p:nvCxnSpPr>
        <p:spPr>
          <a:xfrm>
            <a:off x="642910" y="2714620"/>
            <a:ext cx="2286016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3929058" y="5715016"/>
            <a:ext cx="2857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Άρα η περιεκτικότητα </a:t>
            </a:r>
            <a:r>
              <a:rPr lang="el-GR" sz="1600" dirty="0" smtClean="0"/>
              <a:t>του διαλύματος </a:t>
            </a:r>
            <a:r>
              <a:rPr lang="el-GR" sz="1600" dirty="0" smtClean="0"/>
              <a:t> </a:t>
            </a:r>
            <a:r>
              <a:rPr lang="en-US" sz="1600" dirty="0" smtClean="0"/>
              <a:t> </a:t>
            </a:r>
            <a:r>
              <a:rPr lang="el-GR" sz="1600" dirty="0" smtClean="0"/>
              <a:t>είναι    </a:t>
            </a:r>
            <a:r>
              <a:rPr lang="en-US" sz="1600" dirty="0" smtClean="0"/>
              <a:t>5 </a:t>
            </a:r>
            <a:r>
              <a:rPr lang="el-GR" sz="1600" dirty="0" smtClean="0"/>
              <a:t> </a:t>
            </a:r>
            <a:r>
              <a:rPr lang="en-US" sz="1600" dirty="0" smtClean="0"/>
              <a:t>%w / v</a:t>
            </a:r>
            <a:endParaRPr lang="en-US" sz="1600" baseline="30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1428728" y="478632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2500</a:t>
            </a:r>
            <a:endParaRPr lang="en-US" baseline="30000" dirty="0"/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1500166" y="513137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1500166" y="520280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500</a:t>
            </a:r>
            <a:endParaRPr lang="en-US" baseline="30000" dirty="0"/>
          </a:p>
        </p:txBody>
      </p:sp>
      <p:sp>
        <p:nvSpPr>
          <p:cNvPr id="40" name="39 - TextBox"/>
          <p:cNvSpPr txBox="1"/>
          <p:nvPr/>
        </p:nvSpPr>
        <p:spPr>
          <a:xfrm>
            <a:off x="785786" y="392906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45" name="44 - TextBox"/>
          <p:cNvSpPr txBox="1"/>
          <p:nvPr/>
        </p:nvSpPr>
        <p:spPr>
          <a:xfrm>
            <a:off x="1071538" y="3929066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46" name="45 - TextBox"/>
          <p:cNvSpPr txBox="1"/>
          <p:nvPr/>
        </p:nvSpPr>
        <p:spPr>
          <a:xfrm>
            <a:off x="1357290" y="3786190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</a:t>
            </a:r>
            <a:r>
              <a:rPr lang="en-US" dirty="0" smtClean="0"/>
              <a:t>5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n-US" dirty="0" smtClean="0"/>
              <a:t>10</a:t>
            </a:r>
            <a:r>
              <a:rPr lang="el-GR" dirty="0" smtClean="0"/>
              <a:t>0</a:t>
            </a:r>
            <a:endParaRPr lang="en-US" baseline="30000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1428728" y="4214818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1500166" y="421481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r>
              <a:rPr lang="el-GR" dirty="0" smtClean="0"/>
              <a:t>00</a:t>
            </a:r>
            <a:endParaRPr lang="en-US" baseline="30000" dirty="0"/>
          </a:p>
        </p:txBody>
      </p:sp>
      <p:sp>
        <p:nvSpPr>
          <p:cNvPr id="49" name="48 - TextBox"/>
          <p:cNvSpPr txBox="1"/>
          <p:nvPr/>
        </p:nvSpPr>
        <p:spPr>
          <a:xfrm>
            <a:off x="857224" y="4896161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50" name="49 - TextBox"/>
          <p:cNvSpPr txBox="1"/>
          <p:nvPr/>
        </p:nvSpPr>
        <p:spPr>
          <a:xfrm>
            <a:off x="1142976" y="4896161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51" name="50 - Ορθογώνιο"/>
          <p:cNvSpPr/>
          <p:nvPr/>
        </p:nvSpPr>
        <p:spPr>
          <a:xfrm>
            <a:off x="1000100" y="5774312"/>
            <a:ext cx="9909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  = </a:t>
            </a:r>
            <a:r>
              <a:rPr lang="en-US" dirty="0" smtClean="0"/>
              <a:t>5</a:t>
            </a:r>
            <a:r>
              <a:rPr lang="el-GR" dirty="0" smtClean="0"/>
              <a:t> </a:t>
            </a:r>
            <a:r>
              <a:rPr lang="en-US" dirty="0" err="1" smtClean="0"/>
              <a:t>gr</a:t>
            </a:r>
            <a:r>
              <a:rPr lang="en-US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28" grpId="0"/>
      <p:bldP spid="32" grpId="0"/>
      <p:bldP spid="39" grpId="0"/>
      <p:bldP spid="40" grpId="0"/>
      <p:bldP spid="45" grpId="0"/>
      <p:bldP spid="46" grpId="0"/>
      <p:bldP spid="48" grpId="0"/>
      <p:bldP spid="49" grpId="0"/>
      <p:bldP spid="50" grpId="0"/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0" y="3071810"/>
            <a:ext cx="2857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πορτοκαλάδα Α έχει περιεκτικότητα σε ζάχαρη 5%</a:t>
            </a:r>
            <a:r>
              <a:rPr lang="en-US" sz="2400" dirty="0" smtClean="0"/>
              <a:t> </a:t>
            </a:r>
            <a:r>
              <a:rPr lang="en-US" sz="2400" dirty="0" smtClean="0"/>
              <a:t>w/v</a:t>
            </a:r>
            <a:r>
              <a:rPr lang="el-GR" sz="2400" dirty="0" smtClean="0"/>
              <a:t>.</a:t>
            </a:r>
            <a:endParaRPr lang="en-US" sz="2400" u="sng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85728"/>
            <a:ext cx="1498396" cy="188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357166"/>
            <a:ext cx="1498396" cy="188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- TextBox"/>
          <p:cNvSpPr txBox="1"/>
          <p:nvPr/>
        </p:nvSpPr>
        <p:spPr>
          <a:xfrm>
            <a:off x="-285784" y="171448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Πορτοκαλάδα  Α</a:t>
            </a:r>
            <a:endParaRPr lang="en-US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6715140" y="1785926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Πορτοκαλάδα  Β</a:t>
            </a:r>
            <a:endParaRPr lang="en-US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1071538" y="785794"/>
            <a:ext cx="8499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5%</a:t>
            </a:r>
            <a:r>
              <a:rPr lang="en-US" b="1" dirty="0" smtClean="0"/>
              <a:t>w/v</a:t>
            </a:r>
            <a:endParaRPr lang="en-US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6215074" y="3000372"/>
            <a:ext cx="29289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πορτοκαλάδα</a:t>
            </a:r>
            <a:r>
              <a:rPr lang="en-US" sz="2400" dirty="0" smtClean="0"/>
              <a:t> B </a:t>
            </a:r>
            <a:r>
              <a:rPr lang="el-GR" sz="2400" dirty="0" smtClean="0"/>
              <a:t>έχει περιεκτικότητα σε ζάχαρη </a:t>
            </a:r>
            <a:r>
              <a:rPr lang="en-US" sz="2400" dirty="0" smtClean="0"/>
              <a:t>20</a:t>
            </a:r>
            <a:r>
              <a:rPr lang="el-GR" sz="2400" dirty="0" smtClean="0"/>
              <a:t>%</a:t>
            </a:r>
            <a:r>
              <a:rPr lang="en-US" sz="2400" dirty="0" smtClean="0"/>
              <a:t> </a:t>
            </a:r>
            <a:r>
              <a:rPr lang="en-US" sz="2400" dirty="0" smtClean="0"/>
              <a:t>w/v</a:t>
            </a:r>
            <a:r>
              <a:rPr lang="el-GR" sz="2400" dirty="0" smtClean="0"/>
              <a:t>.</a:t>
            </a:r>
            <a:endParaRPr lang="en-US" sz="2400" u="sng" dirty="0"/>
          </a:p>
        </p:txBody>
      </p:sp>
      <p:sp>
        <p:nvSpPr>
          <p:cNvPr id="16" name="15 - Ορθογώνιο"/>
          <p:cNvSpPr/>
          <p:nvPr/>
        </p:nvSpPr>
        <p:spPr>
          <a:xfrm>
            <a:off x="6357950" y="857232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20</a:t>
            </a:r>
            <a:r>
              <a:rPr lang="el-GR" b="1" dirty="0" smtClean="0"/>
              <a:t>%</a:t>
            </a:r>
            <a:r>
              <a:rPr lang="en-US" b="1" dirty="0" smtClean="0"/>
              <a:t>w/v</a:t>
            </a:r>
            <a:endParaRPr lang="en-US" b="1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5400000">
            <a:off x="642910" y="2285992"/>
            <a:ext cx="1214446" cy="5000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>
            <a:endCxn id="15" idx="0"/>
          </p:cNvCxnSpPr>
          <p:nvPr/>
        </p:nvCxnSpPr>
        <p:spPr>
          <a:xfrm>
            <a:off x="6572264" y="2000240"/>
            <a:ext cx="1107273" cy="100013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0" y="5657671"/>
            <a:ext cx="87868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Συμπέρασμα</a:t>
            </a:r>
            <a:r>
              <a:rPr lang="el-GR" sz="2400" dirty="0" smtClean="0"/>
              <a:t>: Η πορτοκαλάδα Α είναι πιο αραιή  από την πορτοκαλάδα Β, γιατί η πορτοκαλάδα Α, έχει μικρότερη περιεκτικότητα σε ζάχαρη.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82" y="214290"/>
            <a:ext cx="1498396" cy="188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5604" y="4973332"/>
            <a:ext cx="1498396" cy="188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13 - Ορθογώνιο"/>
          <p:cNvSpPr/>
          <p:nvPr/>
        </p:nvSpPr>
        <p:spPr>
          <a:xfrm>
            <a:off x="7858148" y="714356"/>
            <a:ext cx="8499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5%</a:t>
            </a:r>
            <a:r>
              <a:rPr lang="en-US" b="1" dirty="0" smtClean="0"/>
              <a:t>w/v</a:t>
            </a:r>
            <a:endParaRPr lang="en-US" b="1" dirty="0"/>
          </a:p>
        </p:txBody>
      </p:sp>
      <p:sp>
        <p:nvSpPr>
          <p:cNvPr id="16" name="15 - Ορθογώνιο"/>
          <p:cNvSpPr/>
          <p:nvPr/>
        </p:nvSpPr>
        <p:spPr>
          <a:xfrm>
            <a:off x="7931356" y="5473398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20</a:t>
            </a:r>
            <a:r>
              <a:rPr lang="el-GR" b="1" dirty="0" smtClean="0"/>
              <a:t>%</a:t>
            </a:r>
            <a:r>
              <a:rPr lang="en-US" b="1" dirty="0" smtClean="0"/>
              <a:t>w/v</a:t>
            </a:r>
            <a:endParaRPr lang="en-US" b="1" dirty="0"/>
          </a:p>
        </p:txBody>
      </p:sp>
      <p:sp>
        <p:nvSpPr>
          <p:cNvPr id="13" name="12 - TextBox"/>
          <p:cNvSpPr txBox="1"/>
          <p:nvPr/>
        </p:nvSpPr>
        <p:spPr>
          <a:xfrm>
            <a:off x="0" y="1000108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Αραιό διάλυμα είναι αυτό που έχει </a:t>
            </a:r>
            <a:r>
              <a:rPr lang="el-GR" sz="2400" u="sng" dirty="0" smtClean="0"/>
              <a:t>μικρή περιεκτικότητα</a:t>
            </a:r>
            <a:r>
              <a:rPr lang="el-GR" sz="2400" dirty="0" smtClean="0"/>
              <a:t>.</a:t>
            </a:r>
            <a:endParaRPr lang="en-US" sz="2400" u="sng" dirty="0"/>
          </a:p>
        </p:txBody>
      </p:sp>
      <p:sp>
        <p:nvSpPr>
          <p:cNvPr id="17" name="16 - TextBox"/>
          <p:cNvSpPr txBox="1"/>
          <p:nvPr/>
        </p:nvSpPr>
        <p:spPr>
          <a:xfrm>
            <a:off x="0" y="357166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Αραιό Διάλυμα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0" y="5572140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Πυκνό διάλυμα είναι αυτό που έχει </a:t>
            </a:r>
            <a:r>
              <a:rPr lang="el-GR" sz="2400" u="sng" dirty="0" smtClean="0"/>
              <a:t>μεγάλη περιεκτικότητα</a:t>
            </a:r>
            <a:endParaRPr lang="en-US" sz="2400" u="sng" dirty="0"/>
          </a:p>
        </p:txBody>
      </p:sp>
      <p:sp>
        <p:nvSpPr>
          <p:cNvPr id="21" name="20 - TextBox"/>
          <p:cNvSpPr txBox="1"/>
          <p:nvPr/>
        </p:nvSpPr>
        <p:spPr>
          <a:xfrm>
            <a:off x="0" y="4929198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Πυκνό Διάλυμα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500042"/>
            <a:ext cx="1498396" cy="188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4429132"/>
            <a:ext cx="1498396" cy="188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13 - Ορθογώνιο"/>
          <p:cNvSpPr/>
          <p:nvPr/>
        </p:nvSpPr>
        <p:spPr>
          <a:xfrm>
            <a:off x="6643702" y="1071546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10%</a:t>
            </a:r>
            <a:r>
              <a:rPr lang="en-US" b="1" dirty="0" smtClean="0"/>
              <a:t>w/v</a:t>
            </a:r>
            <a:endParaRPr lang="en-US" b="1" dirty="0"/>
          </a:p>
        </p:txBody>
      </p:sp>
      <p:sp>
        <p:nvSpPr>
          <p:cNvPr id="16" name="15 - Ορθογώνιο"/>
          <p:cNvSpPr/>
          <p:nvPr/>
        </p:nvSpPr>
        <p:spPr>
          <a:xfrm>
            <a:off x="7429520" y="4929198"/>
            <a:ext cx="8499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5%</a:t>
            </a:r>
            <a:r>
              <a:rPr lang="en-US" b="1" dirty="0" smtClean="0"/>
              <a:t>w/v</a:t>
            </a:r>
            <a:endParaRPr lang="en-US" b="1" dirty="0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>
            <a:off x="11072858" y="3214686"/>
            <a:ext cx="1107273" cy="100013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1071538" y="285728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Αραίωση διαλύματος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0" y="3571876"/>
            <a:ext cx="86439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Μετά την αραίωση η </a:t>
            </a:r>
            <a:r>
              <a:rPr lang="el-GR" sz="2000" u="sng" dirty="0" smtClean="0"/>
              <a:t>περιεκτικότητα</a:t>
            </a:r>
            <a:r>
              <a:rPr lang="el-GR" sz="2000" dirty="0" smtClean="0"/>
              <a:t> της πορτοκαλάδας σε ζάχαρη </a:t>
            </a:r>
            <a:r>
              <a:rPr lang="el-GR" sz="2000" u="sng" dirty="0" smtClean="0"/>
              <a:t>μειώθηκε</a:t>
            </a:r>
            <a:r>
              <a:rPr lang="el-GR" sz="2000" dirty="0" smtClean="0"/>
              <a:t> από 10%</a:t>
            </a:r>
            <a:r>
              <a:rPr lang="en-US" sz="2000" dirty="0" smtClean="0"/>
              <a:t>w/v   </a:t>
            </a:r>
            <a:r>
              <a:rPr lang="el-GR" sz="2000" dirty="0" smtClean="0"/>
              <a:t>σε 5%</a:t>
            </a:r>
            <a:r>
              <a:rPr lang="en-US" sz="2000" dirty="0" smtClean="0"/>
              <a:t>w/v </a:t>
            </a:r>
            <a:endParaRPr lang="en-US" sz="2000" u="sng" dirty="0"/>
          </a:p>
        </p:txBody>
      </p:sp>
      <p:sp>
        <p:nvSpPr>
          <p:cNvPr id="11" name="10 - TextBox"/>
          <p:cNvSpPr txBox="1"/>
          <p:nvPr/>
        </p:nvSpPr>
        <p:spPr>
          <a:xfrm>
            <a:off x="0" y="1214422"/>
            <a:ext cx="6286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Σε αυτή τη πορτοκαλάδα προσθέτω νερό (=διαλύτης) και την αραιώνω.</a:t>
            </a:r>
            <a:endParaRPr lang="en-US" dirty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10800000" flipV="1">
            <a:off x="4857752" y="2214554"/>
            <a:ext cx="1643074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>
            <a:off x="3571868" y="4214818"/>
            <a:ext cx="3429024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0" y="5934670"/>
            <a:ext cx="6429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Προσοχή</a:t>
            </a:r>
            <a:r>
              <a:rPr lang="el-GR" dirty="0" smtClean="0"/>
              <a:t>! Κατά την αραίωση με προσθήκη διαλύτη (νερό) η ποσότητα της ζάχαρης (</a:t>
            </a:r>
            <a:r>
              <a:rPr lang="el-GR" u="sng" dirty="0" smtClean="0"/>
              <a:t>διαλυμένη ουσία) παρέμεινε η ίδια. Όμως </a:t>
            </a:r>
            <a:r>
              <a:rPr lang="el-GR" u="sng" dirty="0" smtClean="0"/>
              <a:t>ο όγκος  του </a:t>
            </a:r>
            <a:r>
              <a:rPr lang="el-GR" u="sng" dirty="0" smtClean="0"/>
              <a:t>διαλύματος αυξήθηκε.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1793" y="571480"/>
            <a:ext cx="1712207" cy="13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13 - Ορθογώνιο"/>
          <p:cNvSpPr/>
          <p:nvPr/>
        </p:nvSpPr>
        <p:spPr>
          <a:xfrm>
            <a:off x="7786710" y="928670"/>
            <a:ext cx="8499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5%</a:t>
            </a:r>
            <a:r>
              <a:rPr lang="en-US" b="1" dirty="0" smtClean="0"/>
              <a:t>w/v</a:t>
            </a:r>
            <a:endParaRPr lang="en-US" b="1" dirty="0"/>
          </a:p>
        </p:txBody>
      </p:sp>
      <p:sp>
        <p:nvSpPr>
          <p:cNvPr id="13" name="12 - TextBox"/>
          <p:cNvSpPr txBox="1"/>
          <p:nvPr/>
        </p:nvSpPr>
        <p:spPr>
          <a:xfrm>
            <a:off x="214282" y="857232"/>
            <a:ext cx="59293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Βάζω το αλατόνερο σε φωτιά, </a:t>
            </a:r>
            <a:r>
              <a:rPr lang="el-GR" sz="2000" u="sng" dirty="0" smtClean="0"/>
              <a:t>με το βρασμό αφαιρείτε από το</a:t>
            </a:r>
            <a:r>
              <a:rPr lang="en-US" sz="2000" u="sng" dirty="0" smtClean="0"/>
              <a:t> </a:t>
            </a:r>
            <a:r>
              <a:rPr lang="el-GR" sz="2000" u="sng" dirty="0" smtClean="0"/>
              <a:t>αλατόνερο μια ποσότητα νερού (διαλύτης</a:t>
            </a:r>
            <a:r>
              <a:rPr lang="el-GR" sz="2000" dirty="0" smtClean="0"/>
              <a:t>)  </a:t>
            </a:r>
            <a:endParaRPr lang="en-US" sz="2000" u="sng" dirty="0"/>
          </a:p>
        </p:txBody>
      </p:sp>
      <p:sp>
        <p:nvSpPr>
          <p:cNvPr id="17" name="16 - TextBox"/>
          <p:cNvSpPr txBox="1"/>
          <p:nvPr/>
        </p:nvSpPr>
        <p:spPr>
          <a:xfrm>
            <a:off x="214282" y="142852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Συμπύκνωση διαλύματος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0" y="5786454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Προσοχή ! Κατά το βρασμό η ποσότητα αλατιού (διαλυμένη ουσία) παρέμεινε η ίδια. </a:t>
            </a:r>
            <a:endParaRPr lang="en-US" sz="2400" u="sng" dirty="0"/>
          </a:p>
        </p:txBody>
      </p:sp>
      <p:sp>
        <p:nvSpPr>
          <p:cNvPr id="12" name="11 - TextBox"/>
          <p:cNvSpPr txBox="1"/>
          <p:nvPr/>
        </p:nvSpPr>
        <p:spPr>
          <a:xfrm>
            <a:off x="7572396" y="1928802"/>
            <a:ext cx="1571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αλατόνερο</a:t>
            </a:r>
            <a:endParaRPr lang="en-US" sz="1400" b="1" dirty="0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>
            <a:off x="5857884" y="1214422"/>
            <a:ext cx="135732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ύγραμμο βέλος σύνδεσης"/>
          <p:cNvCxnSpPr/>
          <p:nvPr/>
        </p:nvCxnSpPr>
        <p:spPr>
          <a:xfrm rot="10800000" flipV="1">
            <a:off x="6072198" y="1928802"/>
            <a:ext cx="1357322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3571876"/>
            <a:ext cx="1714480" cy="1570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81062" y="4786322"/>
            <a:ext cx="1077218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24 - TextBox"/>
          <p:cNvSpPr txBox="1"/>
          <p:nvPr/>
        </p:nvSpPr>
        <p:spPr>
          <a:xfrm>
            <a:off x="3786182" y="3000372"/>
            <a:ext cx="2857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Μετά το βρασμό, </a:t>
            </a:r>
            <a:r>
              <a:rPr lang="el-GR" u="sng" dirty="0" smtClean="0"/>
              <a:t>μειώνεται η ποσότητα διαλύτη και διαλύματος</a:t>
            </a:r>
            <a:endParaRPr lang="en-US" u="sng" dirty="0"/>
          </a:p>
        </p:txBody>
      </p:sp>
      <p:sp>
        <p:nvSpPr>
          <p:cNvPr id="16" name="15 - Ορθογώνιο"/>
          <p:cNvSpPr/>
          <p:nvPr/>
        </p:nvSpPr>
        <p:spPr>
          <a:xfrm>
            <a:off x="7858148" y="4429132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10%</a:t>
            </a:r>
            <a:r>
              <a:rPr lang="en-US" b="1" dirty="0" smtClean="0"/>
              <a:t>w/v</a:t>
            </a:r>
            <a:endParaRPr lang="en-US" b="1" dirty="0"/>
          </a:p>
        </p:txBody>
      </p:sp>
      <p:cxnSp>
        <p:nvCxnSpPr>
          <p:cNvPr id="26" name="25 - Ευθύγραμμο βέλος σύνδεσης"/>
          <p:cNvCxnSpPr/>
          <p:nvPr/>
        </p:nvCxnSpPr>
        <p:spPr>
          <a:xfrm>
            <a:off x="5786446" y="3786190"/>
            <a:ext cx="1357322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7572396" y="5000636"/>
            <a:ext cx="1571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αλατόνερο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4790</TotalTime>
  <Words>939</Words>
  <PresentationFormat>Προβολή στην οθόνη (4:3)</PresentationFormat>
  <Paragraphs>175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Θέμα του Office</vt:lpstr>
      <vt:lpstr>Μέθοδος των τριών</vt:lpstr>
      <vt:lpstr> Μέθοδος των τριών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740</cp:revision>
  <dcterms:created xsi:type="dcterms:W3CDTF">2020-03-28T09:35:19Z</dcterms:created>
  <dcterms:modified xsi:type="dcterms:W3CDTF">2023-11-25T09:02:10Z</dcterms:modified>
</cp:coreProperties>
</file>