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12" r:id="rId3"/>
    <p:sldId id="308" r:id="rId4"/>
    <p:sldId id="311" r:id="rId5"/>
    <p:sldId id="314" r:id="rId6"/>
    <p:sldId id="319" r:id="rId7"/>
    <p:sldId id="320" r:id="rId8"/>
    <p:sldId id="323" r:id="rId9"/>
    <p:sldId id="336" r:id="rId10"/>
    <p:sldId id="350" r:id="rId11"/>
    <p:sldId id="337" r:id="rId12"/>
    <p:sldId id="338" r:id="rId13"/>
    <p:sldId id="359" r:id="rId14"/>
    <p:sldId id="351" r:id="rId15"/>
    <p:sldId id="352" r:id="rId16"/>
    <p:sldId id="356" r:id="rId17"/>
    <p:sldId id="358" r:id="rId18"/>
    <p:sldId id="357" r:id="rId19"/>
    <p:sldId id="355" r:id="rId20"/>
    <p:sldId id="364" r:id="rId21"/>
    <p:sldId id="360" r:id="rId22"/>
    <p:sldId id="363" r:id="rId23"/>
    <p:sldId id="362" r:id="rId24"/>
    <p:sldId id="361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4613" autoAdjust="0"/>
  </p:normalViewPr>
  <p:slideViewPr>
    <p:cSldViewPr>
      <p:cViewPr>
        <p:scale>
          <a:sx n="71" d="100"/>
          <a:sy n="71" d="100"/>
        </p:scale>
        <p:origin x="-1786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23/1/2024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Φυσικές ιδιότητες (ιδιότητες ) υλικών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143240" y="342900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Φυσικές ιδιότητες  υλικών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3143240" y="3357562"/>
            <a:ext cx="2143140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ύγραμμο βέλος σύνδεσης"/>
          <p:cNvCxnSpPr>
            <a:endCxn id="13" idx="5"/>
          </p:cNvCxnSpPr>
          <p:nvPr/>
        </p:nvCxnSpPr>
        <p:spPr>
          <a:xfrm rot="10800000">
            <a:off x="1292724" y="1906084"/>
            <a:ext cx="2064830" cy="159435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500034" y="1357298"/>
            <a:ext cx="928694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571472" y="15001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χρώμα</a:t>
            </a:r>
            <a:endParaRPr lang="en-US" dirty="0"/>
          </a:p>
        </p:txBody>
      </p:sp>
      <p:cxnSp>
        <p:nvCxnSpPr>
          <p:cNvPr id="21" name="20 - Ευθύγραμμο βέλος σύνδεσης"/>
          <p:cNvCxnSpPr>
            <a:endCxn id="22" idx="5"/>
          </p:cNvCxnSpPr>
          <p:nvPr/>
        </p:nvCxnSpPr>
        <p:spPr>
          <a:xfrm rot="16200000" flipV="1">
            <a:off x="2317328" y="2103022"/>
            <a:ext cx="1730135" cy="92182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Έλλειψη"/>
          <p:cNvSpPr/>
          <p:nvPr/>
        </p:nvSpPr>
        <p:spPr>
          <a:xfrm>
            <a:off x="1928794" y="1135928"/>
            <a:ext cx="928694" cy="659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TextBox"/>
          <p:cNvSpPr txBox="1"/>
          <p:nvPr/>
        </p:nvSpPr>
        <p:spPr>
          <a:xfrm>
            <a:off x="2000232" y="1285860"/>
            <a:ext cx="1214446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γεύση</a:t>
            </a:r>
            <a:endParaRPr lang="en-US" dirty="0"/>
          </a:p>
        </p:txBody>
      </p:sp>
      <p:cxnSp>
        <p:nvCxnSpPr>
          <p:cNvPr id="31" name="30 - Ευθύγραμμο βέλος σύνδεσης"/>
          <p:cNvCxnSpPr>
            <a:stCxn id="8" idx="2"/>
            <a:endCxn id="33" idx="3"/>
          </p:cNvCxnSpPr>
          <p:nvPr/>
        </p:nvCxnSpPr>
        <p:spPr>
          <a:xfrm rot="10800000">
            <a:off x="1938318" y="3394976"/>
            <a:ext cx="1204922" cy="39121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Έλλειψη"/>
          <p:cNvSpPr/>
          <p:nvPr/>
        </p:nvSpPr>
        <p:spPr>
          <a:xfrm>
            <a:off x="571472" y="2928934"/>
            <a:ext cx="1295408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TextBox"/>
          <p:cNvSpPr txBox="1"/>
          <p:nvPr/>
        </p:nvSpPr>
        <p:spPr>
          <a:xfrm>
            <a:off x="723872" y="307181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Οσμή (</a:t>
            </a:r>
            <a:r>
              <a:rPr lang="el-GR" dirty="0" smtClean="0"/>
              <a:t>μυρωδιά</a:t>
            </a:r>
            <a:r>
              <a:rPr lang="el-GR" b="1" dirty="0" smtClean="0"/>
              <a:t>)</a:t>
            </a:r>
            <a:endParaRPr lang="en-US" dirty="0"/>
          </a:p>
        </p:txBody>
      </p:sp>
      <p:cxnSp>
        <p:nvCxnSpPr>
          <p:cNvPr id="39" name="38 - Ευθύγραμμο βέλος σύνδεσης"/>
          <p:cNvCxnSpPr/>
          <p:nvPr/>
        </p:nvCxnSpPr>
        <p:spPr>
          <a:xfrm flipV="1">
            <a:off x="4786315" y="2285992"/>
            <a:ext cx="1571635" cy="108476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Έλλειψη"/>
          <p:cNvSpPr/>
          <p:nvPr/>
        </p:nvSpPr>
        <p:spPr>
          <a:xfrm>
            <a:off x="5929322" y="1643050"/>
            <a:ext cx="1571636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- TextBox"/>
          <p:cNvSpPr txBox="1"/>
          <p:nvPr/>
        </p:nvSpPr>
        <p:spPr>
          <a:xfrm>
            <a:off x="6000760" y="17859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Ελαστικότητα</a:t>
            </a:r>
            <a:endParaRPr lang="en-US" dirty="0"/>
          </a:p>
        </p:txBody>
      </p:sp>
      <p:cxnSp>
        <p:nvCxnSpPr>
          <p:cNvPr id="47" name="46 - Ευθύγραμμο βέλος σύνδεσης"/>
          <p:cNvCxnSpPr/>
          <p:nvPr/>
        </p:nvCxnSpPr>
        <p:spPr>
          <a:xfrm rot="16200000" flipH="1">
            <a:off x="4893471" y="4250537"/>
            <a:ext cx="1143008" cy="78581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Έλλειψη"/>
          <p:cNvSpPr/>
          <p:nvPr/>
        </p:nvSpPr>
        <p:spPr>
          <a:xfrm>
            <a:off x="4643438" y="5357826"/>
            <a:ext cx="1928826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- TextBox"/>
          <p:cNvSpPr txBox="1"/>
          <p:nvPr/>
        </p:nvSpPr>
        <p:spPr>
          <a:xfrm>
            <a:off x="4786314" y="542926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Ευθραυστότητα </a:t>
            </a:r>
            <a:r>
              <a:rPr lang="el-GR" dirty="0" smtClean="0"/>
              <a:t>(αν σπάει εύκολα ή όχι)</a:t>
            </a:r>
            <a:endParaRPr lang="en-US" dirty="0"/>
          </a:p>
        </p:txBody>
      </p:sp>
      <p:cxnSp>
        <p:nvCxnSpPr>
          <p:cNvPr id="53" name="52 - Ευθύγραμμο βέλος σύνδεσης"/>
          <p:cNvCxnSpPr>
            <a:stCxn id="8" idx="3"/>
          </p:cNvCxnSpPr>
          <p:nvPr/>
        </p:nvCxnSpPr>
        <p:spPr>
          <a:xfrm rot="5400000">
            <a:off x="2308702" y="3923682"/>
            <a:ext cx="982800" cy="13139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- Έλλειψη"/>
          <p:cNvSpPr/>
          <p:nvPr/>
        </p:nvSpPr>
        <p:spPr>
          <a:xfrm>
            <a:off x="571472" y="4929198"/>
            <a:ext cx="1571636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4 - TextBox"/>
          <p:cNvSpPr txBox="1"/>
          <p:nvPr/>
        </p:nvSpPr>
        <p:spPr>
          <a:xfrm>
            <a:off x="642910" y="50720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πυκνότητα</a:t>
            </a:r>
            <a:endParaRPr lang="en-US" dirty="0"/>
          </a:p>
        </p:txBody>
      </p:sp>
      <p:cxnSp>
        <p:nvCxnSpPr>
          <p:cNvPr id="58" name="57 - Ευθύγραμμο βέλος σύνδεσης"/>
          <p:cNvCxnSpPr>
            <a:stCxn id="8" idx="6"/>
            <a:endCxn id="59" idx="2"/>
          </p:cNvCxnSpPr>
          <p:nvPr/>
        </p:nvCxnSpPr>
        <p:spPr>
          <a:xfrm flipV="1">
            <a:off x="5286380" y="3036091"/>
            <a:ext cx="1571636" cy="75009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Έλλειψη"/>
          <p:cNvSpPr/>
          <p:nvPr/>
        </p:nvSpPr>
        <p:spPr>
          <a:xfrm>
            <a:off x="6858016" y="2714620"/>
            <a:ext cx="1571636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- TextBox"/>
          <p:cNvSpPr txBox="1"/>
          <p:nvPr/>
        </p:nvSpPr>
        <p:spPr>
          <a:xfrm>
            <a:off x="6929454" y="29289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σκληρότητα</a:t>
            </a:r>
            <a:endParaRPr lang="en-US" dirty="0"/>
          </a:p>
        </p:txBody>
      </p:sp>
      <p:cxnSp>
        <p:nvCxnSpPr>
          <p:cNvPr id="63" name="62 - Ευθύγραμμο βέλος σύνδεσης"/>
          <p:cNvCxnSpPr/>
          <p:nvPr/>
        </p:nvCxnSpPr>
        <p:spPr>
          <a:xfrm rot="5400000">
            <a:off x="3250396" y="4393416"/>
            <a:ext cx="1071571" cy="71437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- Έλλειψη"/>
          <p:cNvSpPr/>
          <p:nvPr/>
        </p:nvSpPr>
        <p:spPr>
          <a:xfrm>
            <a:off x="2500298" y="5214950"/>
            <a:ext cx="1571636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4 - TextBox"/>
          <p:cNvSpPr txBox="1"/>
          <p:nvPr/>
        </p:nvSpPr>
        <p:spPr>
          <a:xfrm>
            <a:off x="2643174" y="535782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Θερμική αγωγιμότητα</a:t>
            </a:r>
            <a:endParaRPr lang="en-US" dirty="0"/>
          </a:p>
        </p:txBody>
      </p:sp>
      <p:cxnSp>
        <p:nvCxnSpPr>
          <p:cNvPr id="70" name="69 - Ευθύγραμμο βέλος σύνδεσης"/>
          <p:cNvCxnSpPr/>
          <p:nvPr/>
        </p:nvCxnSpPr>
        <p:spPr>
          <a:xfrm rot="5400000" flipH="1" flipV="1">
            <a:off x="3750462" y="2607462"/>
            <a:ext cx="1285884" cy="21431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- Έλλειψη"/>
          <p:cNvSpPr/>
          <p:nvPr/>
        </p:nvSpPr>
        <p:spPr>
          <a:xfrm>
            <a:off x="3929058" y="928670"/>
            <a:ext cx="1571636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4 - TextBox"/>
          <p:cNvSpPr txBox="1"/>
          <p:nvPr/>
        </p:nvSpPr>
        <p:spPr>
          <a:xfrm>
            <a:off x="4000496" y="107154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Ηλεκτρική  αγωγιμότητα</a:t>
            </a:r>
            <a:endParaRPr lang="en-US" dirty="0"/>
          </a:p>
        </p:txBody>
      </p:sp>
      <p:cxnSp>
        <p:nvCxnSpPr>
          <p:cNvPr id="36" name="35 - Ευθύγραμμο βέλος σύνδεσης"/>
          <p:cNvCxnSpPr/>
          <p:nvPr/>
        </p:nvCxnSpPr>
        <p:spPr>
          <a:xfrm>
            <a:off x="5286380" y="3857628"/>
            <a:ext cx="1285884" cy="50006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Έλλειψη"/>
          <p:cNvSpPr/>
          <p:nvPr/>
        </p:nvSpPr>
        <p:spPr>
          <a:xfrm>
            <a:off x="6429388" y="3786190"/>
            <a:ext cx="2714612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- TextBox"/>
          <p:cNvSpPr txBox="1"/>
          <p:nvPr/>
        </p:nvSpPr>
        <p:spPr>
          <a:xfrm>
            <a:off x="6572232" y="4071942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Σημείο βρασμού ή ζέσεως </a:t>
            </a:r>
            <a:r>
              <a:rPr lang="el-GR" dirty="0" smtClean="0"/>
              <a:t>(= θερμοκρασία στην οποία το υλικό βράζει, δηλ. από υγρό γίνεται αέριο.) </a:t>
            </a:r>
            <a:endParaRPr lang="en-US" dirty="0"/>
          </a:p>
        </p:txBody>
      </p:sp>
      <p:sp>
        <p:nvSpPr>
          <p:cNvPr id="35" name="34 - TextBox"/>
          <p:cNvSpPr txBox="1"/>
          <p:nvPr/>
        </p:nvSpPr>
        <p:spPr>
          <a:xfrm>
            <a:off x="285720" y="64886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 και υπάρχουν και άλλες ιδιότητες…..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 animBg="1"/>
      <p:bldP spid="23" grpId="0"/>
      <p:bldP spid="32" grpId="0" animBg="1"/>
      <p:bldP spid="33" grpId="0"/>
      <p:bldP spid="40" grpId="0" animBg="1"/>
      <p:bldP spid="41" grpId="0"/>
      <p:bldP spid="48" grpId="0" animBg="1"/>
      <p:bldP spid="49" grpId="0"/>
      <p:bldP spid="54" grpId="0" animBg="1"/>
      <p:bldP spid="55" grpId="0"/>
      <p:bldP spid="59" grpId="0" animBg="1"/>
      <p:bldP spid="60" grpId="0"/>
      <p:bldP spid="64" grpId="0" animBg="1"/>
      <p:bldP spid="65" grpId="0"/>
      <p:bldP spid="74" grpId="0" animBg="1"/>
      <p:bldP spid="75" grpId="0"/>
      <p:bldP spid="42" grpId="0" animBg="1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71538" y="6429396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Οι χημικές ουσίες συχνά αποκαλούνται </a:t>
            </a:r>
            <a:r>
              <a:rPr lang="el-GR" sz="1600" u="sng" dirty="0" smtClean="0">
                <a:solidFill>
                  <a:srgbClr val="FF0000"/>
                </a:solidFill>
              </a:rPr>
              <a:t>«καθαρές ουσίες» </a:t>
            </a:r>
            <a:r>
              <a:rPr lang="el-GR" sz="1600" dirty="0" smtClean="0">
                <a:solidFill>
                  <a:srgbClr val="FF0000"/>
                </a:solidFill>
              </a:rPr>
              <a:t>για να διακριθούν από τα μίγματα. </a:t>
            </a:r>
          </a:p>
          <a:p>
            <a:endParaRPr lang="el-GR" sz="1600" dirty="0" smtClean="0">
              <a:solidFill>
                <a:srgbClr val="FF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28596" y="571480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u="sng" dirty="0" smtClean="0"/>
              <a:t>Χημική ουσία (ή ουσία) </a:t>
            </a:r>
            <a:r>
              <a:rPr lang="el-GR" sz="2000" dirty="0" smtClean="0"/>
              <a:t>είναι μια μορφή της ύλης που έχει συγκεκριμένες </a:t>
            </a:r>
            <a:r>
              <a:rPr lang="el-GR" sz="2000" b="1" dirty="0" smtClean="0"/>
              <a:t>σταθερές ιδιότητες </a:t>
            </a:r>
            <a:r>
              <a:rPr lang="el-GR" sz="2000" dirty="0" smtClean="0"/>
              <a:t>. </a:t>
            </a: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Χημικές ουσίες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4282" y="321468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Αντίθετα</a:t>
            </a:r>
            <a:r>
              <a:rPr lang="el-GR" dirty="0" smtClean="0"/>
              <a:t> ένα ορισμένο </a:t>
            </a:r>
            <a:r>
              <a:rPr lang="el-GR" b="1" dirty="0" smtClean="0"/>
              <a:t>μίγμα</a:t>
            </a:r>
            <a:r>
              <a:rPr lang="el-GR" dirty="0" smtClean="0"/>
              <a:t> (π.χ. </a:t>
            </a:r>
            <a:r>
              <a:rPr lang="el-GR" dirty="0" err="1" smtClean="0"/>
              <a:t>ζαχαρόνερο</a:t>
            </a:r>
            <a:r>
              <a:rPr lang="el-GR" dirty="0" smtClean="0"/>
              <a:t>, σούπα </a:t>
            </a:r>
            <a:r>
              <a:rPr lang="el-GR" dirty="0" smtClean="0"/>
              <a:t>) δεν έχει ίδιες ιδιότητες, οι ιδιότητες του διαφέρουν ανάλογα με τις αναλογίες συστατικών που περιέχει ή από τον τρόπο που δημιουργήθηκε.</a:t>
            </a:r>
            <a:endParaRPr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868" y="4500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Παράδειγμα </a:t>
            </a:r>
            <a:r>
              <a:rPr lang="el-GR" dirty="0" smtClean="0"/>
              <a:t>ένα ορισμένο </a:t>
            </a:r>
            <a:r>
              <a:rPr lang="el-GR" b="1" dirty="0" smtClean="0"/>
              <a:t>μίγμα</a:t>
            </a:r>
            <a:r>
              <a:rPr lang="el-GR" dirty="0" smtClean="0"/>
              <a:t> </a:t>
            </a:r>
            <a:r>
              <a:rPr lang="el-GR" b="1" dirty="0" smtClean="0"/>
              <a:t>ζαχαρόνερου</a:t>
            </a:r>
            <a:r>
              <a:rPr lang="el-GR" dirty="0" smtClean="0"/>
              <a:t> , δεν έχει ίδιες ιδιότητες,  η γεύση του μπορεί   διαφέρει ανάλογα με τη ζάχαρη που περιέχει….. κάθε φορά.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1785950" cy="11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785786" y="5857892"/>
            <a:ext cx="80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μίγμα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571604" y="17859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Παράδειγμα</a:t>
            </a:r>
            <a:r>
              <a:rPr lang="el-GR" dirty="0" smtClean="0"/>
              <a:t>   το </a:t>
            </a:r>
            <a:r>
              <a:rPr lang="el-GR" u="sng" dirty="0" smtClean="0"/>
              <a:t>αλάτι είναι</a:t>
            </a:r>
            <a:r>
              <a:rPr lang="en-US" u="sng" dirty="0" smtClean="0"/>
              <a:t> </a:t>
            </a:r>
            <a:r>
              <a:rPr lang="el-GR" u="sng" dirty="0" smtClean="0"/>
              <a:t>χημική ουσία </a:t>
            </a:r>
            <a:r>
              <a:rPr lang="el-GR" dirty="0" smtClean="0"/>
              <a:t>και πάντα έχει την ίδια αλμυρή γεύση, ίδιο χρώμα κ.α.  …δηλαδή έχει πάντα τις ίδιες ιδιότητες.</a:t>
            </a:r>
            <a:endParaRPr lang="el-G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00174"/>
            <a:ext cx="1570039" cy="1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6786578" y="2571744"/>
            <a:ext cx="213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Αλάτι, χημική ουσία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1000108"/>
            <a:ext cx="714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Παράδειγμα</a:t>
            </a:r>
            <a:r>
              <a:rPr lang="el-GR" sz="2400" dirty="0" smtClean="0"/>
              <a:t> το </a:t>
            </a:r>
            <a:r>
              <a:rPr lang="el-GR" sz="2400" b="1" dirty="0" smtClean="0"/>
              <a:t>καθαρό νερό </a:t>
            </a:r>
            <a:r>
              <a:rPr lang="el-GR" sz="2400" dirty="0" smtClean="0"/>
              <a:t>αποτελείται από υδρογόνο και οξυγόνο.  Το </a:t>
            </a:r>
            <a:r>
              <a:rPr lang="el-GR" sz="2400" u="sng" dirty="0" smtClean="0"/>
              <a:t>καθαρό νερό είναι χημική </a:t>
            </a:r>
            <a:r>
              <a:rPr lang="el-GR" sz="2400" u="sng" dirty="0" smtClean="0"/>
              <a:t>ουσία γιατί:</a:t>
            </a:r>
            <a:endParaRPr lang="el-GR" sz="2400" u="sng" dirty="0" smtClean="0"/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286124"/>
            <a:ext cx="2214546" cy="33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Χημικές ουσίες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2857496"/>
            <a:ext cx="607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Τα δυο αυτά συστατικά </a:t>
            </a:r>
            <a:r>
              <a:rPr lang="el-GR" dirty="0" smtClean="0"/>
              <a:t>του καθαρού </a:t>
            </a:r>
            <a:r>
              <a:rPr lang="el-GR" u="sng" dirty="0" smtClean="0"/>
              <a:t>νερού</a:t>
            </a:r>
            <a:r>
              <a:rPr lang="el-GR" dirty="0" smtClean="0"/>
              <a:t> περιέχονται πάντα σε </a:t>
            </a:r>
            <a:r>
              <a:rPr lang="el-GR" u="sng" dirty="0" smtClean="0"/>
              <a:t>συγκεκριμένες αναλογίες </a:t>
            </a:r>
            <a:r>
              <a:rPr lang="el-GR" dirty="0" smtClean="0"/>
              <a:t>μέσα στο νερό .</a:t>
            </a:r>
            <a:endParaRPr lang="el-GR" dirty="0" smtClean="0"/>
          </a:p>
        </p:txBody>
      </p:sp>
      <p:sp>
        <p:nvSpPr>
          <p:cNvPr id="9" name="8 - Ορθογώνιο"/>
          <p:cNvSpPr/>
          <p:nvPr/>
        </p:nvSpPr>
        <p:spPr>
          <a:xfrm>
            <a:off x="214282" y="4143380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Επίσης το καθαρό νερό έχει πάντα συγκεκριμένες ιδιότητες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71472" y="4714884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(π.χ. το </a:t>
            </a:r>
            <a:r>
              <a:rPr lang="el-GR" u="sng" dirty="0" smtClean="0"/>
              <a:t>καθαρό νερό (που είναι ουσία) </a:t>
            </a:r>
            <a:r>
              <a:rPr lang="el-GR" dirty="0" smtClean="0"/>
              <a:t>βράζει πάντα στους 100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C, </a:t>
            </a:r>
            <a:r>
              <a:rPr lang="el-GR" dirty="0" smtClean="0"/>
              <a:t>ενώ ένα υδατικό διάλυμα (μίγμα)  που περιέχει και άλλες ουσίες …. δεν έχει σταθερό σημείο βρασμού)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6858016" y="5572140"/>
            <a:ext cx="2519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νερό είναι χημική ουσία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00034" y="1142984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dirty="0" smtClean="0"/>
          </a:p>
          <a:p>
            <a:r>
              <a:rPr lang="el-GR" sz="2400" b="1" dirty="0" smtClean="0"/>
              <a:t>Άρα το καθαρό νερό είναι χημική ουσία</a:t>
            </a:r>
            <a:r>
              <a:rPr lang="el-GR" sz="2400" dirty="0" smtClean="0"/>
              <a:t>. Έχει τις </a:t>
            </a:r>
            <a:r>
              <a:rPr lang="el-GR" sz="2400" i="1" u="sng" dirty="0" smtClean="0"/>
              <a:t>ίδιες ιδιότητες</a:t>
            </a:r>
            <a:r>
              <a:rPr lang="el-GR" sz="2400" dirty="0" smtClean="0"/>
              <a:t> και </a:t>
            </a:r>
            <a:r>
              <a:rPr lang="el-GR" sz="2400" u="sng" dirty="0" smtClean="0"/>
              <a:t>την ίδια αναλογία </a:t>
            </a:r>
            <a:r>
              <a:rPr lang="el-GR" sz="2400" dirty="0" smtClean="0"/>
              <a:t>υδρογόνου και οξυγόνου, ανεξάρτητα από το αν απομονώθηκε από ένα ποτάμι ή παράχθηκε με τεχνητό τρόπο μέσα σε ένα χημικό εργαστήριο. </a:t>
            </a:r>
          </a:p>
          <a:p>
            <a:endParaRPr lang="el-GR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5" y="4061723"/>
            <a:ext cx="1857356" cy="27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Χημικές ουσίες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921852"/>
            <a:ext cx="1214414" cy="19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0" y="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Χημικές ουσίες:</a:t>
            </a:r>
            <a:endParaRPr lang="en-US" sz="3200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71373" y="571480"/>
            <a:ext cx="671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Για τις χημικές ουσίες (ή ουσίες) ισχύει:</a:t>
            </a:r>
            <a:endParaRPr lang="en-US" sz="20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1357298"/>
            <a:ext cx="838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Οι χημικές ουσίες </a:t>
            </a:r>
            <a:r>
              <a:rPr lang="el-GR" u="sng" dirty="0" smtClean="0"/>
              <a:t>αποτελούνται από ένα ή περισσότερα συστατικά </a:t>
            </a:r>
            <a:r>
              <a:rPr lang="el-GR" dirty="0" smtClean="0"/>
              <a:t>, αλλά </a:t>
            </a:r>
            <a:r>
              <a:rPr lang="el-GR" b="1" u="sng" dirty="0" smtClean="0"/>
              <a:t>δεν είναι μίγματα</a:t>
            </a:r>
            <a:r>
              <a:rPr lang="el-GR" b="1" dirty="0" smtClean="0"/>
              <a:t>.</a:t>
            </a:r>
            <a:endParaRPr lang="en-US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428596" y="2285992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Οι χημικές ουσίες έχουν τελείως διαφορετικές ιδιότητες από τα συστατικά τους</a:t>
            </a:r>
            <a:endParaRPr lang="en-US" dirty="0"/>
          </a:p>
        </p:txBody>
      </p:sp>
      <p:sp>
        <p:nvSpPr>
          <p:cNvPr id="14" name="13 - Ορθογώνιο"/>
          <p:cNvSpPr/>
          <p:nvPr/>
        </p:nvSpPr>
        <p:spPr>
          <a:xfrm>
            <a:off x="571504" y="2928934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Τα συστατικά μιας χημικής ουσίας δεν διατηρούν τις ιδιότητές τους.</a:t>
            </a:r>
            <a:endParaRPr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85720" y="3714752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Η αναλογία των συστατικών που περιέχονται  μέσα σε μια χημική ουσία είναι πάντα σταθερή (όπως συμβαίνει με την αναλογία υδρογόνου – οξυγόνου που περιέχονται στο νερό)</a:t>
            </a:r>
            <a:endParaRPr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1500166" y="500063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Μια ορισμένη χημική ουσία έχει ορισμένες πάντα ιδιότητες (όπως γεύση, χρώμα, σημείου βρασμού κ.α.)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642910" y="1142984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Οι χημικές ουσίες ή ουσίες  χωρίζονται σε δύο κατηγορίες:</a:t>
            </a:r>
            <a:endParaRPr lang="en-US" sz="2000" b="1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Χημικές ουσίες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4282" y="3571876"/>
            <a:ext cx="3357586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Χημικές ενώσεις</a:t>
            </a:r>
            <a:r>
              <a:rPr lang="el-GR" dirty="0" smtClean="0"/>
              <a:t>:  είναι ουσίες που </a:t>
            </a:r>
            <a:r>
              <a:rPr lang="el-GR" b="1" dirty="0" smtClean="0"/>
              <a:t>διασπώνται</a:t>
            </a:r>
            <a:r>
              <a:rPr lang="el-GR" dirty="0" smtClean="0"/>
              <a:t> σε απλούστερες ουσίες.</a:t>
            </a:r>
          </a:p>
          <a:p>
            <a:r>
              <a:rPr lang="el-GR" dirty="0" smtClean="0"/>
              <a:t>Μερικές </a:t>
            </a:r>
            <a:r>
              <a:rPr lang="el-GR" u="sng" dirty="0" smtClean="0"/>
              <a:t>χημικές ενώσεις </a:t>
            </a:r>
            <a:r>
              <a:rPr lang="el-GR" dirty="0" smtClean="0"/>
              <a:t>είναι :  το νερό, το διοξείδιο  του  άνθρακα,   αλάτι,   ζάχαρη κ.α.</a:t>
            </a:r>
          </a:p>
          <a:p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5072066" y="3571876"/>
            <a:ext cx="3357586" cy="17543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Χημικά  στοιχεία</a:t>
            </a:r>
            <a:r>
              <a:rPr lang="el-GR" dirty="0" smtClean="0"/>
              <a:t>:  είναι ουσίες που </a:t>
            </a:r>
            <a:r>
              <a:rPr lang="el-GR" b="1" dirty="0" smtClean="0"/>
              <a:t>δεν διασπώνται </a:t>
            </a:r>
            <a:r>
              <a:rPr lang="el-GR" dirty="0" smtClean="0"/>
              <a:t>σε απλούστερες </a:t>
            </a:r>
            <a:r>
              <a:rPr lang="el-GR" dirty="0" err="1" smtClean="0"/>
              <a:t>ουσίες…όπως</a:t>
            </a:r>
            <a:r>
              <a:rPr lang="el-GR" dirty="0" smtClean="0"/>
              <a:t> είναι το οξυγόνο, το υδρογόνο, το άζωτο ο άνθρακας   κ.α.</a:t>
            </a:r>
          </a:p>
          <a:p>
            <a:endParaRPr lang="en-US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2035951" y="1821645"/>
            <a:ext cx="1928826" cy="1428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stCxn id="3" idx="2"/>
          </p:cNvCxnSpPr>
          <p:nvPr/>
        </p:nvCxnSpPr>
        <p:spPr>
          <a:xfrm rot="16200000" flipH="1">
            <a:off x="4682757" y="1539493"/>
            <a:ext cx="1743030" cy="17502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00034" y="785794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Τα χημικά στοιχεία χωρίζονται σε  δύο κατηγορίες </a:t>
            </a:r>
            <a:r>
              <a:rPr lang="el-GR" sz="2000" dirty="0" smtClean="0"/>
              <a:t>(σε κανονικές συνθήκες θερμοκρασίας 25</a:t>
            </a:r>
            <a:r>
              <a:rPr lang="el-GR" sz="2000" baseline="30000" dirty="0" smtClean="0"/>
              <a:t>ο</a:t>
            </a:r>
            <a:r>
              <a:rPr lang="en-US" sz="2000" dirty="0" smtClean="0"/>
              <a:t>C  </a:t>
            </a:r>
            <a:r>
              <a:rPr lang="el-GR" sz="2000" dirty="0" smtClean="0"/>
              <a:t>και πίεσης)</a:t>
            </a:r>
            <a:r>
              <a:rPr lang="en-US" sz="2000" dirty="0" smtClean="0"/>
              <a:t> </a:t>
            </a:r>
            <a:r>
              <a:rPr lang="el-GR" sz="2000" dirty="0" smtClean="0"/>
              <a:t>:</a:t>
            </a:r>
            <a:endParaRPr lang="en-US" sz="2000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Χημικά στοιχεία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4282" y="3571876"/>
            <a:ext cx="3357586" cy="17543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Τα  περισσότερα  </a:t>
            </a:r>
            <a:r>
              <a:rPr lang="el-GR" b="1" dirty="0" smtClean="0"/>
              <a:t>χημικά στοιχειά   </a:t>
            </a:r>
            <a:r>
              <a:rPr lang="el-GR" dirty="0" smtClean="0"/>
              <a:t>είναι </a:t>
            </a:r>
            <a:r>
              <a:rPr lang="el-GR" b="1" dirty="0" smtClean="0">
                <a:solidFill>
                  <a:srgbClr val="FF0000"/>
                </a:solidFill>
              </a:rPr>
              <a:t>μέταλλα</a:t>
            </a:r>
            <a:r>
              <a:rPr lang="el-GR" dirty="0" smtClean="0"/>
              <a:t>  όπως  ο  σίδηρος ,  ο  χαλκός,  ο  χρυσός,  ο άργυρος,  ο υδράργυρος,  το  αργίλιο  (=αλουμίνιο) ο  μόλυβδος  κ.ά.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072066" y="3571876"/>
            <a:ext cx="3357586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Άλλα   </a:t>
            </a:r>
            <a:r>
              <a:rPr lang="el-GR" b="1" dirty="0" smtClean="0"/>
              <a:t>χημικά  στοιχεία</a:t>
            </a:r>
            <a:r>
              <a:rPr lang="el-GR" dirty="0" smtClean="0"/>
              <a:t>, είναι  </a:t>
            </a:r>
            <a:r>
              <a:rPr lang="el-GR" b="1" dirty="0" smtClean="0">
                <a:solidFill>
                  <a:srgbClr val="FF0000"/>
                </a:solidFill>
              </a:rPr>
              <a:t>αμέταλλα</a:t>
            </a:r>
            <a:r>
              <a:rPr lang="el-GR" dirty="0" smtClean="0"/>
              <a:t>,  όπως  είναι  το  οξυγόνο,  το υδρογόνο  το  άζωτο,  ο  άνθρακας,  το  θείο  κ.ά.</a:t>
            </a:r>
            <a:endParaRPr lang="en-US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2035951" y="1821645"/>
            <a:ext cx="1928826" cy="1428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stCxn id="3" idx="2"/>
          </p:cNvCxnSpPr>
          <p:nvPr/>
        </p:nvCxnSpPr>
        <p:spPr>
          <a:xfrm rot="16200000" flipH="1">
            <a:off x="4693769" y="1336192"/>
            <a:ext cx="1435254" cy="17502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038" y="2500306"/>
            <a:ext cx="313196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500298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Τήξη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78579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Τήξη </a:t>
            </a:r>
            <a:r>
              <a:rPr lang="el-GR" sz="2000" dirty="0" smtClean="0"/>
              <a:t>είναι η μετατροπή   ενός υλικού από  στερεή </a:t>
            </a:r>
            <a:r>
              <a:rPr lang="en-US" sz="2000" dirty="0" smtClean="0"/>
              <a:t> </a:t>
            </a:r>
            <a:r>
              <a:rPr lang="el-GR" sz="2000" dirty="0" smtClean="0"/>
              <a:t>κατάσταση σε υγρή   κατάσταση.</a:t>
            </a:r>
            <a:endParaRPr lang="en-US" sz="2000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4714844" y="164305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τήξη ενός στερεού συμβαίνει με άνοδο </a:t>
            </a:r>
            <a:r>
              <a:rPr lang="el-GR" sz="2000" b="1" dirty="0" smtClean="0"/>
              <a:t>της θερμοκρασίας. </a:t>
            </a:r>
            <a:endParaRPr lang="en-US" sz="2000" b="1" dirty="0" smtClean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7179487" y="3893347"/>
            <a:ext cx="2000264" cy="9286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643702" y="5000636"/>
            <a:ext cx="2357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</a:t>
            </a:r>
            <a:r>
              <a:rPr lang="el-GR" sz="1400" b="1" dirty="0" smtClean="0"/>
              <a:t>νερό αρχικά είναι σε στερεή κατάσταση (παγάκια) </a:t>
            </a:r>
            <a:r>
              <a:rPr lang="el-GR" sz="1400" dirty="0" smtClean="0"/>
              <a:t>με την άνοδο της θερμοκρασίας τα παγάκια θα λιώσουν (=τήξη) και το νερό θα </a:t>
            </a:r>
            <a:r>
              <a:rPr lang="el-GR" sz="1400" b="1" dirty="0" smtClean="0"/>
              <a:t>μετατραπεί σε υγρό </a:t>
            </a:r>
            <a:r>
              <a:rPr lang="el-GR" sz="1400" dirty="0" smtClean="0"/>
              <a:t>νερό. 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0" y="2571744"/>
            <a:ext cx="10715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στερεό </a:t>
            </a:r>
            <a:endParaRPr lang="en-US" sz="2400" dirty="0" smtClean="0"/>
          </a:p>
        </p:txBody>
      </p:sp>
      <p:sp>
        <p:nvSpPr>
          <p:cNvPr id="13" name="12 - TextBox"/>
          <p:cNvSpPr txBox="1"/>
          <p:nvPr/>
        </p:nvSpPr>
        <p:spPr>
          <a:xfrm>
            <a:off x="3786214" y="2571744"/>
            <a:ext cx="10715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υγρό</a:t>
            </a:r>
            <a:endParaRPr lang="en-US" sz="2400" dirty="0" smtClean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1000132" y="2786058"/>
            <a:ext cx="2857520" cy="165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1785950" y="250030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τήξη</a:t>
            </a:r>
            <a:endParaRPr lang="en-US" sz="2400" b="1" dirty="0" smtClean="0"/>
          </a:p>
        </p:txBody>
      </p:sp>
      <p:sp>
        <p:nvSpPr>
          <p:cNvPr id="22" name="21 - TextBox"/>
          <p:cNvSpPr txBox="1"/>
          <p:nvPr/>
        </p:nvSpPr>
        <p:spPr>
          <a:xfrm>
            <a:off x="357158" y="478632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Σημείο τήξεως </a:t>
            </a:r>
            <a:r>
              <a:rPr lang="el-GR" dirty="0" smtClean="0"/>
              <a:t>είναι η </a:t>
            </a:r>
            <a:r>
              <a:rPr lang="el-GR" b="1" dirty="0" smtClean="0"/>
              <a:t>θερμοκρασία</a:t>
            </a:r>
            <a:r>
              <a:rPr lang="el-GR" dirty="0" smtClean="0"/>
              <a:t> στην οποία ένα υλικό τήκεται δηλαδή από στερεό γίνεται υγρό.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  <p:bldP spid="13" grpId="0" animBg="1"/>
      <p:bldP spid="1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TextBox"/>
          <p:cNvSpPr txBox="1"/>
          <p:nvPr/>
        </p:nvSpPr>
        <p:spPr>
          <a:xfrm>
            <a:off x="0" y="2571744"/>
            <a:ext cx="10715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Υγρό  </a:t>
            </a:r>
            <a:endParaRPr lang="en-US" sz="2400" dirty="0" smtClean="0"/>
          </a:p>
        </p:txBody>
      </p:sp>
      <p:sp>
        <p:nvSpPr>
          <p:cNvPr id="13" name="12 - TextBox"/>
          <p:cNvSpPr txBox="1"/>
          <p:nvPr/>
        </p:nvSpPr>
        <p:spPr>
          <a:xfrm>
            <a:off x="3786214" y="2571744"/>
            <a:ext cx="10715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Αέριο </a:t>
            </a:r>
            <a:endParaRPr lang="en-US" sz="2400" dirty="0" smtClean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1000132" y="2786058"/>
            <a:ext cx="2857520" cy="165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14818"/>
            <a:ext cx="307180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47 - Ευθύγραμμο βέλος σύνδεσης"/>
          <p:cNvCxnSpPr/>
          <p:nvPr/>
        </p:nvCxnSpPr>
        <p:spPr>
          <a:xfrm rot="5400000" flipH="1" flipV="1">
            <a:off x="7000892" y="5214950"/>
            <a:ext cx="1428760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- TextBox"/>
          <p:cNvSpPr txBox="1"/>
          <p:nvPr/>
        </p:nvSpPr>
        <p:spPr>
          <a:xfrm>
            <a:off x="0" y="785794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Εξάτμιση</a:t>
            </a:r>
            <a:r>
              <a:rPr lang="en-US" sz="2000" b="1" dirty="0" smtClean="0"/>
              <a:t> </a:t>
            </a:r>
            <a:r>
              <a:rPr lang="el-GR" sz="2000" dirty="0" smtClean="0"/>
              <a:t>είναι η μετατροπή   ενός υλικού από  την υγρή κατάσταση σε αέρια κατάσταση, η εξάτμιση όμως </a:t>
            </a:r>
            <a:r>
              <a:rPr lang="el-GR" sz="2000" b="1" dirty="0" smtClean="0"/>
              <a:t>συμβαίνει μόνο στην ελεύθερη επιφάνεια του υγρού</a:t>
            </a:r>
            <a:r>
              <a:rPr lang="el-GR" sz="2000" dirty="0" smtClean="0"/>
              <a:t> και όχι σε όλη την μάζα του όπως γίνεται με το βρασμό.</a:t>
            </a:r>
            <a:endParaRPr lang="en-US" sz="2000" dirty="0" smtClean="0"/>
          </a:p>
        </p:txBody>
      </p:sp>
      <p:sp>
        <p:nvSpPr>
          <p:cNvPr id="51" name="50 - TextBox"/>
          <p:cNvSpPr txBox="1"/>
          <p:nvPr/>
        </p:nvSpPr>
        <p:spPr>
          <a:xfrm>
            <a:off x="2500298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Εξάτμιση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1500166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εξάτμιση</a:t>
            </a:r>
            <a:endParaRPr lang="en-US" b="1" dirty="0" smtClean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61723"/>
            <a:ext cx="1857356" cy="27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58 - Ευθύγραμμο βέλος σύνδεσης"/>
          <p:cNvCxnSpPr/>
          <p:nvPr/>
        </p:nvCxnSpPr>
        <p:spPr>
          <a:xfrm flipV="1">
            <a:off x="785786" y="4000504"/>
            <a:ext cx="1143008" cy="5715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- TextBox"/>
          <p:cNvSpPr txBox="1"/>
          <p:nvPr/>
        </p:nvSpPr>
        <p:spPr>
          <a:xfrm>
            <a:off x="1714480" y="371475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Ελεύθερη επιφάνεια υγρού  ή επιφάνεια υγρού</a:t>
            </a:r>
            <a:endParaRPr lang="en-US" sz="1400" dirty="0" smtClean="0"/>
          </a:p>
        </p:txBody>
      </p:sp>
      <p:sp>
        <p:nvSpPr>
          <p:cNvPr id="62" name="61 - Ορθογώνιο"/>
          <p:cNvSpPr/>
          <p:nvPr/>
        </p:nvSpPr>
        <p:spPr>
          <a:xfrm rot="18104570">
            <a:off x="492789" y="5429264"/>
            <a:ext cx="64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υγρό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0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387087"/>
            <a:ext cx="1714512" cy="247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5572132" y="5688449"/>
            <a:ext cx="2357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</a:t>
            </a:r>
            <a:r>
              <a:rPr lang="el-GR" sz="1400" b="1" dirty="0" smtClean="0"/>
              <a:t>νερό που βράζει : αρχικά είναι σε υγρή κατάσταση , και με το βρασμό </a:t>
            </a:r>
            <a:r>
              <a:rPr lang="el-GR" sz="1400" dirty="0" smtClean="0"/>
              <a:t>και το νερό θα </a:t>
            </a:r>
            <a:r>
              <a:rPr lang="el-GR" sz="1400" b="1" dirty="0" smtClean="0"/>
              <a:t>μετατραπεί σε αέριο </a:t>
            </a:r>
            <a:r>
              <a:rPr lang="el-GR" sz="1400" dirty="0" smtClean="0"/>
              <a:t>νερό </a:t>
            </a:r>
            <a:r>
              <a:rPr lang="el-GR" sz="1400" b="1" dirty="0" smtClean="0"/>
              <a:t>(ατμός)</a:t>
            </a:r>
            <a:r>
              <a:rPr lang="el-GR" sz="1400" dirty="0" smtClean="0"/>
              <a:t>. 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0" y="2571744"/>
            <a:ext cx="10715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Υγρό  </a:t>
            </a:r>
            <a:endParaRPr lang="en-US" sz="2400" dirty="0" smtClean="0"/>
          </a:p>
        </p:txBody>
      </p:sp>
      <p:sp>
        <p:nvSpPr>
          <p:cNvPr id="13" name="12 - TextBox"/>
          <p:cNvSpPr txBox="1"/>
          <p:nvPr/>
        </p:nvSpPr>
        <p:spPr>
          <a:xfrm>
            <a:off x="3786214" y="2571744"/>
            <a:ext cx="10715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Αέριο </a:t>
            </a:r>
            <a:endParaRPr lang="en-US" sz="2400" dirty="0" smtClean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928662" y="2786058"/>
            <a:ext cx="2857520" cy="165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357158" y="478632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Σημείο ζέσεως ή σημείο βρασμού </a:t>
            </a:r>
            <a:r>
              <a:rPr lang="el-GR" dirty="0" smtClean="0"/>
              <a:t>είναι η </a:t>
            </a:r>
            <a:r>
              <a:rPr lang="el-GR" b="1" dirty="0" smtClean="0"/>
              <a:t>θερμοκρασία</a:t>
            </a:r>
            <a:r>
              <a:rPr lang="el-GR" dirty="0" smtClean="0"/>
              <a:t> στην οποία ένα υλικό βράζει δηλαδή μετατρέπεται από υγρό (σε όλη την μάζα του) σε αέριο.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429000"/>
            <a:ext cx="1533228" cy="12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Ελεύθερη σχεδίαση"/>
          <p:cNvSpPr/>
          <p:nvPr/>
        </p:nvSpPr>
        <p:spPr>
          <a:xfrm>
            <a:off x="8126817" y="4693024"/>
            <a:ext cx="570620" cy="185419"/>
          </a:xfrm>
          <a:custGeom>
            <a:avLst/>
            <a:gdLst>
              <a:gd name="connsiteX0" fmla="*/ 101992 w 570620"/>
              <a:gd name="connsiteY0" fmla="*/ 26894 h 185419"/>
              <a:gd name="connsiteX1" fmla="*/ 128886 w 570620"/>
              <a:gd name="connsiteY1" fmla="*/ 67235 h 185419"/>
              <a:gd name="connsiteX2" fmla="*/ 142333 w 570620"/>
              <a:gd name="connsiteY2" fmla="*/ 107576 h 185419"/>
              <a:gd name="connsiteX3" fmla="*/ 196121 w 570620"/>
              <a:gd name="connsiteY3" fmla="*/ 107576 h 185419"/>
              <a:gd name="connsiteX4" fmla="*/ 182674 w 570620"/>
              <a:gd name="connsiteY4" fmla="*/ 67235 h 185419"/>
              <a:gd name="connsiteX5" fmla="*/ 209569 w 570620"/>
              <a:gd name="connsiteY5" fmla="*/ 94129 h 185419"/>
              <a:gd name="connsiteX6" fmla="*/ 236463 w 570620"/>
              <a:gd name="connsiteY6" fmla="*/ 134470 h 185419"/>
              <a:gd name="connsiteX7" fmla="*/ 249910 w 570620"/>
              <a:gd name="connsiteY7" fmla="*/ 94129 h 185419"/>
              <a:gd name="connsiteX8" fmla="*/ 263357 w 570620"/>
              <a:gd name="connsiteY8" fmla="*/ 40341 h 185419"/>
              <a:gd name="connsiteX9" fmla="*/ 303698 w 570620"/>
              <a:gd name="connsiteY9" fmla="*/ 121023 h 185419"/>
              <a:gd name="connsiteX10" fmla="*/ 330592 w 570620"/>
              <a:gd name="connsiteY10" fmla="*/ 67235 h 185419"/>
              <a:gd name="connsiteX11" fmla="*/ 344039 w 570620"/>
              <a:gd name="connsiteY11" fmla="*/ 26894 h 185419"/>
              <a:gd name="connsiteX12" fmla="*/ 384380 w 570620"/>
              <a:gd name="connsiteY12" fmla="*/ 80682 h 185419"/>
              <a:gd name="connsiteX13" fmla="*/ 397827 w 570620"/>
              <a:gd name="connsiteY13" fmla="*/ 121023 h 185419"/>
              <a:gd name="connsiteX14" fmla="*/ 451616 w 570620"/>
              <a:gd name="connsiteY14" fmla="*/ 107576 h 185419"/>
              <a:gd name="connsiteX15" fmla="*/ 491957 w 570620"/>
              <a:gd name="connsiteY15" fmla="*/ 26894 h 185419"/>
              <a:gd name="connsiteX16" fmla="*/ 505404 w 570620"/>
              <a:gd name="connsiteY16" fmla="*/ 94129 h 185419"/>
              <a:gd name="connsiteX17" fmla="*/ 532298 w 570620"/>
              <a:gd name="connsiteY17" fmla="*/ 53788 h 185419"/>
              <a:gd name="connsiteX18" fmla="*/ 559192 w 570620"/>
              <a:gd name="connsiteY18" fmla="*/ 94129 h 185419"/>
              <a:gd name="connsiteX19" fmla="*/ 518851 w 570620"/>
              <a:gd name="connsiteY19" fmla="*/ 40341 h 185419"/>
              <a:gd name="connsiteX20" fmla="*/ 491957 w 570620"/>
              <a:gd name="connsiteY20" fmla="*/ 80682 h 185419"/>
              <a:gd name="connsiteX21" fmla="*/ 478510 w 570620"/>
              <a:gd name="connsiteY21" fmla="*/ 121023 h 185419"/>
              <a:gd name="connsiteX22" fmla="*/ 451616 w 570620"/>
              <a:gd name="connsiteY22" fmla="*/ 80682 h 185419"/>
              <a:gd name="connsiteX23" fmla="*/ 424721 w 570620"/>
              <a:gd name="connsiteY23" fmla="*/ 0 h 185419"/>
              <a:gd name="connsiteX24" fmla="*/ 397827 w 570620"/>
              <a:gd name="connsiteY24" fmla="*/ 80682 h 185419"/>
              <a:gd name="connsiteX25" fmla="*/ 384380 w 570620"/>
              <a:gd name="connsiteY25" fmla="*/ 121023 h 185419"/>
              <a:gd name="connsiteX26" fmla="*/ 344039 w 570620"/>
              <a:gd name="connsiteY26" fmla="*/ 80682 h 185419"/>
              <a:gd name="connsiteX27" fmla="*/ 330592 w 570620"/>
              <a:gd name="connsiteY27" fmla="*/ 40341 h 185419"/>
              <a:gd name="connsiteX28" fmla="*/ 290251 w 570620"/>
              <a:gd name="connsiteY28" fmla="*/ 53788 h 185419"/>
              <a:gd name="connsiteX29" fmla="*/ 276804 w 570620"/>
              <a:gd name="connsiteY29" fmla="*/ 107576 h 185419"/>
              <a:gd name="connsiteX30" fmla="*/ 209569 w 570620"/>
              <a:gd name="connsiteY30" fmla="*/ 40341 h 185419"/>
              <a:gd name="connsiteX31" fmla="*/ 196121 w 570620"/>
              <a:gd name="connsiteY31" fmla="*/ 80682 h 185419"/>
              <a:gd name="connsiteX32" fmla="*/ 182674 w 570620"/>
              <a:gd name="connsiteY32" fmla="*/ 147917 h 185419"/>
              <a:gd name="connsiteX33" fmla="*/ 155780 w 570620"/>
              <a:gd name="connsiteY33" fmla="*/ 107576 h 185419"/>
              <a:gd name="connsiteX34" fmla="*/ 115439 w 570620"/>
              <a:gd name="connsiteY34" fmla="*/ 80682 h 185419"/>
              <a:gd name="connsiteX35" fmla="*/ 101992 w 570620"/>
              <a:gd name="connsiteY35" fmla="*/ 147917 h 185419"/>
              <a:gd name="connsiteX36" fmla="*/ 61651 w 570620"/>
              <a:gd name="connsiteY36" fmla="*/ 121023 h 185419"/>
              <a:gd name="connsiteX37" fmla="*/ 21310 w 570620"/>
              <a:gd name="connsiteY37" fmla="*/ 80682 h 185419"/>
              <a:gd name="connsiteX38" fmla="*/ 7863 w 570620"/>
              <a:gd name="connsiteY38" fmla="*/ 40341 h 185419"/>
              <a:gd name="connsiteX39" fmla="*/ 75098 w 570620"/>
              <a:gd name="connsiteY39" fmla="*/ 107576 h 185419"/>
              <a:gd name="connsiteX40" fmla="*/ 115439 w 570620"/>
              <a:gd name="connsiteY40" fmla="*/ 94129 h 185419"/>
              <a:gd name="connsiteX41" fmla="*/ 128886 w 570620"/>
              <a:gd name="connsiteY41" fmla="*/ 40341 h 185419"/>
              <a:gd name="connsiteX42" fmla="*/ 182674 w 570620"/>
              <a:gd name="connsiteY42" fmla="*/ 121023 h 185419"/>
              <a:gd name="connsiteX43" fmla="*/ 196121 w 570620"/>
              <a:gd name="connsiteY43" fmla="*/ 13447 h 185419"/>
              <a:gd name="connsiteX44" fmla="*/ 249910 w 570620"/>
              <a:gd name="connsiteY44" fmla="*/ 94129 h 185419"/>
              <a:gd name="connsiteX45" fmla="*/ 290251 w 570620"/>
              <a:gd name="connsiteY45" fmla="*/ 147917 h 185419"/>
              <a:gd name="connsiteX46" fmla="*/ 317145 w 570620"/>
              <a:gd name="connsiteY46" fmla="*/ 107576 h 185419"/>
              <a:gd name="connsiteX47" fmla="*/ 330592 w 570620"/>
              <a:gd name="connsiteY47" fmla="*/ 67235 h 185419"/>
              <a:gd name="connsiteX48" fmla="*/ 370933 w 570620"/>
              <a:gd name="connsiteY48" fmla="*/ 53788 h 185419"/>
              <a:gd name="connsiteX49" fmla="*/ 411274 w 570620"/>
              <a:gd name="connsiteY49" fmla="*/ 67235 h 185419"/>
              <a:gd name="connsiteX50" fmla="*/ 438169 w 570620"/>
              <a:gd name="connsiteY50" fmla="*/ 40341 h 185419"/>
              <a:gd name="connsiteX51" fmla="*/ 505404 w 570620"/>
              <a:gd name="connsiteY51" fmla="*/ 147917 h 185419"/>
              <a:gd name="connsiteX52" fmla="*/ 518851 w 570620"/>
              <a:gd name="connsiteY52" fmla="*/ 94129 h 185419"/>
              <a:gd name="connsiteX53" fmla="*/ 532298 w 570620"/>
              <a:gd name="connsiteY53" fmla="*/ 134470 h 18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70620" h="185419">
                <a:moveTo>
                  <a:pt x="101992" y="26894"/>
                </a:moveTo>
                <a:cubicBezTo>
                  <a:pt x="110957" y="40341"/>
                  <a:pt x="132055" y="51388"/>
                  <a:pt x="128886" y="67235"/>
                </a:cubicBezTo>
                <a:cubicBezTo>
                  <a:pt x="119157" y="115878"/>
                  <a:pt x="20275" y="77062"/>
                  <a:pt x="142333" y="107576"/>
                </a:cubicBezTo>
                <a:cubicBezTo>
                  <a:pt x="166588" y="131831"/>
                  <a:pt x="196121" y="185419"/>
                  <a:pt x="196121" y="107576"/>
                </a:cubicBezTo>
                <a:cubicBezTo>
                  <a:pt x="196121" y="93402"/>
                  <a:pt x="172651" y="77257"/>
                  <a:pt x="182674" y="67235"/>
                </a:cubicBezTo>
                <a:cubicBezTo>
                  <a:pt x="191639" y="58270"/>
                  <a:pt x="201649" y="84229"/>
                  <a:pt x="209569" y="94129"/>
                </a:cubicBezTo>
                <a:cubicBezTo>
                  <a:pt x="219665" y="106749"/>
                  <a:pt x="227498" y="121023"/>
                  <a:pt x="236463" y="134470"/>
                </a:cubicBezTo>
                <a:cubicBezTo>
                  <a:pt x="240945" y="121023"/>
                  <a:pt x="246016" y="107758"/>
                  <a:pt x="249910" y="94129"/>
                </a:cubicBezTo>
                <a:cubicBezTo>
                  <a:pt x="254987" y="76359"/>
                  <a:pt x="245824" y="46185"/>
                  <a:pt x="263357" y="40341"/>
                </a:cubicBezTo>
                <a:cubicBezTo>
                  <a:pt x="278997" y="35128"/>
                  <a:pt x="301906" y="115648"/>
                  <a:pt x="303698" y="121023"/>
                </a:cubicBezTo>
                <a:cubicBezTo>
                  <a:pt x="312663" y="103094"/>
                  <a:pt x="322696" y="85660"/>
                  <a:pt x="330592" y="67235"/>
                </a:cubicBezTo>
                <a:cubicBezTo>
                  <a:pt x="336176" y="54207"/>
                  <a:pt x="330288" y="23456"/>
                  <a:pt x="344039" y="26894"/>
                </a:cubicBezTo>
                <a:cubicBezTo>
                  <a:pt x="365782" y="32330"/>
                  <a:pt x="370933" y="62753"/>
                  <a:pt x="384380" y="80682"/>
                </a:cubicBezTo>
                <a:cubicBezTo>
                  <a:pt x="388862" y="94129"/>
                  <a:pt x="384666" y="115759"/>
                  <a:pt x="397827" y="121023"/>
                </a:cubicBezTo>
                <a:cubicBezTo>
                  <a:pt x="414987" y="127887"/>
                  <a:pt x="436238" y="117828"/>
                  <a:pt x="451616" y="107576"/>
                </a:cubicBezTo>
                <a:cubicBezTo>
                  <a:pt x="473959" y="92681"/>
                  <a:pt x="484286" y="49906"/>
                  <a:pt x="491957" y="26894"/>
                </a:cubicBezTo>
                <a:cubicBezTo>
                  <a:pt x="496439" y="49306"/>
                  <a:pt x="486387" y="81451"/>
                  <a:pt x="505404" y="94129"/>
                </a:cubicBezTo>
                <a:cubicBezTo>
                  <a:pt x="518851" y="103094"/>
                  <a:pt x="516137" y="53788"/>
                  <a:pt x="532298" y="53788"/>
                </a:cubicBezTo>
                <a:cubicBezTo>
                  <a:pt x="548459" y="53788"/>
                  <a:pt x="570620" y="105557"/>
                  <a:pt x="559192" y="94129"/>
                </a:cubicBezTo>
                <a:cubicBezTo>
                  <a:pt x="543345" y="78282"/>
                  <a:pt x="532298" y="58270"/>
                  <a:pt x="518851" y="40341"/>
                </a:cubicBezTo>
                <a:cubicBezTo>
                  <a:pt x="509886" y="53788"/>
                  <a:pt x="499185" y="66227"/>
                  <a:pt x="491957" y="80682"/>
                </a:cubicBezTo>
                <a:cubicBezTo>
                  <a:pt x="485618" y="93360"/>
                  <a:pt x="492684" y="121023"/>
                  <a:pt x="478510" y="121023"/>
                </a:cubicBezTo>
                <a:cubicBezTo>
                  <a:pt x="462349" y="121023"/>
                  <a:pt x="458180" y="95450"/>
                  <a:pt x="451616" y="80682"/>
                </a:cubicBezTo>
                <a:cubicBezTo>
                  <a:pt x="440102" y="54777"/>
                  <a:pt x="424721" y="0"/>
                  <a:pt x="424721" y="0"/>
                </a:cubicBezTo>
                <a:lnTo>
                  <a:pt x="397827" y="80682"/>
                </a:lnTo>
                <a:lnTo>
                  <a:pt x="384380" y="121023"/>
                </a:lnTo>
                <a:cubicBezTo>
                  <a:pt x="370933" y="107576"/>
                  <a:pt x="354588" y="96505"/>
                  <a:pt x="344039" y="80682"/>
                </a:cubicBezTo>
                <a:cubicBezTo>
                  <a:pt x="336176" y="68888"/>
                  <a:pt x="343270" y="46680"/>
                  <a:pt x="330592" y="40341"/>
                </a:cubicBezTo>
                <a:cubicBezTo>
                  <a:pt x="317914" y="34002"/>
                  <a:pt x="303698" y="49306"/>
                  <a:pt x="290251" y="53788"/>
                </a:cubicBezTo>
                <a:cubicBezTo>
                  <a:pt x="285769" y="71717"/>
                  <a:pt x="293334" y="99311"/>
                  <a:pt x="276804" y="107576"/>
                </a:cubicBezTo>
                <a:cubicBezTo>
                  <a:pt x="254392" y="118782"/>
                  <a:pt x="214051" y="47064"/>
                  <a:pt x="209569" y="40341"/>
                </a:cubicBezTo>
                <a:cubicBezTo>
                  <a:pt x="205086" y="53788"/>
                  <a:pt x="199559" y="66931"/>
                  <a:pt x="196121" y="80682"/>
                </a:cubicBezTo>
                <a:cubicBezTo>
                  <a:pt x="190578" y="102855"/>
                  <a:pt x="201691" y="135239"/>
                  <a:pt x="182674" y="147917"/>
                </a:cubicBezTo>
                <a:cubicBezTo>
                  <a:pt x="169227" y="156882"/>
                  <a:pt x="167208" y="119004"/>
                  <a:pt x="155780" y="107576"/>
                </a:cubicBezTo>
                <a:cubicBezTo>
                  <a:pt x="144352" y="96148"/>
                  <a:pt x="128886" y="89647"/>
                  <a:pt x="115439" y="80682"/>
                </a:cubicBezTo>
                <a:cubicBezTo>
                  <a:pt x="110957" y="103094"/>
                  <a:pt x="120276" y="134204"/>
                  <a:pt x="101992" y="147917"/>
                </a:cubicBezTo>
                <a:cubicBezTo>
                  <a:pt x="89063" y="157614"/>
                  <a:pt x="74066" y="131369"/>
                  <a:pt x="61651" y="121023"/>
                </a:cubicBezTo>
                <a:cubicBezTo>
                  <a:pt x="47042" y="108849"/>
                  <a:pt x="34757" y="94129"/>
                  <a:pt x="21310" y="80682"/>
                </a:cubicBezTo>
                <a:cubicBezTo>
                  <a:pt x="21310" y="80682"/>
                  <a:pt x="0" y="28547"/>
                  <a:pt x="7863" y="40341"/>
                </a:cubicBezTo>
                <a:cubicBezTo>
                  <a:pt x="43722" y="94129"/>
                  <a:pt x="21310" y="71717"/>
                  <a:pt x="75098" y="107576"/>
                </a:cubicBezTo>
                <a:cubicBezTo>
                  <a:pt x="88545" y="103094"/>
                  <a:pt x="106584" y="105197"/>
                  <a:pt x="115439" y="94129"/>
                </a:cubicBezTo>
                <a:cubicBezTo>
                  <a:pt x="126984" y="79698"/>
                  <a:pt x="111727" y="33477"/>
                  <a:pt x="128886" y="40341"/>
                </a:cubicBezTo>
                <a:cubicBezTo>
                  <a:pt x="158897" y="52345"/>
                  <a:pt x="182674" y="121023"/>
                  <a:pt x="182674" y="121023"/>
                </a:cubicBezTo>
                <a:cubicBezTo>
                  <a:pt x="187156" y="85164"/>
                  <a:pt x="162568" y="26868"/>
                  <a:pt x="196121" y="13447"/>
                </a:cubicBezTo>
                <a:cubicBezTo>
                  <a:pt x="226132" y="1443"/>
                  <a:pt x="230516" y="68271"/>
                  <a:pt x="249910" y="94129"/>
                </a:cubicBezTo>
                <a:lnTo>
                  <a:pt x="290251" y="147917"/>
                </a:lnTo>
                <a:cubicBezTo>
                  <a:pt x="299216" y="134470"/>
                  <a:pt x="309917" y="122031"/>
                  <a:pt x="317145" y="107576"/>
                </a:cubicBezTo>
                <a:cubicBezTo>
                  <a:pt x="323484" y="94898"/>
                  <a:pt x="320569" y="77258"/>
                  <a:pt x="330592" y="67235"/>
                </a:cubicBezTo>
                <a:cubicBezTo>
                  <a:pt x="340615" y="57212"/>
                  <a:pt x="357486" y="58270"/>
                  <a:pt x="370933" y="53788"/>
                </a:cubicBezTo>
                <a:cubicBezTo>
                  <a:pt x="414342" y="140605"/>
                  <a:pt x="384293" y="112203"/>
                  <a:pt x="411274" y="67235"/>
                </a:cubicBezTo>
                <a:cubicBezTo>
                  <a:pt x="417797" y="56364"/>
                  <a:pt x="429204" y="49306"/>
                  <a:pt x="438169" y="40341"/>
                </a:cubicBezTo>
                <a:cubicBezTo>
                  <a:pt x="470174" y="136355"/>
                  <a:pt x="441475" y="105298"/>
                  <a:pt x="505404" y="147917"/>
                </a:cubicBezTo>
                <a:cubicBezTo>
                  <a:pt x="509886" y="129988"/>
                  <a:pt x="502321" y="102394"/>
                  <a:pt x="518851" y="94129"/>
                </a:cubicBezTo>
                <a:cubicBezTo>
                  <a:pt x="531529" y="87790"/>
                  <a:pt x="532298" y="134470"/>
                  <a:pt x="532298" y="13447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8096358" y="4683836"/>
            <a:ext cx="640015" cy="210124"/>
          </a:xfrm>
          <a:custGeom>
            <a:avLst/>
            <a:gdLst>
              <a:gd name="connsiteX0" fmla="*/ 92110 w 640015"/>
              <a:gd name="connsiteY0" fmla="*/ 49529 h 210124"/>
              <a:gd name="connsiteX1" fmla="*/ 145898 w 640015"/>
              <a:gd name="connsiteY1" fmla="*/ 62976 h 210124"/>
              <a:gd name="connsiteX2" fmla="*/ 186239 w 640015"/>
              <a:gd name="connsiteY2" fmla="*/ 62976 h 210124"/>
              <a:gd name="connsiteX3" fmla="*/ 226580 w 640015"/>
              <a:gd name="connsiteY3" fmla="*/ 183999 h 210124"/>
              <a:gd name="connsiteX4" fmla="*/ 240028 w 640015"/>
              <a:gd name="connsiteY4" fmla="*/ 143658 h 210124"/>
              <a:gd name="connsiteX5" fmla="*/ 280369 w 640015"/>
              <a:gd name="connsiteY5" fmla="*/ 157105 h 210124"/>
              <a:gd name="connsiteX6" fmla="*/ 293816 w 640015"/>
              <a:gd name="connsiteY6" fmla="*/ 197446 h 210124"/>
              <a:gd name="connsiteX7" fmla="*/ 307263 w 640015"/>
              <a:gd name="connsiteY7" fmla="*/ 103317 h 210124"/>
              <a:gd name="connsiteX8" fmla="*/ 361051 w 640015"/>
              <a:gd name="connsiteY8" fmla="*/ 143658 h 210124"/>
              <a:gd name="connsiteX9" fmla="*/ 401392 w 640015"/>
              <a:gd name="connsiteY9" fmla="*/ 62976 h 210124"/>
              <a:gd name="connsiteX10" fmla="*/ 441733 w 640015"/>
              <a:gd name="connsiteY10" fmla="*/ 89870 h 210124"/>
              <a:gd name="connsiteX11" fmla="*/ 468628 w 640015"/>
              <a:gd name="connsiteY11" fmla="*/ 116764 h 210124"/>
              <a:gd name="connsiteX12" fmla="*/ 508969 w 640015"/>
              <a:gd name="connsiteY12" fmla="*/ 62976 h 210124"/>
              <a:gd name="connsiteX13" fmla="*/ 522416 w 640015"/>
              <a:gd name="connsiteY13" fmla="*/ 22635 h 210124"/>
              <a:gd name="connsiteX14" fmla="*/ 576204 w 640015"/>
              <a:gd name="connsiteY14" fmla="*/ 62976 h 210124"/>
              <a:gd name="connsiteX15" fmla="*/ 616545 w 640015"/>
              <a:gd name="connsiteY15" fmla="*/ 89870 h 210124"/>
              <a:gd name="connsiteX16" fmla="*/ 629992 w 640015"/>
              <a:gd name="connsiteY16" fmla="*/ 49529 h 210124"/>
              <a:gd name="connsiteX17" fmla="*/ 589651 w 640015"/>
              <a:gd name="connsiteY17" fmla="*/ 62976 h 210124"/>
              <a:gd name="connsiteX18" fmla="*/ 576204 w 640015"/>
              <a:gd name="connsiteY18" fmla="*/ 116764 h 210124"/>
              <a:gd name="connsiteX19" fmla="*/ 535863 w 640015"/>
              <a:gd name="connsiteY19" fmla="*/ 103317 h 210124"/>
              <a:gd name="connsiteX20" fmla="*/ 495522 w 640015"/>
              <a:gd name="connsiteY20" fmla="*/ 62976 h 210124"/>
              <a:gd name="connsiteX21" fmla="*/ 482075 w 640015"/>
              <a:gd name="connsiteY21" fmla="*/ 103317 h 210124"/>
              <a:gd name="connsiteX22" fmla="*/ 441733 w 640015"/>
              <a:gd name="connsiteY22" fmla="*/ 116764 h 210124"/>
              <a:gd name="connsiteX23" fmla="*/ 347604 w 640015"/>
              <a:gd name="connsiteY23" fmla="*/ 76423 h 210124"/>
              <a:gd name="connsiteX24" fmla="*/ 361051 w 640015"/>
              <a:gd name="connsiteY24" fmla="*/ 116764 h 210124"/>
              <a:gd name="connsiteX25" fmla="*/ 293816 w 640015"/>
              <a:gd name="connsiteY25" fmla="*/ 36082 h 210124"/>
              <a:gd name="connsiteX26" fmla="*/ 280369 w 640015"/>
              <a:gd name="connsiteY26" fmla="*/ 76423 h 210124"/>
              <a:gd name="connsiteX27" fmla="*/ 266922 w 640015"/>
              <a:gd name="connsiteY27" fmla="*/ 130211 h 210124"/>
              <a:gd name="connsiteX28" fmla="*/ 240028 w 640015"/>
              <a:gd name="connsiteY28" fmla="*/ 89870 h 210124"/>
              <a:gd name="connsiteX29" fmla="*/ 213133 w 640015"/>
              <a:gd name="connsiteY29" fmla="*/ 62976 h 210124"/>
              <a:gd name="connsiteX30" fmla="*/ 186239 w 640015"/>
              <a:gd name="connsiteY30" fmla="*/ 103317 h 210124"/>
              <a:gd name="connsiteX31" fmla="*/ 119004 w 640015"/>
              <a:gd name="connsiteY31" fmla="*/ 49529 h 210124"/>
              <a:gd name="connsiteX32" fmla="*/ 105557 w 640015"/>
              <a:gd name="connsiteY32" fmla="*/ 89870 h 210124"/>
              <a:gd name="connsiteX33" fmla="*/ 65216 w 640015"/>
              <a:gd name="connsiteY33" fmla="*/ 76423 h 210124"/>
              <a:gd name="connsiteX34" fmla="*/ 51769 w 640015"/>
              <a:gd name="connsiteY34" fmla="*/ 116764 h 210124"/>
              <a:gd name="connsiteX35" fmla="*/ 24875 w 640015"/>
              <a:gd name="connsiteY35" fmla="*/ 76423 h 210124"/>
              <a:gd name="connsiteX36" fmla="*/ 51769 w 640015"/>
              <a:gd name="connsiteY36" fmla="*/ 130211 h 210124"/>
              <a:gd name="connsiteX37" fmla="*/ 38322 w 640015"/>
              <a:gd name="connsiteY37" fmla="*/ 62976 h 210124"/>
              <a:gd name="connsiteX38" fmla="*/ 11428 w 640015"/>
              <a:gd name="connsiteY38" fmla="*/ 22635 h 210124"/>
              <a:gd name="connsiteX39" fmla="*/ 119004 w 640015"/>
              <a:gd name="connsiteY39" fmla="*/ 89870 h 210124"/>
              <a:gd name="connsiteX40" fmla="*/ 145898 w 640015"/>
              <a:gd name="connsiteY40" fmla="*/ 49529 h 210124"/>
              <a:gd name="connsiteX41" fmla="*/ 240028 w 640015"/>
              <a:gd name="connsiteY41" fmla="*/ 116764 h 210124"/>
              <a:gd name="connsiteX42" fmla="*/ 293816 w 640015"/>
              <a:gd name="connsiteY42" fmla="*/ 62976 h 210124"/>
              <a:gd name="connsiteX43" fmla="*/ 320710 w 640015"/>
              <a:gd name="connsiteY43" fmla="*/ 103317 h 210124"/>
              <a:gd name="connsiteX44" fmla="*/ 334157 w 640015"/>
              <a:gd name="connsiteY44" fmla="*/ 62976 h 210124"/>
              <a:gd name="connsiteX45" fmla="*/ 441733 w 640015"/>
              <a:gd name="connsiteY45" fmla="*/ 116764 h 210124"/>
              <a:gd name="connsiteX46" fmla="*/ 455180 w 640015"/>
              <a:gd name="connsiteY46" fmla="*/ 62976 h 210124"/>
              <a:gd name="connsiteX47" fmla="*/ 508969 w 640015"/>
              <a:gd name="connsiteY47" fmla="*/ 89870 h 210124"/>
              <a:gd name="connsiteX48" fmla="*/ 535863 w 640015"/>
              <a:gd name="connsiteY48" fmla="*/ 130211 h 210124"/>
              <a:gd name="connsiteX49" fmla="*/ 576204 w 640015"/>
              <a:gd name="connsiteY49" fmla="*/ 170552 h 210124"/>
              <a:gd name="connsiteX50" fmla="*/ 589651 w 640015"/>
              <a:gd name="connsiteY50" fmla="*/ 130211 h 210124"/>
              <a:gd name="connsiteX51" fmla="*/ 576204 w 640015"/>
              <a:gd name="connsiteY51" fmla="*/ 76423 h 2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40015" h="210124">
                <a:moveTo>
                  <a:pt x="92110" y="49529"/>
                </a:moveTo>
                <a:cubicBezTo>
                  <a:pt x="110039" y="54011"/>
                  <a:pt x="130521" y="52725"/>
                  <a:pt x="145898" y="62976"/>
                </a:cubicBezTo>
                <a:cubicBezTo>
                  <a:pt x="188554" y="91413"/>
                  <a:pt x="160753" y="139433"/>
                  <a:pt x="186239" y="62976"/>
                </a:cubicBezTo>
                <a:cubicBezTo>
                  <a:pt x="188504" y="74299"/>
                  <a:pt x="202720" y="176046"/>
                  <a:pt x="226580" y="183999"/>
                </a:cubicBezTo>
                <a:cubicBezTo>
                  <a:pt x="240027" y="188481"/>
                  <a:pt x="235545" y="157105"/>
                  <a:pt x="240028" y="143658"/>
                </a:cubicBezTo>
                <a:cubicBezTo>
                  <a:pt x="253475" y="148140"/>
                  <a:pt x="270346" y="147082"/>
                  <a:pt x="280369" y="157105"/>
                </a:cubicBezTo>
                <a:cubicBezTo>
                  <a:pt x="290392" y="167128"/>
                  <a:pt x="287477" y="210124"/>
                  <a:pt x="293816" y="197446"/>
                </a:cubicBezTo>
                <a:cubicBezTo>
                  <a:pt x="307990" y="169097"/>
                  <a:pt x="302781" y="134693"/>
                  <a:pt x="307263" y="103317"/>
                </a:cubicBezTo>
                <a:cubicBezTo>
                  <a:pt x="325192" y="116764"/>
                  <a:pt x="338639" y="143658"/>
                  <a:pt x="361051" y="143658"/>
                </a:cubicBezTo>
                <a:cubicBezTo>
                  <a:pt x="378429" y="143658"/>
                  <a:pt x="398076" y="72924"/>
                  <a:pt x="401392" y="62976"/>
                </a:cubicBezTo>
                <a:cubicBezTo>
                  <a:pt x="414839" y="71941"/>
                  <a:pt x="429113" y="79774"/>
                  <a:pt x="441733" y="89870"/>
                </a:cubicBezTo>
                <a:cubicBezTo>
                  <a:pt x="451633" y="97790"/>
                  <a:pt x="456857" y="121473"/>
                  <a:pt x="468628" y="116764"/>
                </a:cubicBezTo>
                <a:cubicBezTo>
                  <a:pt x="489437" y="108441"/>
                  <a:pt x="495522" y="80905"/>
                  <a:pt x="508969" y="62976"/>
                </a:cubicBezTo>
                <a:cubicBezTo>
                  <a:pt x="513451" y="49529"/>
                  <a:pt x="508242" y="22635"/>
                  <a:pt x="522416" y="22635"/>
                </a:cubicBezTo>
                <a:cubicBezTo>
                  <a:pt x="544828" y="22635"/>
                  <a:pt x="557967" y="49949"/>
                  <a:pt x="576204" y="62976"/>
                </a:cubicBezTo>
                <a:cubicBezTo>
                  <a:pt x="589355" y="72370"/>
                  <a:pt x="603098" y="80905"/>
                  <a:pt x="616545" y="89870"/>
                </a:cubicBezTo>
                <a:cubicBezTo>
                  <a:pt x="621027" y="76423"/>
                  <a:pt x="640015" y="59552"/>
                  <a:pt x="629992" y="49529"/>
                </a:cubicBezTo>
                <a:cubicBezTo>
                  <a:pt x="619969" y="39506"/>
                  <a:pt x="598506" y="51908"/>
                  <a:pt x="589651" y="62976"/>
                </a:cubicBezTo>
                <a:cubicBezTo>
                  <a:pt x="578106" y="77407"/>
                  <a:pt x="580686" y="98835"/>
                  <a:pt x="576204" y="116764"/>
                </a:cubicBezTo>
                <a:cubicBezTo>
                  <a:pt x="562757" y="112282"/>
                  <a:pt x="547657" y="111180"/>
                  <a:pt x="535863" y="103317"/>
                </a:cubicBezTo>
                <a:cubicBezTo>
                  <a:pt x="520040" y="92768"/>
                  <a:pt x="514539" y="62976"/>
                  <a:pt x="495522" y="62976"/>
                </a:cubicBezTo>
                <a:cubicBezTo>
                  <a:pt x="481348" y="62976"/>
                  <a:pt x="492098" y="93294"/>
                  <a:pt x="482075" y="103317"/>
                </a:cubicBezTo>
                <a:cubicBezTo>
                  <a:pt x="472052" y="113340"/>
                  <a:pt x="455180" y="112282"/>
                  <a:pt x="441733" y="116764"/>
                </a:cubicBezTo>
                <a:cubicBezTo>
                  <a:pt x="351028" y="26059"/>
                  <a:pt x="373078" y="0"/>
                  <a:pt x="347604" y="76423"/>
                </a:cubicBezTo>
                <a:cubicBezTo>
                  <a:pt x="352086" y="89870"/>
                  <a:pt x="375225" y="116764"/>
                  <a:pt x="361051" y="116764"/>
                </a:cubicBezTo>
                <a:cubicBezTo>
                  <a:pt x="343795" y="116764"/>
                  <a:pt x="301929" y="48251"/>
                  <a:pt x="293816" y="36082"/>
                </a:cubicBezTo>
                <a:cubicBezTo>
                  <a:pt x="289334" y="49529"/>
                  <a:pt x="284263" y="62794"/>
                  <a:pt x="280369" y="76423"/>
                </a:cubicBezTo>
                <a:cubicBezTo>
                  <a:pt x="275292" y="94193"/>
                  <a:pt x="284455" y="124367"/>
                  <a:pt x="266922" y="130211"/>
                </a:cubicBezTo>
                <a:cubicBezTo>
                  <a:pt x="251590" y="135322"/>
                  <a:pt x="250124" y="102490"/>
                  <a:pt x="240028" y="89870"/>
                </a:cubicBezTo>
                <a:cubicBezTo>
                  <a:pt x="232108" y="79970"/>
                  <a:pt x="222098" y="71941"/>
                  <a:pt x="213133" y="62976"/>
                </a:cubicBezTo>
                <a:cubicBezTo>
                  <a:pt x="204168" y="76423"/>
                  <a:pt x="201244" y="97315"/>
                  <a:pt x="186239" y="103317"/>
                </a:cubicBezTo>
                <a:cubicBezTo>
                  <a:pt x="152054" y="116991"/>
                  <a:pt x="129261" y="64914"/>
                  <a:pt x="119004" y="49529"/>
                </a:cubicBezTo>
                <a:cubicBezTo>
                  <a:pt x="114522" y="62976"/>
                  <a:pt x="118235" y="83531"/>
                  <a:pt x="105557" y="89870"/>
                </a:cubicBezTo>
                <a:cubicBezTo>
                  <a:pt x="92879" y="96209"/>
                  <a:pt x="77894" y="70084"/>
                  <a:pt x="65216" y="76423"/>
                </a:cubicBezTo>
                <a:cubicBezTo>
                  <a:pt x="52538" y="82762"/>
                  <a:pt x="56251" y="103317"/>
                  <a:pt x="51769" y="116764"/>
                </a:cubicBezTo>
                <a:cubicBezTo>
                  <a:pt x="51769" y="116764"/>
                  <a:pt x="24875" y="60262"/>
                  <a:pt x="24875" y="76423"/>
                </a:cubicBezTo>
                <a:cubicBezTo>
                  <a:pt x="24875" y="96469"/>
                  <a:pt x="42804" y="112282"/>
                  <a:pt x="51769" y="130211"/>
                </a:cubicBezTo>
                <a:cubicBezTo>
                  <a:pt x="47287" y="107799"/>
                  <a:pt x="46347" y="84376"/>
                  <a:pt x="38322" y="62976"/>
                </a:cubicBezTo>
                <a:cubicBezTo>
                  <a:pt x="32647" y="47844"/>
                  <a:pt x="0" y="11207"/>
                  <a:pt x="11428" y="22635"/>
                </a:cubicBezTo>
                <a:cubicBezTo>
                  <a:pt x="88005" y="99212"/>
                  <a:pt x="6824" y="67434"/>
                  <a:pt x="119004" y="89870"/>
                </a:cubicBezTo>
                <a:cubicBezTo>
                  <a:pt x="127969" y="76423"/>
                  <a:pt x="129899" y="51815"/>
                  <a:pt x="145898" y="49529"/>
                </a:cubicBezTo>
                <a:cubicBezTo>
                  <a:pt x="200962" y="41663"/>
                  <a:pt x="217939" y="83631"/>
                  <a:pt x="240028" y="116764"/>
                </a:cubicBezTo>
                <a:cubicBezTo>
                  <a:pt x="246356" y="97780"/>
                  <a:pt x="251629" y="46101"/>
                  <a:pt x="293816" y="62976"/>
                </a:cubicBezTo>
                <a:cubicBezTo>
                  <a:pt x="308821" y="68978"/>
                  <a:pt x="311745" y="89870"/>
                  <a:pt x="320710" y="103317"/>
                </a:cubicBezTo>
                <a:cubicBezTo>
                  <a:pt x="325192" y="89870"/>
                  <a:pt x="320175" y="65306"/>
                  <a:pt x="334157" y="62976"/>
                </a:cubicBezTo>
                <a:cubicBezTo>
                  <a:pt x="360474" y="58590"/>
                  <a:pt x="418751" y="101442"/>
                  <a:pt x="441733" y="116764"/>
                </a:cubicBezTo>
                <a:cubicBezTo>
                  <a:pt x="446215" y="98835"/>
                  <a:pt x="438021" y="69840"/>
                  <a:pt x="455180" y="62976"/>
                </a:cubicBezTo>
                <a:cubicBezTo>
                  <a:pt x="473792" y="55531"/>
                  <a:pt x="493569" y="77037"/>
                  <a:pt x="508969" y="89870"/>
                </a:cubicBezTo>
                <a:cubicBezTo>
                  <a:pt x="521385" y="100216"/>
                  <a:pt x="525517" y="117796"/>
                  <a:pt x="535863" y="130211"/>
                </a:cubicBezTo>
                <a:cubicBezTo>
                  <a:pt x="548037" y="144820"/>
                  <a:pt x="562757" y="157105"/>
                  <a:pt x="576204" y="170552"/>
                </a:cubicBezTo>
                <a:cubicBezTo>
                  <a:pt x="580686" y="157105"/>
                  <a:pt x="589651" y="144385"/>
                  <a:pt x="589651" y="130211"/>
                </a:cubicBezTo>
                <a:cubicBezTo>
                  <a:pt x="589651" y="111730"/>
                  <a:pt x="576204" y="76423"/>
                  <a:pt x="576204" y="764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8222131" y="2218765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Ελεύθερη σχεδίαση"/>
          <p:cNvSpPr/>
          <p:nvPr/>
        </p:nvSpPr>
        <p:spPr>
          <a:xfrm>
            <a:off x="8374531" y="2371165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7929586" y="2071678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Ελεύθερη σχεδίαση"/>
          <p:cNvSpPr/>
          <p:nvPr/>
        </p:nvSpPr>
        <p:spPr>
          <a:xfrm>
            <a:off x="7929586" y="2143116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Ελεύθερη σχεδίαση"/>
          <p:cNvSpPr/>
          <p:nvPr/>
        </p:nvSpPr>
        <p:spPr>
          <a:xfrm>
            <a:off x="8215338" y="1428736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Ελεύθερη σχεδίαση"/>
          <p:cNvSpPr/>
          <p:nvPr/>
        </p:nvSpPr>
        <p:spPr>
          <a:xfrm>
            <a:off x="7929586" y="1285860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Ελεύθερη σχεδίαση"/>
          <p:cNvSpPr/>
          <p:nvPr/>
        </p:nvSpPr>
        <p:spPr>
          <a:xfrm>
            <a:off x="7858148" y="1214422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Ελεύθερη σχεδίαση"/>
          <p:cNvSpPr/>
          <p:nvPr/>
        </p:nvSpPr>
        <p:spPr>
          <a:xfrm>
            <a:off x="8215338" y="1785926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Ελεύθερη σχεδίαση"/>
          <p:cNvSpPr/>
          <p:nvPr/>
        </p:nvSpPr>
        <p:spPr>
          <a:xfrm>
            <a:off x="8358214" y="1643050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Ελεύθερη σχεδίαση"/>
          <p:cNvSpPr/>
          <p:nvPr/>
        </p:nvSpPr>
        <p:spPr>
          <a:xfrm>
            <a:off x="8215338" y="2357430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Ελεύθερη σχεδίαση"/>
          <p:cNvSpPr/>
          <p:nvPr/>
        </p:nvSpPr>
        <p:spPr>
          <a:xfrm>
            <a:off x="8072462" y="2214554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Ελεύθερη σχεδίαση"/>
          <p:cNvSpPr/>
          <p:nvPr/>
        </p:nvSpPr>
        <p:spPr>
          <a:xfrm>
            <a:off x="8001024" y="1714488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Ελεύθερη σχεδίαση"/>
          <p:cNvSpPr/>
          <p:nvPr/>
        </p:nvSpPr>
        <p:spPr>
          <a:xfrm>
            <a:off x="7858148" y="2000240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Ελεύθερη σχεδίαση"/>
          <p:cNvSpPr/>
          <p:nvPr/>
        </p:nvSpPr>
        <p:spPr>
          <a:xfrm>
            <a:off x="8001024" y="2009501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Ελεύθερη σχεδίαση"/>
          <p:cNvSpPr/>
          <p:nvPr/>
        </p:nvSpPr>
        <p:spPr>
          <a:xfrm>
            <a:off x="8286776" y="1357298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Ελεύθερη σχεδίαση"/>
          <p:cNvSpPr/>
          <p:nvPr/>
        </p:nvSpPr>
        <p:spPr>
          <a:xfrm>
            <a:off x="8072462" y="1500174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- Ελεύθερη σχεδίαση"/>
          <p:cNvSpPr/>
          <p:nvPr/>
        </p:nvSpPr>
        <p:spPr>
          <a:xfrm>
            <a:off x="8358214" y="1500174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- Ελεύθερη σχεδίαση"/>
          <p:cNvSpPr/>
          <p:nvPr/>
        </p:nvSpPr>
        <p:spPr>
          <a:xfrm>
            <a:off x="8501090" y="1214422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- Ελεύθερη σχεδίαση"/>
          <p:cNvSpPr/>
          <p:nvPr/>
        </p:nvSpPr>
        <p:spPr>
          <a:xfrm>
            <a:off x="8072462" y="1928802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- Ελεύθερη σχεδίαση"/>
          <p:cNvSpPr/>
          <p:nvPr/>
        </p:nvSpPr>
        <p:spPr>
          <a:xfrm>
            <a:off x="8286776" y="1357298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- Ελεύθερη σχεδίαση"/>
          <p:cNvSpPr/>
          <p:nvPr/>
        </p:nvSpPr>
        <p:spPr>
          <a:xfrm>
            <a:off x="8286776" y="1500174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- Ελεύθερη σχεδίαση"/>
          <p:cNvSpPr/>
          <p:nvPr/>
        </p:nvSpPr>
        <p:spPr>
          <a:xfrm>
            <a:off x="7929586" y="1428736"/>
            <a:ext cx="410090" cy="2205317"/>
          </a:xfrm>
          <a:custGeom>
            <a:avLst/>
            <a:gdLst>
              <a:gd name="connsiteX0" fmla="*/ 73913 w 410090"/>
              <a:gd name="connsiteY0" fmla="*/ 2205317 h 2205317"/>
              <a:gd name="connsiteX1" fmla="*/ 168043 w 410090"/>
              <a:gd name="connsiteY1" fmla="*/ 2178423 h 2205317"/>
              <a:gd name="connsiteX2" fmla="*/ 208384 w 410090"/>
              <a:gd name="connsiteY2" fmla="*/ 2151529 h 2205317"/>
              <a:gd name="connsiteX3" fmla="*/ 248725 w 410090"/>
              <a:gd name="connsiteY3" fmla="*/ 2070847 h 2205317"/>
              <a:gd name="connsiteX4" fmla="*/ 235278 w 410090"/>
              <a:gd name="connsiteY4" fmla="*/ 2030506 h 2205317"/>
              <a:gd name="connsiteX5" fmla="*/ 47019 w 410090"/>
              <a:gd name="connsiteY5" fmla="*/ 2017059 h 2205317"/>
              <a:gd name="connsiteX6" fmla="*/ 20125 w 410090"/>
              <a:gd name="connsiteY6" fmla="*/ 1990164 h 2205317"/>
              <a:gd name="connsiteX7" fmla="*/ 20125 w 410090"/>
              <a:gd name="connsiteY7" fmla="*/ 1882588 h 2205317"/>
              <a:gd name="connsiteX8" fmla="*/ 60466 w 410090"/>
              <a:gd name="connsiteY8" fmla="*/ 1869141 h 2205317"/>
              <a:gd name="connsiteX9" fmla="*/ 100807 w 410090"/>
              <a:gd name="connsiteY9" fmla="*/ 1842247 h 2205317"/>
              <a:gd name="connsiteX10" fmla="*/ 181490 w 410090"/>
              <a:gd name="connsiteY10" fmla="*/ 1815353 h 2205317"/>
              <a:gd name="connsiteX11" fmla="*/ 221831 w 410090"/>
              <a:gd name="connsiteY11" fmla="*/ 1801906 h 2205317"/>
              <a:gd name="connsiteX12" fmla="*/ 248725 w 410090"/>
              <a:gd name="connsiteY12" fmla="*/ 1775011 h 2205317"/>
              <a:gd name="connsiteX13" fmla="*/ 289066 w 410090"/>
              <a:gd name="connsiteY13" fmla="*/ 1748117 h 2205317"/>
              <a:gd name="connsiteX14" fmla="*/ 302513 w 410090"/>
              <a:gd name="connsiteY14" fmla="*/ 1707776 h 2205317"/>
              <a:gd name="connsiteX15" fmla="*/ 289066 w 410090"/>
              <a:gd name="connsiteY15" fmla="*/ 1627094 h 2205317"/>
              <a:gd name="connsiteX16" fmla="*/ 248725 w 410090"/>
              <a:gd name="connsiteY16" fmla="*/ 1640541 h 2205317"/>
              <a:gd name="connsiteX17" fmla="*/ 87360 w 410090"/>
              <a:gd name="connsiteY17" fmla="*/ 1627094 h 2205317"/>
              <a:gd name="connsiteX18" fmla="*/ 47019 w 410090"/>
              <a:gd name="connsiteY18" fmla="*/ 1613647 h 2205317"/>
              <a:gd name="connsiteX19" fmla="*/ 33572 w 410090"/>
              <a:gd name="connsiteY19" fmla="*/ 1573306 h 2205317"/>
              <a:gd name="connsiteX20" fmla="*/ 73913 w 410090"/>
              <a:gd name="connsiteY20" fmla="*/ 1398494 h 2205317"/>
              <a:gd name="connsiteX21" fmla="*/ 114255 w 410090"/>
              <a:gd name="connsiteY21" fmla="*/ 1385047 h 2205317"/>
              <a:gd name="connsiteX22" fmla="*/ 181490 w 410090"/>
              <a:gd name="connsiteY22" fmla="*/ 1317811 h 2205317"/>
              <a:gd name="connsiteX23" fmla="*/ 221831 w 410090"/>
              <a:gd name="connsiteY23" fmla="*/ 1237129 h 2205317"/>
              <a:gd name="connsiteX24" fmla="*/ 248725 w 410090"/>
              <a:gd name="connsiteY24" fmla="*/ 1196788 h 2205317"/>
              <a:gd name="connsiteX25" fmla="*/ 262172 w 410090"/>
              <a:gd name="connsiteY25" fmla="*/ 1143000 h 2205317"/>
              <a:gd name="connsiteX26" fmla="*/ 235278 w 410090"/>
              <a:gd name="connsiteY26" fmla="*/ 1008529 h 2205317"/>
              <a:gd name="connsiteX27" fmla="*/ 221831 w 410090"/>
              <a:gd name="connsiteY27" fmla="*/ 941294 h 2205317"/>
              <a:gd name="connsiteX28" fmla="*/ 248725 w 410090"/>
              <a:gd name="connsiteY28" fmla="*/ 739588 h 2205317"/>
              <a:gd name="connsiteX29" fmla="*/ 329407 w 410090"/>
              <a:gd name="connsiteY29" fmla="*/ 632011 h 2205317"/>
              <a:gd name="connsiteX30" fmla="*/ 383196 w 410090"/>
              <a:gd name="connsiteY30" fmla="*/ 537882 h 2205317"/>
              <a:gd name="connsiteX31" fmla="*/ 410090 w 410090"/>
              <a:gd name="connsiteY31" fmla="*/ 457200 h 2205317"/>
              <a:gd name="connsiteX32" fmla="*/ 396643 w 410090"/>
              <a:gd name="connsiteY32" fmla="*/ 147917 h 2205317"/>
              <a:gd name="connsiteX33" fmla="*/ 383196 w 410090"/>
              <a:gd name="connsiteY33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090" h="2205317">
                <a:moveTo>
                  <a:pt x="73913" y="2205317"/>
                </a:moveTo>
                <a:cubicBezTo>
                  <a:pt x="91148" y="2201008"/>
                  <a:pt x="148751" y="2188069"/>
                  <a:pt x="168043" y="2178423"/>
                </a:cubicBezTo>
                <a:cubicBezTo>
                  <a:pt x="182498" y="2171195"/>
                  <a:pt x="194937" y="2160494"/>
                  <a:pt x="208384" y="2151529"/>
                </a:cubicBezTo>
                <a:cubicBezTo>
                  <a:pt x="221982" y="2131133"/>
                  <a:pt x="248725" y="2098683"/>
                  <a:pt x="248725" y="2070847"/>
                </a:cubicBezTo>
                <a:cubicBezTo>
                  <a:pt x="248725" y="2056673"/>
                  <a:pt x="248974" y="2034158"/>
                  <a:pt x="235278" y="2030506"/>
                </a:cubicBezTo>
                <a:cubicBezTo>
                  <a:pt x="174489" y="2014296"/>
                  <a:pt x="109772" y="2021541"/>
                  <a:pt x="47019" y="2017059"/>
                </a:cubicBezTo>
                <a:cubicBezTo>
                  <a:pt x="38054" y="2008094"/>
                  <a:pt x="26648" y="2001036"/>
                  <a:pt x="20125" y="1990164"/>
                </a:cubicBezTo>
                <a:cubicBezTo>
                  <a:pt x="1868" y="1959736"/>
                  <a:pt x="0" y="1912776"/>
                  <a:pt x="20125" y="1882588"/>
                </a:cubicBezTo>
                <a:cubicBezTo>
                  <a:pt x="27988" y="1870794"/>
                  <a:pt x="47788" y="1875480"/>
                  <a:pt x="60466" y="1869141"/>
                </a:cubicBezTo>
                <a:cubicBezTo>
                  <a:pt x="74921" y="1861913"/>
                  <a:pt x="86039" y="1848811"/>
                  <a:pt x="100807" y="1842247"/>
                </a:cubicBezTo>
                <a:cubicBezTo>
                  <a:pt x="126713" y="1830733"/>
                  <a:pt x="154596" y="1824318"/>
                  <a:pt x="181490" y="1815353"/>
                </a:cubicBezTo>
                <a:lnTo>
                  <a:pt x="221831" y="1801906"/>
                </a:lnTo>
                <a:cubicBezTo>
                  <a:pt x="230796" y="1792941"/>
                  <a:pt x="238825" y="1782931"/>
                  <a:pt x="248725" y="1775011"/>
                </a:cubicBezTo>
                <a:cubicBezTo>
                  <a:pt x="261345" y="1764915"/>
                  <a:pt x="278970" y="1760737"/>
                  <a:pt x="289066" y="1748117"/>
                </a:cubicBezTo>
                <a:cubicBezTo>
                  <a:pt x="297921" y="1737049"/>
                  <a:pt x="298031" y="1721223"/>
                  <a:pt x="302513" y="1707776"/>
                </a:cubicBezTo>
                <a:cubicBezTo>
                  <a:pt x="298031" y="1680882"/>
                  <a:pt x="306098" y="1648384"/>
                  <a:pt x="289066" y="1627094"/>
                </a:cubicBezTo>
                <a:cubicBezTo>
                  <a:pt x="280211" y="1616026"/>
                  <a:pt x="262899" y="1640541"/>
                  <a:pt x="248725" y="1640541"/>
                </a:cubicBezTo>
                <a:cubicBezTo>
                  <a:pt x="194750" y="1640541"/>
                  <a:pt x="141148" y="1631576"/>
                  <a:pt x="87360" y="1627094"/>
                </a:cubicBezTo>
                <a:cubicBezTo>
                  <a:pt x="73913" y="1622612"/>
                  <a:pt x="57042" y="1623670"/>
                  <a:pt x="47019" y="1613647"/>
                </a:cubicBezTo>
                <a:cubicBezTo>
                  <a:pt x="36996" y="1603624"/>
                  <a:pt x="33572" y="1587480"/>
                  <a:pt x="33572" y="1573306"/>
                </a:cubicBezTo>
                <a:cubicBezTo>
                  <a:pt x="33572" y="1536028"/>
                  <a:pt x="27433" y="1435678"/>
                  <a:pt x="73913" y="1398494"/>
                </a:cubicBezTo>
                <a:cubicBezTo>
                  <a:pt x="84982" y="1389639"/>
                  <a:pt x="100808" y="1389529"/>
                  <a:pt x="114255" y="1385047"/>
                </a:cubicBezTo>
                <a:cubicBezTo>
                  <a:pt x="185972" y="1277472"/>
                  <a:pt x="91844" y="1407459"/>
                  <a:pt x="181490" y="1317811"/>
                </a:cubicBezTo>
                <a:cubicBezTo>
                  <a:pt x="220028" y="1279273"/>
                  <a:pt x="199957" y="1280877"/>
                  <a:pt x="221831" y="1237129"/>
                </a:cubicBezTo>
                <a:cubicBezTo>
                  <a:pt x="229059" y="1222674"/>
                  <a:pt x="239760" y="1210235"/>
                  <a:pt x="248725" y="1196788"/>
                </a:cubicBezTo>
                <a:cubicBezTo>
                  <a:pt x="253207" y="1178859"/>
                  <a:pt x="262172" y="1161481"/>
                  <a:pt x="262172" y="1143000"/>
                </a:cubicBezTo>
                <a:cubicBezTo>
                  <a:pt x="262172" y="1044163"/>
                  <a:pt x="251838" y="1074768"/>
                  <a:pt x="235278" y="1008529"/>
                </a:cubicBezTo>
                <a:cubicBezTo>
                  <a:pt x="229735" y="986356"/>
                  <a:pt x="226313" y="963706"/>
                  <a:pt x="221831" y="941294"/>
                </a:cubicBezTo>
                <a:cubicBezTo>
                  <a:pt x="221951" y="940212"/>
                  <a:pt x="239579" y="761537"/>
                  <a:pt x="248725" y="739588"/>
                </a:cubicBezTo>
                <a:cubicBezTo>
                  <a:pt x="289515" y="641692"/>
                  <a:pt x="287515" y="684376"/>
                  <a:pt x="329407" y="632011"/>
                </a:cubicBezTo>
                <a:cubicBezTo>
                  <a:pt x="348816" y="607749"/>
                  <a:pt x="372151" y="565494"/>
                  <a:pt x="383196" y="537882"/>
                </a:cubicBezTo>
                <a:cubicBezTo>
                  <a:pt x="393724" y="511561"/>
                  <a:pt x="410090" y="457200"/>
                  <a:pt x="410090" y="457200"/>
                </a:cubicBezTo>
                <a:cubicBezTo>
                  <a:pt x="405608" y="354106"/>
                  <a:pt x="402703" y="250931"/>
                  <a:pt x="396643" y="147917"/>
                </a:cubicBezTo>
                <a:cubicBezTo>
                  <a:pt x="393736" y="98493"/>
                  <a:pt x="383196" y="0"/>
                  <a:pt x="383196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- TextBox"/>
          <p:cNvSpPr txBox="1"/>
          <p:nvPr/>
        </p:nvSpPr>
        <p:spPr>
          <a:xfrm>
            <a:off x="7929586" y="264318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ατμός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0" y="78579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Ζέση (ή βρασμός) </a:t>
            </a:r>
            <a:r>
              <a:rPr lang="el-GR" sz="2000" dirty="0" smtClean="0"/>
              <a:t>είναι η μετατροπή   ενός υλικού από  την υγρή κατάσταση σε αέρια κατάσταση.</a:t>
            </a:r>
            <a:endParaRPr lang="en-US" sz="2000" dirty="0" smtClean="0"/>
          </a:p>
        </p:txBody>
      </p:sp>
      <p:sp>
        <p:nvSpPr>
          <p:cNvPr id="49" name="48 - TextBox"/>
          <p:cNvSpPr txBox="1"/>
          <p:nvPr/>
        </p:nvSpPr>
        <p:spPr>
          <a:xfrm>
            <a:off x="2357422" y="14285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Βρασμός  - ζέση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1643042" y="250030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Βρασμός</a:t>
            </a:r>
          </a:p>
          <a:p>
            <a:pPr algn="ctr"/>
            <a:r>
              <a:rPr lang="el-GR" b="1" dirty="0" smtClean="0"/>
              <a:t>ζέση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8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14348" y="35716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Πως μπορώ να διαπιστώσω αν ένα τυχαίο υλικό είναι </a:t>
            </a:r>
            <a:r>
              <a:rPr lang="el-GR" sz="2000" b="1" dirty="0" smtClean="0"/>
              <a:t>μίγμα  ή  είναι χημική ουσία;  </a:t>
            </a:r>
            <a:endParaRPr lang="en-US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2428860" y="2143116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Υπάρχουν διάφοροι τρόποι με τους οποίους μπορούμε να διαπιστώσουμε αν ένα υλικό είναι μίγμα ή χημική ένωση.</a:t>
            </a:r>
            <a:endParaRPr lang="en-US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1071538" y="4714884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Ακολουθεί ένα πείραμα </a:t>
            </a:r>
            <a:r>
              <a:rPr lang="el-GR" sz="2000" dirty="0" smtClean="0"/>
              <a:t>όπου χρησιμοποιούμε  το σημείο βρασμού (δηλαδή την θερμοκρασία στην οποία βράζει ένα υλικό) …..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Φυσικές καταστάσεις υλικών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143240" y="100010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Φυσικές καταστάσεις  υλικών</a:t>
            </a:r>
            <a:endParaRPr lang="en-US" sz="2400" dirty="0"/>
          </a:p>
        </p:txBody>
      </p:sp>
      <p:sp>
        <p:nvSpPr>
          <p:cNvPr id="8" name="7 - Έλλειψη"/>
          <p:cNvSpPr/>
          <p:nvPr/>
        </p:nvSpPr>
        <p:spPr>
          <a:xfrm>
            <a:off x="2786050" y="714356"/>
            <a:ext cx="2928958" cy="1857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3821901" y="2821777"/>
            <a:ext cx="571504" cy="7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2071670" y="1785926"/>
            <a:ext cx="714380" cy="42862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0" y="2071678"/>
            <a:ext cx="2357422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285720" y="228599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Στερεή κατάσταση </a:t>
            </a:r>
            <a:r>
              <a:rPr lang="el-GR" dirty="0" smtClean="0"/>
              <a:t>(π.χ. πέτρα,  ξύλο κ.α.) </a:t>
            </a:r>
            <a:endParaRPr lang="en-US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5715008" y="1500174"/>
            <a:ext cx="857256" cy="21431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Έλλειψη"/>
          <p:cNvSpPr/>
          <p:nvPr/>
        </p:nvSpPr>
        <p:spPr>
          <a:xfrm>
            <a:off x="2500298" y="3143248"/>
            <a:ext cx="3000396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TextBox"/>
          <p:cNvSpPr txBox="1"/>
          <p:nvPr/>
        </p:nvSpPr>
        <p:spPr>
          <a:xfrm>
            <a:off x="3071802" y="321468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Υγρή κατάσταση </a:t>
            </a:r>
            <a:r>
              <a:rPr lang="el-GR" dirty="0" smtClean="0"/>
              <a:t>(π.χ. πορτοκαλάδα, νερό σε υγρή  μορφή, κ.α.) </a:t>
            </a:r>
            <a:endParaRPr lang="en-US" dirty="0"/>
          </a:p>
        </p:txBody>
      </p:sp>
      <p:sp>
        <p:nvSpPr>
          <p:cNvPr id="27" name="26 - Έλλειψη"/>
          <p:cNvSpPr/>
          <p:nvPr/>
        </p:nvSpPr>
        <p:spPr>
          <a:xfrm>
            <a:off x="6357982" y="1357298"/>
            <a:ext cx="2571736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TextBox"/>
          <p:cNvSpPr txBox="1"/>
          <p:nvPr/>
        </p:nvSpPr>
        <p:spPr>
          <a:xfrm>
            <a:off x="6786578" y="171448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Αέρια κατάσταση </a:t>
            </a:r>
            <a:r>
              <a:rPr lang="el-GR" dirty="0" smtClean="0"/>
              <a:t>(π.χ. αέρας που αναπνέουμε  κ.α.)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4" grpId="0" animBg="1"/>
      <p:bldP spid="25" grpId="0"/>
      <p:bldP spid="2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5927322" cy="36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22 - Ευθύγραμμο βέλος σύνδεσης"/>
          <p:cNvCxnSpPr/>
          <p:nvPr/>
        </p:nvCxnSpPr>
        <p:spPr>
          <a:xfrm>
            <a:off x="1000100" y="5000636"/>
            <a:ext cx="2571768" cy="12858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1928794" y="628652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Διάγραμμα θερμοκρασίας  -  χρόνου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19687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642910" y="27860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Ποτήρι ζέσεως Α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85794"/>
            <a:ext cx="19687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6072198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Ποτήρι ζέσεως Β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642910" y="342900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ποτήρι Α περιέχει 70 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u="sng" dirty="0" smtClean="0"/>
              <a:t>απιονισμένο (καθαρό) νερό</a:t>
            </a:r>
            <a:endParaRPr lang="en-US" u="sng" dirty="0"/>
          </a:p>
        </p:txBody>
      </p:sp>
      <p:sp>
        <p:nvSpPr>
          <p:cNvPr id="13" name="12 - TextBox"/>
          <p:cNvSpPr txBox="1"/>
          <p:nvPr/>
        </p:nvSpPr>
        <p:spPr>
          <a:xfrm>
            <a:off x="6072198" y="321468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ποτήρι Α περιέχει </a:t>
            </a:r>
            <a:r>
              <a:rPr lang="el-GR" u="sng" dirty="0" smtClean="0"/>
              <a:t>αλατόνερο</a:t>
            </a:r>
            <a:r>
              <a:rPr lang="el-GR" dirty="0" smtClean="0"/>
              <a:t>:</a:t>
            </a:r>
          </a:p>
          <a:p>
            <a:r>
              <a:rPr lang="el-GR" dirty="0" smtClean="0"/>
              <a:t> 70 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  νερό  </a:t>
            </a:r>
          </a:p>
          <a:p>
            <a:r>
              <a:rPr lang="el-GR" dirty="0" smtClean="0"/>
              <a:t>και 20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αλάτι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5929322" y="3714752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Αισθητήρας θερμοκρασίας: μετράει την θερμοκρασία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6" y="3714752"/>
            <a:ext cx="3391864" cy="28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3857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3428992" y="2000240"/>
            <a:ext cx="2571768" cy="12858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2928926" y="4429132"/>
            <a:ext cx="2714644" cy="150019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TextBox"/>
          <p:cNvSpPr txBox="1"/>
          <p:nvPr/>
        </p:nvSpPr>
        <p:spPr>
          <a:xfrm>
            <a:off x="0" y="500042"/>
            <a:ext cx="7929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θερμαίνουμε και τα δύο ποτήρια Α και Β.</a:t>
            </a:r>
          </a:p>
          <a:p>
            <a:r>
              <a:rPr lang="el-GR" dirty="0" smtClean="0"/>
              <a:t> Μέσα στα ποτήρια τοποθετώ έναν αισθητήρα θερμοκρασίας που είναι συνδεδεμένος με ένα υπολογιστή . </a:t>
            </a:r>
          </a:p>
          <a:p>
            <a:endParaRPr lang="el-GR" dirty="0" smtClean="0"/>
          </a:p>
          <a:p>
            <a:r>
              <a:rPr lang="el-GR" dirty="0" smtClean="0"/>
              <a:t>Στον υπολογιστή βλέπουμε το αντίστοιχο διάγραμμα θερμοκρασίας - χρόνου</a:t>
            </a:r>
            <a:endParaRPr lang="en-US" u="sng" dirty="0"/>
          </a:p>
        </p:txBody>
      </p:sp>
      <p:cxnSp>
        <p:nvCxnSpPr>
          <p:cNvPr id="14" name="13 - Ευθεία γραμμή σύνδεσης"/>
          <p:cNvCxnSpPr/>
          <p:nvPr/>
        </p:nvCxnSpPr>
        <p:spPr>
          <a:xfrm rot="5400000">
            <a:off x="2001038" y="4499764"/>
            <a:ext cx="4714884" cy="1588"/>
          </a:xfrm>
          <a:prstGeom prst="line">
            <a:avLst/>
          </a:prstGeom>
          <a:ln w="44450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714753"/>
            <a:ext cx="372998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8270" y="3642497"/>
            <a:ext cx="3815730" cy="3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- TextBox"/>
          <p:cNvSpPr txBox="1"/>
          <p:nvPr/>
        </p:nvSpPr>
        <p:spPr>
          <a:xfrm>
            <a:off x="0" y="300037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Ποτήρι ζέσεως Α με νερό</a:t>
            </a:r>
            <a:endParaRPr lang="en-US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5715008" y="2928934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Ποτήρι ζέσεως Β αλατόνερο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214282" y="114298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Ποτήρι </a:t>
            </a:r>
            <a:r>
              <a:rPr lang="el-GR" b="1" dirty="0" smtClean="0"/>
              <a:t> Α </a:t>
            </a:r>
            <a:r>
              <a:rPr lang="el-GR" b="1" dirty="0" smtClean="0"/>
              <a:t>με νερό</a:t>
            </a:r>
            <a:endParaRPr lang="en-US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6286512" y="1142984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Ποτήρι  Β </a:t>
            </a:r>
            <a:r>
              <a:rPr lang="el-GR" b="1" dirty="0" smtClean="0"/>
              <a:t>αλατόνερο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928662" y="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θερμαίνουμε και τα δύο ποτήρια Α και </a:t>
            </a:r>
            <a:r>
              <a:rPr lang="el-GR" dirty="0" smtClean="0"/>
              <a:t>Β, και φτιάχνω το αντίστοιχο διάγραμμα χρόνου - θερμοκρασίας</a:t>
            </a:r>
            <a:endParaRPr lang="en-US" u="sng" dirty="0"/>
          </a:p>
        </p:txBody>
      </p:sp>
      <p:cxnSp>
        <p:nvCxnSpPr>
          <p:cNvPr id="14" name="13 - Ευθεία γραμμή σύνδεσης"/>
          <p:cNvCxnSpPr/>
          <p:nvPr/>
        </p:nvCxnSpPr>
        <p:spPr>
          <a:xfrm rot="5400000">
            <a:off x="2143914" y="4499764"/>
            <a:ext cx="4714884" cy="1588"/>
          </a:xfrm>
          <a:prstGeom prst="line">
            <a:avLst/>
          </a:prstGeom>
          <a:ln w="44450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5700"/>
            <a:ext cx="1437923" cy="20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1285884" cy="102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Ελεύθερη σχεδίαση"/>
          <p:cNvSpPr/>
          <p:nvPr/>
        </p:nvSpPr>
        <p:spPr>
          <a:xfrm>
            <a:off x="357158" y="4857760"/>
            <a:ext cx="478566" cy="137677"/>
          </a:xfrm>
          <a:custGeom>
            <a:avLst/>
            <a:gdLst>
              <a:gd name="connsiteX0" fmla="*/ 101992 w 570620"/>
              <a:gd name="connsiteY0" fmla="*/ 26894 h 185419"/>
              <a:gd name="connsiteX1" fmla="*/ 128886 w 570620"/>
              <a:gd name="connsiteY1" fmla="*/ 67235 h 185419"/>
              <a:gd name="connsiteX2" fmla="*/ 142333 w 570620"/>
              <a:gd name="connsiteY2" fmla="*/ 107576 h 185419"/>
              <a:gd name="connsiteX3" fmla="*/ 196121 w 570620"/>
              <a:gd name="connsiteY3" fmla="*/ 107576 h 185419"/>
              <a:gd name="connsiteX4" fmla="*/ 182674 w 570620"/>
              <a:gd name="connsiteY4" fmla="*/ 67235 h 185419"/>
              <a:gd name="connsiteX5" fmla="*/ 209569 w 570620"/>
              <a:gd name="connsiteY5" fmla="*/ 94129 h 185419"/>
              <a:gd name="connsiteX6" fmla="*/ 236463 w 570620"/>
              <a:gd name="connsiteY6" fmla="*/ 134470 h 185419"/>
              <a:gd name="connsiteX7" fmla="*/ 249910 w 570620"/>
              <a:gd name="connsiteY7" fmla="*/ 94129 h 185419"/>
              <a:gd name="connsiteX8" fmla="*/ 263357 w 570620"/>
              <a:gd name="connsiteY8" fmla="*/ 40341 h 185419"/>
              <a:gd name="connsiteX9" fmla="*/ 303698 w 570620"/>
              <a:gd name="connsiteY9" fmla="*/ 121023 h 185419"/>
              <a:gd name="connsiteX10" fmla="*/ 330592 w 570620"/>
              <a:gd name="connsiteY10" fmla="*/ 67235 h 185419"/>
              <a:gd name="connsiteX11" fmla="*/ 344039 w 570620"/>
              <a:gd name="connsiteY11" fmla="*/ 26894 h 185419"/>
              <a:gd name="connsiteX12" fmla="*/ 384380 w 570620"/>
              <a:gd name="connsiteY12" fmla="*/ 80682 h 185419"/>
              <a:gd name="connsiteX13" fmla="*/ 397827 w 570620"/>
              <a:gd name="connsiteY13" fmla="*/ 121023 h 185419"/>
              <a:gd name="connsiteX14" fmla="*/ 451616 w 570620"/>
              <a:gd name="connsiteY14" fmla="*/ 107576 h 185419"/>
              <a:gd name="connsiteX15" fmla="*/ 491957 w 570620"/>
              <a:gd name="connsiteY15" fmla="*/ 26894 h 185419"/>
              <a:gd name="connsiteX16" fmla="*/ 505404 w 570620"/>
              <a:gd name="connsiteY16" fmla="*/ 94129 h 185419"/>
              <a:gd name="connsiteX17" fmla="*/ 532298 w 570620"/>
              <a:gd name="connsiteY17" fmla="*/ 53788 h 185419"/>
              <a:gd name="connsiteX18" fmla="*/ 559192 w 570620"/>
              <a:gd name="connsiteY18" fmla="*/ 94129 h 185419"/>
              <a:gd name="connsiteX19" fmla="*/ 518851 w 570620"/>
              <a:gd name="connsiteY19" fmla="*/ 40341 h 185419"/>
              <a:gd name="connsiteX20" fmla="*/ 491957 w 570620"/>
              <a:gd name="connsiteY20" fmla="*/ 80682 h 185419"/>
              <a:gd name="connsiteX21" fmla="*/ 478510 w 570620"/>
              <a:gd name="connsiteY21" fmla="*/ 121023 h 185419"/>
              <a:gd name="connsiteX22" fmla="*/ 451616 w 570620"/>
              <a:gd name="connsiteY22" fmla="*/ 80682 h 185419"/>
              <a:gd name="connsiteX23" fmla="*/ 424721 w 570620"/>
              <a:gd name="connsiteY23" fmla="*/ 0 h 185419"/>
              <a:gd name="connsiteX24" fmla="*/ 397827 w 570620"/>
              <a:gd name="connsiteY24" fmla="*/ 80682 h 185419"/>
              <a:gd name="connsiteX25" fmla="*/ 384380 w 570620"/>
              <a:gd name="connsiteY25" fmla="*/ 121023 h 185419"/>
              <a:gd name="connsiteX26" fmla="*/ 344039 w 570620"/>
              <a:gd name="connsiteY26" fmla="*/ 80682 h 185419"/>
              <a:gd name="connsiteX27" fmla="*/ 330592 w 570620"/>
              <a:gd name="connsiteY27" fmla="*/ 40341 h 185419"/>
              <a:gd name="connsiteX28" fmla="*/ 290251 w 570620"/>
              <a:gd name="connsiteY28" fmla="*/ 53788 h 185419"/>
              <a:gd name="connsiteX29" fmla="*/ 276804 w 570620"/>
              <a:gd name="connsiteY29" fmla="*/ 107576 h 185419"/>
              <a:gd name="connsiteX30" fmla="*/ 209569 w 570620"/>
              <a:gd name="connsiteY30" fmla="*/ 40341 h 185419"/>
              <a:gd name="connsiteX31" fmla="*/ 196121 w 570620"/>
              <a:gd name="connsiteY31" fmla="*/ 80682 h 185419"/>
              <a:gd name="connsiteX32" fmla="*/ 182674 w 570620"/>
              <a:gd name="connsiteY32" fmla="*/ 147917 h 185419"/>
              <a:gd name="connsiteX33" fmla="*/ 155780 w 570620"/>
              <a:gd name="connsiteY33" fmla="*/ 107576 h 185419"/>
              <a:gd name="connsiteX34" fmla="*/ 115439 w 570620"/>
              <a:gd name="connsiteY34" fmla="*/ 80682 h 185419"/>
              <a:gd name="connsiteX35" fmla="*/ 101992 w 570620"/>
              <a:gd name="connsiteY35" fmla="*/ 147917 h 185419"/>
              <a:gd name="connsiteX36" fmla="*/ 61651 w 570620"/>
              <a:gd name="connsiteY36" fmla="*/ 121023 h 185419"/>
              <a:gd name="connsiteX37" fmla="*/ 21310 w 570620"/>
              <a:gd name="connsiteY37" fmla="*/ 80682 h 185419"/>
              <a:gd name="connsiteX38" fmla="*/ 7863 w 570620"/>
              <a:gd name="connsiteY38" fmla="*/ 40341 h 185419"/>
              <a:gd name="connsiteX39" fmla="*/ 75098 w 570620"/>
              <a:gd name="connsiteY39" fmla="*/ 107576 h 185419"/>
              <a:gd name="connsiteX40" fmla="*/ 115439 w 570620"/>
              <a:gd name="connsiteY40" fmla="*/ 94129 h 185419"/>
              <a:gd name="connsiteX41" fmla="*/ 128886 w 570620"/>
              <a:gd name="connsiteY41" fmla="*/ 40341 h 185419"/>
              <a:gd name="connsiteX42" fmla="*/ 182674 w 570620"/>
              <a:gd name="connsiteY42" fmla="*/ 121023 h 185419"/>
              <a:gd name="connsiteX43" fmla="*/ 196121 w 570620"/>
              <a:gd name="connsiteY43" fmla="*/ 13447 h 185419"/>
              <a:gd name="connsiteX44" fmla="*/ 249910 w 570620"/>
              <a:gd name="connsiteY44" fmla="*/ 94129 h 185419"/>
              <a:gd name="connsiteX45" fmla="*/ 290251 w 570620"/>
              <a:gd name="connsiteY45" fmla="*/ 147917 h 185419"/>
              <a:gd name="connsiteX46" fmla="*/ 317145 w 570620"/>
              <a:gd name="connsiteY46" fmla="*/ 107576 h 185419"/>
              <a:gd name="connsiteX47" fmla="*/ 330592 w 570620"/>
              <a:gd name="connsiteY47" fmla="*/ 67235 h 185419"/>
              <a:gd name="connsiteX48" fmla="*/ 370933 w 570620"/>
              <a:gd name="connsiteY48" fmla="*/ 53788 h 185419"/>
              <a:gd name="connsiteX49" fmla="*/ 411274 w 570620"/>
              <a:gd name="connsiteY49" fmla="*/ 67235 h 185419"/>
              <a:gd name="connsiteX50" fmla="*/ 438169 w 570620"/>
              <a:gd name="connsiteY50" fmla="*/ 40341 h 185419"/>
              <a:gd name="connsiteX51" fmla="*/ 505404 w 570620"/>
              <a:gd name="connsiteY51" fmla="*/ 147917 h 185419"/>
              <a:gd name="connsiteX52" fmla="*/ 518851 w 570620"/>
              <a:gd name="connsiteY52" fmla="*/ 94129 h 185419"/>
              <a:gd name="connsiteX53" fmla="*/ 532298 w 570620"/>
              <a:gd name="connsiteY53" fmla="*/ 134470 h 18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70620" h="185419">
                <a:moveTo>
                  <a:pt x="101992" y="26894"/>
                </a:moveTo>
                <a:cubicBezTo>
                  <a:pt x="110957" y="40341"/>
                  <a:pt x="132055" y="51388"/>
                  <a:pt x="128886" y="67235"/>
                </a:cubicBezTo>
                <a:cubicBezTo>
                  <a:pt x="119157" y="115878"/>
                  <a:pt x="20275" y="77062"/>
                  <a:pt x="142333" y="107576"/>
                </a:cubicBezTo>
                <a:cubicBezTo>
                  <a:pt x="166588" y="131831"/>
                  <a:pt x="196121" y="185419"/>
                  <a:pt x="196121" y="107576"/>
                </a:cubicBezTo>
                <a:cubicBezTo>
                  <a:pt x="196121" y="93402"/>
                  <a:pt x="172651" y="77257"/>
                  <a:pt x="182674" y="67235"/>
                </a:cubicBezTo>
                <a:cubicBezTo>
                  <a:pt x="191639" y="58270"/>
                  <a:pt x="201649" y="84229"/>
                  <a:pt x="209569" y="94129"/>
                </a:cubicBezTo>
                <a:cubicBezTo>
                  <a:pt x="219665" y="106749"/>
                  <a:pt x="227498" y="121023"/>
                  <a:pt x="236463" y="134470"/>
                </a:cubicBezTo>
                <a:cubicBezTo>
                  <a:pt x="240945" y="121023"/>
                  <a:pt x="246016" y="107758"/>
                  <a:pt x="249910" y="94129"/>
                </a:cubicBezTo>
                <a:cubicBezTo>
                  <a:pt x="254987" y="76359"/>
                  <a:pt x="245824" y="46185"/>
                  <a:pt x="263357" y="40341"/>
                </a:cubicBezTo>
                <a:cubicBezTo>
                  <a:pt x="278997" y="35128"/>
                  <a:pt x="301906" y="115648"/>
                  <a:pt x="303698" y="121023"/>
                </a:cubicBezTo>
                <a:cubicBezTo>
                  <a:pt x="312663" y="103094"/>
                  <a:pt x="322696" y="85660"/>
                  <a:pt x="330592" y="67235"/>
                </a:cubicBezTo>
                <a:cubicBezTo>
                  <a:pt x="336176" y="54207"/>
                  <a:pt x="330288" y="23456"/>
                  <a:pt x="344039" y="26894"/>
                </a:cubicBezTo>
                <a:cubicBezTo>
                  <a:pt x="365782" y="32330"/>
                  <a:pt x="370933" y="62753"/>
                  <a:pt x="384380" y="80682"/>
                </a:cubicBezTo>
                <a:cubicBezTo>
                  <a:pt x="388862" y="94129"/>
                  <a:pt x="384666" y="115759"/>
                  <a:pt x="397827" y="121023"/>
                </a:cubicBezTo>
                <a:cubicBezTo>
                  <a:pt x="414987" y="127887"/>
                  <a:pt x="436238" y="117828"/>
                  <a:pt x="451616" y="107576"/>
                </a:cubicBezTo>
                <a:cubicBezTo>
                  <a:pt x="473959" y="92681"/>
                  <a:pt x="484286" y="49906"/>
                  <a:pt x="491957" y="26894"/>
                </a:cubicBezTo>
                <a:cubicBezTo>
                  <a:pt x="496439" y="49306"/>
                  <a:pt x="486387" y="81451"/>
                  <a:pt x="505404" y="94129"/>
                </a:cubicBezTo>
                <a:cubicBezTo>
                  <a:pt x="518851" y="103094"/>
                  <a:pt x="516137" y="53788"/>
                  <a:pt x="532298" y="53788"/>
                </a:cubicBezTo>
                <a:cubicBezTo>
                  <a:pt x="548459" y="53788"/>
                  <a:pt x="570620" y="105557"/>
                  <a:pt x="559192" y="94129"/>
                </a:cubicBezTo>
                <a:cubicBezTo>
                  <a:pt x="543345" y="78282"/>
                  <a:pt x="532298" y="58270"/>
                  <a:pt x="518851" y="40341"/>
                </a:cubicBezTo>
                <a:cubicBezTo>
                  <a:pt x="509886" y="53788"/>
                  <a:pt x="499185" y="66227"/>
                  <a:pt x="491957" y="80682"/>
                </a:cubicBezTo>
                <a:cubicBezTo>
                  <a:pt x="485618" y="93360"/>
                  <a:pt x="492684" y="121023"/>
                  <a:pt x="478510" y="121023"/>
                </a:cubicBezTo>
                <a:cubicBezTo>
                  <a:pt x="462349" y="121023"/>
                  <a:pt x="458180" y="95450"/>
                  <a:pt x="451616" y="80682"/>
                </a:cubicBezTo>
                <a:cubicBezTo>
                  <a:pt x="440102" y="54777"/>
                  <a:pt x="424721" y="0"/>
                  <a:pt x="424721" y="0"/>
                </a:cubicBezTo>
                <a:lnTo>
                  <a:pt x="397827" y="80682"/>
                </a:lnTo>
                <a:lnTo>
                  <a:pt x="384380" y="121023"/>
                </a:lnTo>
                <a:cubicBezTo>
                  <a:pt x="370933" y="107576"/>
                  <a:pt x="354588" y="96505"/>
                  <a:pt x="344039" y="80682"/>
                </a:cubicBezTo>
                <a:cubicBezTo>
                  <a:pt x="336176" y="68888"/>
                  <a:pt x="343270" y="46680"/>
                  <a:pt x="330592" y="40341"/>
                </a:cubicBezTo>
                <a:cubicBezTo>
                  <a:pt x="317914" y="34002"/>
                  <a:pt x="303698" y="49306"/>
                  <a:pt x="290251" y="53788"/>
                </a:cubicBezTo>
                <a:cubicBezTo>
                  <a:pt x="285769" y="71717"/>
                  <a:pt x="293334" y="99311"/>
                  <a:pt x="276804" y="107576"/>
                </a:cubicBezTo>
                <a:cubicBezTo>
                  <a:pt x="254392" y="118782"/>
                  <a:pt x="214051" y="47064"/>
                  <a:pt x="209569" y="40341"/>
                </a:cubicBezTo>
                <a:cubicBezTo>
                  <a:pt x="205086" y="53788"/>
                  <a:pt x="199559" y="66931"/>
                  <a:pt x="196121" y="80682"/>
                </a:cubicBezTo>
                <a:cubicBezTo>
                  <a:pt x="190578" y="102855"/>
                  <a:pt x="201691" y="135239"/>
                  <a:pt x="182674" y="147917"/>
                </a:cubicBezTo>
                <a:cubicBezTo>
                  <a:pt x="169227" y="156882"/>
                  <a:pt x="167208" y="119004"/>
                  <a:pt x="155780" y="107576"/>
                </a:cubicBezTo>
                <a:cubicBezTo>
                  <a:pt x="144352" y="96148"/>
                  <a:pt x="128886" y="89647"/>
                  <a:pt x="115439" y="80682"/>
                </a:cubicBezTo>
                <a:cubicBezTo>
                  <a:pt x="110957" y="103094"/>
                  <a:pt x="120276" y="134204"/>
                  <a:pt x="101992" y="147917"/>
                </a:cubicBezTo>
                <a:cubicBezTo>
                  <a:pt x="89063" y="157614"/>
                  <a:pt x="74066" y="131369"/>
                  <a:pt x="61651" y="121023"/>
                </a:cubicBezTo>
                <a:cubicBezTo>
                  <a:pt x="47042" y="108849"/>
                  <a:pt x="34757" y="94129"/>
                  <a:pt x="21310" y="80682"/>
                </a:cubicBezTo>
                <a:cubicBezTo>
                  <a:pt x="21310" y="80682"/>
                  <a:pt x="0" y="28547"/>
                  <a:pt x="7863" y="40341"/>
                </a:cubicBezTo>
                <a:cubicBezTo>
                  <a:pt x="43722" y="94129"/>
                  <a:pt x="21310" y="71717"/>
                  <a:pt x="75098" y="107576"/>
                </a:cubicBezTo>
                <a:cubicBezTo>
                  <a:pt x="88545" y="103094"/>
                  <a:pt x="106584" y="105197"/>
                  <a:pt x="115439" y="94129"/>
                </a:cubicBezTo>
                <a:cubicBezTo>
                  <a:pt x="126984" y="79698"/>
                  <a:pt x="111727" y="33477"/>
                  <a:pt x="128886" y="40341"/>
                </a:cubicBezTo>
                <a:cubicBezTo>
                  <a:pt x="158897" y="52345"/>
                  <a:pt x="182674" y="121023"/>
                  <a:pt x="182674" y="121023"/>
                </a:cubicBezTo>
                <a:cubicBezTo>
                  <a:pt x="187156" y="85164"/>
                  <a:pt x="162568" y="26868"/>
                  <a:pt x="196121" y="13447"/>
                </a:cubicBezTo>
                <a:cubicBezTo>
                  <a:pt x="226132" y="1443"/>
                  <a:pt x="230516" y="68271"/>
                  <a:pt x="249910" y="94129"/>
                </a:cubicBezTo>
                <a:lnTo>
                  <a:pt x="290251" y="147917"/>
                </a:lnTo>
                <a:cubicBezTo>
                  <a:pt x="299216" y="134470"/>
                  <a:pt x="309917" y="122031"/>
                  <a:pt x="317145" y="107576"/>
                </a:cubicBezTo>
                <a:cubicBezTo>
                  <a:pt x="323484" y="94898"/>
                  <a:pt x="320569" y="77258"/>
                  <a:pt x="330592" y="67235"/>
                </a:cubicBezTo>
                <a:cubicBezTo>
                  <a:pt x="340615" y="57212"/>
                  <a:pt x="357486" y="58270"/>
                  <a:pt x="370933" y="53788"/>
                </a:cubicBezTo>
                <a:cubicBezTo>
                  <a:pt x="414342" y="140605"/>
                  <a:pt x="384293" y="112203"/>
                  <a:pt x="411274" y="67235"/>
                </a:cubicBezTo>
                <a:cubicBezTo>
                  <a:pt x="417797" y="56364"/>
                  <a:pt x="429204" y="49306"/>
                  <a:pt x="438169" y="40341"/>
                </a:cubicBezTo>
                <a:cubicBezTo>
                  <a:pt x="470174" y="136355"/>
                  <a:pt x="441475" y="105298"/>
                  <a:pt x="505404" y="147917"/>
                </a:cubicBezTo>
                <a:cubicBezTo>
                  <a:pt x="509886" y="129988"/>
                  <a:pt x="502321" y="102394"/>
                  <a:pt x="518851" y="94129"/>
                </a:cubicBezTo>
                <a:cubicBezTo>
                  <a:pt x="531529" y="87790"/>
                  <a:pt x="532298" y="134470"/>
                  <a:pt x="532298" y="13447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357158" y="4929198"/>
            <a:ext cx="536766" cy="156021"/>
          </a:xfrm>
          <a:custGeom>
            <a:avLst/>
            <a:gdLst>
              <a:gd name="connsiteX0" fmla="*/ 92110 w 640015"/>
              <a:gd name="connsiteY0" fmla="*/ 49529 h 210124"/>
              <a:gd name="connsiteX1" fmla="*/ 145898 w 640015"/>
              <a:gd name="connsiteY1" fmla="*/ 62976 h 210124"/>
              <a:gd name="connsiteX2" fmla="*/ 186239 w 640015"/>
              <a:gd name="connsiteY2" fmla="*/ 62976 h 210124"/>
              <a:gd name="connsiteX3" fmla="*/ 226580 w 640015"/>
              <a:gd name="connsiteY3" fmla="*/ 183999 h 210124"/>
              <a:gd name="connsiteX4" fmla="*/ 240028 w 640015"/>
              <a:gd name="connsiteY4" fmla="*/ 143658 h 210124"/>
              <a:gd name="connsiteX5" fmla="*/ 280369 w 640015"/>
              <a:gd name="connsiteY5" fmla="*/ 157105 h 210124"/>
              <a:gd name="connsiteX6" fmla="*/ 293816 w 640015"/>
              <a:gd name="connsiteY6" fmla="*/ 197446 h 210124"/>
              <a:gd name="connsiteX7" fmla="*/ 307263 w 640015"/>
              <a:gd name="connsiteY7" fmla="*/ 103317 h 210124"/>
              <a:gd name="connsiteX8" fmla="*/ 361051 w 640015"/>
              <a:gd name="connsiteY8" fmla="*/ 143658 h 210124"/>
              <a:gd name="connsiteX9" fmla="*/ 401392 w 640015"/>
              <a:gd name="connsiteY9" fmla="*/ 62976 h 210124"/>
              <a:gd name="connsiteX10" fmla="*/ 441733 w 640015"/>
              <a:gd name="connsiteY10" fmla="*/ 89870 h 210124"/>
              <a:gd name="connsiteX11" fmla="*/ 468628 w 640015"/>
              <a:gd name="connsiteY11" fmla="*/ 116764 h 210124"/>
              <a:gd name="connsiteX12" fmla="*/ 508969 w 640015"/>
              <a:gd name="connsiteY12" fmla="*/ 62976 h 210124"/>
              <a:gd name="connsiteX13" fmla="*/ 522416 w 640015"/>
              <a:gd name="connsiteY13" fmla="*/ 22635 h 210124"/>
              <a:gd name="connsiteX14" fmla="*/ 576204 w 640015"/>
              <a:gd name="connsiteY14" fmla="*/ 62976 h 210124"/>
              <a:gd name="connsiteX15" fmla="*/ 616545 w 640015"/>
              <a:gd name="connsiteY15" fmla="*/ 89870 h 210124"/>
              <a:gd name="connsiteX16" fmla="*/ 629992 w 640015"/>
              <a:gd name="connsiteY16" fmla="*/ 49529 h 210124"/>
              <a:gd name="connsiteX17" fmla="*/ 589651 w 640015"/>
              <a:gd name="connsiteY17" fmla="*/ 62976 h 210124"/>
              <a:gd name="connsiteX18" fmla="*/ 576204 w 640015"/>
              <a:gd name="connsiteY18" fmla="*/ 116764 h 210124"/>
              <a:gd name="connsiteX19" fmla="*/ 535863 w 640015"/>
              <a:gd name="connsiteY19" fmla="*/ 103317 h 210124"/>
              <a:gd name="connsiteX20" fmla="*/ 495522 w 640015"/>
              <a:gd name="connsiteY20" fmla="*/ 62976 h 210124"/>
              <a:gd name="connsiteX21" fmla="*/ 482075 w 640015"/>
              <a:gd name="connsiteY21" fmla="*/ 103317 h 210124"/>
              <a:gd name="connsiteX22" fmla="*/ 441733 w 640015"/>
              <a:gd name="connsiteY22" fmla="*/ 116764 h 210124"/>
              <a:gd name="connsiteX23" fmla="*/ 347604 w 640015"/>
              <a:gd name="connsiteY23" fmla="*/ 76423 h 210124"/>
              <a:gd name="connsiteX24" fmla="*/ 361051 w 640015"/>
              <a:gd name="connsiteY24" fmla="*/ 116764 h 210124"/>
              <a:gd name="connsiteX25" fmla="*/ 293816 w 640015"/>
              <a:gd name="connsiteY25" fmla="*/ 36082 h 210124"/>
              <a:gd name="connsiteX26" fmla="*/ 280369 w 640015"/>
              <a:gd name="connsiteY26" fmla="*/ 76423 h 210124"/>
              <a:gd name="connsiteX27" fmla="*/ 266922 w 640015"/>
              <a:gd name="connsiteY27" fmla="*/ 130211 h 210124"/>
              <a:gd name="connsiteX28" fmla="*/ 240028 w 640015"/>
              <a:gd name="connsiteY28" fmla="*/ 89870 h 210124"/>
              <a:gd name="connsiteX29" fmla="*/ 213133 w 640015"/>
              <a:gd name="connsiteY29" fmla="*/ 62976 h 210124"/>
              <a:gd name="connsiteX30" fmla="*/ 186239 w 640015"/>
              <a:gd name="connsiteY30" fmla="*/ 103317 h 210124"/>
              <a:gd name="connsiteX31" fmla="*/ 119004 w 640015"/>
              <a:gd name="connsiteY31" fmla="*/ 49529 h 210124"/>
              <a:gd name="connsiteX32" fmla="*/ 105557 w 640015"/>
              <a:gd name="connsiteY32" fmla="*/ 89870 h 210124"/>
              <a:gd name="connsiteX33" fmla="*/ 65216 w 640015"/>
              <a:gd name="connsiteY33" fmla="*/ 76423 h 210124"/>
              <a:gd name="connsiteX34" fmla="*/ 51769 w 640015"/>
              <a:gd name="connsiteY34" fmla="*/ 116764 h 210124"/>
              <a:gd name="connsiteX35" fmla="*/ 24875 w 640015"/>
              <a:gd name="connsiteY35" fmla="*/ 76423 h 210124"/>
              <a:gd name="connsiteX36" fmla="*/ 51769 w 640015"/>
              <a:gd name="connsiteY36" fmla="*/ 130211 h 210124"/>
              <a:gd name="connsiteX37" fmla="*/ 38322 w 640015"/>
              <a:gd name="connsiteY37" fmla="*/ 62976 h 210124"/>
              <a:gd name="connsiteX38" fmla="*/ 11428 w 640015"/>
              <a:gd name="connsiteY38" fmla="*/ 22635 h 210124"/>
              <a:gd name="connsiteX39" fmla="*/ 119004 w 640015"/>
              <a:gd name="connsiteY39" fmla="*/ 89870 h 210124"/>
              <a:gd name="connsiteX40" fmla="*/ 145898 w 640015"/>
              <a:gd name="connsiteY40" fmla="*/ 49529 h 210124"/>
              <a:gd name="connsiteX41" fmla="*/ 240028 w 640015"/>
              <a:gd name="connsiteY41" fmla="*/ 116764 h 210124"/>
              <a:gd name="connsiteX42" fmla="*/ 293816 w 640015"/>
              <a:gd name="connsiteY42" fmla="*/ 62976 h 210124"/>
              <a:gd name="connsiteX43" fmla="*/ 320710 w 640015"/>
              <a:gd name="connsiteY43" fmla="*/ 103317 h 210124"/>
              <a:gd name="connsiteX44" fmla="*/ 334157 w 640015"/>
              <a:gd name="connsiteY44" fmla="*/ 62976 h 210124"/>
              <a:gd name="connsiteX45" fmla="*/ 441733 w 640015"/>
              <a:gd name="connsiteY45" fmla="*/ 116764 h 210124"/>
              <a:gd name="connsiteX46" fmla="*/ 455180 w 640015"/>
              <a:gd name="connsiteY46" fmla="*/ 62976 h 210124"/>
              <a:gd name="connsiteX47" fmla="*/ 508969 w 640015"/>
              <a:gd name="connsiteY47" fmla="*/ 89870 h 210124"/>
              <a:gd name="connsiteX48" fmla="*/ 535863 w 640015"/>
              <a:gd name="connsiteY48" fmla="*/ 130211 h 210124"/>
              <a:gd name="connsiteX49" fmla="*/ 576204 w 640015"/>
              <a:gd name="connsiteY49" fmla="*/ 170552 h 210124"/>
              <a:gd name="connsiteX50" fmla="*/ 589651 w 640015"/>
              <a:gd name="connsiteY50" fmla="*/ 130211 h 210124"/>
              <a:gd name="connsiteX51" fmla="*/ 576204 w 640015"/>
              <a:gd name="connsiteY51" fmla="*/ 76423 h 2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40015" h="210124">
                <a:moveTo>
                  <a:pt x="92110" y="49529"/>
                </a:moveTo>
                <a:cubicBezTo>
                  <a:pt x="110039" y="54011"/>
                  <a:pt x="130521" y="52725"/>
                  <a:pt x="145898" y="62976"/>
                </a:cubicBezTo>
                <a:cubicBezTo>
                  <a:pt x="188554" y="91413"/>
                  <a:pt x="160753" y="139433"/>
                  <a:pt x="186239" y="62976"/>
                </a:cubicBezTo>
                <a:cubicBezTo>
                  <a:pt x="188504" y="74299"/>
                  <a:pt x="202720" y="176046"/>
                  <a:pt x="226580" y="183999"/>
                </a:cubicBezTo>
                <a:cubicBezTo>
                  <a:pt x="240027" y="188481"/>
                  <a:pt x="235545" y="157105"/>
                  <a:pt x="240028" y="143658"/>
                </a:cubicBezTo>
                <a:cubicBezTo>
                  <a:pt x="253475" y="148140"/>
                  <a:pt x="270346" y="147082"/>
                  <a:pt x="280369" y="157105"/>
                </a:cubicBezTo>
                <a:cubicBezTo>
                  <a:pt x="290392" y="167128"/>
                  <a:pt x="287477" y="210124"/>
                  <a:pt x="293816" y="197446"/>
                </a:cubicBezTo>
                <a:cubicBezTo>
                  <a:pt x="307990" y="169097"/>
                  <a:pt x="302781" y="134693"/>
                  <a:pt x="307263" y="103317"/>
                </a:cubicBezTo>
                <a:cubicBezTo>
                  <a:pt x="325192" y="116764"/>
                  <a:pt x="338639" y="143658"/>
                  <a:pt x="361051" y="143658"/>
                </a:cubicBezTo>
                <a:cubicBezTo>
                  <a:pt x="378429" y="143658"/>
                  <a:pt x="398076" y="72924"/>
                  <a:pt x="401392" y="62976"/>
                </a:cubicBezTo>
                <a:cubicBezTo>
                  <a:pt x="414839" y="71941"/>
                  <a:pt x="429113" y="79774"/>
                  <a:pt x="441733" y="89870"/>
                </a:cubicBezTo>
                <a:cubicBezTo>
                  <a:pt x="451633" y="97790"/>
                  <a:pt x="456857" y="121473"/>
                  <a:pt x="468628" y="116764"/>
                </a:cubicBezTo>
                <a:cubicBezTo>
                  <a:pt x="489437" y="108441"/>
                  <a:pt x="495522" y="80905"/>
                  <a:pt x="508969" y="62976"/>
                </a:cubicBezTo>
                <a:cubicBezTo>
                  <a:pt x="513451" y="49529"/>
                  <a:pt x="508242" y="22635"/>
                  <a:pt x="522416" y="22635"/>
                </a:cubicBezTo>
                <a:cubicBezTo>
                  <a:pt x="544828" y="22635"/>
                  <a:pt x="557967" y="49949"/>
                  <a:pt x="576204" y="62976"/>
                </a:cubicBezTo>
                <a:cubicBezTo>
                  <a:pt x="589355" y="72370"/>
                  <a:pt x="603098" y="80905"/>
                  <a:pt x="616545" y="89870"/>
                </a:cubicBezTo>
                <a:cubicBezTo>
                  <a:pt x="621027" y="76423"/>
                  <a:pt x="640015" y="59552"/>
                  <a:pt x="629992" y="49529"/>
                </a:cubicBezTo>
                <a:cubicBezTo>
                  <a:pt x="619969" y="39506"/>
                  <a:pt x="598506" y="51908"/>
                  <a:pt x="589651" y="62976"/>
                </a:cubicBezTo>
                <a:cubicBezTo>
                  <a:pt x="578106" y="77407"/>
                  <a:pt x="580686" y="98835"/>
                  <a:pt x="576204" y="116764"/>
                </a:cubicBezTo>
                <a:cubicBezTo>
                  <a:pt x="562757" y="112282"/>
                  <a:pt x="547657" y="111180"/>
                  <a:pt x="535863" y="103317"/>
                </a:cubicBezTo>
                <a:cubicBezTo>
                  <a:pt x="520040" y="92768"/>
                  <a:pt x="514539" y="62976"/>
                  <a:pt x="495522" y="62976"/>
                </a:cubicBezTo>
                <a:cubicBezTo>
                  <a:pt x="481348" y="62976"/>
                  <a:pt x="492098" y="93294"/>
                  <a:pt x="482075" y="103317"/>
                </a:cubicBezTo>
                <a:cubicBezTo>
                  <a:pt x="472052" y="113340"/>
                  <a:pt x="455180" y="112282"/>
                  <a:pt x="441733" y="116764"/>
                </a:cubicBezTo>
                <a:cubicBezTo>
                  <a:pt x="351028" y="26059"/>
                  <a:pt x="373078" y="0"/>
                  <a:pt x="347604" y="76423"/>
                </a:cubicBezTo>
                <a:cubicBezTo>
                  <a:pt x="352086" y="89870"/>
                  <a:pt x="375225" y="116764"/>
                  <a:pt x="361051" y="116764"/>
                </a:cubicBezTo>
                <a:cubicBezTo>
                  <a:pt x="343795" y="116764"/>
                  <a:pt x="301929" y="48251"/>
                  <a:pt x="293816" y="36082"/>
                </a:cubicBezTo>
                <a:cubicBezTo>
                  <a:pt x="289334" y="49529"/>
                  <a:pt x="284263" y="62794"/>
                  <a:pt x="280369" y="76423"/>
                </a:cubicBezTo>
                <a:cubicBezTo>
                  <a:pt x="275292" y="94193"/>
                  <a:pt x="284455" y="124367"/>
                  <a:pt x="266922" y="130211"/>
                </a:cubicBezTo>
                <a:cubicBezTo>
                  <a:pt x="251590" y="135322"/>
                  <a:pt x="250124" y="102490"/>
                  <a:pt x="240028" y="89870"/>
                </a:cubicBezTo>
                <a:cubicBezTo>
                  <a:pt x="232108" y="79970"/>
                  <a:pt x="222098" y="71941"/>
                  <a:pt x="213133" y="62976"/>
                </a:cubicBezTo>
                <a:cubicBezTo>
                  <a:pt x="204168" y="76423"/>
                  <a:pt x="201244" y="97315"/>
                  <a:pt x="186239" y="103317"/>
                </a:cubicBezTo>
                <a:cubicBezTo>
                  <a:pt x="152054" y="116991"/>
                  <a:pt x="129261" y="64914"/>
                  <a:pt x="119004" y="49529"/>
                </a:cubicBezTo>
                <a:cubicBezTo>
                  <a:pt x="114522" y="62976"/>
                  <a:pt x="118235" y="83531"/>
                  <a:pt x="105557" y="89870"/>
                </a:cubicBezTo>
                <a:cubicBezTo>
                  <a:pt x="92879" y="96209"/>
                  <a:pt x="77894" y="70084"/>
                  <a:pt x="65216" y="76423"/>
                </a:cubicBezTo>
                <a:cubicBezTo>
                  <a:pt x="52538" y="82762"/>
                  <a:pt x="56251" y="103317"/>
                  <a:pt x="51769" y="116764"/>
                </a:cubicBezTo>
                <a:cubicBezTo>
                  <a:pt x="51769" y="116764"/>
                  <a:pt x="24875" y="60262"/>
                  <a:pt x="24875" y="76423"/>
                </a:cubicBezTo>
                <a:cubicBezTo>
                  <a:pt x="24875" y="96469"/>
                  <a:pt x="42804" y="112282"/>
                  <a:pt x="51769" y="130211"/>
                </a:cubicBezTo>
                <a:cubicBezTo>
                  <a:pt x="47287" y="107799"/>
                  <a:pt x="46347" y="84376"/>
                  <a:pt x="38322" y="62976"/>
                </a:cubicBezTo>
                <a:cubicBezTo>
                  <a:pt x="32647" y="47844"/>
                  <a:pt x="0" y="11207"/>
                  <a:pt x="11428" y="22635"/>
                </a:cubicBezTo>
                <a:cubicBezTo>
                  <a:pt x="88005" y="99212"/>
                  <a:pt x="6824" y="67434"/>
                  <a:pt x="119004" y="89870"/>
                </a:cubicBezTo>
                <a:cubicBezTo>
                  <a:pt x="127969" y="76423"/>
                  <a:pt x="129899" y="51815"/>
                  <a:pt x="145898" y="49529"/>
                </a:cubicBezTo>
                <a:cubicBezTo>
                  <a:pt x="200962" y="41663"/>
                  <a:pt x="217939" y="83631"/>
                  <a:pt x="240028" y="116764"/>
                </a:cubicBezTo>
                <a:cubicBezTo>
                  <a:pt x="246356" y="97780"/>
                  <a:pt x="251629" y="46101"/>
                  <a:pt x="293816" y="62976"/>
                </a:cubicBezTo>
                <a:cubicBezTo>
                  <a:pt x="308821" y="68978"/>
                  <a:pt x="311745" y="89870"/>
                  <a:pt x="320710" y="103317"/>
                </a:cubicBezTo>
                <a:cubicBezTo>
                  <a:pt x="325192" y="89870"/>
                  <a:pt x="320175" y="65306"/>
                  <a:pt x="334157" y="62976"/>
                </a:cubicBezTo>
                <a:cubicBezTo>
                  <a:pt x="360474" y="58590"/>
                  <a:pt x="418751" y="101442"/>
                  <a:pt x="441733" y="116764"/>
                </a:cubicBezTo>
                <a:cubicBezTo>
                  <a:pt x="446215" y="98835"/>
                  <a:pt x="438021" y="69840"/>
                  <a:pt x="455180" y="62976"/>
                </a:cubicBezTo>
                <a:cubicBezTo>
                  <a:pt x="473792" y="55531"/>
                  <a:pt x="493569" y="77037"/>
                  <a:pt x="508969" y="89870"/>
                </a:cubicBezTo>
                <a:cubicBezTo>
                  <a:pt x="521385" y="100216"/>
                  <a:pt x="525517" y="117796"/>
                  <a:pt x="535863" y="130211"/>
                </a:cubicBezTo>
                <a:cubicBezTo>
                  <a:pt x="548037" y="144820"/>
                  <a:pt x="562757" y="157105"/>
                  <a:pt x="576204" y="170552"/>
                </a:cubicBezTo>
                <a:cubicBezTo>
                  <a:pt x="580686" y="157105"/>
                  <a:pt x="589651" y="144385"/>
                  <a:pt x="589651" y="130211"/>
                </a:cubicBezTo>
                <a:cubicBezTo>
                  <a:pt x="589651" y="111730"/>
                  <a:pt x="576204" y="76423"/>
                  <a:pt x="576204" y="764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857761"/>
            <a:ext cx="142872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3" y="3857628"/>
            <a:ext cx="1428728" cy="11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Ελεύθερη σχεδίαση"/>
          <p:cNvSpPr/>
          <p:nvPr/>
        </p:nvSpPr>
        <p:spPr>
          <a:xfrm>
            <a:off x="8143900" y="4929198"/>
            <a:ext cx="451730" cy="131307"/>
          </a:xfrm>
          <a:custGeom>
            <a:avLst/>
            <a:gdLst>
              <a:gd name="connsiteX0" fmla="*/ 101992 w 570620"/>
              <a:gd name="connsiteY0" fmla="*/ 26894 h 185419"/>
              <a:gd name="connsiteX1" fmla="*/ 128886 w 570620"/>
              <a:gd name="connsiteY1" fmla="*/ 67235 h 185419"/>
              <a:gd name="connsiteX2" fmla="*/ 142333 w 570620"/>
              <a:gd name="connsiteY2" fmla="*/ 107576 h 185419"/>
              <a:gd name="connsiteX3" fmla="*/ 196121 w 570620"/>
              <a:gd name="connsiteY3" fmla="*/ 107576 h 185419"/>
              <a:gd name="connsiteX4" fmla="*/ 182674 w 570620"/>
              <a:gd name="connsiteY4" fmla="*/ 67235 h 185419"/>
              <a:gd name="connsiteX5" fmla="*/ 209569 w 570620"/>
              <a:gd name="connsiteY5" fmla="*/ 94129 h 185419"/>
              <a:gd name="connsiteX6" fmla="*/ 236463 w 570620"/>
              <a:gd name="connsiteY6" fmla="*/ 134470 h 185419"/>
              <a:gd name="connsiteX7" fmla="*/ 249910 w 570620"/>
              <a:gd name="connsiteY7" fmla="*/ 94129 h 185419"/>
              <a:gd name="connsiteX8" fmla="*/ 263357 w 570620"/>
              <a:gd name="connsiteY8" fmla="*/ 40341 h 185419"/>
              <a:gd name="connsiteX9" fmla="*/ 303698 w 570620"/>
              <a:gd name="connsiteY9" fmla="*/ 121023 h 185419"/>
              <a:gd name="connsiteX10" fmla="*/ 330592 w 570620"/>
              <a:gd name="connsiteY10" fmla="*/ 67235 h 185419"/>
              <a:gd name="connsiteX11" fmla="*/ 344039 w 570620"/>
              <a:gd name="connsiteY11" fmla="*/ 26894 h 185419"/>
              <a:gd name="connsiteX12" fmla="*/ 384380 w 570620"/>
              <a:gd name="connsiteY12" fmla="*/ 80682 h 185419"/>
              <a:gd name="connsiteX13" fmla="*/ 397827 w 570620"/>
              <a:gd name="connsiteY13" fmla="*/ 121023 h 185419"/>
              <a:gd name="connsiteX14" fmla="*/ 451616 w 570620"/>
              <a:gd name="connsiteY14" fmla="*/ 107576 h 185419"/>
              <a:gd name="connsiteX15" fmla="*/ 491957 w 570620"/>
              <a:gd name="connsiteY15" fmla="*/ 26894 h 185419"/>
              <a:gd name="connsiteX16" fmla="*/ 505404 w 570620"/>
              <a:gd name="connsiteY16" fmla="*/ 94129 h 185419"/>
              <a:gd name="connsiteX17" fmla="*/ 532298 w 570620"/>
              <a:gd name="connsiteY17" fmla="*/ 53788 h 185419"/>
              <a:gd name="connsiteX18" fmla="*/ 559192 w 570620"/>
              <a:gd name="connsiteY18" fmla="*/ 94129 h 185419"/>
              <a:gd name="connsiteX19" fmla="*/ 518851 w 570620"/>
              <a:gd name="connsiteY19" fmla="*/ 40341 h 185419"/>
              <a:gd name="connsiteX20" fmla="*/ 491957 w 570620"/>
              <a:gd name="connsiteY20" fmla="*/ 80682 h 185419"/>
              <a:gd name="connsiteX21" fmla="*/ 478510 w 570620"/>
              <a:gd name="connsiteY21" fmla="*/ 121023 h 185419"/>
              <a:gd name="connsiteX22" fmla="*/ 451616 w 570620"/>
              <a:gd name="connsiteY22" fmla="*/ 80682 h 185419"/>
              <a:gd name="connsiteX23" fmla="*/ 424721 w 570620"/>
              <a:gd name="connsiteY23" fmla="*/ 0 h 185419"/>
              <a:gd name="connsiteX24" fmla="*/ 397827 w 570620"/>
              <a:gd name="connsiteY24" fmla="*/ 80682 h 185419"/>
              <a:gd name="connsiteX25" fmla="*/ 384380 w 570620"/>
              <a:gd name="connsiteY25" fmla="*/ 121023 h 185419"/>
              <a:gd name="connsiteX26" fmla="*/ 344039 w 570620"/>
              <a:gd name="connsiteY26" fmla="*/ 80682 h 185419"/>
              <a:gd name="connsiteX27" fmla="*/ 330592 w 570620"/>
              <a:gd name="connsiteY27" fmla="*/ 40341 h 185419"/>
              <a:gd name="connsiteX28" fmla="*/ 290251 w 570620"/>
              <a:gd name="connsiteY28" fmla="*/ 53788 h 185419"/>
              <a:gd name="connsiteX29" fmla="*/ 276804 w 570620"/>
              <a:gd name="connsiteY29" fmla="*/ 107576 h 185419"/>
              <a:gd name="connsiteX30" fmla="*/ 209569 w 570620"/>
              <a:gd name="connsiteY30" fmla="*/ 40341 h 185419"/>
              <a:gd name="connsiteX31" fmla="*/ 196121 w 570620"/>
              <a:gd name="connsiteY31" fmla="*/ 80682 h 185419"/>
              <a:gd name="connsiteX32" fmla="*/ 182674 w 570620"/>
              <a:gd name="connsiteY32" fmla="*/ 147917 h 185419"/>
              <a:gd name="connsiteX33" fmla="*/ 155780 w 570620"/>
              <a:gd name="connsiteY33" fmla="*/ 107576 h 185419"/>
              <a:gd name="connsiteX34" fmla="*/ 115439 w 570620"/>
              <a:gd name="connsiteY34" fmla="*/ 80682 h 185419"/>
              <a:gd name="connsiteX35" fmla="*/ 101992 w 570620"/>
              <a:gd name="connsiteY35" fmla="*/ 147917 h 185419"/>
              <a:gd name="connsiteX36" fmla="*/ 61651 w 570620"/>
              <a:gd name="connsiteY36" fmla="*/ 121023 h 185419"/>
              <a:gd name="connsiteX37" fmla="*/ 21310 w 570620"/>
              <a:gd name="connsiteY37" fmla="*/ 80682 h 185419"/>
              <a:gd name="connsiteX38" fmla="*/ 7863 w 570620"/>
              <a:gd name="connsiteY38" fmla="*/ 40341 h 185419"/>
              <a:gd name="connsiteX39" fmla="*/ 75098 w 570620"/>
              <a:gd name="connsiteY39" fmla="*/ 107576 h 185419"/>
              <a:gd name="connsiteX40" fmla="*/ 115439 w 570620"/>
              <a:gd name="connsiteY40" fmla="*/ 94129 h 185419"/>
              <a:gd name="connsiteX41" fmla="*/ 128886 w 570620"/>
              <a:gd name="connsiteY41" fmla="*/ 40341 h 185419"/>
              <a:gd name="connsiteX42" fmla="*/ 182674 w 570620"/>
              <a:gd name="connsiteY42" fmla="*/ 121023 h 185419"/>
              <a:gd name="connsiteX43" fmla="*/ 196121 w 570620"/>
              <a:gd name="connsiteY43" fmla="*/ 13447 h 185419"/>
              <a:gd name="connsiteX44" fmla="*/ 249910 w 570620"/>
              <a:gd name="connsiteY44" fmla="*/ 94129 h 185419"/>
              <a:gd name="connsiteX45" fmla="*/ 290251 w 570620"/>
              <a:gd name="connsiteY45" fmla="*/ 147917 h 185419"/>
              <a:gd name="connsiteX46" fmla="*/ 317145 w 570620"/>
              <a:gd name="connsiteY46" fmla="*/ 107576 h 185419"/>
              <a:gd name="connsiteX47" fmla="*/ 330592 w 570620"/>
              <a:gd name="connsiteY47" fmla="*/ 67235 h 185419"/>
              <a:gd name="connsiteX48" fmla="*/ 370933 w 570620"/>
              <a:gd name="connsiteY48" fmla="*/ 53788 h 185419"/>
              <a:gd name="connsiteX49" fmla="*/ 411274 w 570620"/>
              <a:gd name="connsiteY49" fmla="*/ 67235 h 185419"/>
              <a:gd name="connsiteX50" fmla="*/ 438169 w 570620"/>
              <a:gd name="connsiteY50" fmla="*/ 40341 h 185419"/>
              <a:gd name="connsiteX51" fmla="*/ 505404 w 570620"/>
              <a:gd name="connsiteY51" fmla="*/ 147917 h 185419"/>
              <a:gd name="connsiteX52" fmla="*/ 518851 w 570620"/>
              <a:gd name="connsiteY52" fmla="*/ 94129 h 185419"/>
              <a:gd name="connsiteX53" fmla="*/ 532298 w 570620"/>
              <a:gd name="connsiteY53" fmla="*/ 134470 h 18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70620" h="185419">
                <a:moveTo>
                  <a:pt x="101992" y="26894"/>
                </a:moveTo>
                <a:cubicBezTo>
                  <a:pt x="110957" y="40341"/>
                  <a:pt x="132055" y="51388"/>
                  <a:pt x="128886" y="67235"/>
                </a:cubicBezTo>
                <a:cubicBezTo>
                  <a:pt x="119157" y="115878"/>
                  <a:pt x="20275" y="77062"/>
                  <a:pt x="142333" y="107576"/>
                </a:cubicBezTo>
                <a:cubicBezTo>
                  <a:pt x="166588" y="131831"/>
                  <a:pt x="196121" y="185419"/>
                  <a:pt x="196121" y="107576"/>
                </a:cubicBezTo>
                <a:cubicBezTo>
                  <a:pt x="196121" y="93402"/>
                  <a:pt x="172651" y="77257"/>
                  <a:pt x="182674" y="67235"/>
                </a:cubicBezTo>
                <a:cubicBezTo>
                  <a:pt x="191639" y="58270"/>
                  <a:pt x="201649" y="84229"/>
                  <a:pt x="209569" y="94129"/>
                </a:cubicBezTo>
                <a:cubicBezTo>
                  <a:pt x="219665" y="106749"/>
                  <a:pt x="227498" y="121023"/>
                  <a:pt x="236463" y="134470"/>
                </a:cubicBezTo>
                <a:cubicBezTo>
                  <a:pt x="240945" y="121023"/>
                  <a:pt x="246016" y="107758"/>
                  <a:pt x="249910" y="94129"/>
                </a:cubicBezTo>
                <a:cubicBezTo>
                  <a:pt x="254987" y="76359"/>
                  <a:pt x="245824" y="46185"/>
                  <a:pt x="263357" y="40341"/>
                </a:cubicBezTo>
                <a:cubicBezTo>
                  <a:pt x="278997" y="35128"/>
                  <a:pt x="301906" y="115648"/>
                  <a:pt x="303698" y="121023"/>
                </a:cubicBezTo>
                <a:cubicBezTo>
                  <a:pt x="312663" y="103094"/>
                  <a:pt x="322696" y="85660"/>
                  <a:pt x="330592" y="67235"/>
                </a:cubicBezTo>
                <a:cubicBezTo>
                  <a:pt x="336176" y="54207"/>
                  <a:pt x="330288" y="23456"/>
                  <a:pt x="344039" y="26894"/>
                </a:cubicBezTo>
                <a:cubicBezTo>
                  <a:pt x="365782" y="32330"/>
                  <a:pt x="370933" y="62753"/>
                  <a:pt x="384380" y="80682"/>
                </a:cubicBezTo>
                <a:cubicBezTo>
                  <a:pt x="388862" y="94129"/>
                  <a:pt x="384666" y="115759"/>
                  <a:pt x="397827" y="121023"/>
                </a:cubicBezTo>
                <a:cubicBezTo>
                  <a:pt x="414987" y="127887"/>
                  <a:pt x="436238" y="117828"/>
                  <a:pt x="451616" y="107576"/>
                </a:cubicBezTo>
                <a:cubicBezTo>
                  <a:pt x="473959" y="92681"/>
                  <a:pt x="484286" y="49906"/>
                  <a:pt x="491957" y="26894"/>
                </a:cubicBezTo>
                <a:cubicBezTo>
                  <a:pt x="496439" y="49306"/>
                  <a:pt x="486387" y="81451"/>
                  <a:pt x="505404" y="94129"/>
                </a:cubicBezTo>
                <a:cubicBezTo>
                  <a:pt x="518851" y="103094"/>
                  <a:pt x="516137" y="53788"/>
                  <a:pt x="532298" y="53788"/>
                </a:cubicBezTo>
                <a:cubicBezTo>
                  <a:pt x="548459" y="53788"/>
                  <a:pt x="570620" y="105557"/>
                  <a:pt x="559192" y="94129"/>
                </a:cubicBezTo>
                <a:cubicBezTo>
                  <a:pt x="543345" y="78282"/>
                  <a:pt x="532298" y="58270"/>
                  <a:pt x="518851" y="40341"/>
                </a:cubicBezTo>
                <a:cubicBezTo>
                  <a:pt x="509886" y="53788"/>
                  <a:pt x="499185" y="66227"/>
                  <a:pt x="491957" y="80682"/>
                </a:cubicBezTo>
                <a:cubicBezTo>
                  <a:pt x="485618" y="93360"/>
                  <a:pt x="492684" y="121023"/>
                  <a:pt x="478510" y="121023"/>
                </a:cubicBezTo>
                <a:cubicBezTo>
                  <a:pt x="462349" y="121023"/>
                  <a:pt x="458180" y="95450"/>
                  <a:pt x="451616" y="80682"/>
                </a:cubicBezTo>
                <a:cubicBezTo>
                  <a:pt x="440102" y="54777"/>
                  <a:pt x="424721" y="0"/>
                  <a:pt x="424721" y="0"/>
                </a:cubicBezTo>
                <a:lnTo>
                  <a:pt x="397827" y="80682"/>
                </a:lnTo>
                <a:lnTo>
                  <a:pt x="384380" y="121023"/>
                </a:lnTo>
                <a:cubicBezTo>
                  <a:pt x="370933" y="107576"/>
                  <a:pt x="354588" y="96505"/>
                  <a:pt x="344039" y="80682"/>
                </a:cubicBezTo>
                <a:cubicBezTo>
                  <a:pt x="336176" y="68888"/>
                  <a:pt x="343270" y="46680"/>
                  <a:pt x="330592" y="40341"/>
                </a:cubicBezTo>
                <a:cubicBezTo>
                  <a:pt x="317914" y="34002"/>
                  <a:pt x="303698" y="49306"/>
                  <a:pt x="290251" y="53788"/>
                </a:cubicBezTo>
                <a:cubicBezTo>
                  <a:pt x="285769" y="71717"/>
                  <a:pt x="293334" y="99311"/>
                  <a:pt x="276804" y="107576"/>
                </a:cubicBezTo>
                <a:cubicBezTo>
                  <a:pt x="254392" y="118782"/>
                  <a:pt x="214051" y="47064"/>
                  <a:pt x="209569" y="40341"/>
                </a:cubicBezTo>
                <a:cubicBezTo>
                  <a:pt x="205086" y="53788"/>
                  <a:pt x="199559" y="66931"/>
                  <a:pt x="196121" y="80682"/>
                </a:cubicBezTo>
                <a:cubicBezTo>
                  <a:pt x="190578" y="102855"/>
                  <a:pt x="201691" y="135239"/>
                  <a:pt x="182674" y="147917"/>
                </a:cubicBezTo>
                <a:cubicBezTo>
                  <a:pt x="169227" y="156882"/>
                  <a:pt x="167208" y="119004"/>
                  <a:pt x="155780" y="107576"/>
                </a:cubicBezTo>
                <a:cubicBezTo>
                  <a:pt x="144352" y="96148"/>
                  <a:pt x="128886" y="89647"/>
                  <a:pt x="115439" y="80682"/>
                </a:cubicBezTo>
                <a:cubicBezTo>
                  <a:pt x="110957" y="103094"/>
                  <a:pt x="120276" y="134204"/>
                  <a:pt x="101992" y="147917"/>
                </a:cubicBezTo>
                <a:cubicBezTo>
                  <a:pt x="89063" y="157614"/>
                  <a:pt x="74066" y="131369"/>
                  <a:pt x="61651" y="121023"/>
                </a:cubicBezTo>
                <a:cubicBezTo>
                  <a:pt x="47042" y="108849"/>
                  <a:pt x="34757" y="94129"/>
                  <a:pt x="21310" y="80682"/>
                </a:cubicBezTo>
                <a:cubicBezTo>
                  <a:pt x="21310" y="80682"/>
                  <a:pt x="0" y="28547"/>
                  <a:pt x="7863" y="40341"/>
                </a:cubicBezTo>
                <a:cubicBezTo>
                  <a:pt x="43722" y="94129"/>
                  <a:pt x="21310" y="71717"/>
                  <a:pt x="75098" y="107576"/>
                </a:cubicBezTo>
                <a:cubicBezTo>
                  <a:pt x="88545" y="103094"/>
                  <a:pt x="106584" y="105197"/>
                  <a:pt x="115439" y="94129"/>
                </a:cubicBezTo>
                <a:cubicBezTo>
                  <a:pt x="126984" y="79698"/>
                  <a:pt x="111727" y="33477"/>
                  <a:pt x="128886" y="40341"/>
                </a:cubicBezTo>
                <a:cubicBezTo>
                  <a:pt x="158897" y="52345"/>
                  <a:pt x="182674" y="121023"/>
                  <a:pt x="182674" y="121023"/>
                </a:cubicBezTo>
                <a:cubicBezTo>
                  <a:pt x="187156" y="85164"/>
                  <a:pt x="162568" y="26868"/>
                  <a:pt x="196121" y="13447"/>
                </a:cubicBezTo>
                <a:cubicBezTo>
                  <a:pt x="226132" y="1443"/>
                  <a:pt x="230516" y="68271"/>
                  <a:pt x="249910" y="94129"/>
                </a:cubicBezTo>
                <a:lnTo>
                  <a:pt x="290251" y="147917"/>
                </a:lnTo>
                <a:cubicBezTo>
                  <a:pt x="299216" y="134470"/>
                  <a:pt x="309917" y="122031"/>
                  <a:pt x="317145" y="107576"/>
                </a:cubicBezTo>
                <a:cubicBezTo>
                  <a:pt x="323484" y="94898"/>
                  <a:pt x="320569" y="77258"/>
                  <a:pt x="330592" y="67235"/>
                </a:cubicBezTo>
                <a:cubicBezTo>
                  <a:pt x="340615" y="57212"/>
                  <a:pt x="357486" y="58270"/>
                  <a:pt x="370933" y="53788"/>
                </a:cubicBezTo>
                <a:cubicBezTo>
                  <a:pt x="414342" y="140605"/>
                  <a:pt x="384293" y="112203"/>
                  <a:pt x="411274" y="67235"/>
                </a:cubicBezTo>
                <a:cubicBezTo>
                  <a:pt x="417797" y="56364"/>
                  <a:pt x="429204" y="49306"/>
                  <a:pt x="438169" y="40341"/>
                </a:cubicBezTo>
                <a:cubicBezTo>
                  <a:pt x="470174" y="136355"/>
                  <a:pt x="441475" y="105298"/>
                  <a:pt x="505404" y="147917"/>
                </a:cubicBezTo>
                <a:cubicBezTo>
                  <a:pt x="509886" y="129988"/>
                  <a:pt x="502321" y="102394"/>
                  <a:pt x="518851" y="94129"/>
                </a:cubicBezTo>
                <a:cubicBezTo>
                  <a:pt x="531529" y="87790"/>
                  <a:pt x="532298" y="134470"/>
                  <a:pt x="532298" y="13447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8072462" y="4929198"/>
            <a:ext cx="506667" cy="148803"/>
          </a:xfrm>
          <a:custGeom>
            <a:avLst/>
            <a:gdLst>
              <a:gd name="connsiteX0" fmla="*/ 92110 w 640015"/>
              <a:gd name="connsiteY0" fmla="*/ 49529 h 210124"/>
              <a:gd name="connsiteX1" fmla="*/ 145898 w 640015"/>
              <a:gd name="connsiteY1" fmla="*/ 62976 h 210124"/>
              <a:gd name="connsiteX2" fmla="*/ 186239 w 640015"/>
              <a:gd name="connsiteY2" fmla="*/ 62976 h 210124"/>
              <a:gd name="connsiteX3" fmla="*/ 226580 w 640015"/>
              <a:gd name="connsiteY3" fmla="*/ 183999 h 210124"/>
              <a:gd name="connsiteX4" fmla="*/ 240028 w 640015"/>
              <a:gd name="connsiteY4" fmla="*/ 143658 h 210124"/>
              <a:gd name="connsiteX5" fmla="*/ 280369 w 640015"/>
              <a:gd name="connsiteY5" fmla="*/ 157105 h 210124"/>
              <a:gd name="connsiteX6" fmla="*/ 293816 w 640015"/>
              <a:gd name="connsiteY6" fmla="*/ 197446 h 210124"/>
              <a:gd name="connsiteX7" fmla="*/ 307263 w 640015"/>
              <a:gd name="connsiteY7" fmla="*/ 103317 h 210124"/>
              <a:gd name="connsiteX8" fmla="*/ 361051 w 640015"/>
              <a:gd name="connsiteY8" fmla="*/ 143658 h 210124"/>
              <a:gd name="connsiteX9" fmla="*/ 401392 w 640015"/>
              <a:gd name="connsiteY9" fmla="*/ 62976 h 210124"/>
              <a:gd name="connsiteX10" fmla="*/ 441733 w 640015"/>
              <a:gd name="connsiteY10" fmla="*/ 89870 h 210124"/>
              <a:gd name="connsiteX11" fmla="*/ 468628 w 640015"/>
              <a:gd name="connsiteY11" fmla="*/ 116764 h 210124"/>
              <a:gd name="connsiteX12" fmla="*/ 508969 w 640015"/>
              <a:gd name="connsiteY12" fmla="*/ 62976 h 210124"/>
              <a:gd name="connsiteX13" fmla="*/ 522416 w 640015"/>
              <a:gd name="connsiteY13" fmla="*/ 22635 h 210124"/>
              <a:gd name="connsiteX14" fmla="*/ 576204 w 640015"/>
              <a:gd name="connsiteY14" fmla="*/ 62976 h 210124"/>
              <a:gd name="connsiteX15" fmla="*/ 616545 w 640015"/>
              <a:gd name="connsiteY15" fmla="*/ 89870 h 210124"/>
              <a:gd name="connsiteX16" fmla="*/ 629992 w 640015"/>
              <a:gd name="connsiteY16" fmla="*/ 49529 h 210124"/>
              <a:gd name="connsiteX17" fmla="*/ 589651 w 640015"/>
              <a:gd name="connsiteY17" fmla="*/ 62976 h 210124"/>
              <a:gd name="connsiteX18" fmla="*/ 576204 w 640015"/>
              <a:gd name="connsiteY18" fmla="*/ 116764 h 210124"/>
              <a:gd name="connsiteX19" fmla="*/ 535863 w 640015"/>
              <a:gd name="connsiteY19" fmla="*/ 103317 h 210124"/>
              <a:gd name="connsiteX20" fmla="*/ 495522 w 640015"/>
              <a:gd name="connsiteY20" fmla="*/ 62976 h 210124"/>
              <a:gd name="connsiteX21" fmla="*/ 482075 w 640015"/>
              <a:gd name="connsiteY21" fmla="*/ 103317 h 210124"/>
              <a:gd name="connsiteX22" fmla="*/ 441733 w 640015"/>
              <a:gd name="connsiteY22" fmla="*/ 116764 h 210124"/>
              <a:gd name="connsiteX23" fmla="*/ 347604 w 640015"/>
              <a:gd name="connsiteY23" fmla="*/ 76423 h 210124"/>
              <a:gd name="connsiteX24" fmla="*/ 361051 w 640015"/>
              <a:gd name="connsiteY24" fmla="*/ 116764 h 210124"/>
              <a:gd name="connsiteX25" fmla="*/ 293816 w 640015"/>
              <a:gd name="connsiteY25" fmla="*/ 36082 h 210124"/>
              <a:gd name="connsiteX26" fmla="*/ 280369 w 640015"/>
              <a:gd name="connsiteY26" fmla="*/ 76423 h 210124"/>
              <a:gd name="connsiteX27" fmla="*/ 266922 w 640015"/>
              <a:gd name="connsiteY27" fmla="*/ 130211 h 210124"/>
              <a:gd name="connsiteX28" fmla="*/ 240028 w 640015"/>
              <a:gd name="connsiteY28" fmla="*/ 89870 h 210124"/>
              <a:gd name="connsiteX29" fmla="*/ 213133 w 640015"/>
              <a:gd name="connsiteY29" fmla="*/ 62976 h 210124"/>
              <a:gd name="connsiteX30" fmla="*/ 186239 w 640015"/>
              <a:gd name="connsiteY30" fmla="*/ 103317 h 210124"/>
              <a:gd name="connsiteX31" fmla="*/ 119004 w 640015"/>
              <a:gd name="connsiteY31" fmla="*/ 49529 h 210124"/>
              <a:gd name="connsiteX32" fmla="*/ 105557 w 640015"/>
              <a:gd name="connsiteY32" fmla="*/ 89870 h 210124"/>
              <a:gd name="connsiteX33" fmla="*/ 65216 w 640015"/>
              <a:gd name="connsiteY33" fmla="*/ 76423 h 210124"/>
              <a:gd name="connsiteX34" fmla="*/ 51769 w 640015"/>
              <a:gd name="connsiteY34" fmla="*/ 116764 h 210124"/>
              <a:gd name="connsiteX35" fmla="*/ 24875 w 640015"/>
              <a:gd name="connsiteY35" fmla="*/ 76423 h 210124"/>
              <a:gd name="connsiteX36" fmla="*/ 51769 w 640015"/>
              <a:gd name="connsiteY36" fmla="*/ 130211 h 210124"/>
              <a:gd name="connsiteX37" fmla="*/ 38322 w 640015"/>
              <a:gd name="connsiteY37" fmla="*/ 62976 h 210124"/>
              <a:gd name="connsiteX38" fmla="*/ 11428 w 640015"/>
              <a:gd name="connsiteY38" fmla="*/ 22635 h 210124"/>
              <a:gd name="connsiteX39" fmla="*/ 119004 w 640015"/>
              <a:gd name="connsiteY39" fmla="*/ 89870 h 210124"/>
              <a:gd name="connsiteX40" fmla="*/ 145898 w 640015"/>
              <a:gd name="connsiteY40" fmla="*/ 49529 h 210124"/>
              <a:gd name="connsiteX41" fmla="*/ 240028 w 640015"/>
              <a:gd name="connsiteY41" fmla="*/ 116764 h 210124"/>
              <a:gd name="connsiteX42" fmla="*/ 293816 w 640015"/>
              <a:gd name="connsiteY42" fmla="*/ 62976 h 210124"/>
              <a:gd name="connsiteX43" fmla="*/ 320710 w 640015"/>
              <a:gd name="connsiteY43" fmla="*/ 103317 h 210124"/>
              <a:gd name="connsiteX44" fmla="*/ 334157 w 640015"/>
              <a:gd name="connsiteY44" fmla="*/ 62976 h 210124"/>
              <a:gd name="connsiteX45" fmla="*/ 441733 w 640015"/>
              <a:gd name="connsiteY45" fmla="*/ 116764 h 210124"/>
              <a:gd name="connsiteX46" fmla="*/ 455180 w 640015"/>
              <a:gd name="connsiteY46" fmla="*/ 62976 h 210124"/>
              <a:gd name="connsiteX47" fmla="*/ 508969 w 640015"/>
              <a:gd name="connsiteY47" fmla="*/ 89870 h 210124"/>
              <a:gd name="connsiteX48" fmla="*/ 535863 w 640015"/>
              <a:gd name="connsiteY48" fmla="*/ 130211 h 210124"/>
              <a:gd name="connsiteX49" fmla="*/ 576204 w 640015"/>
              <a:gd name="connsiteY49" fmla="*/ 170552 h 210124"/>
              <a:gd name="connsiteX50" fmla="*/ 589651 w 640015"/>
              <a:gd name="connsiteY50" fmla="*/ 130211 h 210124"/>
              <a:gd name="connsiteX51" fmla="*/ 576204 w 640015"/>
              <a:gd name="connsiteY51" fmla="*/ 76423 h 2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40015" h="210124">
                <a:moveTo>
                  <a:pt x="92110" y="49529"/>
                </a:moveTo>
                <a:cubicBezTo>
                  <a:pt x="110039" y="54011"/>
                  <a:pt x="130521" y="52725"/>
                  <a:pt x="145898" y="62976"/>
                </a:cubicBezTo>
                <a:cubicBezTo>
                  <a:pt x="188554" y="91413"/>
                  <a:pt x="160753" y="139433"/>
                  <a:pt x="186239" y="62976"/>
                </a:cubicBezTo>
                <a:cubicBezTo>
                  <a:pt x="188504" y="74299"/>
                  <a:pt x="202720" y="176046"/>
                  <a:pt x="226580" y="183999"/>
                </a:cubicBezTo>
                <a:cubicBezTo>
                  <a:pt x="240027" y="188481"/>
                  <a:pt x="235545" y="157105"/>
                  <a:pt x="240028" y="143658"/>
                </a:cubicBezTo>
                <a:cubicBezTo>
                  <a:pt x="253475" y="148140"/>
                  <a:pt x="270346" y="147082"/>
                  <a:pt x="280369" y="157105"/>
                </a:cubicBezTo>
                <a:cubicBezTo>
                  <a:pt x="290392" y="167128"/>
                  <a:pt x="287477" y="210124"/>
                  <a:pt x="293816" y="197446"/>
                </a:cubicBezTo>
                <a:cubicBezTo>
                  <a:pt x="307990" y="169097"/>
                  <a:pt x="302781" y="134693"/>
                  <a:pt x="307263" y="103317"/>
                </a:cubicBezTo>
                <a:cubicBezTo>
                  <a:pt x="325192" y="116764"/>
                  <a:pt x="338639" y="143658"/>
                  <a:pt x="361051" y="143658"/>
                </a:cubicBezTo>
                <a:cubicBezTo>
                  <a:pt x="378429" y="143658"/>
                  <a:pt x="398076" y="72924"/>
                  <a:pt x="401392" y="62976"/>
                </a:cubicBezTo>
                <a:cubicBezTo>
                  <a:pt x="414839" y="71941"/>
                  <a:pt x="429113" y="79774"/>
                  <a:pt x="441733" y="89870"/>
                </a:cubicBezTo>
                <a:cubicBezTo>
                  <a:pt x="451633" y="97790"/>
                  <a:pt x="456857" y="121473"/>
                  <a:pt x="468628" y="116764"/>
                </a:cubicBezTo>
                <a:cubicBezTo>
                  <a:pt x="489437" y="108441"/>
                  <a:pt x="495522" y="80905"/>
                  <a:pt x="508969" y="62976"/>
                </a:cubicBezTo>
                <a:cubicBezTo>
                  <a:pt x="513451" y="49529"/>
                  <a:pt x="508242" y="22635"/>
                  <a:pt x="522416" y="22635"/>
                </a:cubicBezTo>
                <a:cubicBezTo>
                  <a:pt x="544828" y="22635"/>
                  <a:pt x="557967" y="49949"/>
                  <a:pt x="576204" y="62976"/>
                </a:cubicBezTo>
                <a:cubicBezTo>
                  <a:pt x="589355" y="72370"/>
                  <a:pt x="603098" y="80905"/>
                  <a:pt x="616545" y="89870"/>
                </a:cubicBezTo>
                <a:cubicBezTo>
                  <a:pt x="621027" y="76423"/>
                  <a:pt x="640015" y="59552"/>
                  <a:pt x="629992" y="49529"/>
                </a:cubicBezTo>
                <a:cubicBezTo>
                  <a:pt x="619969" y="39506"/>
                  <a:pt x="598506" y="51908"/>
                  <a:pt x="589651" y="62976"/>
                </a:cubicBezTo>
                <a:cubicBezTo>
                  <a:pt x="578106" y="77407"/>
                  <a:pt x="580686" y="98835"/>
                  <a:pt x="576204" y="116764"/>
                </a:cubicBezTo>
                <a:cubicBezTo>
                  <a:pt x="562757" y="112282"/>
                  <a:pt x="547657" y="111180"/>
                  <a:pt x="535863" y="103317"/>
                </a:cubicBezTo>
                <a:cubicBezTo>
                  <a:pt x="520040" y="92768"/>
                  <a:pt x="514539" y="62976"/>
                  <a:pt x="495522" y="62976"/>
                </a:cubicBezTo>
                <a:cubicBezTo>
                  <a:pt x="481348" y="62976"/>
                  <a:pt x="492098" y="93294"/>
                  <a:pt x="482075" y="103317"/>
                </a:cubicBezTo>
                <a:cubicBezTo>
                  <a:pt x="472052" y="113340"/>
                  <a:pt x="455180" y="112282"/>
                  <a:pt x="441733" y="116764"/>
                </a:cubicBezTo>
                <a:cubicBezTo>
                  <a:pt x="351028" y="26059"/>
                  <a:pt x="373078" y="0"/>
                  <a:pt x="347604" y="76423"/>
                </a:cubicBezTo>
                <a:cubicBezTo>
                  <a:pt x="352086" y="89870"/>
                  <a:pt x="375225" y="116764"/>
                  <a:pt x="361051" y="116764"/>
                </a:cubicBezTo>
                <a:cubicBezTo>
                  <a:pt x="343795" y="116764"/>
                  <a:pt x="301929" y="48251"/>
                  <a:pt x="293816" y="36082"/>
                </a:cubicBezTo>
                <a:cubicBezTo>
                  <a:pt x="289334" y="49529"/>
                  <a:pt x="284263" y="62794"/>
                  <a:pt x="280369" y="76423"/>
                </a:cubicBezTo>
                <a:cubicBezTo>
                  <a:pt x="275292" y="94193"/>
                  <a:pt x="284455" y="124367"/>
                  <a:pt x="266922" y="130211"/>
                </a:cubicBezTo>
                <a:cubicBezTo>
                  <a:pt x="251590" y="135322"/>
                  <a:pt x="250124" y="102490"/>
                  <a:pt x="240028" y="89870"/>
                </a:cubicBezTo>
                <a:cubicBezTo>
                  <a:pt x="232108" y="79970"/>
                  <a:pt x="222098" y="71941"/>
                  <a:pt x="213133" y="62976"/>
                </a:cubicBezTo>
                <a:cubicBezTo>
                  <a:pt x="204168" y="76423"/>
                  <a:pt x="201244" y="97315"/>
                  <a:pt x="186239" y="103317"/>
                </a:cubicBezTo>
                <a:cubicBezTo>
                  <a:pt x="152054" y="116991"/>
                  <a:pt x="129261" y="64914"/>
                  <a:pt x="119004" y="49529"/>
                </a:cubicBezTo>
                <a:cubicBezTo>
                  <a:pt x="114522" y="62976"/>
                  <a:pt x="118235" y="83531"/>
                  <a:pt x="105557" y="89870"/>
                </a:cubicBezTo>
                <a:cubicBezTo>
                  <a:pt x="92879" y="96209"/>
                  <a:pt x="77894" y="70084"/>
                  <a:pt x="65216" y="76423"/>
                </a:cubicBezTo>
                <a:cubicBezTo>
                  <a:pt x="52538" y="82762"/>
                  <a:pt x="56251" y="103317"/>
                  <a:pt x="51769" y="116764"/>
                </a:cubicBezTo>
                <a:cubicBezTo>
                  <a:pt x="51769" y="116764"/>
                  <a:pt x="24875" y="60262"/>
                  <a:pt x="24875" y="76423"/>
                </a:cubicBezTo>
                <a:cubicBezTo>
                  <a:pt x="24875" y="96469"/>
                  <a:pt x="42804" y="112282"/>
                  <a:pt x="51769" y="130211"/>
                </a:cubicBezTo>
                <a:cubicBezTo>
                  <a:pt x="47287" y="107799"/>
                  <a:pt x="46347" y="84376"/>
                  <a:pt x="38322" y="62976"/>
                </a:cubicBezTo>
                <a:cubicBezTo>
                  <a:pt x="32647" y="47844"/>
                  <a:pt x="0" y="11207"/>
                  <a:pt x="11428" y="22635"/>
                </a:cubicBezTo>
                <a:cubicBezTo>
                  <a:pt x="88005" y="99212"/>
                  <a:pt x="6824" y="67434"/>
                  <a:pt x="119004" y="89870"/>
                </a:cubicBezTo>
                <a:cubicBezTo>
                  <a:pt x="127969" y="76423"/>
                  <a:pt x="129899" y="51815"/>
                  <a:pt x="145898" y="49529"/>
                </a:cubicBezTo>
                <a:cubicBezTo>
                  <a:pt x="200962" y="41663"/>
                  <a:pt x="217939" y="83631"/>
                  <a:pt x="240028" y="116764"/>
                </a:cubicBezTo>
                <a:cubicBezTo>
                  <a:pt x="246356" y="97780"/>
                  <a:pt x="251629" y="46101"/>
                  <a:pt x="293816" y="62976"/>
                </a:cubicBezTo>
                <a:cubicBezTo>
                  <a:pt x="308821" y="68978"/>
                  <a:pt x="311745" y="89870"/>
                  <a:pt x="320710" y="103317"/>
                </a:cubicBezTo>
                <a:cubicBezTo>
                  <a:pt x="325192" y="89870"/>
                  <a:pt x="320175" y="65306"/>
                  <a:pt x="334157" y="62976"/>
                </a:cubicBezTo>
                <a:cubicBezTo>
                  <a:pt x="360474" y="58590"/>
                  <a:pt x="418751" y="101442"/>
                  <a:pt x="441733" y="116764"/>
                </a:cubicBezTo>
                <a:cubicBezTo>
                  <a:pt x="446215" y="98835"/>
                  <a:pt x="438021" y="69840"/>
                  <a:pt x="455180" y="62976"/>
                </a:cubicBezTo>
                <a:cubicBezTo>
                  <a:pt x="473792" y="55531"/>
                  <a:pt x="493569" y="77037"/>
                  <a:pt x="508969" y="89870"/>
                </a:cubicBezTo>
                <a:cubicBezTo>
                  <a:pt x="521385" y="100216"/>
                  <a:pt x="525517" y="117796"/>
                  <a:pt x="535863" y="130211"/>
                </a:cubicBezTo>
                <a:cubicBezTo>
                  <a:pt x="548037" y="144820"/>
                  <a:pt x="562757" y="157105"/>
                  <a:pt x="576204" y="170552"/>
                </a:cubicBezTo>
                <a:cubicBezTo>
                  <a:pt x="580686" y="157105"/>
                  <a:pt x="589651" y="144385"/>
                  <a:pt x="589651" y="130211"/>
                </a:cubicBezTo>
                <a:cubicBezTo>
                  <a:pt x="589651" y="111730"/>
                  <a:pt x="576204" y="76423"/>
                  <a:pt x="576204" y="7642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3581411" cy="218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62" y="1643050"/>
            <a:ext cx="3643338" cy="230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TextBox"/>
          <p:cNvSpPr txBox="1"/>
          <p:nvPr/>
        </p:nvSpPr>
        <p:spPr>
          <a:xfrm>
            <a:off x="1285852" y="4272677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Παρατηρώ (αυτό φαίνεται και στο διάγραμμα) ότι όταν αρχίζει ο βρασμός του νερού η θερμοκρασία του μένει σταθερή στους 100 </a:t>
            </a:r>
            <a:r>
              <a:rPr lang="el-GR" sz="1600" baseline="30000" dirty="0" smtClean="0"/>
              <a:t>ο</a:t>
            </a:r>
            <a:r>
              <a:rPr lang="en-US" sz="1600" dirty="0" smtClean="0"/>
              <a:t>C, </a:t>
            </a:r>
            <a:r>
              <a:rPr lang="el-GR" sz="1600" dirty="0" smtClean="0"/>
              <a:t>αν και συνεχίζω να θερμαίνω το νερό. </a:t>
            </a:r>
          </a:p>
          <a:p>
            <a:r>
              <a:rPr lang="el-GR" sz="1600" dirty="0" smtClean="0"/>
              <a:t>Αυτό συμβαίνει, γιατί το νερό είναι χημική ουσία.</a:t>
            </a:r>
            <a:endParaRPr lang="en-US" sz="1600" dirty="0"/>
          </a:p>
        </p:txBody>
      </p:sp>
      <p:sp>
        <p:nvSpPr>
          <p:cNvPr id="23" name="22 - TextBox"/>
          <p:cNvSpPr txBox="1"/>
          <p:nvPr/>
        </p:nvSpPr>
        <p:spPr>
          <a:xfrm>
            <a:off x="214282" y="41433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Ποτήρι </a:t>
            </a:r>
            <a:r>
              <a:rPr lang="el-GR" b="1" dirty="0" smtClean="0"/>
              <a:t>Α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7643834" y="421481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Ποτήρι </a:t>
            </a:r>
            <a:r>
              <a:rPr lang="el-GR" b="1" dirty="0" smtClean="0"/>
              <a:t>Β</a:t>
            </a:r>
            <a:endParaRPr lang="en-US" b="1" dirty="0"/>
          </a:p>
        </p:txBody>
      </p:sp>
      <p:sp>
        <p:nvSpPr>
          <p:cNvPr id="26" name="25 - TextBox"/>
          <p:cNvSpPr txBox="1"/>
          <p:nvPr/>
        </p:nvSpPr>
        <p:spPr>
          <a:xfrm>
            <a:off x="4786314" y="4425077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Παρατηρώ (αυτό φαίνεται και στο διάγραμμα) ότι όταν αρχίζει ο βρασμός του αλατόνερου η θερμοκρασία του δεν μένει σταθερή στους 100 </a:t>
            </a:r>
            <a:r>
              <a:rPr lang="el-GR" sz="1600" baseline="30000" dirty="0" smtClean="0"/>
              <a:t>ο</a:t>
            </a:r>
            <a:r>
              <a:rPr lang="en-US" sz="1600" dirty="0" smtClean="0"/>
              <a:t>C,</a:t>
            </a:r>
            <a:r>
              <a:rPr lang="el-GR" sz="1600" dirty="0" smtClean="0"/>
              <a:t> αλλά αυξάνεται. </a:t>
            </a:r>
          </a:p>
          <a:p>
            <a:r>
              <a:rPr lang="el-GR" sz="1600" dirty="0" smtClean="0"/>
              <a:t>Αυτό συμβαίνει, γιατί το αλατόνερο είναι μίγμα , και όχι χημική ουσία.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 animBg="1"/>
      <p:bldP spid="18" grpId="0" animBg="1"/>
      <p:bldP spid="22" grpId="0" animBg="1"/>
      <p:bldP spid="25" grpId="0"/>
      <p:bldP spid="23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ΜΙΓΜΑΤΑ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14348" y="121442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srgbClr val="FF0000"/>
                </a:solidFill>
              </a:rPr>
              <a:t>Μίγματα</a:t>
            </a:r>
            <a:r>
              <a:rPr lang="el-GR" sz="2400" dirty="0" smtClean="0"/>
              <a:t> είναι συστήματα (υλικά)   που προκύπτουν  από την ανάμειξη  ( = ανακάτεμα) δύο ή περισσοτέρων </a:t>
            </a:r>
            <a:r>
              <a:rPr lang="el-GR" sz="2400" dirty="0" smtClean="0"/>
              <a:t>ουσιών (ή χημικών </a:t>
            </a:r>
            <a:r>
              <a:rPr lang="el-GR" sz="2400" dirty="0" err="1" smtClean="0"/>
              <a:t>ουσίων</a:t>
            </a:r>
            <a:r>
              <a:rPr lang="el-GR" sz="2400" dirty="0" smtClean="0"/>
              <a:t>).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857224" y="307181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Οι διαφορετικές  ουσίες που αποτελούν ένα  μίγμα ονομάζονται συστατικά του μίγματος.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ΜΙΓΜΑΤΑ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593467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u="sng" dirty="0" smtClean="0"/>
              <a:t>τρία συστατικά του  μίγματος  </a:t>
            </a:r>
            <a:r>
              <a:rPr lang="el-GR" dirty="0" smtClean="0"/>
              <a:t>ελληνικού καφέ είναι:   καφές , ζάχαρη και νερό.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642910" y="5000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Παραδείγματα μιγμάτων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1643042" y="271462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   </a:t>
            </a:r>
            <a:r>
              <a:rPr lang="el-GR" sz="2000" u="sng" dirty="0" smtClean="0"/>
              <a:t>μίγμα</a:t>
            </a:r>
            <a:r>
              <a:rPr lang="el-GR" sz="2000" dirty="0" smtClean="0"/>
              <a:t>   ελληνικού καφέ έχει </a:t>
            </a:r>
            <a:r>
              <a:rPr lang="el-GR" sz="2000" u="sng" dirty="0" smtClean="0"/>
              <a:t>συστατικά</a:t>
            </a:r>
            <a:r>
              <a:rPr lang="el-GR" sz="2000" dirty="0" smtClean="0"/>
              <a:t>:</a:t>
            </a:r>
            <a:endParaRPr lang="en-US" sz="2000" dirty="0"/>
          </a:p>
        </p:txBody>
      </p:sp>
      <p:sp>
        <p:nvSpPr>
          <p:cNvPr id="8" name="7 - Έλλειψη"/>
          <p:cNvSpPr/>
          <p:nvPr/>
        </p:nvSpPr>
        <p:spPr>
          <a:xfrm>
            <a:off x="1357290" y="2500306"/>
            <a:ext cx="3214710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4357686" y="2643182"/>
            <a:ext cx="1285884" cy="21431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5643570" y="2143116"/>
            <a:ext cx="1143008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5572132" y="235743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ζάχαρη</a:t>
            </a:r>
            <a:endParaRPr lang="en-US" sz="2400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1294673" y="1991419"/>
            <a:ext cx="738894" cy="47078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Έλλειψη"/>
          <p:cNvSpPr/>
          <p:nvPr/>
        </p:nvSpPr>
        <p:spPr>
          <a:xfrm>
            <a:off x="857224" y="1214422"/>
            <a:ext cx="1214446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TextBox"/>
          <p:cNvSpPr txBox="1"/>
          <p:nvPr/>
        </p:nvSpPr>
        <p:spPr>
          <a:xfrm>
            <a:off x="1000100" y="136944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καφέ</a:t>
            </a:r>
            <a:endParaRPr lang="en-US" sz="2400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1428728" y="3643314"/>
            <a:ext cx="857256" cy="42862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Έλλειψη"/>
          <p:cNvSpPr/>
          <p:nvPr/>
        </p:nvSpPr>
        <p:spPr>
          <a:xfrm>
            <a:off x="285720" y="3643314"/>
            <a:ext cx="1142976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TextBox"/>
          <p:cNvSpPr txBox="1"/>
          <p:nvPr/>
        </p:nvSpPr>
        <p:spPr>
          <a:xfrm>
            <a:off x="500002" y="392906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νερό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02865"/>
            <a:ext cx="4714876" cy="265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/>
      <p:bldP spid="16" grpId="0" animBg="1"/>
      <p:bldP spid="17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ΜΙΓΜΑΤΑ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593467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u="sng" dirty="0" smtClean="0"/>
              <a:t>δύο συστατικά του  μίγματος  </a:t>
            </a:r>
            <a:r>
              <a:rPr lang="el-GR" dirty="0" smtClean="0"/>
              <a:t>αλατόνερου είναι:   αλάτι και νερό.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642910" y="5000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Παραδείγματα μιγμάτων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1643042" y="271462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   </a:t>
            </a:r>
            <a:r>
              <a:rPr lang="el-GR" sz="2000" u="sng" dirty="0" smtClean="0"/>
              <a:t>μίγμα</a:t>
            </a:r>
            <a:r>
              <a:rPr lang="el-GR" sz="2000" dirty="0" smtClean="0"/>
              <a:t>   αλατόνερο έχει </a:t>
            </a:r>
            <a:r>
              <a:rPr lang="el-GR" sz="2000" u="sng" dirty="0" smtClean="0"/>
              <a:t>συστατικά</a:t>
            </a:r>
            <a:r>
              <a:rPr lang="el-GR" sz="2000" dirty="0" smtClean="0"/>
              <a:t>:</a:t>
            </a:r>
            <a:endParaRPr lang="en-US" sz="2000" dirty="0"/>
          </a:p>
        </p:txBody>
      </p:sp>
      <p:sp>
        <p:nvSpPr>
          <p:cNvPr id="8" name="7 - Έλλειψη"/>
          <p:cNvSpPr/>
          <p:nvPr/>
        </p:nvSpPr>
        <p:spPr>
          <a:xfrm>
            <a:off x="1357290" y="2500306"/>
            <a:ext cx="3214710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13 - Ευθύγραμμο βέλος σύνδεσης"/>
          <p:cNvCxnSpPr>
            <a:endCxn id="16" idx="3"/>
          </p:cNvCxnSpPr>
          <p:nvPr/>
        </p:nvCxnSpPr>
        <p:spPr>
          <a:xfrm flipV="1">
            <a:off x="3428992" y="1824184"/>
            <a:ext cx="963670" cy="60468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Έλλειψη"/>
          <p:cNvSpPr/>
          <p:nvPr/>
        </p:nvSpPr>
        <p:spPr>
          <a:xfrm>
            <a:off x="4214810" y="1214422"/>
            <a:ext cx="1214446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TextBox"/>
          <p:cNvSpPr txBox="1"/>
          <p:nvPr/>
        </p:nvSpPr>
        <p:spPr>
          <a:xfrm>
            <a:off x="4143372" y="128586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Αλάτι </a:t>
            </a:r>
            <a:endParaRPr lang="en-US" sz="2400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1428728" y="3571876"/>
            <a:ext cx="642942" cy="50006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Έλλειψη"/>
          <p:cNvSpPr/>
          <p:nvPr/>
        </p:nvSpPr>
        <p:spPr>
          <a:xfrm>
            <a:off x="285720" y="3643314"/>
            <a:ext cx="1142976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TextBox"/>
          <p:cNvSpPr txBox="1"/>
          <p:nvPr/>
        </p:nvSpPr>
        <p:spPr>
          <a:xfrm>
            <a:off x="500002" y="392906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νερό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361169"/>
            <a:ext cx="3071802" cy="34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071" y="3836440"/>
            <a:ext cx="3490929" cy="30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Ιδιότητες μιγμάτων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1214422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	</a:t>
            </a:r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dirty="0" smtClean="0"/>
              <a:t>. Μπορώ να φτιάξω ένα μίγμα (π.χ. καφές) ανακατεύοντας σε οποιαδήποτε αναλογία τα συστατικά του.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385762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Μπορώ να φτιάξω καφέ με αναλογία συστατικών: 1 κουταλάκι καφέ με 30 </a:t>
            </a:r>
            <a:r>
              <a:rPr lang="en-US" sz="2000" dirty="0" smtClean="0"/>
              <a:t>ml </a:t>
            </a:r>
            <a:r>
              <a:rPr lang="el-GR" sz="2000" dirty="0" smtClean="0"/>
              <a:t>νερό.</a:t>
            </a:r>
            <a:endParaRPr lang="en-US" sz="2000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58" y="3286124"/>
            <a:ext cx="181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Παράδειγμα </a:t>
            </a:r>
            <a:endParaRPr lang="en-US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1428728" y="5842337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Μπορώ να φτιάξω καφέ με αναλογία συστατικών: 1 κουταλάκι καφέ με 50 </a:t>
            </a:r>
            <a:r>
              <a:rPr lang="en-US" sz="2000" dirty="0" smtClean="0"/>
              <a:t>ml </a:t>
            </a:r>
            <a:r>
              <a:rPr lang="el-GR" sz="2000" dirty="0" smtClean="0"/>
              <a:t>νερό.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071" y="3836440"/>
            <a:ext cx="3490929" cy="30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Ιδιότητες μιγμάτων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4282" y="385762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Σε ένα μίγμα ελληνικού καφέ … η ζάχαρη διατηρεί την ιδιότητά της να είναι γλυκιά.</a:t>
            </a:r>
            <a:endParaRPr lang="en-US" sz="2000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58" y="3286124"/>
            <a:ext cx="181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Παράδειγμα </a:t>
            </a:r>
            <a:endParaRPr lang="en-US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1285852" y="5842337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Σε ένα μίγμα σούπας .. το συστατικό καρότο …διατηρεί τις ιδιότητες του (χρώμα, γεύση..).</a:t>
            </a:r>
            <a:endParaRPr lang="en-US" sz="2000" dirty="0"/>
          </a:p>
        </p:txBody>
      </p:sp>
      <p:sp>
        <p:nvSpPr>
          <p:cNvPr id="10" name="9 - TextBox"/>
          <p:cNvSpPr txBox="1"/>
          <p:nvPr/>
        </p:nvSpPr>
        <p:spPr>
          <a:xfrm>
            <a:off x="285720" y="1357298"/>
            <a:ext cx="7072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	</a:t>
            </a:r>
            <a:r>
              <a:rPr lang="el-GR" sz="2000" b="1" dirty="0" smtClean="0">
                <a:solidFill>
                  <a:srgbClr val="FF0000"/>
                </a:solidFill>
              </a:rPr>
              <a:t>2</a:t>
            </a:r>
            <a:r>
              <a:rPr lang="el-GR" sz="2000" dirty="0" smtClean="0"/>
              <a:t>. Τα συστατικά ενός μίγματος μπορούν να διατηρούν  πολλές από τις ιδιότητές τους . </a:t>
            </a:r>
          </a:p>
          <a:p>
            <a:r>
              <a:rPr lang="el-GR" sz="2000" dirty="0" smtClean="0"/>
              <a:t>Ενώ ένα ορισμένο μίγμα δεν έχει σταθερές ιδιότητες (αλλά εξαρτάται κάθε φορά από την αναλογία των συστατικών που περιέχει)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214422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smtClean="0">
                <a:solidFill>
                  <a:srgbClr val="FF0000"/>
                </a:solidFill>
              </a:rPr>
              <a:t>Ιδιότητες μιγμάτων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215074" y="3214686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συστατικά ενός μίγματος μπορούν να διατηρούν  πολλές από τις ιδιότητές τους.</a:t>
            </a:r>
            <a:endParaRPr lang="en-US" sz="24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1571604" y="1785926"/>
            <a:ext cx="1714512" cy="128588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85720" y="3072348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Μπορώ να φτιάξω ένα μίγμα (π.χ. καφές) ανακατεύοντας σε οποιαδήποτε αναλογία τα συστατικά του. </a:t>
            </a:r>
          </a:p>
          <a:p>
            <a:r>
              <a:rPr lang="el-GR" sz="2400" dirty="0" smtClean="0"/>
              <a:t>Επίσης ένα ορισμένο μίγμα (π.χ. καφές), δεν έχει πάντα τις ίδιες ιδιότητες…</a:t>
            </a:r>
            <a:endParaRPr lang="en-US" sz="24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250661" y="1893083"/>
            <a:ext cx="1419236" cy="120492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28596" y="5214950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b="1" u="sng" dirty="0" smtClean="0"/>
              <a:t>Αντίθετα</a:t>
            </a:r>
            <a:r>
              <a:rPr lang="el-GR" dirty="0" smtClean="0"/>
              <a:t> στα </a:t>
            </a:r>
            <a:r>
              <a:rPr lang="el-GR" u="sng" dirty="0" smtClean="0"/>
              <a:t>μίγματα</a:t>
            </a:r>
            <a:r>
              <a:rPr lang="el-GR" dirty="0" smtClean="0"/>
              <a:t> η αναλογία </a:t>
            </a:r>
            <a:r>
              <a:rPr lang="el-GR" dirty="0" smtClean="0"/>
              <a:t>συστατικών, από τα οποία αποτελείτε,  </a:t>
            </a:r>
            <a:r>
              <a:rPr lang="el-GR" dirty="0" smtClean="0"/>
              <a:t>δεν είναι σταθερή. </a:t>
            </a:r>
          </a:p>
          <a:p>
            <a:r>
              <a:rPr lang="el-GR" dirty="0" smtClean="0"/>
              <a:t>Ενώ ένα ορισμένο </a:t>
            </a:r>
            <a:r>
              <a:rPr lang="el-GR" u="sng" dirty="0" smtClean="0"/>
              <a:t>μίγμα</a:t>
            </a:r>
            <a:r>
              <a:rPr lang="el-GR" dirty="0" smtClean="0"/>
              <a:t> (π.χ. ζαχαρόνερο ) δεν έχει πάντα τις ίδιες ιδιότητες.</a:t>
            </a:r>
            <a:endParaRPr lang="en-US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Χημικές ουσίες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85720" y="57148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Χημική ουσία (ή ουσία) </a:t>
            </a:r>
            <a:r>
              <a:rPr lang="el-GR" sz="2400" dirty="0" smtClean="0"/>
              <a:t>είναι μια μορφή ύλης που αποτελείται από ένα ή περισσότερα </a:t>
            </a:r>
            <a:r>
              <a:rPr lang="el-GR" sz="2400" dirty="0" smtClean="0"/>
              <a:t>συστατικά, </a:t>
            </a:r>
            <a:r>
              <a:rPr lang="el-GR" sz="2400" u="sng" dirty="0" smtClean="0"/>
              <a:t>για την οποία όμως ισχύει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2857488" y="1928802"/>
            <a:ext cx="628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Χημική ουσία (ή ουσία) </a:t>
            </a:r>
            <a:r>
              <a:rPr lang="el-GR" dirty="0" smtClean="0"/>
              <a:t>είναι μια μορφή της ύλης (στερεή, υγρή ή αέρια)  που η </a:t>
            </a:r>
            <a:r>
              <a:rPr lang="el-GR" u="sng" dirty="0" smtClean="0"/>
              <a:t>αναλογία των συστατικών της είναι πάντα σταθερή </a:t>
            </a:r>
            <a:r>
              <a:rPr lang="el-GR" u="sng" dirty="0" smtClean="0"/>
              <a:t> (έχει σταθερή σύσταση) </a:t>
            </a:r>
            <a:r>
              <a:rPr lang="el-GR" dirty="0" smtClean="0"/>
              <a:t>και έχει </a:t>
            </a:r>
            <a:r>
              <a:rPr lang="el-GR" u="sng" dirty="0" smtClean="0"/>
              <a:t>συγκεκριμένες </a:t>
            </a:r>
            <a:r>
              <a:rPr lang="el-GR" u="sng" dirty="0" smtClean="0"/>
              <a:t>ιδιότητε</a:t>
            </a:r>
            <a:r>
              <a:rPr lang="el-GR" dirty="0" smtClean="0"/>
              <a:t>ς (</a:t>
            </a:r>
            <a:r>
              <a:rPr lang="el-GR" dirty="0" err="1" smtClean="0"/>
              <a:t>π.χ</a:t>
            </a:r>
            <a:r>
              <a:rPr lang="el-GR" dirty="0" smtClean="0"/>
              <a:t> χρώμα, σημείο τήξεως κ.α.) που δεν αλλάζουν 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5864" y="4214818"/>
            <a:ext cx="200813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6786578" y="6488668"/>
            <a:ext cx="263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Μίγμα (νερό και ζάχαρη)</a:t>
            </a:r>
            <a:r>
              <a:rPr lang="el-GR" b="1" dirty="0" smtClean="0"/>
              <a:t> 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1919292" cy="23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0" y="3786190"/>
            <a:ext cx="359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Νερό είναι Χημική </a:t>
            </a:r>
            <a:r>
              <a:rPr lang="el-GR" b="1" dirty="0" smtClean="0"/>
              <a:t>ουσία (ή ουσία)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1366</Words>
  <PresentationFormat>Προβολή στην οθόνη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496</cp:revision>
  <dcterms:created xsi:type="dcterms:W3CDTF">2020-03-28T09:35:19Z</dcterms:created>
  <dcterms:modified xsi:type="dcterms:W3CDTF">2024-01-23T05:11:39Z</dcterms:modified>
</cp:coreProperties>
</file>