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11" r:id="rId3"/>
    <p:sldId id="310" r:id="rId4"/>
    <p:sldId id="332" r:id="rId5"/>
    <p:sldId id="312" r:id="rId6"/>
    <p:sldId id="333" r:id="rId7"/>
    <p:sldId id="345" r:id="rId8"/>
    <p:sldId id="346" r:id="rId9"/>
    <p:sldId id="336" r:id="rId10"/>
    <p:sldId id="364" r:id="rId11"/>
    <p:sldId id="348" r:id="rId12"/>
    <p:sldId id="349" r:id="rId13"/>
    <p:sldId id="350" r:id="rId14"/>
    <p:sldId id="368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24" autoAdjust="0"/>
  </p:normalViewPr>
  <p:slideViewPr>
    <p:cSldViewPr>
      <p:cViewPr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23/1/2024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000232" y="2571744"/>
            <a:ext cx="55721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Τα άτομα και τα ιόντα  είναι πολύ </a:t>
            </a:r>
            <a:r>
              <a:rPr lang="el-GR" sz="2800" dirty="0" err="1" smtClean="0">
                <a:solidFill>
                  <a:srgbClr val="FF0000"/>
                </a:solidFill>
              </a:rPr>
              <a:t>πολύ</a:t>
            </a:r>
            <a:r>
              <a:rPr lang="el-GR" sz="2800" dirty="0" smtClean="0">
                <a:solidFill>
                  <a:srgbClr val="FF0000"/>
                </a:solidFill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</a:rPr>
              <a:t>μικρά….δεν</a:t>
            </a:r>
            <a:r>
              <a:rPr lang="el-GR" sz="2800" dirty="0" smtClean="0">
                <a:solidFill>
                  <a:srgbClr val="FF0000"/>
                </a:solidFill>
              </a:rPr>
              <a:t> φαίνονται ούτε με μικροσκόπιο….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500042"/>
            <a:ext cx="857252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u="sng" dirty="0" smtClean="0"/>
              <a:t>Χημικά στοιχεία </a:t>
            </a:r>
            <a:r>
              <a:rPr lang="el-GR" sz="2800" b="1" dirty="0" smtClean="0"/>
              <a:t>(ή στοιχεία) είναι υλικά που αποτελούνται από ένα είδος ατόμου</a:t>
            </a:r>
            <a:r>
              <a:rPr lang="el-GR" sz="2800" dirty="0" smtClean="0"/>
              <a:t>. </a:t>
            </a:r>
          </a:p>
          <a:p>
            <a:endParaRPr lang="el-GR" sz="2800" dirty="0" smtClean="0"/>
          </a:p>
          <a:p>
            <a:pPr algn="ctr"/>
            <a:r>
              <a:rPr lang="el-GR" sz="2800" u="sng" dirty="0" smtClean="0">
                <a:solidFill>
                  <a:srgbClr val="FF0000"/>
                </a:solidFill>
              </a:rPr>
              <a:t>Δηλαδή</a:t>
            </a:r>
            <a:r>
              <a:rPr lang="el-GR" sz="2800" dirty="0" smtClean="0">
                <a:solidFill>
                  <a:srgbClr val="FF0000"/>
                </a:solidFill>
              </a:rPr>
              <a:t> αποτελούνται από άτομα που όλα έχουν στον πυρήνα τους, τον ίδιο αριθμό πρωτονίων  (δηλαδή ίδιο ατομικό αριθμό)</a:t>
            </a:r>
            <a:endParaRPr lang="el-GR" sz="2800" dirty="0" smtClean="0"/>
          </a:p>
          <a:p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0" y="628652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Στη φύση υπάρχουν περίπου 118 διαφορετικά χημικά στοιχεία (ή στοιχεία) </a:t>
            </a:r>
            <a:endParaRPr lang="en-US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2071670" y="400050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Για </a:t>
            </a:r>
            <a:r>
              <a:rPr lang="el-GR" b="1" dirty="0" smtClean="0"/>
              <a:t>παράδειγμα</a:t>
            </a:r>
            <a:r>
              <a:rPr lang="el-GR" dirty="0" smtClean="0"/>
              <a:t> ένα υλικό που αποτελείται από άτομα άνθρακα είναι στοιχείο, διότι σε όλα τα άτομα του θα υπάρχουν έξι πρωτόνια.</a:t>
            </a:r>
          </a:p>
          <a:p>
            <a:r>
              <a:rPr lang="el-GR" dirty="0" smtClean="0"/>
              <a:t>Χημικά στοιχεία είναι ο άνθρακας ,  το </a:t>
            </a:r>
            <a:r>
              <a:rPr lang="el-GR" dirty="0" err="1" smtClean="0"/>
              <a:t>λίθιο</a:t>
            </a:r>
            <a:r>
              <a:rPr lang="el-GR" dirty="0" smtClean="0"/>
              <a:t>,  το οξυγόνο </a:t>
            </a:r>
            <a:r>
              <a:rPr lang="el-GR" dirty="0" err="1" smtClean="0"/>
              <a:t>κ.α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215206" y="53809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3429024" cy="329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άνθρακα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άνθρακα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215206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0" y="385762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Ο άνθρακας αποτελείται από άτομα άνθρακα, που όλα τα άτομα έχουν μέσα στο πυρήνα τους 6 πρωτόνια, γιαυτό και τα άτομα αυτά είναι άτομα άνθρακα.</a:t>
            </a:r>
          </a:p>
        </p:txBody>
      </p:sp>
      <p:sp>
        <p:nvSpPr>
          <p:cNvPr id="57" name="56 - Ορθογώνιο"/>
          <p:cNvSpPr/>
          <p:nvPr/>
        </p:nvSpPr>
        <p:spPr>
          <a:xfrm>
            <a:off x="285720" y="5572140"/>
            <a:ext cx="3854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u="sng" dirty="0" smtClean="0"/>
              <a:t>Άρα ο άνθρακας έχει ατομικό αριθμό 6</a:t>
            </a:r>
            <a:endParaRPr lang="en-US" u="sng" dirty="0" smtClean="0"/>
          </a:p>
        </p:txBody>
      </p:sp>
      <p:sp>
        <p:nvSpPr>
          <p:cNvPr id="58" name="57 - Ορθογώνιο"/>
          <p:cNvSpPr/>
          <p:nvPr/>
        </p:nvSpPr>
        <p:spPr>
          <a:xfrm>
            <a:off x="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u="sng" dirty="0" smtClean="0"/>
              <a:t>Το υλικό άνθρακας είναι χημικό στοιχείο, αφού αποτελείται από ένα είδος ατόμου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29" grpId="0"/>
      <p:bldP spid="34" grpId="0"/>
      <p:bldP spid="39" grpId="0"/>
      <p:bldP spid="40" grpId="0"/>
      <p:bldP spid="48" grpId="0" animBg="1"/>
      <p:bldP spid="50" grpId="0" animBg="1"/>
      <p:bldP spid="51" grpId="0" animBg="1"/>
      <p:bldP spid="52" grpId="0"/>
      <p:bldP spid="53" grpId="0" animBg="1"/>
      <p:bldP spid="54" grpId="0"/>
      <p:bldP spid="56" grpId="0"/>
      <p:bldP spid="57" grpId="0"/>
      <p:bldP spid="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929454" y="492919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786190"/>
            <a:ext cx="464347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λίθιο αποτελείται από άτομα </a:t>
            </a:r>
            <a:r>
              <a:rPr lang="el-GR" sz="2000" dirty="0" err="1" smtClean="0"/>
              <a:t>λιθίου</a:t>
            </a:r>
            <a:r>
              <a:rPr lang="el-GR" sz="2000" dirty="0" smtClean="0"/>
              <a:t>, που όλα τα άτομα έχουν μέσα στο πυρήνα τους 3 πρωτόνια, γιαυτό και τα άτομα αυτά είναι άτομα λιθίου .</a:t>
            </a:r>
          </a:p>
          <a:p>
            <a:r>
              <a:rPr lang="el-GR" sz="2000" u="sng" dirty="0" smtClean="0"/>
              <a:t>Άρα το λίθιο έχει ατομικό αριθμό 3</a:t>
            </a:r>
          </a:p>
          <a:p>
            <a:endParaRPr lang="el-GR" sz="2000" u="sng" dirty="0" smtClean="0"/>
          </a:p>
          <a:p>
            <a:r>
              <a:rPr lang="el-GR" sz="2000" b="1" u="sng" dirty="0" smtClean="0"/>
              <a:t>Το υλικό </a:t>
            </a:r>
            <a:r>
              <a:rPr lang="el-GR" sz="2000" b="1" u="sng" dirty="0" err="1" smtClean="0"/>
              <a:t>λίθιο</a:t>
            </a:r>
            <a:r>
              <a:rPr lang="el-GR" sz="2000" b="1" u="sng" dirty="0" smtClean="0"/>
              <a:t> είναι χημικό στοιχείο, αφού αποτελείται από ένα είδος ατόμου</a:t>
            </a:r>
          </a:p>
          <a:p>
            <a:endParaRPr lang="el-GR" sz="2000" u="sng" dirty="0" smtClean="0"/>
          </a:p>
          <a:p>
            <a:endParaRPr lang="el-GR" sz="2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λιθίου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λιθίου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357554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2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9" grpId="0" animBg="1"/>
      <p:bldP spid="20" grpId="0" animBg="1"/>
      <p:bldP spid="21" grpId="0" animBg="1"/>
      <p:bldP spid="24" grpId="0" animBg="1"/>
      <p:bldP spid="43" grpId="0"/>
      <p:bldP spid="45" grpId="0"/>
      <p:bldP spid="49" grpId="0"/>
      <p:bldP spid="29" grpId="0"/>
      <p:bldP spid="34" grpId="0"/>
      <p:bldP spid="39" grpId="0"/>
      <p:bldP spid="51" grpId="0" animBg="1"/>
      <p:bldP spid="52" grpId="0"/>
      <p:bldP spid="53" grpId="0" animBg="1"/>
      <p:bldP spid="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786710" y="521495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929066"/>
            <a:ext cx="4643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αέριο οξυγόνο αποτελείται από άτομα οξυγόνου, που όλα τα άτομα έχουν μέσα στο πυρήνα τους 8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οξυγόνου.</a:t>
            </a:r>
          </a:p>
          <a:p>
            <a:r>
              <a:rPr lang="el-GR" sz="2000" u="sng" dirty="0" smtClean="0"/>
              <a:t>Άρα το οξυγόνο έχει ατομικό αριθμό 8</a:t>
            </a:r>
          </a:p>
          <a:p>
            <a:endParaRPr lang="el-GR" sz="2000" dirty="0" smtClean="0"/>
          </a:p>
        </p:txBody>
      </p:sp>
      <p:sp>
        <p:nvSpPr>
          <p:cNvPr id="34" name="33 - TextBox"/>
          <p:cNvSpPr txBox="1"/>
          <p:nvPr/>
        </p:nvSpPr>
        <p:spPr>
          <a:xfrm rot="19963907">
            <a:off x="4045898" y="19739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οξυγόνου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072066" y="2643182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786710" y="507207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8429652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8429652" y="42862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Έλλειψη"/>
          <p:cNvSpPr/>
          <p:nvPr/>
        </p:nvSpPr>
        <p:spPr>
          <a:xfrm>
            <a:off x="6072198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TextBox"/>
          <p:cNvSpPr txBox="1"/>
          <p:nvPr/>
        </p:nvSpPr>
        <p:spPr>
          <a:xfrm>
            <a:off x="6072198" y="571501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1" name="60 - Έλλειψη"/>
          <p:cNvSpPr/>
          <p:nvPr/>
        </p:nvSpPr>
        <p:spPr>
          <a:xfrm>
            <a:off x="707233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TextBox"/>
          <p:cNvSpPr txBox="1"/>
          <p:nvPr/>
        </p:nvSpPr>
        <p:spPr>
          <a:xfrm>
            <a:off x="7072330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7286644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7286644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5" name="64 - Σύννεφο"/>
          <p:cNvSpPr/>
          <p:nvPr/>
        </p:nvSpPr>
        <p:spPr>
          <a:xfrm>
            <a:off x="0" y="142852"/>
            <a:ext cx="3143240" cy="235745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68 - TextBox"/>
          <p:cNvSpPr txBox="1"/>
          <p:nvPr/>
        </p:nvSpPr>
        <p:spPr>
          <a:xfrm>
            <a:off x="2571736" y="92867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Αέριο οξυγόνο</a:t>
            </a:r>
            <a:endParaRPr lang="en-US" b="1" dirty="0"/>
          </a:p>
        </p:txBody>
      </p:sp>
      <p:cxnSp>
        <p:nvCxnSpPr>
          <p:cNvPr id="71" name="70 - Ευθύγραμμο βέλος σύνδεσης"/>
          <p:cNvCxnSpPr/>
          <p:nvPr/>
        </p:nvCxnSpPr>
        <p:spPr>
          <a:xfrm>
            <a:off x="3000364" y="1500174"/>
            <a:ext cx="171451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0" y="57864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u="sng" dirty="0" smtClean="0"/>
              <a:t>Το υλικό οξυγόνο είναι χημικό στοιχείο, αφού αποτελείται από ένα είδος ατόμου</a:t>
            </a:r>
          </a:p>
        </p:txBody>
      </p:sp>
      <p:sp>
        <p:nvSpPr>
          <p:cNvPr id="56" name="55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49" grpId="0"/>
      <p:bldP spid="34" grpId="0"/>
      <p:bldP spid="39" grpId="0"/>
      <p:bldP spid="40" grpId="0"/>
      <p:bldP spid="48" grpId="0" animBg="1"/>
      <p:bldP spid="50" grpId="0" animBg="1"/>
      <p:bldP spid="51" grpId="0" animBg="1"/>
      <p:bldP spid="52" grpId="0"/>
      <p:bldP spid="53" grpId="0" animBg="1"/>
      <p:bldP spid="54" grpId="0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/>
      <p:bldP spid="65" grpId="0" animBg="1"/>
      <p:bldP spid="69" grpId="0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0" y="1428736"/>
            <a:ext cx="5500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/>
              <a:t>Παραδείγματα: </a:t>
            </a:r>
          </a:p>
          <a:p>
            <a:r>
              <a:rPr lang="el-GR" sz="2400" dirty="0" smtClean="0"/>
              <a:t>Το άτομο του άνθρακα έχει 6 πρωτόνια και 6 ηλεκτρόνια.</a:t>
            </a:r>
          </a:p>
          <a:p>
            <a:endParaRPr lang="el-GR" sz="2400" dirty="0" smtClean="0"/>
          </a:p>
          <a:p>
            <a:r>
              <a:rPr lang="el-GR" sz="2400" dirty="0" smtClean="0"/>
              <a:t>Το άτομο του νατρίου έχει 11 πρωτόνια και 11 ηλεκτρόνια</a:t>
            </a:r>
          </a:p>
          <a:p>
            <a:endParaRPr lang="el-GR" sz="2400" dirty="0" smtClean="0"/>
          </a:p>
          <a:p>
            <a:endParaRPr lang="en-US" sz="24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4143372" y="500042"/>
            <a:ext cx="50006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Προσοχή!! </a:t>
            </a:r>
            <a:r>
              <a:rPr lang="el-GR" sz="2400" i="1" u="sng" dirty="0" smtClean="0">
                <a:solidFill>
                  <a:srgbClr val="FF0000"/>
                </a:solidFill>
              </a:rPr>
              <a:t>Τα άτομα έχουν ίσο αριθμό πρωτονίων και ηλεκτρονίων.</a:t>
            </a:r>
          </a:p>
        </p:txBody>
      </p:sp>
      <p:sp>
        <p:nvSpPr>
          <p:cNvPr id="38" name="37 - Ορθογώνιο"/>
          <p:cNvSpPr/>
          <p:nvPr/>
        </p:nvSpPr>
        <p:spPr>
          <a:xfrm>
            <a:off x="0" y="5286388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</a:rPr>
              <a:t>ΑΡΑ</a:t>
            </a:r>
            <a:r>
              <a:rPr lang="el-GR" sz="2400" dirty="0" smtClean="0"/>
              <a:t> Τα άτομα έχουν </a:t>
            </a:r>
            <a:r>
              <a:rPr lang="el-GR" sz="2400" dirty="0" smtClean="0">
                <a:solidFill>
                  <a:srgbClr val="FF0000"/>
                </a:solidFill>
              </a:rPr>
              <a:t>συνολικό φορτίο μηδέν</a:t>
            </a:r>
            <a:r>
              <a:rPr lang="el-GR" sz="2400" dirty="0" smtClean="0"/>
              <a:t> (είναι ηλεκτρικά ουδέτερα) ….αφού έχουν </a:t>
            </a:r>
            <a:r>
              <a:rPr lang="el-GR" sz="2400" dirty="0" smtClean="0">
                <a:solidFill>
                  <a:srgbClr val="FF0000"/>
                </a:solidFill>
              </a:rPr>
              <a:t>ίσο αριθμό </a:t>
            </a:r>
            <a:r>
              <a:rPr lang="el-GR" sz="2400" dirty="0" smtClean="0"/>
              <a:t>θετικών πρωτονίων και αρνητικών ηλεκτρονίων…..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0" y="4611231"/>
            <a:ext cx="32861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Προσοχή</a:t>
            </a:r>
            <a:r>
              <a:rPr lang="el-GR" sz="2000" dirty="0" smtClean="0"/>
              <a:t>!!!  Αυτή η εικόνα του ατόμου </a:t>
            </a:r>
            <a:r>
              <a:rPr lang="el-GR" sz="2000" u="sng" dirty="0" smtClean="0"/>
              <a:t>δεν είναι η πραγματική </a:t>
            </a:r>
            <a:r>
              <a:rPr lang="el-GR" sz="2000" dirty="0" smtClean="0"/>
              <a:t>.…αλλά  χρησιμοποιείται εδώ για να περιγράψουμε  με ένα κατανοητό τρόπο την δομή του ατόμου </a:t>
            </a:r>
            <a:endParaRPr lang="en-US" sz="2000" dirty="0"/>
          </a:p>
        </p:txBody>
      </p:sp>
      <p:grpSp>
        <p:nvGrpSpPr>
          <p:cNvPr id="2" name="61 - Ομάδα"/>
          <p:cNvGrpSpPr/>
          <p:nvPr/>
        </p:nvGrpSpPr>
        <p:grpSpPr>
          <a:xfrm>
            <a:off x="4286248" y="2500306"/>
            <a:ext cx="4857752" cy="4295804"/>
            <a:chOff x="4286248" y="3071810"/>
            <a:chExt cx="4214842" cy="3724300"/>
          </a:xfrm>
        </p:grpSpPr>
        <p:sp>
          <p:nvSpPr>
            <p:cNvPr id="8" name="7 - Έλλειψη"/>
            <p:cNvSpPr/>
            <p:nvPr/>
          </p:nvSpPr>
          <p:spPr>
            <a:xfrm>
              <a:off x="5320012" y="3910719"/>
              <a:ext cx="1918361" cy="1982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- Έλλειψη"/>
            <p:cNvSpPr/>
            <p:nvPr/>
          </p:nvSpPr>
          <p:spPr>
            <a:xfrm>
              <a:off x="4286248" y="3071810"/>
              <a:ext cx="4214842" cy="3724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- Έλλειψη"/>
            <p:cNvSpPr/>
            <p:nvPr/>
          </p:nvSpPr>
          <p:spPr>
            <a:xfrm>
              <a:off x="7349381" y="4475007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- Έλλειψη"/>
            <p:cNvSpPr/>
            <p:nvPr/>
          </p:nvSpPr>
          <p:spPr>
            <a:xfrm>
              <a:off x="4955767" y="549072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12 - Έλλειψη"/>
            <p:cNvSpPr/>
            <p:nvPr/>
          </p:nvSpPr>
          <p:spPr>
            <a:xfrm>
              <a:off x="5996469" y="3402860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- Έλλειψη"/>
            <p:cNvSpPr/>
            <p:nvPr/>
          </p:nvSpPr>
          <p:spPr>
            <a:xfrm>
              <a:off x="6985135" y="5998584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Έλλειψη"/>
            <p:cNvSpPr/>
            <p:nvPr/>
          </p:nvSpPr>
          <p:spPr>
            <a:xfrm>
              <a:off x="6072198" y="5500702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6000760" y="3929066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5" name="24 - Έλλειψη"/>
            <p:cNvSpPr/>
            <p:nvPr/>
          </p:nvSpPr>
          <p:spPr>
            <a:xfrm>
              <a:off x="5500694" y="4429132"/>
              <a:ext cx="285752" cy="2671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- TextBox"/>
            <p:cNvSpPr txBox="1"/>
            <p:nvPr/>
          </p:nvSpPr>
          <p:spPr>
            <a:xfrm flipH="1">
              <a:off x="5500694" y="428625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7" name="26 - TextBox"/>
            <p:cNvSpPr txBox="1"/>
            <p:nvPr/>
          </p:nvSpPr>
          <p:spPr>
            <a:xfrm>
              <a:off x="6204609" y="4475007"/>
              <a:ext cx="15610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4906082" y="530143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5959799" y="3257612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0" name="29 - TextBox"/>
            <p:cNvSpPr txBox="1"/>
            <p:nvPr/>
          </p:nvSpPr>
          <p:spPr>
            <a:xfrm>
              <a:off x="6933100" y="582929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1" name="30 - TextBox"/>
            <p:cNvSpPr txBox="1"/>
            <p:nvPr/>
          </p:nvSpPr>
          <p:spPr>
            <a:xfrm>
              <a:off x="7297346" y="4305720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2" name="31 - TextBox"/>
            <p:cNvSpPr txBox="1"/>
            <p:nvPr/>
          </p:nvSpPr>
          <p:spPr>
            <a:xfrm>
              <a:off x="6072198" y="5357826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7" name="36 - Έλλειψη"/>
            <p:cNvSpPr/>
            <p:nvPr/>
          </p:nvSpPr>
          <p:spPr>
            <a:xfrm>
              <a:off x="6500826" y="5286388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37 - TextBox"/>
            <p:cNvSpPr txBox="1"/>
            <p:nvPr/>
          </p:nvSpPr>
          <p:spPr>
            <a:xfrm>
              <a:off x="6429388" y="5143512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2" name="41 - Έλλειψη"/>
            <p:cNvSpPr/>
            <p:nvPr/>
          </p:nvSpPr>
          <p:spPr>
            <a:xfrm>
              <a:off x="6643702" y="457200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42 - Έλλειψη"/>
            <p:cNvSpPr/>
            <p:nvPr/>
          </p:nvSpPr>
          <p:spPr>
            <a:xfrm>
              <a:off x="5857884" y="514351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43 - Έλλειψη"/>
            <p:cNvSpPr/>
            <p:nvPr/>
          </p:nvSpPr>
          <p:spPr>
            <a:xfrm>
              <a:off x="5929322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Έλλειψη"/>
            <p:cNvSpPr/>
            <p:nvPr/>
          </p:nvSpPr>
          <p:spPr>
            <a:xfrm>
              <a:off x="6500826" y="428625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45 - Έλλειψη"/>
            <p:cNvSpPr/>
            <p:nvPr/>
          </p:nvSpPr>
          <p:spPr>
            <a:xfrm>
              <a:off x="6715140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46 - Έλλειψη"/>
            <p:cNvSpPr/>
            <p:nvPr/>
          </p:nvSpPr>
          <p:spPr>
            <a:xfrm>
              <a:off x="6143636" y="4357694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Έλλειψη"/>
            <p:cNvSpPr/>
            <p:nvPr/>
          </p:nvSpPr>
          <p:spPr>
            <a:xfrm>
              <a:off x="5572132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48 - Έλλειψη"/>
            <p:cNvSpPr/>
            <p:nvPr/>
          </p:nvSpPr>
          <p:spPr>
            <a:xfrm>
              <a:off x="6000760" y="407194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49 - Έλλειψη"/>
            <p:cNvSpPr/>
            <p:nvPr/>
          </p:nvSpPr>
          <p:spPr>
            <a:xfrm>
              <a:off x="6215074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0 - Έλλειψη"/>
            <p:cNvSpPr/>
            <p:nvPr/>
          </p:nvSpPr>
          <p:spPr>
            <a:xfrm>
              <a:off x="7481555" y="545567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51 - TextBox"/>
            <p:cNvSpPr txBox="1"/>
            <p:nvPr/>
          </p:nvSpPr>
          <p:spPr>
            <a:xfrm>
              <a:off x="7429520" y="528638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3" name="52 - Έλλειψη"/>
            <p:cNvSpPr/>
            <p:nvPr/>
          </p:nvSpPr>
          <p:spPr>
            <a:xfrm>
              <a:off x="4552597" y="452698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53 - TextBox"/>
            <p:cNvSpPr txBox="1"/>
            <p:nvPr/>
          </p:nvSpPr>
          <p:spPr>
            <a:xfrm>
              <a:off x="4500562" y="435769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5" name="54 - Έλλειψη"/>
            <p:cNvSpPr/>
            <p:nvPr/>
          </p:nvSpPr>
          <p:spPr>
            <a:xfrm>
              <a:off x="7124365" y="3741163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55 - TextBox"/>
            <p:cNvSpPr txBox="1"/>
            <p:nvPr/>
          </p:nvSpPr>
          <p:spPr>
            <a:xfrm>
              <a:off x="7072330" y="357187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7" name="56 - Έλλειψη"/>
            <p:cNvSpPr/>
            <p:nvPr/>
          </p:nvSpPr>
          <p:spPr>
            <a:xfrm>
              <a:off x="6052795" y="631293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57 - TextBox"/>
            <p:cNvSpPr txBox="1"/>
            <p:nvPr/>
          </p:nvSpPr>
          <p:spPr>
            <a:xfrm>
              <a:off x="6000760" y="614364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9" name="58 - TextBox"/>
            <p:cNvSpPr txBox="1"/>
            <p:nvPr/>
          </p:nvSpPr>
          <p:spPr>
            <a:xfrm flipH="1">
              <a:off x="5897816" y="4496293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0" name="59 - TextBox"/>
            <p:cNvSpPr txBox="1"/>
            <p:nvPr/>
          </p:nvSpPr>
          <p:spPr>
            <a:xfrm flipH="1">
              <a:off x="5786446" y="500063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1" name="60 - TextBox"/>
            <p:cNvSpPr txBox="1"/>
            <p:nvPr/>
          </p:nvSpPr>
          <p:spPr>
            <a:xfrm flipH="1">
              <a:off x="6643702" y="442913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3" name="62 - Έλλειψη"/>
            <p:cNvSpPr/>
            <p:nvPr/>
          </p:nvSpPr>
          <p:spPr>
            <a:xfrm>
              <a:off x="5500694" y="528638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63 - Έλλειψη"/>
            <p:cNvSpPr/>
            <p:nvPr/>
          </p:nvSpPr>
          <p:spPr>
            <a:xfrm>
              <a:off x="6929454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64 - Έλλειψη"/>
            <p:cNvSpPr/>
            <p:nvPr/>
          </p:nvSpPr>
          <p:spPr>
            <a:xfrm>
              <a:off x="5786446" y="557214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65 - Έλλειψη"/>
            <p:cNvSpPr/>
            <p:nvPr/>
          </p:nvSpPr>
          <p:spPr>
            <a:xfrm>
              <a:off x="6286512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61 - TextBox"/>
          <p:cNvSpPr txBox="1"/>
          <p:nvPr/>
        </p:nvSpPr>
        <p:spPr>
          <a:xfrm>
            <a:off x="5000628" y="1714488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Ένα άτομο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2581260" y="208120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072330" y="38576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3500430" y="5143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286380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929190" y="250030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286512" y="605893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000628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286380" y="400050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42925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07206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4714876" y="428625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143504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4786314" y="442913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4857752" y="390591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214942" y="385762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350043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4929190" y="235743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584462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072330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286380" y="435769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0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0" y="25717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2643182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l-GR" dirty="0" smtClean="0"/>
              <a:t> που έχει </a:t>
            </a:r>
            <a:r>
              <a:rPr lang="el-GR" u="sng" dirty="0" smtClean="0"/>
              <a:t>αρνητικό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37" name="36 - Έλλειψη"/>
          <p:cNvSpPr/>
          <p:nvPr/>
        </p:nvSpPr>
        <p:spPr>
          <a:xfrm>
            <a:off x="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0" y="52149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285720" y="5286388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που έχει </a:t>
            </a:r>
            <a:r>
              <a:rPr lang="el-GR" u="sng" dirty="0" smtClean="0"/>
              <a:t>θετικό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7500926" y="214290"/>
            <a:ext cx="16430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</a:t>
            </a:r>
            <a:r>
              <a:rPr lang="el-GR" u="sng" dirty="0" smtClean="0">
                <a:solidFill>
                  <a:srgbClr val="FF0000"/>
                </a:solidFill>
              </a:rPr>
              <a:t>νετρόνιο</a:t>
            </a:r>
            <a:r>
              <a:rPr lang="el-GR" dirty="0" smtClean="0"/>
              <a:t> που δεν έχει ηλεκτρικό φορτίο, άρα είναι </a:t>
            </a:r>
            <a:r>
              <a:rPr lang="el-GR" u="sng" dirty="0" smtClean="0"/>
              <a:t>ηλεκτρικά ουδέτερο </a:t>
            </a:r>
            <a:r>
              <a:rPr lang="el-GR" dirty="0" smtClean="0"/>
              <a:t>(αφόρτιστο).</a:t>
            </a:r>
            <a:endParaRPr lang="en-US" dirty="0"/>
          </a:p>
        </p:txBody>
      </p:sp>
      <p:sp>
        <p:nvSpPr>
          <p:cNvPr id="40" name="39 - TextBox"/>
          <p:cNvSpPr txBox="1"/>
          <p:nvPr/>
        </p:nvSpPr>
        <p:spPr>
          <a:xfrm>
            <a:off x="3786182" y="1500174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Ένα άτομο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32" grpId="0" animBg="1"/>
      <p:bldP spid="34" grpId="0" animBg="1"/>
      <p:bldP spid="35" grpId="0"/>
      <p:bldP spid="36" grpId="0"/>
      <p:bldP spid="37" grpId="0" animBg="1"/>
      <p:bldP spid="38" grpId="0"/>
      <p:bldP spid="39" grpId="0"/>
      <p:bldP spid="48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155605"/>
            <a:ext cx="5715008" cy="570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4857752" y="642918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Ένα άτομο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2928926" y="4071942"/>
            <a:ext cx="3143272" cy="9286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1000100" y="4857760"/>
            <a:ext cx="2071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Πυρήνας ατόμου που περιέχει πρωτόνια και νετρόνια</a:t>
            </a:r>
            <a:endParaRPr lang="en-US" b="1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>
            <a:off x="1357290" y="1214422"/>
            <a:ext cx="2643206" cy="18573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>
            <a:off x="1714480" y="1000108"/>
            <a:ext cx="6000792" cy="164307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>
            <a:off x="1643042" y="1214422"/>
            <a:ext cx="5143536" cy="221457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142844" y="362530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Ηλεκτρόνια που κινούνται γύρω από το πυρήνα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436577"/>
            <a:ext cx="3428992" cy="3421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285720" y="856357"/>
            <a:ext cx="73581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endParaRPr lang="el-GR" sz="2400" dirty="0" smtClean="0"/>
          </a:p>
        </p:txBody>
      </p:sp>
      <p:sp>
        <p:nvSpPr>
          <p:cNvPr id="5" name="4 - TextBox"/>
          <p:cNvSpPr txBox="1"/>
          <p:nvPr/>
        </p:nvSpPr>
        <p:spPr>
          <a:xfrm>
            <a:off x="250029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57158" y="507207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 Τα πρωτόνια έχουν ίση μάζα με τα νετρόνια. 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214282" y="185736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   Τα ηλεκτρόνια είναι πάρα πολύ μικρά …. είναι 1836 φορές μικρότερα από τα πρωτόνια και τα νετρόνια.</a:t>
            </a:r>
          </a:p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endParaRPr lang="el-GR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285720" y="35718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Τα πρωτόνια είναι μαζί με τα νετρόνια, και βρίσκονται στο </a:t>
            </a:r>
            <a:r>
              <a:rPr lang="el-GR" b="1" dirty="0" smtClean="0"/>
              <a:t>πυρήνα</a:t>
            </a:r>
            <a:r>
              <a:rPr lang="el-GR" dirty="0" smtClean="0"/>
              <a:t> του ατόμου.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285720" y="857232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Τα ηλεκτρόνια βρίσκονται έξω από τον πυρήνα του ατόμου, και περιφέρονται γύρω από τον πυρήνα.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4929190" y="1500174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Ένα άτομο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357158" y="571480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endParaRPr lang="el-GR" sz="2400" dirty="0" smtClean="0"/>
          </a:p>
        </p:txBody>
      </p:sp>
      <p:sp>
        <p:nvSpPr>
          <p:cNvPr id="29" name="28 - Ορθογώνιο"/>
          <p:cNvSpPr/>
          <p:nvPr/>
        </p:nvSpPr>
        <p:spPr>
          <a:xfrm>
            <a:off x="142844" y="10001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Προσοχή !! </a:t>
            </a:r>
            <a:r>
              <a:rPr lang="el-GR" dirty="0" smtClean="0"/>
              <a:t>Σε ένα </a:t>
            </a:r>
            <a:r>
              <a:rPr lang="el-GR" b="1" dirty="0" smtClean="0"/>
              <a:t>άτομο</a:t>
            </a:r>
            <a:r>
              <a:rPr lang="el-GR" dirty="0" smtClean="0"/>
              <a:t> έχω ίσο αριθμό πρωτονίων και ηλεκτρονίων. </a:t>
            </a:r>
          </a:p>
        </p:txBody>
      </p:sp>
      <p:sp>
        <p:nvSpPr>
          <p:cNvPr id="31" name="30 - Ορθογώνιο"/>
          <p:cNvSpPr/>
          <p:nvPr/>
        </p:nvSpPr>
        <p:spPr>
          <a:xfrm>
            <a:off x="214282" y="3143248"/>
            <a:ext cx="235743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Παράδειγμα</a:t>
            </a:r>
            <a:r>
              <a:rPr lang="el-GR" b="1" dirty="0" smtClean="0"/>
              <a:t>: </a:t>
            </a:r>
            <a:r>
              <a:rPr lang="el-GR" dirty="0" smtClean="0"/>
              <a:t>Αν σε ένα </a:t>
            </a:r>
            <a:r>
              <a:rPr lang="el-GR" b="1" dirty="0" smtClean="0"/>
              <a:t>άτομο</a:t>
            </a:r>
            <a:r>
              <a:rPr lang="el-GR" dirty="0" smtClean="0"/>
              <a:t> υπάρχουν 4  πρωτόνια,  τότε οπωσδήποτε θα υπάρχουν και 4 ηλεκτρόνια.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29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Έλλειψη"/>
          <p:cNvSpPr/>
          <p:nvPr/>
        </p:nvSpPr>
        <p:spPr>
          <a:xfrm>
            <a:off x="7991500" y="42862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7000892" y="6416101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8286776" y="58191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6643702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8715404" y="300037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8001024" y="58191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8286776" y="531906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8429652" y="553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8072462" y="553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7715272" y="560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8143900" y="610488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7786710" y="5747694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7858148" y="5224474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8215338" y="517619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7000892" y="627322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6643702" y="51435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8643966" y="278605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991500" y="41433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8286776" y="56762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9" name="28 - Ορθογώνιο"/>
          <p:cNvSpPr/>
          <p:nvPr/>
        </p:nvSpPr>
        <p:spPr>
          <a:xfrm>
            <a:off x="1428728" y="142852"/>
            <a:ext cx="5186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Ηλεκτρικό  φορτίο  (ή φορτίο)  ατόμου.</a:t>
            </a:r>
          </a:p>
        </p:txBody>
      </p:sp>
      <p:sp>
        <p:nvSpPr>
          <p:cNvPr id="33" name="32 - Ορθογώνιο"/>
          <p:cNvSpPr/>
          <p:nvPr/>
        </p:nvSpPr>
        <p:spPr>
          <a:xfrm>
            <a:off x="642910" y="1500174"/>
            <a:ext cx="7072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Όπως είδαμε και προηγουμένως, </a:t>
            </a:r>
            <a:r>
              <a:rPr lang="el-GR" sz="2000" u="sng" dirty="0" smtClean="0"/>
              <a:t>το συνολικό φορτίο ηλεκτρονίων και πρωτονίων που περιέχονται σε ένα άτομο είναι μηδέν</a:t>
            </a:r>
            <a:endParaRPr lang="en-US" sz="2000" u="sng" dirty="0"/>
          </a:p>
        </p:txBody>
      </p:sp>
      <p:sp>
        <p:nvSpPr>
          <p:cNvPr id="34" name="33 - Ορθογώνιο"/>
          <p:cNvSpPr/>
          <p:nvPr/>
        </p:nvSpPr>
        <p:spPr>
          <a:xfrm>
            <a:off x="357158" y="3500438"/>
            <a:ext cx="6572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b="1" dirty="0" smtClean="0"/>
              <a:t>Άρα όλα τα άτομα έχουν φορτίο μηδέν.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142844" y="214290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</a:t>
            </a:r>
            <a:r>
              <a:rPr lang="el-GR" sz="2400" b="1" dirty="0" smtClean="0"/>
              <a:t>ατομικός   αριθμός </a:t>
            </a:r>
            <a:r>
              <a:rPr lang="el-GR" sz="2400" dirty="0" smtClean="0"/>
              <a:t>ενός ατόμου είναι ο αριθμός </a:t>
            </a:r>
            <a:r>
              <a:rPr lang="el-GR" sz="2400" b="1" dirty="0" smtClean="0"/>
              <a:t>πρωτονίων</a:t>
            </a:r>
            <a:r>
              <a:rPr lang="el-GR" sz="2400" dirty="0" smtClean="0"/>
              <a:t> που περιέχει αυτό το άτομο.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214282" y="5357826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: αν  ένα άτομο έχει 5 πρωτόνια , τότε ο ατομικός του αριθμός θα είναι 5 (</a:t>
            </a:r>
            <a:r>
              <a:rPr lang="el-GR" b="1" dirty="0" smtClean="0"/>
              <a:t>Ζ = 5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29" name="28 - TextBox"/>
          <p:cNvSpPr txBox="1"/>
          <p:nvPr/>
        </p:nvSpPr>
        <p:spPr>
          <a:xfrm>
            <a:off x="5572132" y="414338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3714744" y="350043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TextBox"/>
          <p:cNvSpPr txBox="1"/>
          <p:nvPr/>
        </p:nvSpPr>
        <p:spPr>
          <a:xfrm>
            <a:off x="3714744" y="335756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428596" y="2928934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l-GR" b="1" dirty="0" smtClean="0"/>
              <a:t>ατομικός αριθμός </a:t>
            </a:r>
            <a:r>
              <a:rPr lang="el-GR" dirty="0" smtClean="0"/>
              <a:t>συμβολίζεται με το γράμμα </a:t>
            </a:r>
            <a:r>
              <a:rPr lang="el-GR" b="1" dirty="0" smtClean="0"/>
              <a:t>Ζ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7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357158" y="928670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 αριθμός  τον  πρωτονίων-ατομικός  αριθμός  καθορίζει  το  είδος  του   ατόμου (δηλαδή αν αυτό το άτομο θα είναι άτομο οξυγόνου, χρυσού κλπ)…. </a:t>
            </a:r>
            <a:r>
              <a:rPr lang="el-GR" u="sng" dirty="0" smtClean="0"/>
              <a:t>Ακολουθούν παραδείγματα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3293</TotalTime>
  <Words>707</Words>
  <PresentationFormat>Προβολή στην οθόνη (4:3)</PresentationFormat>
  <Paragraphs>155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453</cp:revision>
  <dcterms:created xsi:type="dcterms:W3CDTF">2020-03-28T09:35:19Z</dcterms:created>
  <dcterms:modified xsi:type="dcterms:W3CDTF">2024-01-23T05:14:01Z</dcterms:modified>
</cp:coreProperties>
</file>