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356" r:id="rId3"/>
    <p:sldId id="357" r:id="rId4"/>
    <p:sldId id="338" r:id="rId5"/>
    <p:sldId id="358" r:id="rId6"/>
    <p:sldId id="359" r:id="rId7"/>
    <p:sldId id="318" r:id="rId8"/>
    <p:sldId id="320" r:id="rId9"/>
    <p:sldId id="360" r:id="rId10"/>
    <p:sldId id="361" r:id="rId11"/>
    <p:sldId id="367" r:id="rId12"/>
    <p:sldId id="370" r:id="rId13"/>
    <p:sldId id="362" r:id="rId14"/>
    <p:sldId id="363" r:id="rId15"/>
    <p:sldId id="365" r:id="rId16"/>
    <p:sldId id="366" r:id="rId17"/>
    <p:sldId id="368" r:id="rId18"/>
    <p:sldId id="371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4" autoAdjust="0"/>
    <p:restoredTop sz="94613" autoAdjust="0"/>
  </p:normalViewPr>
  <p:slideViewPr>
    <p:cSldViewPr>
      <p:cViewPr>
        <p:scale>
          <a:sx n="60" d="100"/>
          <a:sy n="60" d="100"/>
        </p:scale>
        <p:origin x="-2098" y="-3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6FmME4zqaE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apHOn98X5w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0"/>
            <a:ext cx="3286116" cy="1357298"/>
          </a:xfrm>
          <a:prstGeom prst="cloudCallout">
            <a:avLst>
              <a:gd name="adj1" fmla="val 55080"/>
              <a:gd name="adj2" fmla="val 12739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00034" y="42860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Ένα άτομο</a:t>
            </a:r>
            <a:endParaRPr lang="en-US" sz="2800" b="1" dirty="0"/>
          </a:p>
        </p:txBody>
      </p:sp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  <p:sp>
        <p:nvSpPr>
          <p:cNvPr id="40" name="39 - Έλλειψη"/>
          <p:cNvSpPr/>
          <p:nvPr/>
        </p:nvSpPr>
        <p:spPr>
          <a:xfrm>
            <a:off x="4643438" y="3857628"/>
            <a:ext cx="1237443" cy="12541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32" grpId="0" animBg="1"/>
      <p:bldP spid="34" grpId="0" animBg="1"/>
      <p:bldP spid="35" grpId="0"/>
      <p:bldP spid="36" grpId="0"/>
      <p:bldP spid="37" grpId="0" animBg="1"/>
      <p:bldP spid="38" grpId="0"/>
      <p:bldP spid="39" grpId="0"/>
      <p:bldP spid="48" grpId="0"/>
      <p:bldP spid="4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Έλλειψη"/>
          <p:cNvSpPr/>
          <p:nvPr/>
        </p:nvSpPr>
        <p:spPr>
          <a:xfrm>
            <a:off x="8786810" y="48577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807246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715272" y="560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8001024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7786710" y="5747694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7858148" y="5224474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5" name="44 - TextBox"/>
          <p:cNvSpPr txBox="1"/>
          <p:nvPr/>
        </p:nvSpPr>
        <p:spPr>
          <a:xfrm>
            <a:off x="8786810" y="471488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3143240" y="214290"/>
            <a:ext cx="990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ΙΟΝΤΑ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428596" y="714356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	</a:t>
            </a:r>
            <a:r>
              <a:rPr lang="el-GR" sz="2000" b="1" dirty="0" smtClean="0">
                <a:solidFill>
                  <a:srgbClr val="FF0000"/>
                </a:solidFill>
              </a:rPr>
              <a:t>Ερώτηση 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0" y="142873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 ιόν έχει </a:t>
            </a:r>
            <a:r>
              <a:rPr lang="el-GR" sz="2000" b="1" dirty="0" smtClean="0"/>
              <a:t>3 πρωτόνια  και  2 ηλεκτρόνια</a:t>
            </a:r>
            <a:r>
              <a:rPr lang="el-GR" sz="2000" dirty="0" smtClean="0"/>
              <a:t>.  Ποιο το  συνολικό  φορτίο  (ή φορτίο) του ιόντος. Αυτό το ιόν είναι κατιόν ή ανιόν;; </a:t>
            </a:r>
            <a:endParaRPr lang="en-US" sz="2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285720" y="2500306"/>
            <a:ext cx="85011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ιόν έχει 3  θετικά  </a:t>
            </a:r>
            <a:r>
              <a:rPr lang="el-GR" sz="2000" b="1" dirty="0" smtClean="0"/>
              <a:t>πρωτόνια</a:t>
            </a:r>
            <a:r>
              <a:rPr lang="el-GR" sz="2000" dirty="0" smtClean="0"/>
              <a:t> με συνολικό  φορτίο πρωτονίων   </a:t>
            </a:r>
            <a:r>
              <a:rPr lang="el-GR" sz="2000" b="1" dirty="0" smtClean="0"/>
              <a:t>+3</a:t>
            </a:r>
            <a:endParaRPr lang="en-US" sz="2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1571604" y="2071678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Απάντηση</a:t>
            </a:r>
            <a:endParaRPr lang="en-US" sz="2000" b="1" u="sng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3143248"/>
            <a:ext cx="85011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ιόν έχει 2  αρνητικά  </a:t>
            </a:r>
            <a:r>
              <a:rPr lang="el-GR" sz="2000" b="1" dirty="0" smtClean="0"/>
              <a:t>ηλεκτρόνια</a:t>
            </a:r>
            <a:r>
              <a:rPr lang="el-GR" sz="2000" dirty="0" smtClean="0"/>
              <a:t>  με συνολικό φορτίο ηλεκτρονίων  </a:t>
            </a:r>
            <a:r>
              <a:rPr lang="el-GR" sz="2000" b="1" dirty="0" smtClean="0"/>
              <a:t>-2</a:t>
            </a:r>
            <a:endParaRPr lang="en-US" sz="20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285720" y="4143380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….άρα το </a:t>
            </a:r>
            <a:r>
              <a:rPr lang="el-GR" b="1" dirty="0" smtClean="0"/>
              <a:t>συνολικό φορτίο του ιόντος </a:t>
            </a:r>
            <a:r>
              <a:rPr lang="el-GR" dirty="0" smtClean="0"/>
              <a:t>δηλαδή το συνολικό φορτίο πρωτονίων και ηλεκτρονίων θα είναι: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1214414" y="5429264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+3   -2   =  +1</a:t>
            </a:r>
            <a:endParaRPr lang="en-US" sz="20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0" y="6286520"/>
            <a:ext cx="677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άρα το </a:t>
            </a:r>
            <a:r>
              <a:rPr lang="el-GR" b="1" dirty="0" smtClean="0">
                <a:solidFill>
                  <a:srgbClr val="FF0000"/>
                </a:solidFill>
              </a:rPr>
              <a:t>συνολικό φορτίο του ιόντος είναι +1 και πρόκειται για κατιόν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Έλλειψη"/>
          <p:cNvSpPr/>
          <p:nvPr/>
        </p:nvSpPr>
        <p:spPr>
          <a:xfrm>
            <a:off x="8572528" y="62865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8572528" y="61436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8001024" y="5691862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7224" y="2571744"/>
            <a:ext cx="607223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b="1" dirty="0" smtClean="0"/>
              <a:t>Σύμφωνα με την </a:t>
            </a:r>
            <a:r>
              <a:rPr lang="el-GR" sz="4400" b="1" u="sng" dirty="0" smtClean="0"/>
              <a:t>ατομική θεωρία </a:t>
            </a:r>
            <a:r>
              <a:rPr lang="el-GR" sz="4400" b="1" dirty="0" smtClean="0"/>
              <a:t>η ύλη αποτελείται από άτομα και κενό.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1500174"/>
            <a:ext cx="67866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</a:t>
            </a:r>
            <a:r>
              <a:rPr lang="el-GR" sz="2000" dirty="0" smtClean="0"/>
              <a:t>άτομα</a:t>
            </a:r>
            <a:r>
              <a:rPr lang="en-US" sz="2000" dirty="0" smtClean="0"/>
              <a:t> </a:t>
            </a:r>
            <a:r>
              <a:rPr lang="el-GR" sz="2000" dirty="0" smtClean="0"/>
              <a:t>και τα ιόντα, μπορούμε </a:t>
            </a:r>
            <a:r>
              <a:rPr lang="el-GR" sz="2000" dirty="0" smtClean="0"/>
              <a:t>να τα συμβολίζουμε με σφαίρες και κύκλους…….</a:t>
            </a:r>
            <a:r>
              <a:rPr lang="el-GR" sz="2000" u="sng" dirty="0" smtClean="0"/>
              <a:t>βέβαια τα άτομα δεν έχουν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ακριβώς  αυτή την μορφή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endParaRPr lang="el-GR" sz="2000" dirty="0" smtClean="0"/>
          </a:p>
        </p:txBody>
      </p:sp>
      <p:sp>
        <p:nvSpPr>
          <p:cNvPr id="6" name="5 - Έλλειψη"/>
          <p:cNvSpPr/>
          <p:nvPr/>
        </p:nvSpPr>
        <p:spPr>
          <a:xfrm>
            <a:off x="3714744" y="785794"/>
            <a:ext cx="571504" cy="5715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8001024" y="5143512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3571868" y="5786454"/>
            <a:ext cx="428628" cy="42862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858148" y="2285992"/>
            <a:ext cx="642942" cy="64294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285984" y="4929198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0" y="428604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7215206" y="785794"/>
            <a:ext cx="928694" cy="78581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6072198" y="4857760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5714992"/>
            <a:ext cx="1285884" cy="11430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Ορθογώνιο"/>
          <p:cNvSpPr/>
          <p:nvPr/>
        </p:nvSpPr>
        <p:spPr>
          <a:xfrm>
            <a:off x="500034" y="2928934"/>
            <a:ext cx="6500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και τα άτομα δεν έχουν χρώμα, εμείς μπορούμε να τα παριστάνουμε  με χρωματιστές σφαίρες…..</a:t>
            </a:r>
            <a:endParaRPr lang="el-GR" dirty="0" smtClean="0"/>
          </a:p>
        </p:txBody>
      </p:sp>
      <p:sp>
        <p:nvSpPr>
          <p:cNvPr id="16" name="15 - Ορθογώνιο"/>
          <p:cNvSpPr/>
          <p:nvPr/>
        </p:nvSpPr>
        <p:spPr>
          <a:xfrm>
            <a:off x="1071538" y="3929066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Οι χρωματιστοί κύκλοι και οι σφαίρες (σφαιρίδια) που </a:t>
            </a:r>
            <a:r>
              <a:rPr lang="el-GR" u="sng" dirty="0" smtClean="0"/>
              <a:t>παριστάνουν τα άτομα  </a:t>
            </a:r>
            <a:r>
              <a:rPr lang="el-GR" dirty="0" smtClean="0"/>
              <a:t>ονομάζονται </a:t>
            </a:r>
            <a:r>
              <a:rPr lang="el-GR" b="1" dirty="0" err="1" smtClean="0"/>
              <a:t>προσομοιώματα</a:t>
            </a:r>
            <a:r>
              <a:rPr lang="el-GR" b="1" dirty="0" smtClean="0"/>
              <a:t>  ατόμων.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285728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</a:t>
            </a:r>
            <a:r>
              <a:rPr lang="el-GR" sz="2000" b="1" dirty="0" smtClean="0"/>
              <a:t>άτομα</a:t>
            </a:r>
            <a:r>
              <a:rPr lang="el-GR" sz="2000" dirty="0" smtClean="0"/>
              <a:t> μπορούμε να τα συμβολίζουμε με σφαίρες και κύκλους…….</a:t>
            </a:r>
            <a:r>
              <a:rPr lang="el-GR" sz="2000" u="sng" dirty="0" smtClean="0"/>
              <a:t>βέβαια τα άτομα δεν έχουν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ακριβώς  αυτή την μορφή</a:t>
            </a:r>
            <a:r>
              <a:rPr lang="el-GR" sz="2000" dirty="0" smtClean="0"/>
              <a:t>. Εδώ φαίνονται μερικά προσομοιώματα ατόμων:</a:t>
            </a:r>
          </a:p>
          <a:p>
            <a:endParaRPr lang="el-GR" sz="2000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928662" y="4929198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000892" y="2571744"/>
            <a:ext cx="785818" cy="7143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643834" y="5143512"/>
            <a:ext cx="1285884" cy="114300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143372" y="2571744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143372" y="4643446"/>
            <a:ext cx="1285884" cy="92869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14282" y="2428868"/>
            <a:ext cx="1285884" cy="11430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142844" y="350043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άνθρακα</a:t>
            </a:r>
            <a:endParaRPr lang="en-US" sz="16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214282" y="528638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υδρογόνου</a:t>
            </a:r>
            <a:endParaRPr lang="en-US" sz="16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786182" y="3286124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αζώτου </a:t>
            </a:r>
            <a:endParaRPr lang="en-US" sz="16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6357950" y="3357562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οξυγόνου</a:t>
            </a:r>
            <a:endParaRPr lang="en-US" sz="16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786182" y="564357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χλωρίου</a:t>
            </a:r>
            <a:endParaRPr lang="en-US" sz="16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7500958" y="6286520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θείου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0"/>
            <a:ext cx="8786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άτομα μπορούν να ενώνονται μεταξύ τους και να δημιουργούν </a:t>
            </a:r>
            <a:r>
              <a:rPr lang="el-GR" sz="2000" b="1" dirty="0" smtClean="0"/>
              <a:t>μόρια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r>
              <a:rPr lang="el-GR" sz="2000" dirty="0" smtClean="0"/>
              <a:t>Ένα </a:t>
            </a:r>
            <a:r>
              <a:rPr lang="el-GR" sz="2000" b="1" dirty="0" smtClean="0"/>
              <a:t>μόριο</a:t>
            </a:r>
            <a:r>
              <a:rPr lang="el-GR" sz="2000" dirty="0" smtClean="0"/>
              <a:t> μπορεί να αποτελείται από την ένωση 2 ή περισσοτέρων ατόμων</a:t>
            </a:r>
          </a:p>
          <a:p>
            <a:endParaRPr lang="el-GR" sz="2000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142876" y="2714620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500066" y="2643182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0" y="3643314"/>
            <a:ext cx="2857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Μόριο νερού </a:t>
            </a:r>
            <a:r>
              <a:rPr lang="el-GR" sz="1600" dirty="0" smtClean="0"/>
              <a:t>(ένα μόριο νερού αποτελείται από ένα άτομο οξυγόνου και δύο άτομα υδρογόνου)</a:t>
            </a:r>
            <a:endParaRPr lang="en-US" sz="1600" dirty="0"/>
          </a:p>
        </p:txBody>
      </p:sp>
      <p:sp>
        <p:nvSpPr>
          <p:cNvPr id="21" name="20 - Έλλειψη"/>
          <p:cNvSpPr/>
          <p:nvPr/>
        </p:nvSpPr>
        <p:spPr>
          <a:xfrm>
            <a:off x="1428760" y="2571744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6429388" y="4714884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Έλλειψη"/>
          <p:cNvSpPr/>
          <p:nvPr/>
        </p:nvSpPr>
        <p:spPr>
          <a:xfrm>
            <a:off x="7429520" y="4786322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86380" y="2000240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15008" y="1928802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>
            <a:off x="5929322" y="5715016"/>
            <a:ext cx="2857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Μόριο οξυγόνου </a:t>
            </a:r>
            <a:r>
              <a:rPr lang="el-GR" sz="1600" dirty="0" smtClean="0"/>
              <a:t>(ένα μόριο οξυγόνου αποτελείται από 2 άτομα οξυγόνου )</a:t>
            </a:r>
            <a:endParaRPr lang="en-US" sz="1600" dirty="0"/>
          </a:p>
        </p:txBody>
      </p:sp>
      <p:sp>
        <p:nvSpPr>
          <p:cNvPr id="27" name="26 - TextBox"/>
          <p:cNvSpPr txBox="1"/>
          <p:nvPr/>
        </p:nvSpPr>
        <p:spPr>
          <a:xfrm>
            <a:off x="5000628" y="2428868"/>
            <a:ext cx="2857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Μόριο υδρογόνου </a:t>
            </a:r>
            <a:r>
              <a:rPr lang="el-GR" sz="1600" dirty="0" smtClean="0"/>
              <a:t>(ένα μόριο υδρογόνου αποτελείται από 2 άτομα υδρογόνου 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6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85728"/>
            <a:ext cx="87868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άτομα μπορούν να ενώνονται μεταξύ τους και να δημιουργούν </a:t>
            </a:r>
            <a:r>
              <a:rPr lang="el-GR" sz="2000" b="1" dirty="0" smtClean="0"/>
              <a:t>μόρια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endParaRPr lang="el-GR" sz="2000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857224" y="2786058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1214414" y="2714620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714348" y="3714752"/>
            <a:ext cx="2857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Ένα Μόριο </a:t>
            </a:r>
            <a:r>
              <a:rPr lang="el-GR" sz="1600" b="1" dirty="0" smtClean="0"/>
              <a:t>νερού</a:t>
            </a:r>
            <a:endParaRPr lang="en-US" sz="1600" dirty="0"/>
          </a:p>
        </p:txBody>
      </p:sp>
      <p:sp>
        <p:nvSpPr>
          <p:cNvPr id="21" name="20 - Έλλειψη"/>
          <p:cNvSpPr/>
          <p:nvPr/>
        </p:nvSpPr>
        <p:spPr>
          <a:xfrm>
            <a:off x="2143108" y="2643182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5655002" y="3841479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Έλλειψη"/>
          <p:cNvSpPr/>
          <p:nvPr/>
        </p:nvSpPr>
        <p:spPr>
          <a:xfrm>
            <a:off x="6655134" y="3912917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297944" y="1341149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6726572" y="1269711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>
            <a:off x="5440688" y="4841611"/>
            <a:ext cx="2857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Ένα Μόριο </a:t>
            </a:r>
            <a:r>
              <a:rPr lang="el-GR" sz="1600" b="1" dirty="0" smtClean="0"/>
              <a:t>οξυγόνου</a:t>
            </a:r>
            <a:endParaRPr lang="en-US" sz="1600" dirty="0"/>
          </a:p>
        </p:txBody>
      </p:sp>
      <p:sp>
        <p:nvSpPr>
          <p:cNvPr id="27" name="26 - TextBox"/>
          <p:cNvSpPr txBox="1"/>
          <p:nvPr/>
        </p:nvSpPr>
        <p:spPr>
          <a:xfrm>
            <a:off x="6012192" y="1769777"/>
            <a:ext cx="2857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Ένα Μόριο </a:t>
            </a:r>
            <a:r>
              <a:rPr lang="el-GR" sz="1600" b="1" dirty="0" smtClean="0"/>
              <a:t>υδρογόνου</a:t>
            </a:r>
            <a:endParaRPr lang="en-US" sz="1600" dirty="0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4786314" y="928670"/>
            <a:ext cx="3579223" cy="4550966"/>
          </a:xfrm>
          <a:custGeom>
            <a:avLst/>
            <a:gdLst>
              <a:gd name="connsiteX0" fmla="*/ 1632857 w 3579223"/>
              <a:gd name="connsiteY0" fmla="*/ 44281 h 4550966"/>
              <a:gd name="connsiteX1" fmla="*/ 1580606 w 3579223"/>
              <a:gd name="connsiteY1" fmla="*/ 57344 h 4550966"/>
              <a:gd name="connsiteX2" fmla="*/ 1541417 w 3579223"/>
              <a:gd name="connsiteY2" fmla="*/ 83469 h 4550966"/>
              <a:gd name="connsiteX3" fmla="*/ 1502229 w 3579223"/>
              <a:gd name="connsiteY3" fmla="*/ 96532 h 4550966"/>
              <a:gd name="connsiteX4" fmla="*/ 1397726 w 3579223"/>
              <a:gd name="connsiteY4" fmla="*/ 174909 h 4550966"/>
              <a:gd name="connsiteX5" fmla="*/ 1345474 w 3579223"/>
              <a:gd name="connsiteY5" fmla="*/ 201035 h 4550966"/>
              <a:gd name="connsiteX6" fmla="*/ 1306286 w 3579223"/>
              <a:gd name="connsiteY6" fmla="*/ 227161 h 4550966"/>
              <a:gd name="connsiteX7" fmla="*/ 1267097 w 3579223"/>
              <a:gd name="connsiteY7" fmla="*/ 240224 h 4550966"/>
              <a:gd name="connsiteX8" fmla="*/ 1188720 w 3579223"/>
              <a:gd name="connsiteY8" fmla="*/ 305538 h 4550966"/>
              <a:gd name="connsiteX9" fmla="*/ 1136469 w 3579223"/>
              <a:gd name="connsiteY9" fmla="*/ 331664 h 4550966"/>
              <a:gd name="connsiteX10" fmla="*/ 1097280 w 3579223"/>
              <a:gd name="connsiteY10" fmla="*/ 370852 h 4550966"/>
              <a:gd name="connsiteX11" fmla="*/ 1018903 w 3579223"/>
              <a:gd name="connsiteY11" fmla="*/ 423104 h 4550966"/>
              <a:gd name="connsiteX12" fmla="*/ 940526 w 3579223"/>
              <a:gd name="connsiteY12" fmla="*/ 501481 h 4550966"/>
              <a:gd name="connsiteX13" fmla="*/ 901337 w 3579223"/>
              <a:gd name="connsiteY13" fmla="*/ 540669 h 4550966"/>
              <a:gd name="connsiteX14" fmla="*/ 875211 w 3579223"/>
              <a:gd name="connsiteY14" fmla="*/ 579858 h 4550966"/>
              <a:gd name="connsiteX15" fmla="*/ 849086 w 3579223"/>
              <a:gd name="connsiteY15" fmla="*/ 632109 h 4550966"/>
              <a:gd name="connsiteX16" fmla="*/ 809897 w 3579223"/>
              <a:gd name="connsiteY16" fmla="*/ 671298 h 4550966"/>
              <a:gd name="connsiteX17" fmla="*/ 744583 w 3579223"/>
              <a:gd name="connsiteY17" fmla="*/ 762738 h 4550966"/>
              <a:gd name="connsiteX18" fmla="*/ 692331 w 3579223"/>
              <a:gd name="connsiteY18" fmla="*/ 854178 h 4550966"/>
              <a:gd name="connsiteX19" fmla="*/ 679269 w 3579223"/>
              <a:gd name="connsiteY19" fmla="*/ 893366 h 4550966"/>
              <a:gd name="connsiteX20" fmla="*/ 653143 w 3579223"/>
              <a:gd name="connsiteY20" fmla="*/ 932555 h 4550966"/>
              <a:gd name="connsiteX21" fmla="*/ 561703 w 3579223"/>
              <a:gd name="connsiteY21" fmla="*/ 1089309 h 4550966"/>
              <a:gd name="connsiteX22" fmla="*/ 548640 w 3579223"/>
              <a:gd name="connsiteY22" fmla="*/ 1128498 h 4550966"/>
              <a:gd name="connsiteX23" fmla="*/ 535577 w 3579223"/>
              <a:gd name="connsiteY23" fmla="*/ 1180749 h 4550966"/>
              <a:gd name="connsiteX24" fmla="*/ 483326 w 3579223"/>
              <a:gd name="connsiteY24" fmla="*/ 1285252 h 4550966"/>
              <a:gd name="connsiteX25" fmla="*/ 444137 w 3579223"/>
              <a:gd name="connsiteY25" fmla="*/ 1428944 h 4550966"/>
              <a:gd name="connsiteX26" fmla="*/ 444137 w 3579223"/>
              <a:gd name="connsiteY26" fmla="*/ 1428944 h 4550966"/>
              <a:gd name="connsiteX27" fmla="*/ 418011 w 3579223"/>
              <a:gd name="connsiteY27" fmla="*/ 1533446 h 4550966"/>
              <a:gd name="connsiteX28" fmla="*/ 352697 w 3579223"/>
              <a:gd name="connsiteY28" fmla="*/ 1651012 h 4550966"/>
              <a:gd name="connsiteX29" fmla="*/ 287383 w 3579223"/>
              <a:gd name="connsiteY29" fmla="*/ 1755515 h 4550966"/>
              <a:gd name="connsiteX30" fmla="*/ 209006 w 3579223"/>
              <a:gd name="connsiteY30" fmla="*/ 1873081 h 4550966"/>
              <a:gd name="connsiteX31" fmla="*/ 156754 w 3579223"/>
              <a:gd name="connsiteY31" fmla="*/ 1925332 h 4550966"/>
              <a:gd name="connsiteX32" fmla="*/ 130629 w 3579223"/>
              <a:gd name="connsiteY32" fmla="*/ 1977584 h 4550966"/>
              <a:gd name="connsiteX33" fmla="*/ 104503 w 3579223"/>
              <a:gd name="connsiteY33" fmla="*/ 2016772 h 4550966"/>
              <a:gd name="connsiteX34" fmla="*/ 91440 w 3579223"/>
              <a:gd name="connsiteY34" fmla="*/ 2055961 h 4550966"/>
              <a:gd name="connsiteX35" fmla="*/ 39189 w 3579223"/>
              <a:gd name="connsiteY35" fmla="*/ 2134338 h 4550966"/>
              <a:gd name="connsiteX36" fmla="*/ 26126 w 3579223"/>
              <a:gd name="connsiteY36" fmla="*/ 2186589 h 4550966"/>
              <a:gd name="connsiteX37" fmla="*/ 13063 w 3579223"/>
              <a:gd name="connsiteY37" fmla="*/ 2251904 h 4550966"/>
              <a:gd name="connsiteX38" fmla="*/ 0 w 3579223"/>
              <a:gd name="connsiteY38" fmla="*/ 2291092 h 4550966"/>
              <a:gd name="connsiteX39" fmla="*/ 13063 w 3579223"/>
              <a:gd name="connsiteY39" fmla="*/ 2460909 h 4550966"/>
              <a:gd name="connsiteX40" fmla="*/ 26126 w 3579223"/>
              <a:gd name="connsiteY40" fmla="*/ 2500098 h 4550966"/>
              <a:gd name="connsiteX41" fmla="*/ 52251 w 3579223"/>
              <a:gd name="connsiteY41" fmla="*/ 2656852 h 4550966"/>
              <a:gd name="connsiteX42" fmla="*/ 78377 w 3579223"/>
              <a:gd name="connsiteY42" fmla="*/ 2957298 h 4550966"/>
              <a:gd name="connsiteX43" fmla="*/ 91440 w 3579223"/>
              <a:gd name="connsiteY43" fmla="*/ 3597378 h 4550966"/>
              <a:gd name="connsiteX44" fmla="*/ 104503 w 3579223"/>
              <a:gd name="connsiteY44" fmla="*/ 3675755 h 4550966"/>
              <a:gd name="connsiteX45" fmla="*/ 130629 w 3579223"/>
              <a:gd name="connsiteY45" fmla="*/ 3832509 h 4550966"/>
              <a:gd name="connsiteX46" fmla="*/ 143691 w 3579223"/>
              <a:gd name="connsiteY46" fmla="*/ 3897824 h 4550966"/>
              <a:gd name="connsiteX47" fmla="*/ 156754 w 3579223"/>
              <a:gd name="connsiteY47" fmla="*/ 3976201 h 4550966"/>
              <a:gd name="connsiteX48" fmla="*/ 195943 w 3579223"/>
              <a:gd name="connsiteY48" fmla="*/ 4054578 h 4550966"/>
              <a:gd name="connsiteX49" fmla="*/ 248194 w 3579223"/>
              <a:gd name="connsiteY49" fmla="*/ 4159081 h 4550966"/>
              <a:gd name="connsiteX50" fmla="*/ 287383 w 3579223"/>
              <a:gd name="connsiteY50" fmla="*/ 4198269 h 4550966"/>
              <a:gd name="connsiteX51" fmla="*/ 326571 w 3579223"/>
              <a:gd name="connsiteY51" fmla="*/ 4250521 h 4550966"/>
              <a:gd name="connsiteX52" fmla="*/ 352697 w 3579223"/>
              <a:gd name="connsiteY52" fmla="*/ 4289709 h 4550966"/>
              <a:gd name="connsiteX53" fmla="*/ 431074 w 3579223"/>
              <a:gd name="connsiteY53" fmla="*/ 4368086 h 4550966"/>
              <a:gd name="connsiteX54" fmla="*/ 470263 w 3579223"/>
              <a:gd name="connsiteY54" fmla="*/ 4394212 h 4550966"/>
              <a:gd name="connsiteX55" fmla="*/ 574766 w 3579223"/>
              <a:gd name="connsiteY55" fmla="*/ 4420338 h 4550966"/>
              <a:gd name="connsiteX56" fmla="*/ 744583 w 3579223"/>
              <a:gd name="connsiteY56" fmla="*/ 4446464 h 4550966"/>
              <a:gd name="connsiteX57" fmla="*/ 888274 w 3579223"/>
              <a:gd name="connsiteY57" fmla="*/ 4472589 h 4550966"/>
              <a:gd name="connsiteX58" fmla="*/ 953589 w 3579223"/>
              <a:gd name="connsiteY58" fmla="*/ 4485652 h 4550966"/>
              <a:gd name="connsiteX59" fmla="*/ 1162594 w 3579223"/>
              <a:gd name="connsiteY59" fmla="*/ 4498715 h 4550966"/>
              <a:gd name="connsiteX60" fmla="*/ 1267097 w 3579223"/>
              <a:gd name="connsiteY60" fmla="*/ 4524841 h 4550966"/>
              <a:gd name="connsiteX61" fmla="*/ 1476103 w 3579223"/>
              <a:gd name="connsiteY61" fmla="*/ 4550966 h 4550966"/>
              <a:gd name="connsiteX62" fmla="*/ 1802674 w 3579223"/>
              <a:gd name="connsiteY62" fmla="*/ 4537904 h 4550966"/>
              <a:gd name="connsiteX63" fmla="*/ 1933303 w 3579223"/>
              <a:gd name="connsiteY63" fmla="*/ 4524841 h 4550966"/>
              <a:gd name="connsiteX64" fmla="*/ 1998617 w 3579223"/>
              <a:gd name="connsiteY64" fmla="*/ 4498715 h 4550966"/>
              <a:gd name="connsiteX65" fmla="*/ 2103120 w 3579223"/>
              <a:gd name="connsiteY65" fmla="*/ 4485652 h 4550966"/>
              <a:gd name="connsiteX66" fmla="*/ 2155371 w 3579223"/>
              <a:gd name="connsiteY66" fmla="*/ 4459526 h 4550966"/>
              <a:gd name="connsiteX67" fmla="*/ 2207623 w 3579223"/>
              <a:gd name="connsiteY67" fmla="*/ 4446464 h 4550966"/>
              <a:gd name="connsiteX68" fmla="*/ 2246811 w 3579223"/>
              <a:gd name="connsiteY68" fmla="*/ 4433401 h 4550966"/>
              <a:gd name="connsiteX69" fmla="*/ 2338251 w 3579223"/>
              <a:gd name="connsiteY69" fmla="*/ 4407275 h 4550966"/>
              <a:gd name="connsiteX70" fmla="*/ 2377440 w 3579223"/>
              <a:gd name="connsiteY70" fmla="*/ 4381149 h 4550966"/>
              <a:gd name="connsiteX71" fmla="*/ 2429691 w 3579223"/>
              <a:gd name="connsiteY71" fmla="*/ 4355024 h 4550966"/>
              <a:gd name="connsiteX72" fmla="*/ 2508069 w 3579223"/>
              <a:gd name="connsiteY72" fmla="*/ 4289709 h 4550966"/>
              <a:gd name="connsiteX73" fmla="*/ 2612571 w 3579223"/>
              <a:gd name="connsiteY73" fmla="*/ 4237458 h 4550966"/>
              <a:gd name="connsiteX74" fmla="*/ 2690949 w 3579223"/>
              <a:gd name="connsiteY74" fmla="*/ 4185206 h 4550966"/>
              <a:gd name="connsiteX75" fmla="*/ 2782389 w 3579223"/>
              <a:gd name="connsiteY75" fmla="*/ 4146018 h 4550966"/>
              <a:gd name="connsiteX76" fmla="*/ 2821577 w 3579223"/>
              <a:gd name="connsiteY76" fmla="*/ 4119892 h 4550966"/>
              <a:gd name="connsiteX77" fmla="*/ 2913017 w 3579223"/>
              <a:gd name="connsiteY77" fmla="*/ 4067641 h 4550966"/>
              <a:gd name="connsiteX78" fmla="*/ 3004457 w 3579223"/>
              <a:gd name="connsiteY78" fmla="*/ 3989264 h 4550966"/>
              <a:gd name="connsiteX79" fmla="*/ 3043646 w 3579223"/>
              <a:gd name="connsiteY79" fmla="*/ 3963138 h 4550966"/>
              <a:gd name="connsiteX80" fmla="*/ 3069771 w 3579223"/>
              <a:gd name="connsiteY80" fmla="*/ 3923949 h 4550966"/>
              <a:gd name="connsiteX81" fmla="*/ 3108960 w 3579223"/>
              <a:gd name="connsiteY81" fmla="*/ 3884761 h 4550966"/>
              <a:gd name="connsiteX82" fmla="*/ 3135086 w 3579223"/>
              <a:gd name="connsiteY82" fmla="*/ 3832509 h 4550966"/>
              <a:gd name="connsiteX83" fmla="*/ 3161211 w 3579223"/>
              <a:gd name="connsiteY83" fmla="*/ 3793321 h 4550966"/>
              <a:gd name="connsiteX84" fmla="*/ 3252651 w 3579223"/>
              <a:gd name="connsiteY84" fmla="*/ 3662692 h 4550966"/>
              <a:gd name="connsiteX85" fmla="*/ 3291840 w 3579223"/>
              <a:gd name="connsiteY85" fmla="*/ 3584315 h 4550966"/>
              <a:gd name="connsiteX86" fmla="*/ 3317966 w 3579223"/>
              <a:gd name="connsiteY86" fmla="*/ 3492875 h 4550966"/>
              <a:gd name="connsiteX87" fmla="*/ 3344091 w 3579223"/>
              <a:gd name="connsiteY87" fmla="*/ 3440624 h 4550966"/>
              <a:gd name="connsiteX88" fmla="*/ 3383280 w 3579223"/>
              <a:gd name="connsiteY88" fmla="*/ 3362246 h 4550966"/>
              <a:gd name="connsiteX89" fmla="*/ 3396343 w 3579223"/>
              <a:gd name="connsiteY89" fmla="*/ 3309995 h 4550966"/>
              <a:gd name="connsiteX90" fmla="*/ 3409406 w 3579223"/>
              <a:gd name="connsiteY90" fmla="*/ 3244681 h 4550966"/>
              <a:gd name="connsiteX91" fmla="*/ 3422469 w 3579223"/>
              <a:gd name="connsiteY91" fmla="*/ 3205492 h 4550966"/>
              <a:gd name="connsiteX92" fmla="*/ 3435531 w 3579223"/>
              <a:gd name="connsiteY92" fmla="*/ 3140178 h 4550966"/>
              <a:gd name="connsiteX93" fmla="*/ 3448594 w 3579223"/>
              <a:gd name="connsiteY93" fmla="*/ 2800544 h 4550966"/>
              <a:gd name="connsiteX94" fmla="*/ 3461657 w 3579223"/>
              <a:gd name="connsiteY94" fmla="*/ 2748292 h 4550966"/>
              <a:gd name="connsiteX95" fmla="*/ 3474720 w 3579223"/>
              <a:gd name="connsiteY95" fmla="*/ 2656852 h 4550966"/>
              <a:gd name="connsiteX96" fmla="*/ 3487783 w 3579223"/>
              <a:gd name="connsiteY96" fmla="*/ 2591538 h 4550966"/>
              <a:gd name="connsiteX97" fmla="*/ 3500846 w 3579223"/>
              <a:gd name="connsiteY97" fmla="*/ 2473972 h 4550966"/>
              <a:gd name="connsiteX98" fmla="*/ 3513909 w 3579223"/>
              <a:gd name="connsiteY98" fmla="*/ 2408658 h 4550966"/>
              <a:gd name="connsiteX99" fmla="*/ 3540034 w 3579223"/>
              <a:gd name="connsiteY99" fmla="*/ 2199652 h 4550966"/>
              <a:gd name="connsiteX100" fmla="*/ 3553097 w 3579223"/>
              <a:gd name="connsiteY100" fmla="*/ 2108212 h 4550966"/>
              <a:gd name="connsiteX101" fmla="*/ 3566160 w 3579223"/>
              <a:gd name="connsiteY101" fmla="*/ 2042898 h 4550966"/>
              <a:gd name="connsiteX102" fmla="*/ 3579223 w 3579223"/>
              <a:gd name="connsiteY102" fmla="*/ 1964521 h 4550966"/>
              <a:gd name="connsiteX103" fmla="*/ 3566160 w 3579223"/>
              <a:gd name="connsiteY103" fmla="*/ 1389755 h 4550966"/>
              <a:gd name="connsiteX104" fmla="*/ 3553097 w 3579223"/>
              <a:gd name="connsiteY104" fmla="*/ 1350566 h 4550966"/>
              <a:gd name="connsiteX105" fmla="*/ 3526971 w 3579223"/>
              <a:gd name="connsiteY105" fmla="*/ 1167686 h 4550966"/>
              <a:gd name="connsiteX106" fmla="*/ 3487783 w 3579223"/>
              <a:gd name="connsiteY106" fmla="*/ 1023995 h 4550966"/>
              <a:gd name="connsiteX107" fmla="*/ 3461657 w 3579223"/>
              <a:gd name="connsiteY107" fmla="*/ 906429 h 4550966"/>
              <a:gd name="connsiteX108" fmla="*/ 3435531 w 3579223"/>
              <a:gd name="connsiteY108" fmla="*/ 828052 h 4550966"/>
              <a:gd name="connsiteX109" fmla="*/ 3409406 w 3579223"/>
              <a:gd name="connsiteY109" fmla="*/ 788864 h 4550966"/>
              <a:gd name="connsiteX110" fmla="*/ 3396343 w 3579223"/>
              <a:gd name="connsiteY110" fmla="*/ 736612 h 4550966"/>
              <a:gd name="connsiteX111" fmla="*/ 3331029 w 3579223"/>
              <a:gd name="connsiteY111" fmla="*/ 632109 h 4550966"/>
              <a:gd name="connsiteX112" fmla="*/ 3304903 w 3579223"/>
              <a:gd name="connsiteY112" fmla="*/ 592921 h 4550966"/>
              <a:gd name="connsiteX113" fmla="*/ 3265714 w 3579223"/>
              <a:gd name="connsiteY113" fmla="*/ 566795 h 4550966"/>
              <a:gd name="connsiteX114" fmla="*/ 3213463 w 3579223"/>
              <a:gd name="connsiteY114" fmla="*/ 514544 h 4550966"/>
              <a:gd name="connsiteX115" fmla="*/ 3135086 w 3579223"/>
              <a:gd name="connsiteY115" fmla="*/ 449229 h 4550966"/>
              <a:gd name="connsiteX116" fmla="*/ 3108960 w 3579223"/>
              <a:gd name="connsiteY116" fmla="*/ 410041 h 4550966"/>
              <a:gd name="connsiteX117" fmla="*/ 3069771 w 3579223"/>
              <a:gd name="connsiteY117" fmla="*/ 383915 h 4550966"/>
              <a:gd name="connsiteX118" fmla="*/ 3030583 w 3579223"/>
              <a:gd name="connsiteY118" fmla="*/ 344726 h 4550966"/>
              <a:gd name="connsiteX119" fmla="*/ 2939143 w 3579223"/>
              <a:gd name="connsiteY119" fmla="*/ 292475 h 4550966"/>
              <a:gd name="connsiteX120" fmla="*/ 2860766 w 3579223"/>
              <a:gd name="connsiteY120" fmla="*/ 240224 h 4550966"/>
              <a:gd name="connsiteX121" fmla="*/ 2756263 w 3579223"/>
              <a:gd name="connsiteY121" fmla="*/ 174909 h 4550966"/>
              <a:gd name="connsiteX122" fmla="*/ 2717074 w 3579223"/>
              <a:gd name="connsiteY122" fmla="*/ 148784 h 4550966"/>
              <a:gd name="connsiteX123" fmla="*/ 2547257 w 3579223"/>
              <a:gd name="connsiteY123" fmla="*/ 109595 h 4550966"/>
              <a:gd name="connsiteX124" fmla="*/ 2259874 w 3579223"/>
              <a:gd name="connsiteY124" fmla="*/ 96532 h 4550966"/>
              <a:gd name="connsiteX125" fmla="*/ 2129246 w 3579223"/>
              <a:gd name="connsiteY125" fmla="*/ 83469 h 4550966"/>
              <a:gd name="connsiteX126" fmla="*/ 2011680 w 3579223"/>
              <a:gd name="connsiteY126" fmla="*/ 57344 h 4550966"/>
              <a:gd name="connsiteX127" fmla="*/ 1894114 w 3579223"/>
              <a:gd name="connsiteY127" fmla="*/ 44281 h 4550966"/>
              <a:gd name="connsiteX128" fmla="*/ 1828800 w 3579223"/>
              <a:gd name="connsiteY128" fmla="*/ 31218 h 4550966"/>
              <a:gd name="connsiteX129" fmla="*/ 1750423 w 3579223"/>
              <a:gd name="connsiteY129" fmla="*/ 18155 h 4550966"/>
              <a:gd name="connsiteX130" fmla="*/ 1515291 w 3579223"/>
              <a:gd name="connsiteY130" fmla="*/ 44281 h 4550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3579223" h="4550966">
                <a:moveTo>
                  <a:pt x="1632857" y="44281"/>
                </a:moveTo>
                <a:cubicBezTo>
                  <a:pt x="1615440" y="48635"/>
                  <a:pt x="1597107" y="50272"/>
                  <a:pt x="1580606" y="57344"/>
                </a:cubicBezTo>
                <a:cubicBezTo>
                  <a:pt x="1566176" y="63528"/>
                  <a:pt x="1555459" y="76448"/>
                  <a:pt x="1541417" y="83469"/>
                </a:cubicBezTo>
                <a:cubicBezTo>
                  <a:pt x="1529101" y="89627"/>
                  <a:pt x="1515292" y="92178"/>
                  <a:pt x="1502229" y="96532"/>
                </a:cubicBezTo>
                <a:cubicBezTo>
                  <a:pt x="1470817" y="121661"/>
                  <a:pt x="1434120" y="154113"/>
                  <a:pt x="1397726" y="174909"/>
                </a:cubicBezTo>
                <a:cubicBezTo>
                  <a:pt x="1380819" y="184570"/>
                  <a:pt x="1362381" y="191374"/>
                  <a:pt x="1345474" y="201035"/>
                </a:cubicBezTo>
                <a:cubicBezTo>
                  <a:pt x="1331843" y="208824"/>
                  <a:pt x="1320328" y="220140"/>
                  <a:pt x="1306286" y="227161"/>
                </a:cubicBezTo>
                <a:cubicBezTo>
                  <a:pt x="1293970" y="233319"/>
                  <a:pt x="1279413" y="234066"/>
                  <a:pt x="1267097" y="240224"/>
                </a:cubicBezTo>
                <a:cubicBezTo>
                  <a:pt x="1197992" y="274776"/>
                  <a:pt x="1256127" y="257390"/>
                  <a:pt x="1188720" y="305538"/>
                </a:cubicBezTo>
                <a:cubicBezTo>
                  <a:pt x="1172874" y="316856"/>
                  <a:pt x="1152315" y="320346"/>
                  <a:pt x="1136469" y="331664"/>
                </a:cubicBezTo>
                <a:cubicBezTo>
                  <a:pt x="1121436" y="342402"/>
                  <a:pt x="1111862" y="359510"/>
                  <a:pt x="1097280" y="370852"/>
                </a:cubicBezTo>
                <a:cubicBezTo>
                  <a:pt x="1072495" y="390129"/>
                  <a:pt x="1041106" y="400901"/>
                  <a:pt x="1018903" y="423104"/>
                </a:cubicBezTo>
                <a:lnTo>
                  <a:pt x="940526" y="501481"/>
                </a:lnTo>
                <a:cubicBezTo>
                  <a:pt x="927463" y="514544"/>
                  <a:pt x="911584" y="525298"/>
                  <a:pt x="901337" y="540669"/>
                </a:cubicBezTo>
                <a:cubicBezTo>
                  <a:pt x="892628" y="553732"/>
                  <a:pt x="883000" y="566227"/>
                  <a:pt x="875211" y="579858"/>
                </a:cubicBezTo>
                <a:cubicBezTo>
                  <a:pt x="865550" y="596765"/>
                  <a:pt x="860404" y="616263"/>
                  <a:pt x="849086" y="632109"/>
                </a:cubicBezTo>
                <a:cubicBezTo>
                  <a:pt x="838348" y="647142"/>
                  <a:pt x="820635" y="656265"/>
                  <a:pt x="809897" y="671298"/>
                </a:cubicBezTo>
                <a:cubicBezTo>
                  <a:pt x="723924" y="791659"/>
                  <a:pt x="846478" y="660840"/>
                  <a:pt x="744583" y="762738"/>
                </a:cubicBezTo>
                <a:cubicBezTo>
                  <a:pt x="714631" y="852593"/>
                  <a:pt x="755600" y="743456"/>
                  <a:pt x="692331" y="854178"/>
                </a:cubicBezTo>
                <a:cubicBezTo>
                  <a:pt x="685500" y="866133"/>
                  <a:pt x="685427" y="881050"/>
                  <a:pt x="679269" y="893366"/>
                </a:cubicBezTo>
                <a:cubicBezTo>
                  <a:pt x="672248" y="907408"/>
                  <a:pt x="661572" y="919310"/>
                  <a:pt x="653143" y="932555"/>
                </a:cubicBezTo>
                <a:cubicBezTo>
                  <a:pt x="621415" y="982413"/>
                  <a:pt x="585386" y="1034049"/>
                  <a:pt x="561703" y="1089309"/>
                </a:cubicBezTo>
                <a:cubicBezTo>
                  <a:pt x="556279" y="1101965"/>
                  <a:pt x="552423" y="1115258"/>
                  <a:pt x="548640" y="1128498"/>
                </a:cubicBezTo>
                <a:cubicBezTo>
                  <a:pt x="543708" y="1145760"/>
                  <a:pt x="542482" y="1164177"/>
                  <a:pt x="535577" y="1180749"/>
                </a:cubicBezTo>
                <a:cubicBezTo>
                  <a:pt x="520598" y="1216699"/>
                  <a:pt x="483326" y="1285252"/>
                  <a:pt x="483326" y="1285252"/>
                </a:cubicBezTo>
                <a:cubicBezTo>
                  <a:pt x="464862" y="1377570"/>
                  <a:pt x="477284" y="1329503"/>
                  <a:pt x="444137" y="1428944"/>
                </a:cubicBezTo>
                <a:lnTo>
                  <a:pt x="444137" y="1428944"/>
                </a:lnTo>
                <a:cubicBezTo>
                  <a:pt x="435428" y="1463778"/>
                  <a:pt x="437928" y="1503570"/>
                  <a:pt x="418011" y="1533446"/>
                </a:cubicBezTo>
                <a:cubicBezTo>
                  <a:pt x="363265" y="1615568"/>
                  <a:pt x="422013" y="1523933"/>
                  <a:pt x="352697" y="1651012"/>
                </a:cubicBezTo>
                <a:cubicBezTo>
                  <a:pt x="311324" y="1726862"/>
                  <a:pt x="323949" y="1697010"/>
                  <a:pt x="287383" y="1755515"/>
                </a:cubicBezTo>
                <a:cubicBezTo>
                  <a:pt x="256094" y="1805576"/>
                  <a:pt x="247048" y="1829605"/>
                  <a:pt x="209006" y="1873081"/>
                </a:cubicBezTo>
                <a:cubicBezTo>
                  <a:pt x="192786" y="1891618"/>
                  <a:pt x="174171" y="1907915"/>
                  <a:pt x="156754" y="1925332"/>
                </a:cubicBezTo>
                <a:cubicBezTo>
                  <a:pt x="148046" y="1942749"/>
                  <a:pt x="140290" y="1960677"/>
                  <a:pt x="130629" y="1977584"/>
                </a:cubicBezTo>
                <a:cubicBezTo>
                  <a:pt x="122840" y="1991215"/>
                  <a:pt x="111524" y="2002730"/>
                  <a:pt x="104503" y="2016772"/>
                </a:cubicBezTo>
                <a:cubicBezTo>
                  <a:pt x="98345" y="2029088"/>
                  <a:pt x="98127" y="2043924"/>
                  <a:pt x="91440" y="2055961"/>
                </a:cubicBezTo>
                <a:cubicBezTo>
                  <a:pt x="76191" y="2083409"/>
                  <a:pt x="39189" y="2134338"/>
                  <a:pt x="39189" y="2134338"/>
                </a:cubicBezTo>
                <a:cubicBezTo>
                  <a:pt x="34835" y="2151755"/>
                  <a:pt x="30021" y="2169063"/>
                  <a:pt x="26126" y="2186589"/>
                </a:cubicBezTo>
                <a:cubicBezTo>
                  <a:pt x="21309" y="2208263"/>
                  <a:pt x="18448" y="2230364"/>
                  <a:pt x="13063" y="2251904"/>
                </a:cubicBezTo>
                <a:cubicBezTo>
                  <a:pt x="9723" y="2265262"/>
                  <a:pt x="4354" y="2278029"/>
                  <a:pt x="0" y="2291092"/>
                </a:cubicBezTo>
                <a:cubicBezTo>
                  <a:pt x="4354" y="2347698"/>
                  <a:pt x="6021" y="2404575"/>
                  <a:pt x="13063" y="2460909"/>
                </a:cubicBezTo>
                <a:cubicBezTo>
                  <a:pt x="14771" y="2474572"/>
                  <a:pt x="23862" y="2486516"/>
                  <a:pt x="26126" y="2500098"/>
                </a:cubicBezTo>
                <a:cubicBezTo>
                  <a:pt x="55294" y="2675104"/>
                  <a:pt x="21628" y="2564978"/>
                  <a:pt x="52251" y="2656852"/>
                </a:cubicBezTo>
                <a:cubicBezTo>
                  <a:pt x="60960" y="2757001"/>
                  <a:pt x="76326" y="2856792"/>
                  <a:pt x="78377" y="2957298"/>
                </a:cubicBezTo>
                <a:cubicBezTo>
                  <a:pt x="82731" y="3170658"/>
                  <a:pt x="83685" y="3384115"/>
                  <a:pt x="91440" y="3597378"/>
                </a:cubicBezTo>
                <a:cubicBezTo>
                  <a:pt x="92403" y="3623847"/>
                  <a:pt x="100757" y="3649535"/>
                  <a:pt x="104503" y="3675755"/>
                </a:cubicBezTo>
                <a:cubicBezTo>
                  <a:pt x="134352" y="3884696"/>
                  <a:pt x="101606" y="3701901"/>
                  <a:pt x="130629" y="3832509"/>
                </a:cubicBezTo>
                <a:cubicBezTo>
                  <a:pt x="135445" y="3854183"/>
                  <a:pt x="139719" y="3875979"/>
                  <a:pt x="143691" y="3897824"/>
                </a:cubicBezTo>
                <a:cubicBezTo>
                  <a:pt x="148429" y="3923883"/>
                  <a:pt x="151008" y="3950346"/>
                  <a:pt x="156754" y="3976201"/>
                </a:cubicBezTo>
                <a:cubicBezTo>
                  <a:pt x="169887" y="4035299"/>
                  <a:pt x="167760" y="3998213"/>
                  <a:pt x="195943" y="4054578"/>
                </a:cubicBezTo>
                <a:cubicBezTo>
                  <a:pt x="236124" y="4134939"/>
                  <a:pt x="166723" y="4050453"/>
                  <a:pt x="248194" y="4159081"/>
                </a:cubicBezTo>
                <a:cubicBezTo>
                  <a:pt x="259278" y="4173860"/>
                  <a:pt x="275361" y="4184243"/>
                  <a:pt x="287383" y="4198269"/>
                </a:cubicBezTo>
                <a:cubicBezTo>
                  <a:pt x="301552" y="4214799"/>
                  <a:pt x="313917" y="4232805"/>
                  <a:pt x="326571" y="4250521"/>
                </a:cubicBezTo>
                <a:cubicBezTo>
                  <a:pt x="335696" y="4263296"/>
                  <a:pt x="342267" y="4277975"/>
                  <a:pt x="352697" y="4289709"/>
                </a:cubicBezTo>
                <a:cubicBezTo>
                  <a:pt x="377244" y="4317324"/>
                  <a:pt x="400332" y="4347591"/>
                  <a:pt x="431074" y="4368086"/>
                </a:cubicBezTo>
                <a:cubicBezTo>
                  <a:pt x="444137" y="4376795"/>
                  <a:pt x="455508" y="4388847"/>
                  <a:pt x="470263" y="4394212"/>
                </a:cubicBezTo>
                <a:cubicBezTo>
                  <a:pt x="504008" y="4406483"/>
                  <a:pt x="539932" y="4411629"/>
                  <a:pt x="574766" y="4420338"/>
                </a:cubicBezTo>
                <a:cubicBezTo>
                  <a:pt x="665271" y="4442964"/>
                  <a:pt x="609171" y="4431418"/>
                  <a:pt x="744583" y="4446464"/>
                </a:cubicBezTo>
                <a:cubicBezTo>
                  <a:pt x="844902" y="4471542"/>
                  <a:pt x="747853" y="4449185"/>
                  <a:pt x="888274" y="4472589"/>
                </a:cubicBezTo>
                <a:cubicBezTo>
                  <a:pt x="910175" y="4476239"/>
                  <a:pt x="931486" y="4483547"/>
                  <a:pt x="953589" y="4485652"/>
                </a:cubicBezTo>
                <a:cubicBezTo>
                  <a:pt x="1023079" y="4492270"/>
                  <a:pt x="1092926" y="4494361"/>
                  <a:pt x="1162594" y="4498715"/>
                </a:cubicBezTo>
                <a:cubicBezTo>
                  <a:pt x="1197428" y="4507424"/>
                  <a:pt x="1231410" y="4520876"/>
                  <a:pt x="1267097" y="4524841"/>
                </a:cubicBezTo>
                <a:cubicBezTo>
                  <a:pt x="1415264" y="4541304"/>
                  <a:pt x="1345629" y="4532328"/>
                  <a:pt x="1476103" y="4550966"/>
                </a:cubicBezTo>
                <a:lnTo>
                  <a:pt x="1802674" y="4537904"/>
                </a:lnTo>
                <a:cubicBezTo>
                  <a:pt x="1846363" y="4535408"/>
                  <a:pt x="1890393" y="4533423"/>
                  <a:pt x="1933303" y="4524841"/>
                </a:cubicBezTo>
                <a:cubicBezTo>
                  <a:pt x="1956296" y="4520242"/>
                  <a:pt x="1975769" y="4503988"/>
                  <a:pt x="1998617" y="4498715"/>
                </a:cubicBezTo>
                <a:cubicBezTo>
                  <a:pt x="2032823" y="4490821"/>
                  <a:pt x="2068286" y="4490006"/>
                  <a:pt x="2103120" y="4485652"/>
                </a:cubicBezTo>
                <a:cubicBezTo>
                  <a:pt x="2120537" y="4476943"/>
                  <a:pt x="2137138" y="4466363"/>
                  <a:pt x="2155371" y="4459526"/>
                </a:cubicBezTo>
                <a:cubicBezTo>
                  <a:pt x="2172181" y="4453222"/>
                  <a:pt x="2190360" y="4451396"/>
                  <a:pt x="2207623" y="4446464"/>
                </a:cubicBezTo>
                <a:cubicBezTo>
                  <a:pt x="2220863" y="4442681"/>
                  <a:pt x="2233572" y="4437184"/>
                  <a:pt x="2246811" y="4433401"/>
                </a:cubicBezTo>
                <a:cubicBezTo>
                  <a:pt x="2266345" y="4427820"/>
                  <a:pt x="2317369" y="4417716"/>
                  <a:pt x="2338251" y="4407275"/>
                </a:cubicBezTo>
                <a:cubicBezTo>
                  <a:pt x="2352293" y="4400254"/>
                  <a:pt x="2363809" y="4388938"/>
                  <a:pt x="2377440" y="4381149"/>
                </a:cubicBezTo>
                <a:cubicBezTo>
                  <a:pt x="2394347" y="4371488"/>
                  <a:pt x="2412274" y="4363732"/>
                  <a:pt x="2429691" y="4355024"/>
                </a:cubicBezTo>
                <a:cubicBezTo>
                  <a:pt x="2462861" y="4321854"/>
                  <a:pt x="2468058" y="4311533"/>
                  <a:pt x="2508069" y="4289709"/>
                </a:cubicBezTo>
                <a:cubicBezTo>
                  <a:pt x="2542259" y="4271060"/>
                  <a:pt x="2580166" y="4259061"/>
                  <a:pt x="2612571" y="4237458"/>
                </a:cubicBezTo>
                <a:cubicBezTo>
                  <a:pt x="2638697" y="4220041"/>
                  <a:pt x="2661161" y="4195135"/>
                  <a:pt x="2690949" y="4185206"/>
                </a:cubicBezTo>
                <a:cubicBezTo>
                  <a:pt x="2734915" y="4170552"/>
                  <a:pt x="2737192" y="4171845"/>
                  <a:pt x="2782389" y="4146018"/>
                </a:cubicBezTo>
                <a:cubicBezTo>
                  <a:pt x="2796020" y="4138229"/>
                  <a:pt x="2807946" y="4127681"/>
                  <a:pt x="2821577" y="4119892"/>
                </a:cubicBezTo>
                <a:cubicBezTo>
                  <a:pt x="2898117" y="4076154"/>
                  <a:pt x="2849366" y="4113106"/>
                  <a:pt x="2913017" y="4067641"/>
                </a:cubicBezTo>
                <a:cubicBezTo>
                  <a:pt x="3049997" y="3969799"/>
                  <a:pt x="2890522" y="4084210"/>
                  <a:pt x="3004457" y="3989264"/>
                </a:cubicBezTo>
                <a:cubicBezTo>
                  <a:pt x="3016518" y="3979213"/>
                  <a:pt x="3030583" y="3971847"/>
                  <a:pt x="3043646" y="3963138"/>
                </a:cubicBezTo>
                <a:cubicBezTo>
                  <a:pt x="3052354" y="3950075"/>
                  <a:pt x="3059720" y="3936010"/>
                  <a:pt x="3069771" y="3923949"/>
                </a:cubicBezTo>
                <a:cubicBezTo>
                  <a:pt x="3081598" y="3909757"/>
                  <a:pt x="3098222" y="3899794"/>
                  <a:pt x="3108960" y="3884761"/>
                </a:cubicBezTo>
                <a:cubicBezTo>
                  <a:pt x="3120279" y="3868915"/>
                  <a:pt x="3125425" y="3849416"/>
                  <a:pt x="3135086" y="3832509"/>
                </a:cubicBezTo>
                <a:cubicBezTo>
                  <a:pt x="3142875" y="3818878"/>
                  <a:pt x="3152086" y="3806096"/>
                  <a:pt x="3161211" y="3793321"/>
                </a:cubicBezTo>
                <a:cubicBezTo>
                  <a:pt x="3179842" y="3767238"/>
                  <a:pt x="3245143" y="3685216"/>
                  <a:pt x="3252651" y="3662692"/>
                </a:cubicBezTo>
                <a:cubicBezTo>
                  <a:pt x="3270679" y="3608610"/>
                  <a:pt x="3258076" y="3634961"/>
                  <a:pt x="3291840" y="3584315"/>
                </a:cubicBezTo>
                <a:cubicBezTo>
                  <a:pt x="3298469" y="3557800"/>
                  <a:pt x="3306722" y="3519111"/>
                  <a:pt x="3317966" y="3492875"/>
                </a:cubicBezTo>
                <a:cubicBezTo>
                  <a:pt x="3325637" y="3474977"/>
                  <a:pt x="3336420" y="3458522"/>
                  <a:pt x="3344091" y="3440624"/>
                </a:cubicBezTo>
                <a:cubicBezTo>
                  <a:pt x="3376540" y="3364910"/>
                  <a:pt x="3333074" y="3437555"/>
                  <a:pt x="3383280" y="3362246"/>
                </a:cubicBezTo>
                <a:cubicBezTo>
                  <a:pt x="3387634" y="3344829"/>
                  <a:pt x="3392448" y="3327521"/>
                  <a:pt x="3396343" y="3309995"/>
                </a:cubicBezTo>
                <a:cubicBezTo>
                  <a:pt x="3401159" y="3288321"/>
                  <a:pt x="3404021" y="3266221"/>
                  <a:pt x="3409406" y="3244681"/>
                </a:cubicBezTo>
                <a:cubicBezTo>
                  <a:pt x="3412746" y="3231323"/>
                  <a:pt x="3419129" y="3218851"/>
                  <a:pt x="3422469" y="3205492"/>
                </a:cubicBezTo>
                <a:cubicBezTo>
                  <a:pt x="3427854" y="3183952"/>
                  <a:pt x="3431177" y="3161949"/>
                  <a:pt x="3435531" y="3140178"/>
                </a:cubicBezTo>
                <a:cubicBezTo>
                  <a:pt x="3439885" y="3026967"/>
                  <a:pt x="3441058" y="2913588"/>
                  <a:pt x="3448594" y="2800544"/>
                </a:cubicBezTo>
                <a:cubicBezTo>
                  <a:pt x="3449788" y="2782630"/>
                  <a:pt x="3458445" y="2765956"/>
                  <a:pt x="3461657" y="2748292"/>
                </a:cubicBezTo>
                <a:cubicBezTo>
                  <a:pt x="3467165" y="2717999"/>
                  <a:pt x="3469658" y="2687223"/>
                  <a:pt x="3474720" y="2656852"/>
                </a:cubicBezTo>
                <a:cubicBezTo>
                  <a:pt x="3478370" y="2634952"/>
                  <a:pt x="3484643" y="2613517"/>
                  <a:pt x="3487783" y="2591538"/>
                </a:cubicBezTo>
                <a:cubicBezTo>
                  <a:pt x="3493359" y="2552504"/>
                  <a:pt x="3495270" y="2513006"/>
                  <a:pt x="3500846" y="2473972"/>
                </a:cubicBezTo>
                <a:cubicBezTo>
                  <a:pt x="3503986" y="2451993"/>
                  <a:pt x="3510259" y="2430558"/>
                  <a:pt x="3513909" y="2408658"/>
                </a:cubicBezTo>
                <a:cubicBezTo>
                  <a:pt x="3529653" y="2314195"/>
                  <a:pt x="3527277" y="2301703"/>
                  <a:pt x="3540034" y="2199652"/>
                </a:cubicBezTo>
                <a:cubicBezTo>
                  <a:pt x="3543853" y="2169100"/>
                  <a:pt x="3548035" y="2138583"/>
                  <a:pt x="3553097" y="2108212"/>
                </a:cubicBezTo>
                <a:cubicBezTo>
                  <a:pt x="3556747" y="2086312"/>
                  <a:pt x="3562188" y="2064742"/>
                  <a:pt x="3566160" y="2042898"/>
                </a:cubicBezTo>
                <a:cubicBezTo>
                  <a:pt x="3570898" y="2016839"/>
                  <a:pt x="3574869" y="1990647"/>
                  <a:pt x="3579223" y="1964521"/>
                </a:cubicBezTo>
                <a:cubicBezTo>
                  <a:pt x="3574869" y="1772932"/>
                  <a:pt x="3574308" y="1581220"/>
                  <a:pt x="3566160" y="1389755"/>
                </a:cubicBezTo>
                <a:cubicBezTo>
                  <a:pt x="3565575" y="1375998"/>
                  <a:pt x="3555361" y="1364148"/>
                  <a:pt x="3553097" y="1350566"/>
                </a:cubicBezTo>
                <a:cubicBezTo>
                  <a:pt x="3532773" y="1228624"/>
                  <a:pt x="3550475" y="1261704"/>
                  <a:pt x="3526971" y="1167686"/>
                </a:cubicBezTo>
                <a:cubicBezTo>
                  <a:pt x="3489436" y="1017542"/>
                  <a:pt x="3551459" y="1342370"/>
                  <a:pt x="3487783" y="1023995"/>
                </a:cubicBezTo>
                <a:cubicBezTo>
                  <a:pt x="3480325" y="986707"/>
                  <a:pt x="3472725" y="943323"/>
                  <a:pt x="3461657" y="906429"/>
                </a:cubicBezTo>
                <a:cubicBezTo>
                  <a:pt x="3453744" y="880052"/>
                  <a:pt x="3450807" y="850966"/>
                  <a:pt x="3435531" y="828052"/>
                </a:cubicBezTo>
                <a:lnTo>
                  <a:pt x="3409406" y="788864"/>
                </a:lnTo>
                <a:cubicBezTo>
                  <a:pt x="3405052" y="771447"/>
                  <a:pt x="3402647" y="753422"/>
                  <a:pt x="3396343" y="736612"/>
                </a:cubicBezTo>
                <a:cubicBezTo>
                  <a:pt x="3376962" y="684931"/>
                  <a:pt x="3363473" y="677531"/>
                  <a:pt x="3331029" y="632109"/>
                </a:cubicBezTo>
                <a:cubicBezTo>
                  <a:pt x="3321904" y="619334"/>
                  <a:pt x="3316004" y="604022"/>
                  <a:pt x="3304903" y="592921"/>
                </a:cubicBezTo>
                <a:cubicBezTo>
                  <a:pt x="3293801" y="581820"/>
                  <a:pt x="3277634" y="577012"/>
                  <a:pt x="3265714" y="566795"/>
                </a:cubicBezTo>
                <a:cubicBezTo>
                  <a:pt x="3247012" y="550765"/>
                  <a:pt x="3231771" y="531022"/>
                  <a:pt x="3213463" y="514544"/>
                </a:cubicBezTo>
                <a:cubicBezTo>
                  <a:pt x="3188185" y="491794"/>
                  <a:pt x="3159133" y="473276"/>
                  <a:pt x="3135086" y="449229"/>
                </a:cubicBezTo>
                <a:cubicBezTo>
                  <a:pt x="3123985" y="438128"/>
                  <a:pt x="3120061" y="421142"/>
                  <a:pt x="3108960" y="410041"/>
                </a:cubicBezTo>
                <a:cubicBezTo>
                  <a:pt x="3097858" y="398940"/>
                  <a:pt x="3081832" y="393966"/>
                  <a:pt x="3069771" y="383915"/>
                </a:cubicBezTo>
                <a:cubicBezTo>
                  <a:pt x="3055579" y="372088"/>
                  <a:pt x="3045616" y="355464"/>
                  <a:pt x="3030583" y="344726"/>
                </a:cubicBezTo>
                <a:cubicBezTo>
                  <a:pt x="2941135" y="280835"/>
                  <a:pt x="3013200" y="354190"/>
                  <a:pt x="2939143" y="292475"/>
                </a:cubicBezTo>
                <a:cubicBezTo>
                  <a:pt x="2873911" y="238114"/>
                  <a:pt x="2929634" y="263179"/>
                  <a:pt x="2860766" y="240224"/>
                </a:cubicBezTo>
                <a:cubicBezTo>
                  <a:pt x="2760866" y="165299"/>
                  <a:pt x="2856670" y="232284"/>
                  <a:pt x="2756263" y="174909"/>
                </a:cubicBezTo>
                <a:cubicBezTo>
                  <a:pt x="2742632" y="167120"/>
                  <a:pt x="2731420" y="155160"/>
                  <a:pt x="2717074" y="148784"/>
                </a:cubicBezTo>
                <a:cubicBezTo>
                  <a:pt x="2662216" y="124403"/>
                  <a:pt x="2607006" y="113716"/>
                  <a:pt x="2547257" y="109595"/>
                </a:cubicBezTo>
                <a:cubicBezTo>
                  <a:pt x="2451591" y="102997"/>
                  <a:pt x="2355668" y="100886"/>
                  <a:pt x="2259874" y="96532"/>
                </a:cubicBezTo>
                <a:cubicBezTo>
                  <a:pt x="2216331" y="92178"/>
                  <a:pt x="2172622" y="89253"/>
                  <a:pt x="2129246" y="83469"/>
                </a:cubicBezTo>
                <a:cubicBezTo>
                  <a:pt x="1888037" y="51307"/>
                  <a:pt x="2213463" y="88387"/>
                  <a:pt x="2011680" y="57344"/>
                </a:cubicBezTo>
                <a:cubicBezTo>
                  <a:pt x="1972709" y="51349"/>
                  <a:pt x="1933148" y="49857"/>
                  <a:pt x="1894114" y="44281"/>
                </a:cubicBezTo>
                <a:cubicBezTo>
                  <a:pt x="1872135" y="41141"/>
                  <a:pt x="1850644" y="35190"/>
                  <a:pt x="1828800" y="31218"/>
                </a:cubicBezTo>
                <a:cubicBezTo>
                  <a:pt x="1802741" y="26480"/>
                  <a:pt x="1776549" y="22509"/>
                  <a:pt x="1750423" y="18155"/>
                </a:cubicBezTo>
                <a:cubicBezTo>
                  <a:pt x="1531699" y="31825"/>
                  <a:pt x="1603852" y="0"/>
                  <a:pt x="1515291" y="4428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432213" y="2259874"/>
            <a:ext cx="2376301" cy="2168435"/>
          </a:xfrm>
          <a:custGeom>
            <a:avLst/>
            <a:gdLst>
              <a:gd name="connsiteX0" fmla="*/ 1174518 w 2376301"/>
              <a:gd name="connsiteY0" fmla="*/ 0 h 2168435"/>
              <a:gd name="connsiteX1" fmla="*/ 1043890 w 2376301"/>
              <a:gd name="connsiteY1" fmla="*/ 13063 h 2168435"/>
              <a:gd name="connsiteX2" fmla="*/ 1004701 w 2376301"/>
              <a:gd name="connsiteY2" fmla="*/ 39189 h 2168435"/>
              <a:gd name="connsiteX3" fmla="*/ 965513 w 2376301"/>
              <a:gd name="connsiteY3" fmla="*/ 52252 h 2168435"/>
              <a:gd name="connsiteX4" fmla="*/ 821821 w 2376301"/>
              <a:gd name="connsiteY4" fmla="*/ 130629 h 2168435"/>
              <a:gd name="connsiteX5" fmla="*/ 691193 w 2376301"/>
              <a:gd name="connsiteY5" fmla="*/ 222069 h 2168435"/>
              <a:gd name="connsiteX6" fmla="*/ 638941 w 2376301"/>
              <a:gd name="connsiteY6" fmla="*/ 261257 h 2168435"/>
              <a:gd name="connsiteX7" fmla="*/ 547501 w 2376301"/>
              <a:gd name="connsiteY7" fmla="*/ 300446 h 2168435"/>
              <a:gd name="connsiteX8" fmla="*/ 508313 w 2376301"/>
              <a:gd name="connsiteY8" fmla="*/ 326572 h 2168435"/>
              <a:gd name="connsiteX9" fmla="*/ 469124 w 2376301"/>
              <a:gd name="connsiteY9" fmla="*/ 339635 h 2168435"/>
              <a:gd name="connsiteX10" fmla="*/ 364621 w 2376301"/>
              <a:gd name="connsiteY10" fmla="*/ 457200 h 2168435"/>
              <a:gd name="connsiteX11" fmla="*/ 299307 w 2376301"/>
              <a:gd name="connsiteY11" fmla="*/ 561703 h 2168435"/>
              <a:gd name="connsiteX12" fmla="*/ 273181 w 2376301"/>
              <a:gd name="connsiteY12" fmla="*/ 653143 h 2168435"/>
              <a:gd name="connsiteX13" fmla="*/ 247056 w 2376301"/>
              <a:gd name="connsiteY13" fmla="*/ 705395 h 2168435"/>
              <a:gd name="connsiteX14" fmla="*/ 207867 w 2376301"/>
              <a:gd name="connsiteY14" fmla="*/ 744583 h 2168435"/>
              <a:gd name="connsiteX15" fmla="*/ 155616 w 2376301"/>
              <a:gd name="connsiteY15" fmla="*/ 875212 h 2168435"/>
              <a:gd name="connsiteX16" fmla="*/ 129490 w 2376301"/>
              <a:gd name="connsiteY16" fmla="*/ 979715 h 2168435"/>
              <a:gd name="connsiteX17" fmla="*/ 103364 w 2376301"/>
              <a:gd name="connsiteY17" fmla="*/ 1058092 h 2168435"/>
              <a:gd name="connsiteX18" fmla="*/ 90301 w 2376301"/>
              <a:gd name="connsiteY18" fmla="*/ 1097280 h 2168435"/>
              <a:gd name="connsiteX19" fmla="*/ 64176 w 2376301"/>
              <a:gd name="connsiteY19" fmla="*/ 1267097 h 2168435"/>
              <a:gd name="connsiteX20" fmla="*/ 103364 w 2376301"/>
              <a:gd name="connsiteY20" fmla="*/ 1841863 h 2168435"/>
              <a:gd name="connsiteX21" fmla="*/ 129490 w 2376301"/>
              <a:gd name="connsiteY21" fmla="*/ 1881052 h 2168435"/>
              <a:gd name="connsiteX22" fmla="*/ 247056 w 2376301"/>
              <a:gd name="connsiteY22" fmla="*/ 1985555 h 2168435"/>
              <a:gd name="connsiteX23" fmla="*/ 338496 w 2376301"/>
              <a:gd name="connsiteY23" fmla="*/ 2050869 h 2168435"/>
              <a:gd name="connsiteX24" fmla="*/ 377684 w 2376301"/>
              <a:gd name="connsiteY24" fmla="*/ 2063932 h 2168435"/>
              <a:gd name="connsiteX25" fmla="*/ 416873 w 2376301"/>
              <a:gd name="connsiteY25" fmla="*/ 2090057 h 2168435"/>
              <a:gd name="connsiteX26" fmla="*/ 456061 w 2376301"/>
              <a:gd name="connsiteY26" fmla="*/ 2103120 h 2168435"/>
              <a:gd name="connsiteX27" fmla="*/ 495250 w 2376301"/>
              <a:gd name="connsiteY27" fmla="*/ 2129246 h 2168435"/>
              <a:gd name="connsiteX28" fmla="*/ 599753 w 2376301"/>
              <a:gd name="connsiteY28" fmla="*/ 2155372 h 2168435"/>
              <a:gd name="connsiteX29" fmla="*/ 652004 w 2376301"/>
              <a:gd name="connsiteY29" fmla="*/ 2168435 h 2168435"/>
              <a:gd name="connsiteX30" fmla="*/ 1043890 w 2376301"/>
              <a:gd name="connsiteY30" fmla="*/ 2155372 h 2168435"/>
              <a:gd name="connsiteX31" fmla="*/ 1135330 w 2376301"/>
              <a:gd name="connsiteY31" fmla="*/ 2129246 h 2168435"/>
              <a:gd name="connsiteX32" fmla="*/ 1265958 w 2376301"/>
              <a:gd name="connsiteY32" fmla="*/ 2103120 h 2168435"/>
              <a:gd name="connsiteX33" fmla="*/ 1409650 w 2376301"/>
              <a:gd name="connsiteY33" fmla="*/ 2076995 h 2168435"/>
              <a:gd name="connsiteX34" fmla="*/ 1501090 w 2376301"/>
              <a:gd name="connsiteY34" fmla="*/ 2037806 h 2168435"/>
              <a:gd name="connsiteX35" fmla="*/ 1540278 w 2376301"/>
              <a:gd name="connsiteY35" fmla="*/ 2024743 h 2168435"/>
              <a:gd name="connsiteX36" fmla="*/ 1618656 w 2376301"/>
              <a:gd name="connsiteY36" fmla="*/ 1985555 h 2168435"/>
              <a:gd name="connsiteX37" fmla="*/ 1710096 w 2376301"/>
              <a:gd name="connsiteY37" fmla="*/ 1946366 h 2168435"/>
              <a:gd name="connsiteX38" fmla="*/ 1788473 w 2376301"/>
              <a:gd name="connsiteY38" fmla="*/ 1881052 h 2168435"/>
              <a:gd name="connsiteX39" fmla="*/ 1866850 w 2376301"/>
              <a:gd name="connsiteY39" fmla="*/ 1841863 h 2168435"/>
              <a:gd name="connsiteX40" fmla="*/ 1945227 w 2376301"/>
              <a:gd name="connsiteY40" fmla="*/ 1776549 h 2168435"/>
              <a:gd name="connsiteX41" fmla="*/ 1971353 w 2376301"/>
              <a:gd name="connsiteY41" fmla="*/ 1737360 h 2168435"/>
              <a:gd name="connsiteX42" fmla="*/ 2010541 w 2376301"/>
              <a:gd name="connsiteY42" fmla="*/ 1711235 h 2168435"/>
              <a:gd name="connsiteX43" fmla="*/ 2062793 w 2376301"/>
              <a:gd name="connsiteY43" fmla="*/ 1645920 h 2168435"/>
              <a:gd name="connsiteX44" fmla="*/ 2101981 w 2376301"/>
              <a:gd name="connsiteY44" fmla="*/ 1593669 h 2168435"/>
              <a:gd name="connsiteX45" fmla="*/ 2141170 w 2376301"/>
              <a:gd name="connsiteY45" fmla="*/ 1554480 h 2168435"/>
              <a:gd name="connsiteX46" fmla="*/ 2154233 w 2376301"/>
              <a:gd name="connsiteY46" fmla="*/ 1515292 h 2168435"/>
              <a:gd name="connsiteX47" fmla="*/ 2206484 w 2376301"/>
              <a:gd name="connsiteY47" fmla="*/ 1423852 h 2168435"/>
              <a:gd name="connsiteX48" fmla="*/ 2219547 w 2376301"/>
              <a:gd name="connsiteY48" fmla="*/ 1384663 h 2168435"/>
              <a:gd name="connsiteX49" fmla="*/ 2271798 w 2376301"/>
              <a:gd name="connsiteY49" fmla="*/ 1306286 h 2168435"/>
              <a:gd name="connsiteX50" fmla="*/ 2297924 w 2376301"/>
              <a:gd name="connsiteY50" fmla="*/ 1201783 h 2168435"/>
              <a:gd name="connsiteX51" fmla="*/ 2324050 w 2376301"/>
              <a:gd name="connsiteY51" fmla="*/ 1097280 h 2168435"/>
              <a:gd name="connsiteX52" fmla="*/ 2350176 w 2376301"/>
              <a:gd name="connsiteY52" fmla="*/ 914400 h 2168435"/>
              <a:gd name="connsiteX53" fmla="*/ 2363238 w 2376301"/>
              <a:gd name="connsiteY53" fmla="*/ 783772 h 2168435"/>
              <a:gd name="connsiteX54" fmla="*/ 2376301 w 2376301"/>
              <a:gd name="connsiteY54" fmla="*/ 705395 h 2168435"/>
              <a:gd name="connsiteX55" fmla="*/ 2363238 w 2376301"/>
              <a:gd name="connsiteY55" fmla="*/ 431075 h 2168435"/>
              <a:gd name="connsiteX56" fmla="*/ 2337113 w 2376301"/>
              <a:gd name="connsiteY56" fmla="*/ 339635 h 2168435"/>
              <a:gd name="connsiteX57" fmla="*/ 2271798 w 2376301"/>
              <a:gd name="connsiteY57" fmla="*/ 261257 h 2168435"/>
              <a:gd name="connsiteX58" fmla="*/ 2193421 w 2376301"/>
              <a:gd name="connsiteY58" fmla="*/ 209006 h 2168435"/>
              <a:gd name="connsiteX59" fmla="*/ 2115044 w 2376301"/>
              <a:gd name="connsiteY59" fmla="*/ 169817 h 2168435"/>
              <a:gd name="connsiteX60" fmla="*/ 2075856 w 2376301"/>
              <a:gd name="connsiteY60" fmla="*/ 143692 h 2168435"/>
              <a:gd name="connsiteX61" fmla="*/ 1997478 w 2376301"/>
              <a:gd name="connsiteY61" fmla="*/ 117566 h 2168435"/>
              <a:gd name="connsiteX62" fmla="*/ 1919101 w 2376301"/>
              <a:gd name="connsiteY62" fmla="*/ 91440 h 2168435"/>
              <a:gd name="connsiteX63" fmla="*/ 1866850 w 2376301"/>
              <a:gd name="connsiteY63" fmla="*/ 78377 h 2168435"/>
              <a:gd name="connsiteX64" fmla="*/ 1827661 w 2376301"/>
              <a:gd name="connsiteY64" fmla="*/ 65315 h 2168435"/>
              <a:gd name="connsiteX65" fmla="*/ 1697033 w 2376301"/>
              <a:gd name="connsiteY65" fmla="*/ 52252 h 2168435"/>
              <a:gd name="connsiteX66" fmla="*/ 939387 w 2376301"/>
              <a:gd name="connsiteY66" fmla="*/ 39189 h 2168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376301" h="2168435">
                <a:moveTo>
                  <a:pt x="1174518" y="0"/>
                </a:moveTo>
                <a:cubicBezTo>
                  <a:pt x="1130975" y="4354"/>
                  <a:pt x="1086529" y="3223"/>
                  <a:pt x="1043890" y="13063"/>
                </a:cubicBezTo>
                <a:cubicBezTo>
                  <a:pt x="1028592" y="16593"/>
                  <a:pt x="1018743" y="32168"/>
                  <a:pt x="1004701" y="39189"/>
                </a:cubicBezTo>
                <a:cubicBezTo>
                  <a:pt x="992385" y="45347"/>
                  <a:pt x="977601" y="45659"/>
                  <a:pt x="965513" y="52252"/>
                </a:cubicBezTo>
                <a:cubicBezTo>
                  <a:pt x="805768" y="139385"/>
                  <a:pt x="914583" y="99708"/>
                  <a:pt x="821821" y="130629"/>
                </a:cubicBezTo>
                <a:cubicBezTo>
                  <a:pt x="699860" y="222099"/>
                  <a:pt x="851995" y="109508"/>
                  <a:pt x="691193" y="222069"/>
                </a:cubicBezTo>
                <a:cubicBezTo>
                  <a:pt x="673357" y="234554"/>
                  <a:pt x="657403" y="249718"/>
                  <a:pt x="638941" y="261257"/>
                </a:cubicBezTo>
                <a:cubicBezTo>
                  <a:pt x="602043" y="284318"/>
                  <a:pt x="585598" y="287747"/>
                  <a:pt x="547501" y="300446"/>
                </a:cubicBezTo>
                <a:cubicBezTo>
                  <a:pt x="534438" y="309155"/>
                  <a:pt x="522355" y="319551"/>
                  <a:pt x="508313" y="326572"/>
                </a:cubicBezTo>
                <a:cubicBezTo>
                  <a:pt x="495997" y="332730"/>
                  <a:pt x="479993" y="331181"/>
                  <a:pt x="469124" y="339635"/>
                </a:cubicBezTo>
                <a:cubicBezTo>
                  <a:pt x="393977" y="398083"/>
                  <a:pt x="405152" y="400456"/>
                  <a:pt x="364621" y="457200"/>
                </a:cubicBezTo>
                <a:cubicBezTo>
                  <a:pt x="308099" y="536331"/>
                  <a:pt x="340224" y="479872"/>
                  <a:pt x="299307" y="561703"/>
                </a:cubicBezTo>
                <a:cubicBezTo>
                  <a:pt x="292677" y="588223"/>
                  <a:pt x="284426" y="626903"/>
                  <a:pt x="273181" y="653143"/>
                </a:cubicBezTo>
                <a:cubicBezTo>
                  <a:pt x="265510" y="671042"/>
                  <a:pt x="258374" y="689549"/>
                  <a:pt x="247056" y="705395"/>
                </a:cubicBezTo>
                <a:cubicBezTo>
                  <a:pt x="236318" y="720428"/>
                  <a:pt x="220930" y="731520"/>
                  <a:pt x="207867" y="744583"/>
                </a:cubicBezTo>
                <a:cubicBezTo>
                  <a:pt x="148402" y="922975"/>
                  <a:pt x="213276" y="740670"/>
                  <a:pt x="155616" y="875212"/>
                </a:cubicBezTo>
                <a:cubicBezTo>
                  <a:pt x="135796" y="921459"/>
                  <a:pt x="144827" y="923480"/>
                  <a:pt x="129490" y="979715"/>
                </a:cubicBezTo>
                <a:cubicBezTo>
                  <a:pt x="122244" y="1006284"/>
                  <a:pt x="112073" y="1031966"/>
                  <a:pt x="103364" y="1058092"/>
                </a:cubicBezTo>
                <a:cubicBezTo>
                  <a:pt x="99010" y="1071155"/>
                  <a:pt x="93001" y="1083778"/>
                  <a:pt x="90301" y="1097280"/>
                </a:cubicBezTo>
                <a:cubicBezTo>
                  <a:pt x="70353" y="1197018"/>
                  <a:pt x="79992" y="1140564"/>
                  <a:pt x="64176" y="1267097"/>
                </a:cubicBezTo>
                <a:cubicBezTo>
                  <a:pt x="71641" y="1565729"/>
                  <a:pt x="0" y="1660979"/>
                  <a:pt x="103364" y="1841863"/>
                </a:cubicBezTo>
                <a:cubicBezTo>
                  <a:pt x="111153" y="1855494"/>
                  <a:pt x="119060" y="1869318"/>
                  <a:pt x="129490" y="1881052"/>
                </a:cubicBezTo>
                <a:cubicBezTo>
                  <a:pt x="210815" y="1972543"/>
                  <a:pt x="180589" y="1938079"/>
                  <a:pt x="247056" y="1985555"/>
                </a:cubicBezTo>
                <a:cubicBezTo>
                  <a:pt x="260863" y="1995417"/>
                  <a:pt x="317973" y="2040607"/>
                  <a:pt x="338496" y="2050869"/>
                </a:cubicBezTo>
                <a:cubicBezTo>
                  <a:pt x="350812" y="2057027"/>
                  <a:pt x="365368" y="2057774"/>
                  <a:pt x="377684" y="2063932"/>
                </a:cubicBezTo>
                <a:cubicBezTo>
                  <a:pt x="391726" y="2070953"/>
                  <a:pt x="402831" y="2083036"/>
                  <a:pt x="416873" y="2090057"/>
                </a:cubicBezTo>
                <a:cubicBezTo>
                  <a:pt x="429189" y="2096215"/>
                  <a:pt x="443745" y="2096962"/>
                  <a:pt x="456061" y="2103120"/>
                </a:cubicBezTo>
                <a:cubicBezTo>
                  <a:pt x="470103" y="2110141"/>
                  <a:pt x="480495" y="2123881"/>
                  <a:pt x="495250" y="2129246"/>
                </a:cubicBezTo>
                <a:cubicBezTo>
                  <a:pt x="528995" y="2141517"/>
                  <a:pt x="564919" y="2146663"/>
                  <a:pt x="599753" y="2155372"/>
                </a:cubicBezTo>
                <a:lnTo>
                  <a:pt x="652004" y="2168435"/>
                </a:lnTo>
                <a:cubicBezTo>
                  <a:pt x="782633" y="2164081"/>
                  <a:pt x="913414" y="2163047"/>
                  <a:pt x="1043890" y="2155372"/>
                </a:cubicBezTo>
                <a:cubicBezTo>
                  <a:pt x="1080273" y="2153232"/>
                  <a:pt x="1101525" y="2137047"/>
                  <a:pt x="1135330" y="2129246"/>
                </a:cubicBezTo>
                <a:cubicBezTo>
                  <a:pt x="1178598" y="2119261"/>
                  <a:pt x="1222879" y="2113890"/>
                  <a:pt x="1265958" y="2103120"/>
                </a:cubicBezTo>
                <a:cubicBezTo>
                  <a:pt x="1348080" y="2082589"/>
                  <a:pt x="1300437" y="2092596"/>
                  <a:pt x="1409650" y="2076995"/>
                </a:cubicBezTo>
                <a:cubicBezTo>
                  <a:pt x="1501552" y="2046360"/>
                  <a:pt x="1388098" y="2086232"/>
                  <a:pt x="1501090" y="2037806"/>
                </a:cubicBezTo>
                <a:cubicBezTo>
                  <a:pt x="1513746" y="2032382"/>
                  <a:pt x="1527962" y="2030901"/>
                  <a:pt x="1540278" y="2024743"/>
                </a:cubicBezTo>
                <a:cubicBezTo>
                  <a:pt x="1641558" y="1974102"/>
                  <a:pt x="1520164" y="2018383"/>
                  <a:pt x="1618656" y="1985555"/>
                </a:cubicBezTo>
                <a:cubicBezTo>
                  <a:pt x="1717039" y="1919965"/>
                  <a:pt x="1592002" y="1996978"/>
                  <a:pt x="1710096" y="1946366"/>
                </a:cubicBezTo>
                <a:cubicBezTo>
                  <a:pt x="1769923" y="1920725"/>
                  <a:pt x="1731983" y="1918712"/>
                  <a:pt x="1788473" y="1881052"/>
                </a:cubicBezTo>
                <a:cubicBezTo>
                  <a:pt x="1906297" y="1802503"/>
                  <a:pt x="1743526" y="1944633"/>
                  <a:pt x="1866850" y="1841863"/>
                </a:cubicBezTo>
                <a:cubicBezTo>
                  <a:pt x="1967430" y="1758046"/>
                  <a:pt x="1847927" y="1841416"/>
                  <a:pt x="1945227" y="1776549"/>
                </a:cubicBezTo>
                <a:cubicBezTo>
                  <a:pt x="1953936" y="1763486"/>
                  <a:pt x="1960252" y="1748461"/>
                  <a:pt x="1971353" y="1737360"/>
                </a:cubicBezTo>
                <a:cubicBezTo>
                  <a:pt x="1982454" y="1726259"/>
                  <a:pt x="2000734" y="1723494"/>
                  <a:pt x="2010541" y="1711235"/>
                </a:cubicBezTo>
                <a:cubicBezTo>
                  <a:pt x="2082651" y="1621097"/>
                  <a:pt x="1950483" y="1720793"/>
                  <a:pt x="2062793" y="1645920"/>
                </a:cubicBezTo>
                <a:cubicBezTo>
                  <a:pt x="2075856" y="1628503"/>
                  <a:pt x="2087813" y="1610199"/>
                  <a:pt x="2101981" y="1593669"/>
                </a:cubicBezTo>
                <a:cubicBezTo>
                  <a:pt x="2114004" y="1579643"/>
                  <a:pt x="2130922" y="1569851"/>
                  <a:pt x="2141170" y="1554480"/>
                </a:cubicBezTo>
                <a:cubicBezTo>
                  <a:pt x="2148808" y="1543023"/>
                  <a:pt x="2148075" y="1527608"/>
                  <a:pt x="2154233" y="1515292"/>
                </a:cubicBezTo>
                <a:cubicBezTo>
                  <a:pt x="2219824" y="1384107"/>
                  <a:pt x="2137782" y="1584154"/>
                  <a:pt x="2206484" y="1423852"/>
                </a:cubicBezTo>
                <a:cubicBezTo>
                  <a:pt x="2211908" y="1411196"/>
                  <a:pt x="2212860" y="1396700"/>
                  <a:pt x="2219547" y="1384663"/>
                </a:cubicBezTo>
                <a:cubicBezTo>
                  <a:pt x="2234796" y="1357215"/>
                  <a:pt x="2271798" y="1306286"/>
                  <a:pt x="2271798" y="1306286"/>
                </a:cubicBezTo>
                <a:cubicBezTo>
                  <a:pt x="2280507" y="1271452"/>
                  <a:pt x="2286569" y="1235847"/>
                  <a:pt x="2297924" y="1201783"/>
                </a:cubicBezTo>
                <a:cubicBezTo>
                  <a:pt x="2313121" y="1156194"/>
                  <a:pt x="2316168" y="1152453"/>
                  <a:pt x="2324050" y="1097280"/>
                </a:cubicBezTo>
                <a:cubicBezTo>
                  <a:pt x="2355080" y="880073"/>
                  <a:pt x="2320644" y="1062061"/>
                  <a:pt x="2350176" y="914400"/>
                </a:cubicBezTo>
                <a:cubicBezTo>
                  <a:pt x="2354530" y="870857"/>
                  <a:pt x="2357810" y="827194"/>
                  <a:pt x="2363238" y="783772"/>
                </a:cubicBezTo>
                <a:cubicBezTo>
                  <a:pt x="2366523" y="757490"/>
                  <a:pt x="2376301" y="731881"/>
                  <a:pt x="2376301" y="705395"/>
                </a:cubicBezTo>
                <a:cubicBezTo>
                  <a:pt x="2376301" y="613851"/>
                  <a:pt x="2370538" y="522327"/>
                  <a:pt x="2363238" y="431075"/>
                </a:cubicBezTo>
                <a:cubicBezTo>
                  <a:pt x="2362440" y="421106"/>
                  <a:pt x="2343886" y="353181"/>
                  <a:pt x="2337113" y="339635"/>
                </a:cubicBezTo>
                <a:cubicBezTo>
                  <a:pt x="2323390" y="312189"/>
                  <a:pt x="2295436" y="279642"/>
                  <a:pt x="2271798" y="261257"/>
                </a:cubicBezTo>
                <a:cubicBezTo>
                  <a:pt x="2247013" y="241980"/>
                  <a:pt x="2219547" y="226423"/>
                  <a:pt x="2193421" y="209006"/>
                </a:cubicBezTo>
                <a:cubicBezTo>
                  <a:pt x="2081115" y="134135"/>
                  <a:pt x="2223208" y="223899"/>
                  <a:pt x="2115044" y="169817"/>
                </a:cubicBezTo>
                <a:cubicBezTo>
                  <a:pt x="2101002" y="162796"/>
                  <a:pt x="2090202" y="150068"/>
                  <a:pt x="2075856" y="143692"/>
                </a:cubicBezTo>
                <a:cubicBezTo>
                  <a:pt x="2050690" y="132507"/>
                  <a:pt x="2023604" y="126275"/>
                  <a:pt x="1997478" y="117566"/>
                </a:cubicBezTo>
                <a:lnTo>
                  <a:pt x="1919101" y="91440"/>
                </a:lnTo>
                <a:cubicBezTo>
                  <a:pt x="1901684" y="87086"/>
                  <a:pt x="1884112" y="83309"/>
                  <a:pt x="1866850" y="78377"/>
                </a:cubicBezTo>
                <a:cubicBezTo>
                  <a:pt x="1853610" y="74594"/>
                  <a:pt x="1841270" y="67409"/>
                  <a:pt x="1827661" y="65315"/>
                </a:cubicBezTo>
                <a:cubicBezTo>
                  <a:pt x="1784410" y="58661"/>
                  <a:pt x="1740773" y="53577"/>
                  <a:pt x="1697033" y="52252"/>
                </a:cubicBezTo>
                <a:cubicBezTo>
                  <a:pt x="1444563" y="44601"/>
                  <a:pt x="1191973" y="39189"/>
                  <a:pt x="939387" y="3918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642910" y="4643446"/>
            <a:ext cx="100013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285720" y="5380672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Τα μόρια </a:t>
            </a:r>
            <a:r>
              <a:rPr lang="el-GR" sz="1600" dirty="0" smtClean="0"/>
              <a:t>που αποτελούνται  από διαφορετικά άτομα ονομάζονται </a:t>
            </a:r>
            <a:r>
              <a:rPr lang="el-GR" sz="1600" b="1" dirty="0" smtClean="0"/>
              <a:t>μόρια  χημικών ενώσεων</a:t>
            </a:r>
            <a:endParaRPr lang="en-US" sz="1600" b="1" dirty="0"/>
          </a:p>
        </p:txBody>
      </p:sp>
      <p:cxnSp>
        <p:nvCxnSpPr>
          <p:cNvPr id="20" name="19 - Ευθύγραμμο βέλος σύνδεσης"/>
          <p:cNvCxnSpPr>
            <a:endCxn id="29" idx="0"/>
          </p:cNvCxnSpPr>
          <p:nvPr/>
        </p:nvCxnSpPr>
        <p:spPr>
          <a:xfrm rot="5400000">
            <a:off x="7255652" y="5424506"/>
            <a:ext cx="1169243" cy="35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6500794" y="6027003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Τα μόρια που αποτελούνται  από ίδια άτομα ονομάζονται </a:t>
            </a:r>
            <a:r>
              <a:rPr lang="el-GR" sz="1600" b="1" dirty="0" smtClean="0"/>
              <a:t>μόρια  χημικών στοιχείων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13" grpId="0" animBg="1"/>
      <p:bldP spid="15" grpId="0" animBg="1"/>
      <p:bldP spid="19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00100" y="1000108"/>
            <a:ext cx="635798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Άρα η ύλη αποτελείται από:</a:t>
            </a:r>
          </a:p>
          <a:p>
            <a:endParaRPr lang="el-GR" sz="3200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3200" b="1" dirty="0" smtClean="0"/>
              <a:t>Μόρια  </a:t>
            </a:r>
            <a:r>
              <a:rPr lang="el-GR" sz="3200" dirty="0" smtClean="0"/>
              <a:t>(που αποτελούνται από την ένωση ατόμων)</a:t>
            </a:r>
          </a:p>
          <a:p>
            <a:endParaRPr lang="el-GR" sz="3200" dirty="0" smtClean="0"/>
          </a:p>
          <a:p>
            <a:endParaRPr lang="el-GR" sz="3200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3200" b="1" dirty="0" smtClean="0"/>
              <a:t>Ιόντα</a:t>
            </a:r>
            <a:r>
              <a:rPr lang="el-GR" sz="3200" dirty="0" smtClean="0"/>
              <a:t> (κατιόντα , ανιόντα)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0"/>
            <a:ext cx="38576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Σωματίδια</a:t>
            </a:r>
            <a:r>
              <a:rPr lang="el-GR" dirty="0" smtClean="0"/>
              <a:t> είναι τα :</a:t>
            </a:r>
          </a:p>
          <a:p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Ηλεκτρόνια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Πρωτόνια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Νετρόνια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Άτομα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Ιόντα (κατιόντα ανιόντα)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Μόρια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5000628" y="642918"/>
            <a:ext cx="38576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Φορτισμένα Σωματίδια</a:t>
            </a:r>
            <a:r>
              <a:rPr lang="el-GR" dirty="0" smtClean="0"/>
              <a:t> είναι τα σωματίδια που έχουν ηλεκτρικό φορτίο:</a:t>
            </a:r>
          </a:p>
          <a:p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Ηλεκτρόνια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Πρωτόνια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el-GR" dirty="0" smtClean="0"/>
              <a:t>Ιόντα (κατιόντα ανιόντα)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5643578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Ηλεκτρικό ρεύμα </a:t>
            </a:r>
            <a:r>
              <a:rPr lang="el-GR" dirty="0" smtClean="0"/>
              <a:t>δημιουργείται όταν φορτισμένα σωματίδια κινούνται προς μια κατεύθυνση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5857892"/>
            <a:ext cx="3938701" cy="80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14282" y="4143380"/>
            <a:ext cx="6858048" cy="646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https://www.youtube.com/watch?v=B6FmME4zqaE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142844" y="4286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4"/>
              </a:rPr>
              <a:t>https://www.youtube.com/watch?v=LapHOn98X5w</a:t>
            </a: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1435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Από  ένα  άτομο   </a:t>
            </a:r>
            <a:r>
              <a:rPr lang="el-GR" sz="2000" u="sng" dirty="0" smtClean="0"/>
              <a:t>μπορεί  να  φύγουν </a:t>
            </a:r>
            <a:r>
              <a:rPr lang="el-GR" sz="2000" dirty="0" smtClean="0"/>
              <a:t>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Σε αυτή την περίπτωση το άτομο θα έχει </a:t>
            </a:r>
            <a:r>
              <a:rPr lang="el-GR" sz="2000" b="1" dirty="0" smtClean="0"/>
              <a:t>περισσότερα πρωτόνια από ηλεκτρόνια</a:t>
            </a:r>
            <a:r>
              <a:rPr lang="el-GR" sz="2000" dirty="0" smtClean="0"/>
              <a:t>… και πλέον δεν θα λέγεται άτομο αλλά </a:t>
            </a:r>
            <a:r>
              <a:rPr lang="el-GR" sz="2000" b="1" dirty="0" smtClean="0"/>
              <a:t>ιόν</a:t>
            </a:r>
            <a:r>
              <a:rPr lang="el-GR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84836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06254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99110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84836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 flipH="1" flipV="1">
            <a:off x="5786446" y="2786058"/>
            <a:ext cx="1357322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6929454" y="221455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6929454" y="20716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7429520" y="2428868"/>
            <a:ext cx="171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φύγει μέσα από το άτομο</a:t>
            </a:r>
            <a:endParaRPr lang="en-US" sz="1200" dirty="0"/>
          </a:p>
        </p:txBody>
      </p:sp>
      <p:sp>
        <p:nvSpPr>
          <p:cNvPr id="35" name="34 - Έλλειψη"/>
          <p:cNvSpPr/>
          <p:nvPr/>
        </p:nvSpPr>
        <p:spPr>
          <a:xfrm>
            <a:off x="3428992" y="3857628"/>
            <a:ext cx="1237443" cy="12541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/>
      <p:bldP spid="33" grpId="0" animBg="1"/>
      <p:bldP spid="34" grpId="0"/>
      <p:bldP spid="36" grpId="0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571480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Ένα άτομο </a:t>
            </a:r>
            <a:r>
              <a:rPr lang="el-GR" sz="2000" u="sng" dirty="0" smtClean="0"/>
              <a:t>μπορεί να πάρει </a:t>
            </a:r>
            <a:r>
              <a:rPr lang="el-GR" sz="2000" dirty="0" smtClean="0"/>
              <a:t>επιπλέον  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 Σε αυτή την περίπτωση το άτομο θα έχει περισσότερα ηλεκτρόνια από πρωτόνια … και πλέον δεν θα λέγεται άτομο αλλά </a:t>
            </a:r>
            <a:r>
              <a:rPr lang="el-GR" sz="2000" b="1" dirty="0" smtClean="0"/>
              <a:t>ιόν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572132" y="328612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929058" y="600076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857620" y="578645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314324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0800000" flipV="1">
            <a:off x="6215074" y="4500570"/>
            <a:ext cx="1928826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8215338" y="414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8215338" y="400050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4929190" y="5572140"/>
            <a:ext cx="171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πάρει το άτομο</a:t>
            </a:r>
            <a:endParaRPr lang="en-US" sz="1200" dirty="0"/>
          </a:p>
        </p:txBody>
      </p:sp>
      <p:sp>
        <p:nvSpPr>
          <p:cNvPr id="38" name="37 - Έλλειψη"/>
          <p:cNvSpPr/>
          <p:nvPr/>
        </p:nvSpPr>
        <p:spPr>
          <a:xfrm>
            <a:off x="5786446" y="500063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5786446" y="485776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34 - Έλλειψη"/>
          <p:cNvSpPr/>
          <p:nvPr/>
        </p:nvSpPr>
        <p:spPr>
          <a:xfrm>
            <a:off x="3428992" y="3929066"/>
            <a:ext cx="1237443" cy="12541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  <p:bldP spid="38" grpId="0" animBg="1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164305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3571868" y="335756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714348" y="395972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357422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1785918" y="167371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071802" y="460266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071670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357422" y="3039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50029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14310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785918" y="332518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214546" y="382524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28 - Ομάδα"/>
          <p:cNvGrpSpPr/>
          <p:nvPr/>
        </p:nvGrpSpPr>
        <p:grpSpPr>
          <a:xfrm>
            <a:off x="1785914" y="350043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21" name="39 - Ομάδα"/>
          <p:cNvGrpSpPr/>
          <p:nvPr/>
        </p:nvGrpSpPr>
        <p:grpSpPr>
          <a:xfrm>
            <a:off x="1928794" y="297721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285984" y="292893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378619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714480" y="150017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000364" y="442913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3500430" y="314324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285984" y="342900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572132" y="542926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ιόν</a:t>
            </a:r>
            <a:r>
              <a:rPr lang="el-GR" sz="2000" dirty="0" smtClean="0"/>
              <a:t> γιατί έχει 3 πρωτόνια και 2 ηλεκτρόνια</a:t>
            </a:r>
            <a:endParaRPr lang="en-US" sz="2000" dirty="0"/>
          </a:p>
        </p:txBody>
      </p:sp>
      <p:sp>
        <p:nvSpPr>
          <p:cNvPr id="31" name="30 - Έλλειψη"/>
          <p:cNvSpPr/>
          <p:nvPr/>
        </p:nvSpPr>
        <p:spPr>
          <a:xfrm>
            <a:off x="5072066" y="157161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858148" y="410260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14" y="388828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286644" y="343526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00892" y="343526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072330" y="314951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15140" y="322095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28 - Ομάδα"/>
          <p:cNvGrpSpPr/>
          <p:nvPr/>
        </p:nvGrpSpPr>
        <p:grpSpPr>
          <a:xfrm>
            <a:off x="6786578" y="3396210"/>
            <a:ext cx="222252" cy="451869"/>
            <a:chOff x="5143504" y="1000108"/>
            <a:chExt cx="28575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46" name="39 - Ομάδα"/>
          <p:cNvGrpSpPr/>
          <p:nvPr/>
        </p:nvGrpSpPr>
        <p:grpSpPr>
          <a:xfrm>
            <a:off x="6796097" y="2834342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715008" y="371475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858148" y="392906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24730" y="3334408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214282" y="5572140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γιατί έχει 4 πρωτόνια και 4 ηλεκτρόνια</a:t>
            </a:r>
            <a:endParaRPr lang="en-US" sz="2000" dirty="0"/>
          </a:p>
        </p:txBody>
      </p:sp>
      <p:sp>
        <p:nvSpPr>
          <p:cNvPr id="49" name="48 - Έλλειψη"/>
          <p:cNvSpPr/>
          <p:nvPr/>
        </p:nvSpPr>
        <p:spPr>
          <a:xfrm>
            <a:off x="1714480" y="2857496"/>
            <a:ext cx="1237443" cy="12541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6500827" y="2928934"/>
            <a:ext cx="1071570" cy="9683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7" grpId="0" animBg="1"/>
      <p:bldP spid="40" grpId="0" animBg="1"/>
      <p:bldP spid="41" grpId="0" animBg="1"/>
      <p:bldP spid="50" grpId="0"/>
      <p:bldP spid="53" grpId="0"/>
      <p:bldP spid="54" grpId="0"/>
      <p:bldP spid="55" grpId="0"/>
      <p:bldP spid="49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178592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</a:t>
            </a:r>
            <a:r>
              <a:rPr lang="el-GR" sz="2000" b="1" dirty="0" smtClean="0"/>
              <a:t>υπάρχει ίσος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αν ένα άτομο έχει 8 πρωτόνια τότε οπωσδήποτε θα έχει και 8 ηλεκτρόνια.</a:t>
            </a:r>
            <a:endParaRPr lang="el-GR" sz="2000" b="1" dirty="0" smtClean="0"/>
          </a:p>
          <a:p>
            <a:endParaRPr lang="en-US" sz="2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00034" y="3714752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err="1" smtClean="0"/>
              <a:t>ιον</a:t>
            </a:r>
            <a:r>
              <a:rPr lang="el-GR" sz="2000" b="1" dirty="0" smtClean="0"/>
              <a:t> υπάρχει διαφορετικός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ένα ιόν μπορεί να έχει 8 πρωτόνια  και 10 ηλεκτρόνια.</a:t>
            </a:r>
            <a:endParaRPr lang="el-GR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-142876" y="307181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571472" y="538848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214546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000232" y="353109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928794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214546" y="446818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35742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00023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643042" y="475394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071670" y="525400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1643038" y="492919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1785918" y="440597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143108" y="435769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571472" y="521495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928794" y="335756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3108" y="485776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929190" y="300037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715272" y="553136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643538" y="531704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348563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62811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134249" y="452999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77059" y="4601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28 - Ομάδα"/>
          <p:cNvGrpSpPr/>
          <p:nvPr/>
        </p:nvGrpSpPr>
        <p:grpSpPr>
          <a:xfrm>
            <a:off x="6786578" y="4714884"/>
            <a:ext cx="284171" cy="451869"/>
            <a:chOff x="5063894" y="928547"/>
            <a:chExt cx="36536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063894" y="92854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" name="39 - Ομάδα"/>
          <p:cNvGrpSpPr/>
          <p:nvPr/>
        </p:nvGrpSpPr>
        <p:grpSpPr>
          <a:xfrm>
            <a:off x="6858016" y="4214818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572132" y="514351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715272" y="535782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86649" y="4714884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0" y="1571612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ΚΑΤΙΟΝΤΑ</a:t>
            </a:r>
            <a:r>
              <a:rPr lang="el-GR" sz="2000" dirty="0" smtClean="0"/>
              <a:t> 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πρωτόνια  </a:t>
            </a:r>
            <a:r>
              <a:rPr lang="el-GR" sz="2000" dirty="0" smtClean="0"/>
              <a:t>από  ηλεκτρόνια.  Τα κατιόντα έχουν </a:t>
            </a:r>
            <a:r>
              <a:rPr lang="el-GR" sz="2000" b="1" dirty="0" smtClean="0">
                <a:solidFill>
                  <a:srgbClr val="FF0000"/>
                </a:solidFill>
              </a:rPr>
              <a:t>θετικό φορτίο</a:t>
            </a:r>
            <a:r>
              <a:rPr lang="el-GR" sz="2000" b="1" dirty="0" smtClean="0"/>
              <a:t>.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571736" y="21429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Τα </a:t>
            </a:r>
            <a:r>
              <a:rPr lang="el-GR" sz="2000" b="1" dirty="0" smtClean="0">
                <a:solidFill>
                  <a:srgbClr val="FF0000"/>
                </a:solidFill>
              </a:rPr>
              <a:t>ΙΟΝΤΑ</a:t>
            </a:r>
            <a:r>
              <a:rPr lang="el-GR" sz="2000" b="1" dirty="0" smtClean="0"/>
              <a:t> χωρίζονται σε :</a:t>
            </a:r>
            <a:endParaRPr lang="en-US" sz="20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4643438" y="642918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/>
          <p:nvPr/>
        </p:nvCxnSpPr>
        <p:spPr>
          <a:xfrm rot="10800000" flipV="1">
            <a:off x="2000232" y="642918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786414" y="1571612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ΑΝΙΟΝΤΑ </a:t>
            </a:r>
            <a:r>
              <a:rPr lang="el-GR" sz="2000" dirty="0" smtClean="0"/>
              <a:t>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ηλεκτρόνια </a:t>
            </a:r>
            <a:r>
              <a:rPr lang="el-GR" sz="2000" dirty="0" smtClean="0"/>
              <a:t>από  πρωτόνια.  Τα ανιόντα έχουν </a:t>
            </a:r>
            <a:r>
              <a:rPr lang="el-GR" sz="2000" b="1" dirty="0" smtClean="0">
                <a:solidFill>
                  <a:srgbClr val="FF0000"/>
                </a:solidFill>
              </a:rPr>
              <a:t>αρνητικό φορτίο</a:t>
            </a:r>
            <a:r>
              <a:rPr lang="el-GR" sz="2000" b="1" dirty="0" smtClean="0"/>
              <a:t>.</a:t>
            </a:r>
            <a:endParaRPr lang="en-US" sz="20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14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5715008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5" name="64 - Έλλειψη"/>
          <p:cNvSpPr/>
          <p:nvPr/>
        </p:nvSpPr>
        <p:spPr>
          <a:xfrm>
            <a:off x="8072430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TextBox"/>
          <p:cNvSpPr txBox="1"/>
          <p:nvPr/>
        </p:nvSpPr>
        <p:spPr>
          <a:xfrm>
            <a:off x="8001024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7" name="66 - Έλλειψη"/>
          <p:cNvSpPr/>
          <p:nvPr/>
        </p:nvSpPr>
        <p:spPr>
          <a:xfrm>
            <a:off x="6429356" y="588855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357950" y="571501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9" name="68 - Έλλειψη"/>
          <p:cNvSpPr/>
          <p:nvPr/>
        </p:nvSpPr>
        <p:spPr>
          <a:xfrm>
            <a:off x="7215174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TextBox"/>
          <p:cNvSpPr txBox="1"/>
          <p:nvPr/>
        </p:nvSpPr>
        <p:spPr>
          <a:xfrm>
            <a:off x="7143768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2" name="51 - Έλλειψη"/>
          <p:cNvSpPr/>
          <p:nvPr/>
        </p:nvSpPr>
        <p:spPr>
          <a:xfrm>
            <a:off x="1500166" y="4357694"/>
            <a:ext cx="1237443" cy="12541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56 - Έλλειψη"/>
          <p:cNvSpPr/>
          <p:nvPr/>
        </p:nvSpPr>
        <p:spPr>
          <a:xfrm>
            <a:off x="6643702" y="4357694"/>
            <a:ext cx="1000132" cy="9683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/>
      <p:bldP spid="25" grpId="0"/>
      <p:bldP spid="26" grpId="0"/>
      <p:bldP spid="29" grpId="0"/>
      <p:bldP spid="31" grpId="0" animBg="1"/>
      <p:bldP spid="32" grpId="0" animBg="1"/>
      <p:bldP spid="33" grpId="0" animBg="1"/>
      <p:bldP spid="34" grpId="0" animBg="1"/>
      <p:bldP spid="37" grpId="0" animBg="1"/>
      <p:bldP spid="40" grpId="0" animBg="1"/>
      <p:bldP spid="41" grpId="0" animBg="1"/>
      <p:bldP spid="50" grpId="0"/>
      <p:bldP spid="53" grpId="0"/>
      <p:bldP spid="54" grpId="0"/>
      <p:bldP spid="55" grpId="0"/>
      <p:bldP spid="60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 animBg="1"/>
      <p:bldP spid="70" grpId="0"/>
      <p:bldP spid="52" grpId="0" animBg="1"/>
      <p:bldP spid="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Ανιόν  -  Ανιόντα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785926"/>
            <a:ext cx="8786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Το </a:t>
            </a:r>
            <a:r>
              <a:rPr lang="el-GR" sz="2800" u="sng" dirty="0" smtClean="0">
                <a:solidFill>
                  <a:srgbClr val="C00000"/>
                </a:solidFill>
              </a:rPr>
              <a:t>ανιόν</a:t>
            </a:r>
            <a:r>
              <a:rPr lang="el-GR" sz="2800" dirty="0" smtClean="0"/>
              <a:t>  είναι ιόν   που έχει </a:t>
            </a:r>
            <a:r>
              <a:rPr lang="el-GR" sz="2800" u="sng" dirty="0" smtClean="0">
                <a:solidFill>
                  <a:srgbClr val="C00000"/>
                </a:solidFill>
              </a:rPr>
              <a:t>περισσότερα</a:t>
            </a:r>
            <a:r>
              <a:rPr lang="el-GR" sz="2800" dirty="0" smtClean="0">
                <a:solidFill>
                  <a:srgbClr val="C00000"/>
                </a:solidFill>
              </a:rPr>
              <a:t> αρνητικά </a:t>
            </a:r>
            <a:r>
              <a:rPr lang="el-GR" sz="2800" u="sng" dirty="0" smtClean="0">
                <a:solidFill>
                  <a:srgbClr val="C00000"/>
                </a:solidFill>
              </a:rPr>
              <a:t>ηλεκτρόνια</a:t>
            </a:r>
            <a:r>
              <a:rPr lang="el-GR" sz="2800" dirty="0" smtClean="0">
                <a:solidFill>
                  <a:srgbClr val="C00000"/>
                </a:solidFill>
              </a:rPr>
              <a:t> από θετικά πρωτόνια</a:t>
            </a:r>
            <a:r>
              <a:rPr lang="el-GR" sz="2800" dirty="0" smtClean="0"/>
              <a:t>.  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Τα ανιόντα προέρχονται από άτομα που έχουν «πάρει» επιπλέον ηλεκτρόνια…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>
                <a:solidFill>
                  <a:srgbClr val="C00000"/>
                </a:solidFill>
              </a:rPr>
              <a:t>ΑΡΑ Τα ανιόντα θα έχουν αρνητικό συνολικό φορτίο, </a:t>
            </a:r>
            <a:r>
              <a:rPr lang="el-GR" sz="2800" dirty="0" smtClean="0"/>
              <a:t>αφού έχουν περισσότερα ηλεκτρόνια από πρωτόνια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Κατιόν   -  Κατιόντα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785926"/>
            <a:ext cx="8786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Το </a:t>
            </a:r>
            <a:r>
              <a:rPr lang="el-GR" sz="2800" u="sng" dirty="0" smtClean="0">
                <a:solidFill>
                  <a:srgbClr val="C00000"/>
                </a:solidFill>
              </a:rPr>
              <a:t>κατιόν </a:t>
            </a:r>
            <a:r>
              <a:rPr lang="el-GR" sz="2800" dirty="0" smtClean="0"/>
              <a:t>ιόν που έχει </a:t>
            </a:r>
            <a:r>
              <a:rPr lang="el-GR" sz="2800" u="sng" dirty="0" smtClean="0">
                <a:solidFill>
                  <a:srgbClr val="C00000"/>
                </a:solidFill>
              </a:rPr>
              <a:t>λιγότερα  </a:t>
            </a:r>
            <a:r>
              <a:rPr lang="el-GR" sz="2800" dirty="0" smtClean="0">
                <a:solidFill>
                  <a:srgbClr val="C00000"/>
                </a:solidFill>
              </a:rPr>
              <a:t>αρνητικά </a:t>
            </a:r>
            <a:r>
              <a:rPr lang="el-GR" sz="2800" u="sng" dirty="0" smtClean="0">
                <a:solidFill>
                  <a:srgbClr val="C00000"/>
                </a:solidFill>
              </a:rPr>
              <a:t>ηλεκτρόνια</a:t>
            </a:r>
            <a:r>
              <a:rPr lang="el-GR" sz="2800" dirty="0" smtClean="0">
                <a:solidFill>
                  <a:srgbClr val="C00000"/>
                </a:solidFill>
              </a:rPr>
              <a:t> από θετικά πρωτόνια</a:t>
            </a:r>
            <a:r>
              <a:rPr lang="el-GR" sz="2800" dirty="0" smtClean="0"/>
              <a:t>.  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Τα κατιόντα προέρχονται από άτομα που έχουν «χάσει» ηλεκτρόνια…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>
                <a:solidFill>
                  <a:srgbClr val="C00000"/>
                </a:solidFill>
              </a:rPr>
              <a:t>ΑΡΑ Τα κατιόντα θα έχουν θετικό συνολικό φορτίο, </a:t>
            </a:r>
            <a:r>
              <a:rPr lang="el-GR" sz="2800" dirty="0" smtClean="0"/>
              <a:t>αφού έχουν λιγότερα ηλεκτρόνια και περισσότερα πρωτόνια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Έλλειψη"/>
          <p:cNvSpPr/>
          <p:nvPr/>
        </p:nvSpPr>
        <p:spPr>
          <a:xfrm>
            <a:off x="6858016" y="614364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8786810" y="48577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8072462" y="553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715272" y="560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8001024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7786710" y="5747694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7858148" y="5224474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4" name="43 - TextBox"/>
          <p:cNvSpPr txBox="1"/>
          <p:nvPr/>
        </p:nvSpPr>
        <p:spPr>
          <a:xfrm>
            <a:off x="6858016" y="600076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8786810" y="471488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3143240" y="214290"/>
            <a:ext cx="990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ΙΟΝΤΑ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428596" y="714356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	</a:t>
            </a:r>
            <a:r>
              <a:rPr lang="el-GR" sz="2000" b="1" dirty="0" smtClean="0">
                <a:solidFill>
                  <a:srgbClr val="FF0000"/>
                </a:solidFill>
              </a:rPr>
              <a:t>Ερώτηση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0" y="142873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 ιόν έχει </a:t>
            </a:r>
            <a:r>
              <a:rPr lang="el-GR" sz="2000" b="1" dirty="0" smtClean="0"/>
              <a:t>2 πρωτόνια  και  4 ηλεκτρόνια</a:t>
            </a:r>
            <a:r>
              <a:rPr lang="el-GR" sz="2000" dirty="0" smtClean="0"/>
              <a:t>.  Ποιο το  συνολικό  φορτίο  (ή φορτίο) του ιόντος. Αυτό το ιόν είναι κατιόν ή ανιόν;; </a:t>
            </a:r>
            <a:endParaRPr lang="en-US" sz="2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285720" y="2500306"/>
            <a:ext cx="85011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ιόν έχει 2  θετικά  </a:t>
            </a:r>
            <a:r>
              <a:rPr lang="el-GR" sz="2000" b="1" dirty="0" smtClean="0"/>
              <a:t>πρωτόνια</a:t>
            </a:r>
            <a:r>
              <a:rPr lang="el-GR" sz="2000" dirty="0" smtClean="0"/>
              <a:t> με συνολικό  φορτίο πρωτονίων   </a:t>
            </a:r>
            <a:r>
              <a:rPr lang="el-GR" sz="2000" b="1" dirty="0" smtClean="0"/>
              <a:t>+2</a:t>
            </a:r>
            <a:endParaRPr lang="en-US" sz="2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1571604" y="2071678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Απάντηση</a:t>
            </a:r>
            <a:endParaRPr lang="en-US" sz="2000" b="1" u="sng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3143248"/>
            <a:ext cx="85011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ιόν έχει 4  αρνητικά  </a:t>
            </a:r>
            <a:r>
              <a:rPr lang="el-GR" sz="2000" b="1" dirty="0" smtClean="0"/>
              <a:t>ηλεκτρόνια</a:t>
            </a:r>
            <a:r>
              <a:rPr lang="el-GR" sz="2000" dirty="0" smtClean="0"/>
              <a:t>  με συνολικό φορτίο ηλεκτρονίων  </a:t>
            </a:r>
            <a:r>
              <a:rPr lang="el-GR" sz="2000" b="1" dirty="0" smtClean="0"/>
              <a:t>-4</a:t>
            </a:r>
            <a:endParaRPr lang="en-US" sz="20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285720" y="4143380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….άρα το </a:t>
            </a:r>
            <a:r>
              <a:rPr lang="el-GR" b="1" dirty="0" smtClean="0"/>
              <a:t>συνολικό φορτίο του ιόντος </a:t>
            </a:r>
            <a:r>
              <a:rPr lang="el-GR" dirty="0" smtClean="0"/>
              <a:t>δηλαδή το συνολικό φορτίο πρωτονίων και ηλεκτρονίων θα είναι: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1214414" y="5429264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+2   -4   = -2</a:t>
            </a:r>
            <a:endParaRPr lang="en-US" sz="20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0" y="6286520"/>
            <a:ext cx="6646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άρα το </a:t>
            </a:r>
            <a:r>
              <a:rPr lang="el-GR" b="1" dirty="0" smtClean="0">
                <a:solidFill>
                  <a:srgbClr val="FF0000"/>
                </a:solidFill>
              </a:rPr>
              <a:t>συνολικό φορτίο του ιόντος είναι -2 και πρόκειται για ανιόν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Έλλειψη"/>
          <p:cNvSpPr/>
          <p:nvPr/>
        </p:nvSpPr>
        <p:spPr>
          <a:xfrm>
            <a:off x="8572528" y="62865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8572528" y="61436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8" name="37 - Έλλειψη"/>
          <p:cNvSpPr/>
          <p:nvPr/>
        </p:nvSpPr>
        <p:spPr>
          <a:xfrm>
            <a:off x="8429652" y="407194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8429652" y="392906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3081</TotalTime>
  <Words>798</Words>
  <PresentationFormat>Προβολή στην οθόνη (4:3)</PresentationFormat>
  <Paragraphs>174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471</cp:revision>
  <dcterms:created xsi:type="dcterms:W3CDTF">2020-03-28T09:35:19Z</dcterms:created>
  <dcterms:modified xsi:type="dcterms:W3CDTF">2024-02-15T05:34:13Z</dcterms:modified>
</cp:coreProperties>
</file>