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6" r:id="rId3"/>
    <p:sldId id="291" r:id="rId4"/>
    <p:sldId id="325" r:id="rId5"/>
    <p:sldId id="326" r:id="rId6"/>
    <p:sldId id="327" r:id="rId7"/>
    <p:sldId id="329" r:id="rId8"/>
    <p:sldId id="310" r:id="rId9"/>
    <p:sldId id="311" r:id="rId10"/>
    <p:sldId id="330" r:id="rId11"/>
    <p:sldId id="312" r:id="rId12"/>
    <p:sldId id="332" r:id="rId13"/>
    <p:sldId id="344" r:id="rId14"/>
    <p:sldId id="345" r:id="rId15"/>
    <p:sldId id="346" r:id="rId16"/>
    <p:sldId id="336" r:id="rId17"/>
    <p:sldId id="364" r:id="rId18"/>
    <p:sldId id="348" r:id="rId19"/>
    <p:sldId id="350" r:id="rId20"/>
    <p:sldId id="347" r:id="rId21"/>
    <p:sldId id="337" r:id="rId22"/>
    <p:sldId id="352" r:id="rId23"/>
    <p:sldId id="355" r:id="rId24"/>
    <p:sldId id="313" r:id="rId25"/>
    <p:sldId id="314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>
        <p:scale>
          <a:sx n="60" d="100"/>
          <a:sy n="60" d="100"/>
        </p:scale>
        <p:origin x="-2098" y="-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928794" y="214290"/>
            <a:ext cx="6000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ΗΛΕΚΤΡΙΚΟ ΦΟΡΤΙΟ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6488668"/>
            <a:ext cx="87154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i="1" dirty="0" smtClean="0"/>
              <a:t>Το τι ακριβώς είναι το ηλεκτρικό φορτίο δεν το γνωρίζουμε……..</a:t>
            </a:r>
            <a:endParaRPr lang="en-US" sz="1100" i="1" dirty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928670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sz="2000" dirty="0" smtClean="0"/>
              <a:t>Το </a:t>
            </a:r>
            <a:r>
              <a:rPr lang="el-GR" sz="2000" u="sng" dirty="0" smtClean="0">
                <a:solidFill>
                  <a:srgbClr val="FF0000"/>
                </a:solidFill>
              </a:rPr>
              <a:t>ηλεκτρικό φορτίο </a:t>
            </a:r>
            <a:r>
              <a:rPr lang="el-GR" sz="2000" dirty="0" smtClean="0"/>
              <a:t>…είναι μια ιδιότητα  που έχουν κάποια (όχι όλα) υλικά σώματα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357158" y="1714488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sz="2000" dirty="0" smtClean="0"/>
              <a:t>Όποιο  σώμα  </a:t>
            </a:r>
            <a:r>
              <a:rPr lang="el-GR" sz="2000" dirty="0" smtClean="0">
                <a:solidFill>
                  <a:srgbClr val="FF0000"/>
                </a:solidFill>
              </a:rPr>
              <a:t>έχει ηλεκτρικό φορτίο </a:t>
            </a:r>
            <a:r>
              <a:rPr lang="el-GR" sz="2000" dirty="0" smtClean="0"/>
              <a:t>μπορεί να </a:t>
            </a:r>
            <a:r>
              <a:rPr lang="el-GR" sz="2000" dirty="0" smtClean="0">
                <a:solidFill>
                  <a:srgbClr val="FF0000"/>
                </a:solidFill>
              </a:rPr>
              <a:t>ασκήσει</a:t>
            </a:r>
            <a:r>
              <a:rPr lang="el-GR" sz="2000" dirty="0" smtClean="0"/>
              <a:t> ηλεκτρική δύναμη αλλά και να </a:t>
            </a:r>
            <a:r>
              <a:rPr lang="el-GR" sz="2000" dirty="0" smtClean="0">
                <a:solidFill>
                  <a:srgbClr val="FF0000"/>
                </a:solidFill>
              </a:rPr>
              <a:t>δεχτεί</a:t>
            </a:r>
            <a:r>
              <a:rPr lang="el-GR" sz="2000" dirty="0" smtClean="0"/>
              <a:t> ηλεκτρική δύναμη……..</a:t>
            </a:r>
          </a:p>
        </p:txBody>
      </p:sp>
      <p:sp>
        <p:nvSpPr>
          <p:cNvPr id="8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3857628"/>
            <a:ext cx="4714908" cy="4286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dirty="0" smtClean="0"/>
              <a:t>Υπάρχουν δύο είδη ηλεκτρικού  φορτίου : 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571472" y="5072074"/>
            <a:ext cx="55721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000" dirty="0" smtClean="0"/>
              <a:t>   Το </a:t>
            </a:r>
            <a:r>
              <a:rPr lang="el-GR" sz="2000" b="1" u="sng" dirty="0" smtClean="0"/>
              <a:t>θετικό</a:t>
            </a:r>
            <a:r>
              <a:rPr lang="el-GR" sz="2000" dirty="0" smtClean="0"/>
              <a:t> ηλεκτρικό φορτίο (συμβολίζεται με  </a:t>
            </a:r>
            <a:r>
              <a:rPr lang="el-GR" sz="2000" b="1" dirty="0" smtClean="0"/>
              <a:t>+</a:t>
            </a:r>
            <a:r>
              <a:rPr lang="el-GR" sz="2000" dirty="0" smtClean="0"/>
              <a:t>)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500034" y="4429132"/>
            <a:ext cx="657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   Το </a:t>
            </a:r>
            <a:r>
              <a:rPr lang="el-GR" b="1" u="sng" dirty="0" smtClean="0"/>
              <a:t>αρνητικό</a:t>
            </a:r>
            <a:r>
              <a:rPr lang="el-GR" dirty="0" smtClean="0"/>
              <a:t> ηλεκτρικό φορτίο (συμβολίζεται με  </a:t>
            </a:r>
            <a:r>
              <a:rPr lang="el-GR" b="1" dirty="0" smtClean="0"/>
              <a:t>-</a:t>
            </a:r>
            <a:r>
              <a:rPr lang="el-GR" dirty="0" smtClean="0"/>
              <a:t>) </a:t>
            </a:r>
          </a:p>
        </p:txBody>
      </p:sp>
      <p:sp>
        <p:nvSpPr>
          <p:cNvPr id="11" name="10 - Έλλειψη"/>
          <p:cNvSpPr/>
          <p:nvPr/>
        </p:nvSpPr>
        <p:spPr>
          <a:xfrm flipH="1">
            <a:off x="7572396" y="6205394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 flipH="1">
            <a:off x="8149363" y="5286388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 flipH="1">
            <a:off x="8215306" y="4714884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 flipH="1">
            <a:off x="7572396" y="571501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 build="p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786058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 </a:t>
            </a:r>
            <a:r>
              <a:rPr lang="el-GR" b="1" i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p)</a:t>
            </a:r>
            <a:r>
              <a:rPr lang="en-US" dirty="0" smtClean="0"/>
              <a:t>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θετικού</a:t>
            </a:r>
            <a:r>
              <a:rPr lang="el-GR" dirty="0" smtClean="0"/>
              <a:t> ηλεκτρικού φορτίου (στοιχειώδες φορτίο)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0" y="3929066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</a:t>
            </a:r>
            <a:r>
              <a:rPr lang="el-GR" u="sng" dirty="0" smtClean="0">
                <a:solidFill>
                  <a:srgbClr val="FF0000"/>
                </a:solidFill>
              </a:rPr>
              <a:t>Νετρόνιο </a:t>
            </a:r>
            <a:r>
              <a:rPr lang="en-US" u="sng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FF0000"/>
                </a:solidFill>
              </a:rPr>
              <a:t>(n)</a:t>
            </a:r>
            <a:r>
              <a:rPr lang="el-GR" dirty="0" smtClean="0"/>
              <a:t> δεν έχει ηλεκτρικό φορτίο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365296"/>
            <a:ext cx="3500430" cy="3492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" name="39 - TextBox"/>
          <p:cNvSpPr txBox="1"/>
          <p:nvPr/>
        </p:nvSpPr>
        <p:spPr>
          <a:xfrm>
            <a:off x="2500298" y="214290"/>
            <a:ext cx="3000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42844" y="1142984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αποτελείται από ηλεκτρόνια, πρωτόνια και νετρόνια. </a:t>
            </a:r>
          </a:p>
          <a:p>
            <a:r>
              <a:rPr lang="el-GR" dirty="0" smtClean="0"/>
              <a:t>Γιαυτό τα ηλεκτρόνια τα πρωτόνια και τα νετρόνια ονομάζονται </a:t>
            </a:r>
            <a:r>
              <a:rPr lang="el-GR" b="1" dirty="0" smtClean="0"/>
              <a:t>υποατομικά σωματίδια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0" y="5143512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n-US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(e)  </a:t>
            </a:r>
            <a:r>
              <a:rPr lang="el-GR" dirty="0" smtClean="0"/>
              <a:t>έχει μια μονάδα  </a:t>
            </a:r>
            <a:r>
              <a:rPr lang="el-GR" u="sng" dirty="0" smtClean="0"/>
              <a:t>αρνητικού </a:t>
            </a:r>
            <a:r>
              <a:rPr lang="el-GR" dirty="0" smtClean="0"/>
              <a:t>ηλεκτρικού φορτίου (στοιχειώδες φορτίο)</a:t>
            </a:r>
            <a:endParaRPr lang="en-US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5400000" flipH="1" flipV="1">
            <a:off x="6036479" y="3821909"/>
            <a:ext cx="2714644" cy="2143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7072330" y="2285992"/>
            <a:ext cx="2071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Πυρήνας ατόμου που περιέχει πρωτόνια και νετρόνια</a:t>
            </a:r>
            <a:endParaRPr lang="en-US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6200000" flipV="1">
            <a:off x="4536281" y="4036223"/>
            <a:ext cx="2928958" cy="2857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 rot="16200000" flipV="1">
            <a:off x="5536413" y="3607595"/>
            <a:ext cx="2071702" cy="2857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5429256" y="235743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Ηλεκτρόνια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  <p:bldP spid="49" grpId="0"/>
      <p:bldP spid="50" grpId="0"/>
      <p:bldP spid="54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436577"/>
            <a:ext cx="3428992" cy="3421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642910" y="428604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 Τα πρωτόνια έχουν ίση μάζα (ύλη) με τα νετρόνια. 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357158" y="1714488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Τα ηλεκτρόνια είναι πάρα πολύ μικρά …. (ένα πρωτόνιο (ή ένα νετρόνιο) είναι 1836 φορές μεγαλύτερο από ένα ηλεκτρόνιο).</a:t>
            </a:r>
          </a:p>
        </p:txBody>
      </p:sp>
      <p:sp>
        <p:nvSpPr>
          <p:cNvPr id="10" name="9 - Ορθογώνιο"/>
          <p:cNvSpPr/>
          <p:nvPr/>
        </p:nvSpPr>
        <p:spPr>
          <a:xfrm>
            <a:off x="571472" y="37147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Ο χώρος που «πιάνει» ένα άτομο αποτελείται  από 99,999999%   κενό.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500034" y="514351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00B0F0"/>
              </a:buClr>
              <a:buSzPct val="200000"/>
              <a:buFont typeface="Wingdings" pitchFamily="2" charset="2"/>
              <a:buChar char="ü"/>
            </a:pPr>
            <a:r>
              <a:rPr lang="el-GR" dirty="0" smtClean="0"/>
              <a:t>Η μάζα (ύλη) του ατόμου βρίσκεται συγκεντρωμένη  στο πυρήνα του, αφού εκεί υπάρχουν τα πρωτόνια και νετρόνια (ένα πρωτόνιο (ή ένα νετρόνιο) είναι 1836 φορές μεγαλύτερο από ένα ηλεκτρόνιο).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85720" y="285728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endParaRPr lang="el-GR" sz="2400" dirty="0" smtClean="0"/>
          </a:p>
          <a:p>
            <a:pPr>
              <a:buFont typeface="Wingdings" pitchFamily="2" charset="2"/>
              <a:buChar char="ü"/>
            </a:pPr>
            <a:r>
              <a:rPr lang="el-GR" sz="2400" dirty="0" smtClean="0"/>
              <a:t> Τα ηλεκτρόνια βρίσκονται έξω από τον πυρήνα του ατόμου, και περιφέρονται γύρω από τον πυρήνα.</a:t>
            </a:r>
            <a:endParaRPr lang="en-US" sz="2400" dirty="0"/>
          </a:p>
        </p:txBody>
      </p:sp>
      <p:sp>
        <p:nvSpPr>
          <p:cNvPr id="10" name="9 - Έλλειψη"/>
          <p:cNvSpPr/>
          <p:nvPr/>
        </p:nvSpPr>
        <p:spPr>
          <a:xfrm>
            <a:off x="5715008" y="4071942"/>
            <a:ext cx="3214710" cy="27860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10 - Έλλειψη"/>
          <p:cNvSpPr/>
          <p:nvPr/>
        </p:nvSpPr>
        <p:spPr>
          <a:xfrm>
            <a:off x="8128025" y="5121639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" name="11 - Έλλειψη"/>
          <p:cNvSpPr/>
          <p:nvPr/>
        </p:nvSpPr>
        <p:spPr>
          <a:xfrm>
            <a:off x="6225658" y="5844902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3" name="12 - Έλλειψη"/>
          <p:cNvSpPr/>
          <p:nvPr/>
        </p:nvSpPr>
        <p:spPr>
          <a:xfrm>
            <a:off x="7217852" y="5501556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13 - Έλλειψη"/>
          <p:cNvSpPr/>
          <p:nvPr/>
        </p:nvSpPr>
        <p:spPr>
          <a:xfrm>
            <a:off x="7056455" y="4655096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5" name="14 - Έλλειψη"/>
          <p:cNvSpPr/>
          <p:nvPr/>
        </p:nvSpPr>
        <p:spPr>
          <a:xfrm>
            <a:off x="7773481" y="6357958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6" name="15 - Έλλειψη"/>
          <p:cNvSpPr/>
          <p:nvPr/>
        </p:nvSpPr>
        <p:spPr>
          <a:xfrm>
            <a:off x="7059101" y="5501556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7" name="16 - Έλλειψη"/>
          <p:cNvSpPr/>
          <p:nvPr/>
        </p:nvSpPr>
        <p:spPr>
          <a:xfrm>
            <a:off x="7217852" y="5206065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8" name="17 - Έλλειψη"/>
          <p:cNvSpPr/>
          <p:nvPr/>
        </p:nvSpPr>
        <p:spPr>
          <a:xfrm>
            <a:off x="7297228" y="5332704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9" name="18 - Έλλειψη"/>
          <p:cNvSpPr/>
          <p:nvPr/>
        </p:nvSpPr>
        <p:spPr>
          <a:xfrm>
            <a:off x="7098789" y="5332704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0" name="19 - Έλλειψη"/>
          <p:cNvSpPr/>
          <p:nvPr/>
        </p:nvSpPr>
        <p:spPr>
          <a:xfrm>
            <a:off x="6900350" y="5374917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1" name="20 - Έλλειψη"/>
          <p:cNvSpPr/>
          <p:nvPr/>
        </p:nvSpPr>
        <p:spPr>
          <a:xfrm>
            <a:off x="7138477" y="5670408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22" name="28 - Ομάδα"/>
          <p:cNvGrpSpPr/>
          <p:nvPr/>
        </p:nvGrpSpPr>
        <p:grpSpPr>
          <a:xfrm>
            <a:off x="6940038" y="5459343"/>
            <a:ext cx="158751" cy="309173"/>
            <a:chOff x="5143504" y="1000108"/>
            <a:chExt cx="285752" cy="523220"/>
          </a:xfrm>
        </p:grpSpPr>
        <p:sp>
          <p:nvSpPr>
            <p:cNvPr id="23" name="22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+</a:t>
              </a:r>
              <a:endParaRPr lang="en-US" sz="1400" b="1" dirty="0"/>
            </a:p>
          </p:txBody>
        </p:sp>
      </p:grpSp>
      <p:grpSp>
        <p:nvGrpSpPr>
          <p:cNvPr id="25" name="39 - Ομάδα"/>
          <p:cNvGrpSpPr/>
          <p:nvPr/>
        </p:nvGrpSpPr>
        <p:grpSpPr>
          <a:xfrm>
            <a:off x="6979726" y="5150170"/>
            <a:ext cx="158751" cy="309173"/>
            <a:chOff x="5143504" y="1000108"/>
            <a:chExt cx="285752" cy="523220"/>
          </a:xfrm>
        </p:grpSpPr>
        <p:sp>
          <p:nvSpPr>
            <p:cNvPr id="26" name="25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7" name="26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+</a:t>
              </a:r>
              <a:endParaRPr lang="en-US" sz="1400" b="1" dirty="0"/>
            </a:p>
          </p:txBody>
        </p:sp>
      </p:grpSp>
      <p:sp>
        <p:nvSpPr>
          <p:cNvPr id="28" name="27 - TextBox"/>
          <p:cNvSpPr txBox="1"/>
          <p:nvPr/>
        </p:nvSpPr>
        <p:spPr>
          <a:xfrm>
            <a:off x="7178165" y="5121639"/>
            <a:ext cx="119063" cy="309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+</a:t>
            </a:r>
            <a:endParaRPr lang="en-US" sz="14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6159511" y="5760476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016767" y="4570670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733794" y="6295761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8072462" y="5037213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7143768" y="5417130"/>
            <a:ext cx="198439" cy="309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+</a:t>
            </a:r>
            <a:endParaRPr lang="en-US" sz="1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7064392" y="5253920"/>
            <a:ext cx="198439" cy="309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+</a:t>
            </a:r>
            <a:endParaRPr lang="en-US" sz="1400" b="1" dirty="0"/>
          </a:p>
        </p:txBody>
      </p:sp>
      <p:sp>
        <p:nvSpPr>
          <p:cNvPr id="35" name="34 - Έλλειψη"/>
          <p:cNvSpPr/>
          <p:nvPr/>
        </p:nvSpPr>
        <p:spPr>
          <a:xfrm>
            <a:off x="5984885" y="5042855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35 - TextBox"/>
          <p:cNvSpPr txBox="1"/>
          <p:nvPr/>
        </p:nvSpPr>
        <p:spPr>
          <a:xfrm>
            <a:off x="5937260" y="4958429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38" name="37 - Έλλειψη"/>
          <p:cNvSpPr/>
          <p:nvPr/>
        </p:nvSpPr>
        <p:spPr>
          <a:xfrm>
            <a:off x="6786578" y="5143512"/>
            <a:ext cx="714380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TextBox"/>
          <p:cNvSpPr txBox="1"/>
          <p:nvPr/>
        </p:nvSpPr>
        <p:spPr>
          <a:xfrm>
            <a:off x="642910" y="2928934"/>
            <a:ext cx="7205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Προσοχή !! </a:t>
            </a:r>
            <a:r>
              <a:rPr lang="el-GR" sz="2400" dirty="0" smtClean="0"/>
              <a:t>Σε ένα </a:t>
            </a:r>
            <a:r>
              <a:rPr lang="el-GR" sz="2400" b="1" dirty="0" smtClean="0"/>
              <a:t>άτομο</a:t>
            </a:r>
            <a:r>
              <a:rPr lang="el-GR" sz="2400" dirty="0" smtClean="0"/>
              <a:t> έχω ίσο αριθμό πρωτονίων και ηλεκτρονίων. </a:t>
            </a:r>
          </a:p>
        </p:txBody>
      </p:sp>
      <p:sp>
        <p:nvSpPr>
          <p:cNvPr id="42" name="41 - Ορθογώνιο"/>
          <p:cNvSpPr/>
          <p:nvPr/>
        </p:nvSpPr>
        <p:spPr>
          <a:xfrm>
            <a:off x="571472" y="435769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Παράδειγμα</a:t>
            </a:r>
            <a:r>
              <a:rPr lang="el-GR" sz="2000" b="1" dirty="0" smtClean="0"/>
              <a:t>: </a:t>
            </a:r>
            <a:r>
              <a:rPr lang="el-GR" sz="2000" dirty="0" smtClean="0"/>
              <a:t>Αν σε ένα </a:t>
            </a:r>
            <a:r>
              <a:rPr lang="el-GR" sz="2000" b="1" dirty="0" smtClean="0"/>
              <a:t>άτομο</a:t>
            </a:r>
            <a:r>
              <a:rPr lang="el-GR" sz="2000" dirty="0" smtClean="0"/>
              <a:t> υπάρχουν 5  πρωτόνια τότε οπωσδήποτε θα υπάρχουν και5 ηλεκτρόνια.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1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Έλλειψη"/>
          <p:cNvSpPr/>
          <p:nvPr/>
        </p:nvSpPr>
        <p:spPr>
          <a:xfrm>
            <a:off x="6858016" y="6273249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8786810" y="498736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8072462" y="566298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715272" y="573442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8001024" y="598749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7786710" y="5877299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7858148" y="5354079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4" name="43 - TextBox"/>
          <p:cNvSpPr txBox="1"/>
          <p:nvPr/>
        </p:nvSpPr>
        <p:spPr>
          <a:xfrm>
            <a:off x="6858016" y="6130373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8786810" y="4844489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357158" y="500042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	</a:t>
            </a:r>
            <a:r>
              <a:rPr lang="el-GR" sz="2000" b="1" dirty="0" smtClean="0">
                <a:solidFill>
                  <a:srgbClr val="FF0000"/>
                </a:solidFill>
              </a:rPr>
              <a:t>Ερώτηση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0" y="1000108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Ένα  άτομο  έχει </a:t>
            </a:r>
            <a:r>
              <a:rPr lang="el-GR" sz="2000" b="1" dirty="0" smtClean="0"/>
              <a:t>δυο  πρωτόνια  και  δυο  ηλεκτρόνια</a:t>
            </a:r>
            <a:r>
              <a:rPr lang="el-GR" sz="2000" dirty="0" smtClean="0"/>
              <a:t>.  Ποιο το  συνολικό  φορτίο  (ή φορτίο) του ατόμου; </a:t>
            </a:r>
            <a:endParaRPr lang="en-US" sz="20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285720" y="2071678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άτομο έχει 2  θετικά  </a:t>
            </a:r>
            <a:r>
              <a:rPr lang="el-GR" sz="2000" b="1" dirty="0" smtClean="0"/>
              <a:t>πρωτόνια</a:t>
            </a:r>
            <a:r>
              <a:rPr lang="el-GR" sz="2000" dirty="0" smtClean="0"/>
              <a:t> με συνολικό φορτίο πρωτονίων   </a:t>
            </a:r>
            <a:r>
              <a:rPr lang="el-GR" sz="2000" b="1" dirty="0" smtClean="0"/>
              <a:t>+2</a:t>
            </a:r>
            <a:endParaRPr lang="en-US" sz="20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164305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Απάντηση</a:t>
            </a:r>
            <a:endParaRPr lang="en-US" sz="2000" b="1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714620"/>
            <a:ext cx="85011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Το άτομο έχει 2  αρνητικά  </a:t>
            </a:r>
            <a:r>
              <a:rPr lang="el-GR" sz="2000" b="1" dirty="0" smtClean="0"/>
              <a:t>ηλεκτρόνια</a:t>
            </a:r>
            <a:r>
              <a:rPr lang="el-GR" sz="2000" dirty="0" smtClean="0"/>
              <a:t>  με συνολικό φορτίο ηλεκτρονίων  </a:t>
            </a:r>
            <a:r>
              <a:rPr lang="el-GR" sz="2000" b="1" dirty="0" smtClean="0"/>
              <a:t>-2</a:t>
            </a:r>
            <a:endParaRPr lang="en-US" sz="20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85720" y="3714752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….άρα το </a:t>
            </a:r>
            <a:r>
              <a:rPr lang="el-GR" b="1" dirty="0" smtClean="0"/>
              <a:t>συνολικό φορτίο του ατόμου </a:t>
            </a:r>
            <a:r>
              <a:rPr lang="el-GR" dirty="0" smtClean="0"/>
              <a:t>δηλαδή το συνολικό φορτίο πρωτονίων και ηλεκτρονίων θα είναι: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1214414" y="5000636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+2   -2   = 0</a:t>
            </a:r>
            <a:endParaRPr lang="en-US" sz="20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00034" y="5786454"/>
            <a:ext cx="4962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άρα το </a:t>
            </a:r>
            <a:r>
              <a:rPr lang="el-GR" b="1" dirty="0" smtClean="0">
                <a:solidFill>
                  <a:srgbClr val="FF0000"/>
                </a:solidFill>
              </a:rPr>
              <a:t>συνολικό φορτίο του ατόμου  είναι μηδέν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Ορθογώνιο"/>
          <p:cNvSpPr/>
          <p:nvPr/>
        </p:nvSpPr>
        <p:spPr>
          <a:xfrm>
            <a:off x="1428728" y="142852"/>
            <a:ext cx="5186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Ηλεκτρικό  φορτίο  (ή φορτίο)  ατόμου.</a:t>
            </a:r>
          </a:p>
        </p:txBody>
      </p:sp>
      <p:sp>
        <p:nvSpPr>
          <p:cNvPr id="33" name="32 - Ορθογώνιο"/>
          <p:cNvSpPr/>
          <p:nvPr/>
        </p:nvSpPr>
        <p:spPr>
          <a:xfrm>
            <a:off x="642910" y="1500174"/>
            <a:ext cx="70723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Όπως είδαμε και προηγουμένως, </a:t>
            </a:r>
            <a:r>
              <a:rPr lang="el-GR" sz="2000" u="sng" dirty="0" smtClean="0"/>
              <a:t>το συνολικό φορτίο ηλεκτρονίων και πρωτονίων που περιέχονται σε ένα άτομο είναι μηδέν</a:t>
            </a:r>
            <a:endParaRPr lang="en-US" sz="2000" u="sng" dirty="0"/>
          </a:p>
        </p:txBody>
      </p:sp>
      <p:sp>
        <p:nvSpPr>
          <p:cNvPr id="34" name="33 - Ορθογώνιο"/>
          <p:cNvSpPr/>
          <p:nvPr/>
        </p:nvSpPr>
        <p:spPr>
          <a:xfrm>
            <a:off x="1357290" y="3929066"/>
            <a:ext cx="32147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dirty="0" smtClean="0"/>
              <a:t>Άρα</a:t>
            </a:r>
            <a:r>
              <a:rPr lang="el-GR" sz="2400" b="1" dirty="0" smtClean="0"/>
              <a:t> όλα τα άτομα έχουν ηλεκτρικό φορτίο μηδέν, άρα τα άτομα είναι ηλεκτρικά ουδέτερα.</a:t>
            </a:r>
            <a:endParaRPr lang="en-US" sz="24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5715008" y="4071942"/>
            <a:ext cx="3214710" cy="27860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5" name="34 - Έλλειψη"/>
          <p:cNvSpPr/>
          <p:nvPr/>
        </p:nvSpPr>
        <p:spPr>
          <a:xfrm>
            <a:off x="8128025" y="5121639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6" name="35 - Έλλειψη"/>
          <p:cNvSpPr/>
          <p:nvPr/>
        </p:nvSpPr>
        <p:spPr>
          <a:xfrm>
            <a:off x="6225658" y="5844902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7" name="36 - Έλλειψη"/>
          <p:cNvSpPr/>
          <p:nvPr/>
        </p:nvSpPr>
        <p:spPr>
          <a:xfrm>
            <a:off x="7217852" y="5501556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8" name="37 - Έλλειψη"/>
          <p:cNvSpPr/>
          <p:nvPr/>
        </p:nvSpPr>
        <p:spPr>
          <a:xfrm>
            <a:off x="7056455" y="4655096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9" name="38 - Έλλειψη"/>
          <p:cNvSpPr/>
          <p:nvPr/>
        </p:nvSpPr>
        <p:spPr>
          <a:xfrm>
            <a:off x="7773481" y="6357958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0" name="39 - Έλλειψη"/>
          <p:cNvSpPr/>
          <p:nvPr/>
        </p:nvSpPr>
        <p:spPr>
          <a:xfrm>
            <a:off x="7059101" y="5501556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8" name="47 - Έλλειψη"/>
          <p:cNvSpPr/>
          <p:nvPr/>
        </p:nvSpPr>
        <p:spPr>
          <a:xfrm>
            <a:off x="7217852" y="5206065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49" name="48 - Έλλειψη"/>
          <p:cNvSpPr/>
          <p:nvPr/>
        </p:nvSpPr>
        <p:spPr>
          <a:xfrm>
            <a:off x="7297228" y="5332704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0" name="49 - Έλλειψη"/>
          <p:cNvSpPr/>
          <p:nvPr/>
        </p:nvSpPr>
        <p:spPr>
          <a:xfrm>
            <a:off x="7098789" y="5332704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1" name="50 - Έλλειψη"/>
          <p:cNvSpPr/>
          <p:nvPr/>
        </p:nvSpPr>
        <p:spPr>
          <a:xfrm>
            <a:off x="6900350" y="5374917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52" name="51 - Έλλειψη"/>
          <p:cNvSpPr/>
          <p:nvPr/>
        </p:nvSpPr>
        <p:spPr>
          <a:xfrm>
            <a:off x="7138477" y="5670408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53" name="28 - Ομάδα"/>
          <p:cNvGrpSpPr/>
          <p:nvPr/>
        </p:nvGrpSpPr>
        <p:grpSpPr>
          <a:xfrm>
            <a:off x="6940038" y="5459343"/>
            <a:ext cx="158751" cy="309173"/>
            <a:chOff x="5143504" y="1000108"/>
            <a:chExt cx="285752" cy="523220"/>
          </a:xfrm>
        </p:grpSpPr>
        <p:sp>
          <p:nvSpPr>
            <p:cNvPr id="54" name="53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5" name="54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+</a:t>
              </a:r>
              <a:endParaRPr lang="en-US" sz="1400" b="1" dirty="0"/>
            </a:p>
          </p:txBody>
        </p:sp>
      </p:grpSp>
      <p:grpSp>
        <p:nvGrpSpPr>
          <p:cNvPr id="56" name="39 - Ομάδα"/>
          <p:cNvGrpSpPr/>
          <p:nvPr/>
        </p:nvGrpSpPr>
        <p:grpSpPr>
          <a:xfrm>
            <a:off x="6979726" y="5150170"/>
            <a:ext cx="158751" cy="309173"/>
            <a:chOff x="5143504" y="1000108"/>
            <a:chExt cx="285752" cy="523220"/>
          </a:xfrm>
        </p:grpSpPr>
        <p:sp>
          <p:nvSpPr>
            <p:cNvPr id="57" name="56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8" name="5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b="1" dirty="0" smtClean="0"/>
                <a:t>+</a:t>
              </a:r>
              <a:endParaRPr lang="en-US" sz="1400" b="1" dirty="0"/>
            </a:p>
          </p:txBody>
        </p:sp>
      </p:grpSp>
      <p:sp>
        <p:nvSpPr>
          <p:cNvPr id="59" name="58 - TextBox"/>
          <p:cNvSpPr txBox="1"/>
          <p:nvPr/>
        </p:nvSpPr>
        <p:spPr>
          <a:xfrm>
            <a:off x="7178165" y="5121639"/>
            <a:ext cx="119063" cy="309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+</a:t>
            </a:r>
            <a:endParaRPr lang="en-US" sz="1400" b="1" dirty="0"/>
          </a:p>
        </p:txBody>
      </p:sp>
      <p:sp>
        <p:nvSpPr>
          <p:cNvPr id="60" name="59 - TextBox"/>
          <p:cNvSpPr txBox="1"/>
          <p:nvPr/>
        </p:nvSpPr>
        <p:spPr>
          <a:xfrm>
            <a:off x="6159511" y="5760476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7016767" y="4570670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62" name="61 - TextBox"/>
          <p:cNvSpPr txBox="1"/>
          <p:nvPr/>
        </p:nvSpPr>
        <p:spPr>
          <a:xfrm>
            <a:off x="7733794" y="6295761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63" name="62 - TextBox"/>
          <p:cNvSpPr txBox="1"/>
          <p:nvPr/>
        </p:nvSpPr>
        <p:spPr>
          <a:xfrm>
            <a:off x="8072462" y="5037213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64" name="63 - TextBox"/>
          <p:cNvSpPr txBox="1"/>
          <p:nvPr/>
        </p:nvSpPr>
        <p:spPr>
          <a:xfrm>
            <a:off x="7143768" y="5417130"/>
            <a:ext cx="198439" cy="309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+</a:t>
            </a:r>
            <a:endParaRPr lang="en-US" sz="1400" b="1" dirty="0"/>
          </a:p>
        </p:txBody>
      </p:sp>
      <p:sp>
        <p:nvSpPr>
          <p:cNvPr id="65" name="64 - TextBox"/>
          <p:cNvSpPr txBox="1"/>
          <p:nvPr/>
        </p:nvSpPr>
        <p:spPr>
          <a:xfrm>
            <a:off x="7064392" y="5253920"/>
            <a:ext cx="198439" cy="309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+</a:t>
            </a:r>
            <a:endParaRPr lang="en-US" sz="1400" b="1" dirty="0"/>
          </a:p>
        </p:txBody>
      </p:sp>
      <p:sp>
        <p:nvSpPr>
          <p:cNvPr id="66" name="65 - Έλλειψη"/>
          <p:cNvSpPr/>
          <p:nvPr/>
        </p:nvSpPr>
        <p:spPr>
          <a:xfrm>
            <a:off x="5984885" y="5042855"/>
            <a:ext cx="158751" cy="1688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7" name="66 - TextBox"/>
          <p:cNvSpPr txBox="1"/>
          <p:nvPr/>
        </p:nvSpPr>
        <p:spPr>
          <a:xfrm>
            <a:off x="5937260" y="4958429"/>
            <a:ext cx="1984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-</a:t>
            </a:r>
            <a:endParaRPr lang="en-US" sz="1400" b="1" dirty="0"/>
          </a:p>
        </p:txBody>
      </p:sp>
      <p:sp>
        <p:nvSpPr>
          <p:cNvPr id="68" name="67 - Έλλειψη"/>
          <p:cNvSpPr/>
          <p:nvPr/>
        </p:nvSpPr>
        <p:spPr>
          <a:xfrm>
            <a:off x="6786578" y="5143512"/>
            <a:ext cx="714380" cy="7143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00892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312997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98710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00892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142844" y="214290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</a:t>
            </a:r>
            <a:r>
              <a:rPr lang="el-GR" sz="2400" b="1" dirty="0" smtClean="0"/>
              <a:t>ατομικός   αριθμός </a:t>
            </a:r>
            <a:r>
              <a:rPr lang="el-GR" sz="2400" dirty="0" smtClean="0"/>
              <a:t>ενός ατόμου είναι ο αριθμός </a:t>
            </a:r>
            <a:r>
              <a:rPr lang="el-GR" sz="2400" b="1" dirty="0" smtClean="0"/>
              <a:t>πρωτονίων</a:t>
            </a:r>
            <a:r>
              <a:rPr lang="el-GR" sz="2400" dirty="0" smtClean="0"/>
              <a:t> που περιέχει αυτό το άτομο.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357158" y="5657671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: αν  ένα άτομο έχει 5 πρωτόνια , τότε ο ατομικός του αριθμός θα είναι 5 (</a:t>
            </a:r>
            <a:r>
              <a:rPr lang="el-GR" b="1" dirty="0" smtClean="0"/>
              <a:t>Ζ = 5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5572132" y="414338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4572000" y="378619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TextBox"/>
          <p:cNvSpPr txBox="1"/>
          <p:nvPr/>
        </p:nvSpPr>
        <p:spPr>
          <a:xfrm>
            <a:off x="4572000" y="364331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28596" y="2928934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</a:t>
            </a:r>
            <a:r>
              <a:rPr lang="el-GR" b="1" dirty="0" smtClean="0"/>
              <a:t>ατομικός αριθμός </a:t>
            </a:r>
            <a:r>
              <a:rPr lang="el-GR" dirty="0" smtClean="0"/>
              <a:t>συμβολίζεται με το γράμμα </a:t>
            </a:r>
            <a:r>
              <a:rPr lang="el-GR" b="1" dirty="0" smtClean="0"/>
              <a:t>Ζ</a:t>
            </a:r>
            <a:endParaRPr lang="en-US" b="1" dirty="0"/>
          </a:p>
        </p:txBody>
      </p:sp>
      <p:sp>
        <p:nvSpPr>
          <p:cNvPr id="34" name="33 - Έλλειψη"/>
          <p:cNvSpPr/>
          <p:nvPr/>
        </p:nvSpPr>
        <p:spPr>
          <a:xfrm>
            <a:off x="5214942" y="4000504"/>
            <a:ext cx="1214446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7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57158" y="928670"/>
            <a:ext cx="628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 αριθμός  τον  πρωτονίων-ατομικός  αριθμός  καθορίζει  το  είδος  του   ατόμου…. </a:t>
            </a:r>
            <a:r>
              <a:rPr lang="el-GR" sz="2400" u="sng" dirty="0" smtClean="0"/>
              <a:t>Ακολουθούν παραδείγματα</a:t>
            </a:r>
          </a:p>
          <a:p>
            <a:endParaRPr lang="el-GR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00034" y="4143380"/>
            <a:ext cx="22145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Ο ατομικός αριθμός αποτελεί την ταυτότητα του κάθε στοιχείου*.</a:t>
            </a:r>
            <a:endParaRPr lang="en-US" b="1" i="1" dirty="0"/>
          </a:p>
        </p:txBody>
      </p:sp>
      <p:sp>
        <p:nvSpPr>
          <p:cNvPr id="31" name="30 - Έλλειψη"/>
          <p:cNvSpPr/>
          <p:nvPr/>
        </p:nvSpPr>
        <p:spPr>
          <a:xfrm>
            <a:off x="5214942" y="4000504"/>
            <a:ext cx="1214446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42844" y="428604"/>
            <a:ext cx="85725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Χημικά στοιχεία (ή στοιχεία) είναι υλικά που αποτελούνται από ένα είδος ατόμου</a:t>
            </a:r>
            <a:r>
              <a:rPr lang="el-GR" sz="2800" dirty="0" smtClean="0"/>
              <a:t>. </a:t>
            </a:r>
          </a:p>
          <a:p>
            <a:endParaRPr lang="el-GR" sz="2800" dirty="0" smtClean="0"/>
          </a:p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Δηλαδή αποτελούνται από άτομα που όλα έχουν στον πυρήνα τους, τον ίδιο αριθμό πρωτονίων  (δηλαδή ίδιο ατομικό αριθμό)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endParaRPr lang="el-GR" sz="2800" dirty="0" smtClean="0"/>
          </a:p>
        </p:txBody>
      </p:sp>
      <p:sp>
        <p:nvSpPr>
          <p:cNvPr id="3" name="2 - TextBox"/>
          <p:cNvSpPr txBox="1"/>
          <p:nvPr/>
        </p:nvSpPr>
        <p:spPr>
          <a:xfrm>
            <a:off x="0" y="6286520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Στη φύση υπάρχουν περίπου 118 διαφορετικά χημικά στοιχεία (ή στοιχεία) </a:t>
            </a:r>
            <a:endParaRPr lang="en-US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500034" y="4214818"/>
            <a:ext cx="73581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 </a:t>
            </a:r>
            <a:r>
              <a:rPr lang="el-GR" b="1" dirty="0" smtClean="0"/>
              <a:t>παράδειγμα</a:t>
            </a:r>
            <a:r>
              <a:rPr lang="el-GR" dirty="0" smtClean="0"/>
              <a:t> ένα υλικό που αποτελείται από άτομα άνθρακα είναι στοιχείο, διότι σε όλα τα άτομα του θα υπάρχουν έξι πρωτόνια.</a:t>
            </a:r>
          </a:p>
          <a:p>
            <a:r>
              <a:rPr lang="el-GR" dirty="0" smtClean="0"/>
              <a:t>Χημικά στοιχεία είναι ο άνθρακας ,  το </a:t>
            </a:r>
            <a:r>
              <a:rPr lang="el-GR" dirty="0" err="1" smtClean="0"/>
              <a:t>λίθιο</a:t>
            </a:r>
            <a:r>
              <a:rPr lang="el-GR" dirty="0" smtClean="0"/>
              <a:t>,  το οξυγόνο κ.α.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215206" y="538098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214282" y="3857628"/>
            <a:ext cx="49292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άνθρακας αποτελείται από άτομα άνθρακα,  που όλα τα άτομα έχουν μέσα στο πυρήνα τους 6 πρωτόνια, γιαυτό και τα άτομα αυτά είναι άτομα άνθρακα.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3429024" cy="329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28 - TextBox"/>
          <p:cNvSpPr txBox="1"/>
          <p:nvPr/>
        </p:nvSpPr>
        <p:spPr>
          <a:xfrm>
            <a:off x="3286116" y="1000108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Ένα κομμάτι   άνθρακα 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>
            <a:off x="3214678" y="178592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 rot="21013397">
            <a:off x="4158130" y="276315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άνθρακα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214942" y="3214686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215206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285720" y="5572140"/>
            <a:ext cx="4388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Άρα ο άνθρακας έχει ατομικό αριθμό 6 (Ζ=6)</a:t>
            </a:r>
            <a:endParaRPr lang="en-US" u="sng" dirty="0" smtClean="0"/>
          </a:p>
        </p:txBody>
      </p:sp>
      <p:sp>
        <p:nvSpPr>
          <p:cNvPr id="57" name="56 - Ορθογώνιο"/>
          <p:cNvSpPr/>
          <p:nvPr/>
        </p:nvSpPr>
        <p:spPr>
          <a:xfrm>
            <a:off x="214282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άνθρακας είναι χημικό στοιχείο, αφού αποτελείται από ένα είδος ατόμου</a:t>
            </a:r>
          </a:p>
        </p:txBody>
      </p:sp>
      <p:sp>
        <p:nvSpPr>
          <p:cNvPr id="58" name="57 - Έλλειψη"/>
          <p:cNvSpPr/>
          <p:nvPr/>
        </p:nvSpPr>
        <p:spPr>
          <a:xfrm>
            <a:off x="6715140" y="4500570"/>
            <a:ext cx="1285884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49" grpId="0"/>
      <p:bldP spid="2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6" grpId="0"/>
      <p:bldP spid="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5286380" y="3071810"/>
            <a:ext cx="3643338" cy="3786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5929322" y="43576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358082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7072330" y="36433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7072330" y="50952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7358082" y="459516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750095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7143768" y="48094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6786578" y="488091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7786710" y="521495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6858016" y="5023790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6929454" y="4500570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7286644" y="445228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5929322" y="421481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7072330" y="3500438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58082" y="49523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0" y="3929066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αέριο οξυγόνο αποτελείται από άτομα οξυγόνου, που όλα τα άτομα έχουν μέσα στο πυρήνα τους 8 πρωτόνια, </a:t>
            </a:r>
            <a:r>
              <a:rPr lang="el-GR" sz="2000" dirty="0" err="1" smtClean="0"/>
              <a:t>γιαυτό</a:t>
            </a:r>
            <a:r>
              <a:rPr lang="el-GR" sz="2000" dirty="0" smtClean="0"/>
              <a:t> και τα άτομα αυτά είναι άτομα οξυγόνου.</a:t>
            </a:r>
          </a:p>
          <a:p>
            <a:r>
              <a:rPr lang="el-GR" sz="2000" u="sng" dirty="0" smtClean="0"/>
              <a:t>Άρα το οξυγόνο έχει ατομικό αριθμό </a:t>
            </a:r>
            <a:r>
              <a:rPr lang="el-GR" sz="2000" b="1" u="sng" dirty="0" smtClean="0"/>
              <a:t>Ζ= 8</a:t>
            </a:r>
          </a:p>
          <a:p>
            <a:endParaRPr lang="el-GR" sz="2000" dirty="0" smtClean="0"/>
          </a:p>
        </p:txBody>
      </p:sp>
      <p:sp>
        <p:nvSpPr>
          <p:cNvPr id="34" name="33 - TextBox"/>
          <p:cNvSpPr txBox="1"/>
          <p:nvPr/>
        </p:nvSpPr>
        <p:spPr>
          <a:xfrm rot="19963907">
            <a:off x="4045898" y="197398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άτομο οξυγόνου</a:t>
            </a:r>
            <a:endParaRPr lang="en-US" dirty="0"/>
          </a:p>
        </p:txBody>
      </p:sp>
      <p:cxnSp>
        <p:nvCxnSpPr>
          <p:cNvPr id="37" name="36 - Ευθύγραμμο βέλος σύνδεσης"/>
          <p:cNvCxnSpPr/>
          <p:nvPr/>
        </p:nvCxnSpPr>
        <p:spPr>
          <a:xfrm rot="16200000" flipH="1">
            <a:off x="5072066" y="2643182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7143768" y="4643446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7786710" y="5072074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8" name="47 - Έλλειψη"/>
          <p:cNvSpPr/>
          <p:nvPr/>
        </p:nvSpPr>
        <p:spPr>
          <a:xfrm>
            <a:off x="7653358" y="496187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7500958" y="528638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5572132" y="5415993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5572132" y="5273117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8286776" y="5630307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8286776" y="548743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8429652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8429652" y="428625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Έλλειψη"/>
          <p:cNvSpPr/>
          <p:nvPr/>
        </p:nvSpPr>
        <p:spPr>
          <a:xfrm>
            <a:off x="6072198" y="585789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TextBox"/>
          <p:cNvSpPr txBox="1"/>
          <p:nvPr/>
        </p:nvSpPr>
        <p:spPr>
          <a:xfrm>
            <a:off x="6072198" y="571501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Έλλειψη"/>
          <p:cNvSpPr/>
          <p:nvPr/>
        </p:nvSpPr>
        <p:spPr>
          <a:xfrm>
            <a:off x="707233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- TextBox"/>
          <p:cNvSpPr txBox="1"/>
          <p:nvPr/>
        </p:nvSpPr>
        <p:spPr>
          <a:xfrm>
            <a:off x="7072330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7286644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TextBox"/>
          <p:cNvSpPr txBox="1"/>
          <p:nvPr/>
        </p:nvSpPr>
        <p:spPr>
          <a:xfrm>
            <a:off x="7286644" y="5214950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5" name="64 - Σύννεφο"/>
          <p:cNvSpPr/>
          <p:nvPr/>
        </p:nvSpPr>
        <p:spPr>
          <a:xfrm>
            <a:off x="0" y="142852"/>
            <a:ext cx="3143240" cy="2357454"/>
          </a:xfrm>
          <a:prstGeom prst="cloud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68 - TextBox"/>
          <p:cNvSpPr txBox="1"/>
          <p:nvPr/>
        </p:nvSpPr>
        <p:spPr>
          <a:xfrm>
            <a:off x="2571736" y="92867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Αέριο οξυγόνο</a:t>
            </a:r>
            <a:endParaRPr lang="en-US" b="1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>
            <a:off x="3000364" y="1500174"/>
            <a:ext cx="1714512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u="sng" dirty="0" smtClean="0"/>
              <a:t>Το υλικό οξυγόνο είναι χημικό στοιχείο, αφού αποτελείται από ένα είδος ατόμου</a:t>
            </a:r>
          </a:p>
        </p:txBody>
      </p:sp>
      <p:sp>
        <p:nvSpPr>
          <p:cNvPr id="56" name="55 - Ορθογώνιο"/>
          <p:cNvSpPr/>
          <p:nvPr/>
        </p:nvSpPr>
        <p:spPr>
          <a:xfrm>
            <a:off x="4429124" y="0"/>
            <a:ext cx="38436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Χημικά στοιχεία (ή στοιχεία)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49" grpId="0"/>
      <p:bldP spid="34" grpId="0"/>
      <p:bldP spid="39" grpId="0"/>
      <p:bldP spid="40" grpId="0"/>
      <p:bldP spid="48" grpId="0" animBg="1"/>
      <p:bldP spid="50" grpId="0" animBg="1"/>
      <p:bldP spid="51" grpId="0" animBg="1"/>
      <p:bldP spid="52" grpId="0"/>
      <p:bldP spid="53" grpId="0" animBg="1"/>
      <p:bldP spid="54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/>
      <p:bldP spid="69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928662" y="1214423"/>
            <a:ext cx="6072230" cy="714379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sz="2000" dirty="0" smtClean="0"/>
              <a:t>  Τα σώματα που έχουν Θετικό ηλεκτρικό φορτίο λέμε ότι είναι είναι θετικά φορτισμένα</a:t>
            </a:r>
          </a:p>
        </p:txBody>
      </p:sp>
      <p:sp>
        <p:nvSpPr>
          <p:cNvPr id="8" name="7 - Έλλειψη"/>
          <p:cNvSpPr/>
          <p:nvPr/>
        </p:nvSpPr>
        <p:spPr>
          <a:xfrm flipH="1">
            <a:off x="6500826" y="1186944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500826" y="696566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1428728" y="3357562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FF0000"/>
              </a:buClr>
              <a:buSzPct val="200000"/>
              <a:buFont typeface="Wingdings" pitchFamily="2" charset="2"/>
              <a:buChar char="ü"/>
              <a:defRPr/>
            </a:pPr>
            <a:r>
              <a:rPr lang="el-GR" dirty="0" smtClean="0"/>
              <a:t>  Τα σώματα που έχουν αρνητικό ηλεκτρικό φορτίο λέμε ότι είναι αρνητικά φορτισμένα</a:t>
            </a:r>
          </a:p>
        </p:txBody>
      </p:sp>
      <p:sp>
        <p:nvSpPr>
          <p:cNvPr id="10" name="9 - Έλλειψη"/>
          <p:cNvSpPr/>
          <p:nvPr/>
        </p:nvSpPr>
        <p:spPr>
          <a:xfrm flipH="1">
            <a:off x="4929190" y="3490750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 flipH="1">
            <a:off x="4929190" y="3000372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 smtClean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14348" y="5643578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sz="2000" dirty="0" smtClean="0"/>
              <a:t>  Αφόρτιστα  (ηλεκτρικά ουδέτερα) σώματα είναι αυτά που δεν έχουν ηλεκτρικό φορτίο, δεν έχουν ούτε θετικό ούτε αρνητικό ηλεκτρικό φορτίο.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  <p:bldP spid="11" grpId="0"/>
      <p:bldP spid="9" grpId="0"/>
      <p:bldP spid="10" grpId="0" animBg="1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Έλλειψη"/>
          <p:cNvSpPr/>
          <p:nvPr/>
        </p:nvSpPr>
        <p:spPr>
          <a:xfrm>
            <a:off x="3143240" y="214309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634310" y="39195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4062410" y="520540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848360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5491170" y="256219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848492" y="612082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562608" y="456246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848360" y="406239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99123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634046" y="427670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5276856" y="434814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705484" y="48482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5348294" y="449102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5419732" y="396780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776922" y="391951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4062410" y="506252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5491170" y="241932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777054" y="590651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634310" y="377664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848360" y="44195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428596" y="571480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Μαζικός αριθμός </a:t>
            </a:r>
            <a:r>
              <a:rPr lang="el-GR" sz="2000" dirty="0" smtClean="0"/>
              <a:t> ενός ατόμου είναι ο αριθμό πρωτονίων και νετρονίων του ατόμου.</a:t>
            </a:r>
            <a:r>
              <a:rPr lang="el-GR" sz="2000" b="1" dirty="0" smtClean="0"/>
              <a:t>   </a:t>
            </a:r>
          </a:p>
        </p:txBody>
      </p:sp>
      <p:sp>
        <p:nvSpPr>
          <p:cNvPr id="27" name="26 - TextBox"/>
          <p:cNvSpPr txBox="1"/>
          <p:nvPr/>
        </p:nvSpPr>
        <p:spPr>
          <a:xfrm>
            <a:off x="214282" y="5143512"/>
            <a:ext cx="2928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</a:t>
            </a:r>
            <a:r>
              <a:rPr lang="el-GR" dirty="0" smtClean="0"/>
              <a:t> : αν  ένα άτομο έχει 4 πρωτόνια και 5 νετρόνια , ο μαζικός του αριθμός θα είναι 9 :</a:t>
            </a:r>
          </a:p>
          <a:p>
            <a:pPr algn="ctr"/>
            <a:r>
              <a:rPr lang="el-GR" dirty="0" smtClean="0"/>
              <a:t>5+4 =9</a:t>
            </a:r>
            <a:endParaRPr lang="en-US" dirty="0"/>
          </a:p>
        </p:txBody>
      </p:sp>
      <p:sp>
        <p:nvSpPr>
          <p:cNvPr id="29" name="28 - TextBox"/>
          <p:cNvSpPr txBox="1"/>
          <p:nvPr/>
        </p:nvSpPr>
        <p:spPr>
          <a:xfrm>
            <a:off x="0" y="2714620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 </a:t>
            </a:r>
            <a:r>
              <a:rPr lang="el-GR" sz="2000" b="1" dirty="0" smtClean="0"/>
              <a:t>μαζικός αριθμός </a:t>
            </a:r>
            <a:r>
              <a:rPr lang="el-GR" sz="2000" dirty="0" smtClean="0"/>
              <a:t>συμβολίζεται με το γράμμα </a:t>
            </a:r>
            <a:r>
              <a:rPr lang="el-GR" sz="2000" b="1" dirty="0" smtClean="0"/>
              <a:t>Α</a:t>
            </a:r>
            <a:endParaRPr lang="en-US" sz="2000" b="1" dirty="0"/>
          </a:p>
        </p:txBody>
      </p:sp>
      <p:sp>
        <p:nvSpPr>
          <p:cNvPr id="31" name="30 - Έλλειψη"/>
          <p:cNvSpPr/>
          <p:nvPr/>
        </p:nvSpPr>
        <p:spPr>
          <a:xfrm>
            <a:off x="5214942" y="3929066"/>
            <a:ext cx="1285884" cy="12144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7" grpId="0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TextBox"/>
          <p:cNvSpPr txBox="1"/>
          <p:nvPr/>
        </p:nvSpPr>
        <p:spPr>
          <a:xfrm>
            <a:off x="214282" y="642918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Ζ</a:t>
            </a:r>
            <a:r>
              <a:rPr lang="el-GR" sz="2000" dirty="0" smtClean="0"/>
              <a:t> = </a:t>
            </a:r>
            <a:r>
              <a:rPr lang="el-GR" sz="2000" b="1" dirty="0" smtClean="0"/>
              <a:t>ατομικός αριθμός </a:t>
            </a:r>
            <a:r>
              <a:rPr lang="el-GR" sz="2000" dirty="0" smtClean="0"/>
              <a:t>(αριθμός πρωτονίων)</a:t>
            </a:r>
            <a:endParaRPr lang="en-US" sz="2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285720" y="1571612"/>
            <a:ext cx="6215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Α</a:t>
            </a:r>
            <a:r>
              <a:rPr lang="el-GR" sz="2000" dirty="0" smtClean="0"/>
              <a:t> = </a:t>
            </a:r>
            <a:r>
              <a:rPr lang="el-GR" sz="2000" b="1" dirty="0" smtClean="0"/>
              <a:t>μαζικός  αριθμός </a:t>
            </a:r>
            <a:r>
              <a:rPr lang="el-GR" sz="2000" dirty="0" smtClean="0"/>
              <a:t>(αριθμός πρωτονίων και νετρονίων)</a:t>
            </a:r>
            <a:endParaRPr lang="en-US" sz="2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285720" y="2428868"/>
            <a:ext cx="4572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Ν</a:t>
            </a:r>
            <a:r>
              <a:rPr lang="el-GR" sz="2000" dirty="0" smtClean="0"/>
              <a:t> = </a:t>
            </a:r>
            <a:r>
              <a:rPr lang="el-GR" sz="2000" b="1" dirty="0" smtClean="0"/>
              <a:t> </a:t>
            </a:r>
            <a:r>
              <a:rPr lang="el-GR" sz="2000" dirty="0" smtClean="0"/>
              <a:t>αριθμός νετρονίων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357554" y="4357694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/>
              <a:t>Α = Ζ  +  Ν</a:t>
            </a:r>
            <a:endParaRPr lang="en-US" sz="48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14480" y="378619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Για </a:t>
            </a:r>
            <a:r>
              <a:rPr lang="el-GR" b="1" u="sng" dirty="0" smtClean="0"/>
              <a:t>ένα άτομο </a:t>
            </a:r>
            <a:r>
              <a:rPr lang="el-GR" b="1" dirty="0" smtClean="0"/>
              <a:t>ισχύει: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3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- TextBox"/>
          <p:cNvSpPr txBox="1"/>
          <p:nvPr/>
        </p:nvSpPr>
        <p:spPr>
          <a:xfrm>
            <a:off x="1643042" y="214290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	</a:t>
            </a:r>
            <a:r>
              <a:rPr lang="el-GR" sz="2000" b="1" dirty="0" smtClean="0">
                <a:solidFill>
                  <a:srgbClr val="FF0000"/>
                </a:solidFill>
              </a:rPr>
              <a:t>Άσκηση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0" y="8572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Ποια είναι η δομή του ατόμου (δηλαδή ποσά</a:t>
            </a:r>
            <a:r>
              <a:rPr lang="en-US" sz="2000" dirty="0" smtClean="0"/>
              <a:t> </a:t>
            </a:r>
            <a:r>
              <a:rPr lang="el-GR" sz="2000" dirty="0" smtClean="0"/>
              <a:t>πρωτόνια, νετρόνια και ηλεκτρόνια περιέχει)  που έχει Ζ = 9  και Α = 19 ;</a:t>
            </a:r>
            <a:endParaRPr lang="en-US" sz="2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071678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Ζ = 9 , άρα έχει ατομικό αριθμό 9 , και άρα θα έχει 9 πρωτόνια.  </a:t>
            </a:r>
          </a:p>
          <a:p>
            <a:r>
              <a:rPr lang="el-GR" sz="2000" dirty="0" smtClean="0"/>
              <a:t>Αφού πρόκειται για άτομο θα έχει ίσο αριθμό πρωτονίων και ηλεκτρονίων. ‘</a:t>
            </a:r>
            <a:r>
              <a:rPr lang="el-GR" sz="2000" dirty="0" err="1" smtClean="0"/>
              <a:t>Αρα</a:t>
            </a:r>
            <a:r>
              <a:rPr lang="el-GR" sz="2000" dirty="0" smtClean="0"/>
              <a:t> το άτομο θα έχει και 9 ηλεκτρόνια.</a:t>
            </a:r>
          </a:p>
          <a:p>
            <a:endParaRPr lang="el-GR" sz="2000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1571604" y="164305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Απάντηση</a:t>
            </a:r>
            <a:endParaRPr lang="en-US" sz="2000" b="1" u="sng" dirty="0"/>
          </a:p>
        </p:txBody>
      </p:sp>
      <p:sp>
        <p:nvSpPr>
          <p:cNvPr id="37" name="36 - TextBox"/>
          <p:cNvSpPr txBox="1"/>
          <p:nvPr/>
        </p:nvSpPr>
        <p:spPr>
          <a:xfrm>
            <a:off x="285752" y="3429000"/>
            <a:ext cx="8858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Για να βρω τον αριθμό νετρονίων  (Ν)  σκέφτομαι, αφού τα πρωτόνια μαζί με τα νετρόνια θα είναι 19 και έχω 9 πρωτόνια , άρα τα νετρόνια θα είναι 19 -9= 10 νετρόνια </a:t>
            </a:r>
            <a:r>
              <a:rPr lang="el-GR" sz="1600" b="1" dirty="0" smtClean="0"/>
              <a:t>άρα    Ν = 10 νετρόνια</a:t>
            </a:r>
            <a:endParaRPr lang="en-US" sz="1600" b="1" dirty="0"/>
          </a:p>
        </p:txBody>
      </p:sp>
      <p:sp>
        <p:nvSpPr>
          <p:cNvPr id="38" name="37 - TextBox"/>
          <p:cNvSpPr txBox="1"/>
          <p:nvPr/>
        </p:nvSpPr>
        <p:spPr>
          <a:xfrm>
            <a:off x="6072198" y="5243468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 = Ζ + Ν</a:t>
            </a:r>
            <a:endParaRPr lang="en-US" sz="2000" dirty="0"/>
          </a:p>
        </p:txBody>
      </p:sp>
      <p:sp>
        <p:nvSpPr>
          <p:cNvPr id="40" name="39 - TextBox"/>
          <p:cNvSpPr txBox="1"/>
          <p:nvPr/>
        </p:nvSpPr>
        <p:spPr>
          <a:xfrm>
            <a:off x="6000760" y="5600658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19 = 9 + Ν</a:t>
            </a:r>
            <a:endParaRPr lang="en-US" sz="2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715008" y="5957848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19 – 9 =  Ν</a:t>
            </a:r>
            <a:endParaRPr lang="en-US" sz="2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6000760" y="6315038"/>
            <a:ext cx="2928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Ν = 10 νετρόνια</a:t>
            </a:r>
            <a:endParaRPr lang="en-US" sz="2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90" y="314324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Πρώτος  τρόπος:</a:t>
            </a:r>
            <a:endParaRPr lang="el-GR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6286512" y="488627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Δεύτερος τρόπος: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- TextBox"/>
          <p:cNvSpPr txBox="1"/>
          <p:nvPr/>
        </p:nvSpPr>
        <p:spPr>
          <a:xfrm>
            <a:off x="1643042" y="214290"/>
            <a:ext cx="2786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	</a:t>
            </a:r>
            <a:r>
              <a:rPr lang="el-GR" sz="2000" b="1" dirty="0" smtClean="0">
                <a:solidFill>
                  <a:srgbClr val="FF0000"/>
                </a:solidFill>
              </a:rPr>
              <a:t>Άσκηση 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0" y="8572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Ποια είναι η δομή του ατόμου (δηλαδή ποσά</a:t>
            </a:r>
            <a:r>
              <a:rPr lang="en-US" sz="2000" dirty="0" smtClean="0"/>
              <a:t> </a:t>
            </a:r>
            <a:r>
              <a:rPr lang="el-GR" sz="2000" dirty="0" smtClean="0"/>
              <a:t>πρωτόνια, νετρόνια και ηλεκτρόνια περιέχει)  που έχει 5 νετρόνια (Ν=5) και Α= 11 ;</a:t>
            </a:r>
            <a:endParaRPr lang="en-US" sz="2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85720" y="2500306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 = 11 , άρα έχει μαζικό αριθμό 11  , και Ν=5.  </a:t>
            </a:r>
          </a:p>
          <a:p>
            <a:endParaRPr lang="el-GR" sz="2000" dirty="0" smtClean="0"/>
          </a:p>
        </p:txBody>
      </p:sp>
      <p:sp>
        <p:nvSpPr>
          <p:cNvPr id="35" name="34 - TextBox"/>
          <p:cNvSpPr txBox="1"/>
          <p:nvPr/>
        </p:nvSpPr>
        <p:spPr>
          <a:xfrm>
            <a:off x="1571604" y="207167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Απάντηση</a:t>
            </a:r>
            <a:endParaRPr lang="en-US" sz="2000" b="1" u="sng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4947834"/>
            <a:ext cx="6000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βρω τον αριθμό των πρωτονίων (=ατομικός αριθμός   Ζ)  έχω: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4214810" y="5519338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 = Ζ + Ν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143372" y="5733652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11 = Ζ + 5</a:t>
            </a:r>
            <a:endParaRPr lang="en-US" sz="1600" dirty="0"/>
          </a:p>
        </p:txBody>
      </p:sp>
      <p:sp>
        <p:nvSpPr>
          <p:cNvPr id="48" name="47 - TextBox"/>
          <p:cNvSpPr txBox="1"/>
          <p:nvPr/>
        </p:nvSpPr>
        <p:spPr>
          <a:xfrm>
            <a:off x="4214810" y="6019404"/>
            <a:ext cx="2928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11 – 5 =  Ζ</a:t>
            </a:r>
            <a:endParaRPr lang="en-US" sz="1600" dirty="0"/>
          </a:p>
        </p:txBody>
      </p:sp>
      <p:sp>
        <p:nvSpPr>
          <p:cNvPr id="49" name="48 - TextBox"/>
          <p:cNvSpPr txBox="1"/>
          <p:nvPr/>
        </p:nvSpPr>
        <p:spPr>
          <a:xfrm>
            <a:off x="4286248" y="6376594"/>
            <a:ext cx="1357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6=  Ζ</a:t>
            </a:r>
            <a:endParaRPr lang="en-US" sz="1600" dirty="0"/>
          </a:p>
        </p:txBody>
      </p:sp>
      <p:sp>
        <p:nvSpPr>
          <p:cNvPr id="11" name="10 - TextBox"/>
          <p:cNvSpPr txBox="1"/>
          <p:nvPr/>
        </p:nvSpPr>
        <p:spPr>
          <a:xfrm>
            <a:off x="642910" y="3500438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στο άτομο έχω 6 πρωτόνια, 6 ηλεκτρόνια και 5 νετρόνια.</a:t>
            </a:r>
            <a:endParaRPr lang="en-US" dirty="0"/>
          </a:p>
        </p:txBody>
      </p:sp>
      <p:sp>
        <p:nvSpPr>
          <p:cNvPr id="12" name="11 - TextBox"/>
          <p:cNvSpPr txBox="1"/>
          <p:nvPr/>
        </p:nvSpPr>
        <p:spPr>
          <a:xfrm>
            <a:off x="285720" y="2928934"/>
            <a:ext cx="8643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βρω τον αριθμό των πρωτονίων  , αφαιρώ από το μαζικό αριθμό Α τα νετρόνια και έχω 11-5 =6  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4357686" y="44477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Δεύτερος τρόπος: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38" grpId="0"/>
      <p:bldP spid="40" grpId="0"/>
      <p:bldP spid="48" grpId="0"/>
      <p:bldP spid="49" grpId="0"/>
      <p:bldP spid="11" grpId="0"/>
      <p:bldP spid="12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42860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οξυγόνου έχει 8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4143372" y="5000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/>
              <a:t>Ο αριθμός των πρωτονίων (ατομικός αριθμός) ενός ατόμου, καθορίζει το είδος του ατόμου….</a:t>
            </a:r>
            <a:endParaRPr lang="en-US" sz="2400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Επεξήγηση με σύννεφο"/>
          <p:cNvSpPr/>
          <p:nvPr/>
        </p:nvSpPr>
        <p:spPr>
          <a:xfrm>
            <a:off x="152400" y="152400"/>
            <a:ext cx="3286116" cy="1928802"/>
          </a:xfrm>
          <a:prstGeom prst="cloudCallout">
            <a:avLst>
              <a:gd name="adj1" fmla="val 76582"/>
              <a:gd name="adj2" fmla="val 4012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857884" y="514351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6143636" y="4357694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572132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481555" y="545567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429520" y="528638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6052795" y="631293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6000760" y="614364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TextBox"/>
          <p:cNvSpPr txBox="1"/>
          <p:nvPr/>
        </p:nvSpPr>
        <p:spPr>
          <a:xfrm flipH="1">
            <a:off x="5857884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0" name="59 - TextBox"/>
          <p:cNvSpPr txBox="1"/>
          <p:nvPr/>
        </p:nvSpPr>
        <p:spPr>
          <a:xfrm flipH="1">
            <a:off x="5786446" y="500063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Έλλειψη"/>
          <p:cNvSpPr/>
          <p:nvPr/>
        </p:nvSpPr>
        <p:spPr>
          <a:xfrm>
            <a:off x="5786446" y="557214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00034" y="142852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6000" b="1" dirty="0" smtClean="0"/>
              <a:t>άτομο</a:t>
            </a:r>
            <a:endParaRPr lang="en-US" sz="6000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20" y="3929066"/>
            <a:ext cx="26432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Παράδειγμα</a:t>
            </a:r>
            <a:r>
              <a:rPr lang="el-GR" sz="2400" dirty="0" smtClean="0"/>
              <a:t> </a:t>
            </a:r>
          </a:p>
          <a:p>
            <a:r>
              <a:rPr lang="el-GR" sz="2400" dirty="0" smtClean="0"/>
              <a:t>ένα άτομο </a:t>
            </a:r>
            <a:r>
              <a:rPr lang="el-GR" sz="2400" u="sng" dirty="0" smtClean="0"/>
              <a:t>άνθρακα έχει 6 πρωτόνια </a:t>
            </a:r>
            <a:r>
              <a:rPr lang="el-GR" sz="2400" dirty="0" smtClean="0"/>
              <a:t>μέσα στο πυρήνα του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320012" y="3910719"/>
            <a:ext cx="1918361" cy="19825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3071810"/>
            <a:ext cx="4214842" cy="37243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349381" y="4475007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4955767" y="5490725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5996469" y="3402860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6985135" y="5998584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072198" y="5500702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000760" y="392906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500694" y="4429132"/>
            <a:ext cx="285752" cy="26713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500694" y="428625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204609" y="4475007"/>
            <a:ext cx="15610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4929190" y="521495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929322" y="314324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6933100" y="5829298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297346" y="4305720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072198" y="5357826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5" name="34 - Επεξήγηση με σύννεφο"/>
          <p:cNvSpPr/>
          <p:nvPr/>
        </p:nvSpPr>
        <p:spPr>
          <a:xfrm>
            <a:off x="-214346" y="3071810"/>
            <a:ext cx="3786182" cy="3500462"/>
          </a:xfrm>
          <a:prstGeom prst="cloudCallout">
            <a:avLst>
              <a:gd name="adj1" fmla="val 70716"/>
              <a:gd name="adj2" fmla="val 464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500826" y="5286388"/>
            <a:ext cx="288516" cy="27216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429388" y="5143512"/>
            <a:ext cx="260175" cy="4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2" name="41 - Έλλειψη"/>
          <p:cNvSpPr/>
          <p:nvPr/>
        </p:nvSpPr>
        <p:spPr>
          <a:xfrm>
            <a:off x="6643702" y="457200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5929322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00826" y="428625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6715140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000760" y="4071942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215074" y="464344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Έλλειψη"/>
          <p:cNvSpPr/>
          <p:nvPr/>
        </p:nvSpPr>
        <p:spPr>
          <a:xfrm>
            <a:off x="4552597" y="4526981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00562" y="4357694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124365" y="3741163"/>
            <a:ext cx="208140" cy="2257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072330" y="3571876"/>
            <a:ext cx="260175" cy="461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6643702" y="442913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500694" y="528638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6929454" y="4857760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286512" y="5000636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0" y="0"/>
            <a:ext cx="3286116" cy="1214446"/>
          </a:xfrm>
          <a:prstGeom prst="cloudCallout">
            <a:avLst>
              <a:gd name="adj1" fmla="val 69029"/>
              <a:gd name="adj2" fmla="val 9282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ΗΛΕΚΤΡΙΚΗ ΔΥΝΑΜΗ</a:t>
            </a:r>
            <a:r>
              <a:rPr lang="en-US" sz="4000" b="1" dirty="0" smtClean="0">
                <a:solidFill>
                  <a:srgbClr val="FF0000"/>
                </a:solidFill>
              </a:rPr>
              <a:t>   F</a:t>
            </a:r>
            <a:r>
              <a:rPr lang="el-GR" sz="4000" b="1" dirty="0" smtClean="0">
                <a:solidFill>
                  <a:srgbClr val="FF0000"/>
                </a:solidFill>
              </a:rPr>
              <a:t>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7 - Έλλειψη"/>
          <p:cNvSpPr/>
          <p:nvPr/>
        </p:nvSpPr>
        <p:spPr>
          <a:xfrm>
            <a:off x="1928794" y="6027027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5884151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4857752" y="6241341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4857752" y="6098465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8" name="17 - Ευθύγραμμο βέλος σύνδεσης"/>
          <p:cNvCxnSpPr>
            <a:stCxn id="8" idx="6"/>
          </p:cNvCxnSpPr>
          <p:nvPr/>
        </p:nvCxnSpPr>
        <p:spPr>
          <a:xfrm>
            <a:off x="2500298" y="6277060"/>
            <a:ext cx="64294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>
            <a:stCxn id="11" idx="1"/>
          </p:cNvCxnSpPr>
          <p:nvPr/>
        </p:nvCxnSpPr>
        <p:spPr>
          <a:xfrm rot="10800000">
            <a:off x="4214810" y="6455656"/>
            <a:ext cx="642942" cy="583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2571736" y="3812449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857752" y="3883887"/>
            <a:ext cx="642942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929190" y="3669573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19" name="18 - Ευθύγραμμο βέλος σύνδεσης"/>
          <p:cNvCxnSpPr>
            <a:stCxn id="16" idx="6"/>
          </p:cNvCxnSpPr>
          <p:nvPr/>
        </p:nvCxnSpPr>
        <p:spPr>
          <a:xfrm>
            <a:off x="5500694" y="4133920"/>
            <a:ext cx="857256" cy="37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 rot="10800000" flipV="1">
            <a:off x="1500166" y="4085071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Έλλειψη"/>
          <p:cNvSpPr/>
          <p:nvPr/>
        </p:nvSpPr>
        <p:spPr>
          <a:xfrm>
            <a:off x="2571736" y="2000240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4857752" y="2143116"/>
            <a:ext cx="571504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4857752" y="2000240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cxnSp>
        <p:nvCxnSpPr>
          <p:cNvPr id="29" name="28 - Ευθύγραμμο βέλος σύνδεσης"/>
          <p:cNvCxnSpPr>
            <a:stCxn id="27" idx="6"/>
          </p:cNvCxnSpPr>
          <p:nvPr/>
        </p:nvCxnSpPr>
        <p:spPr>
          <a:xfrm>
            <a:off x="5429256" y="2357430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0800000" flipV="1">
            <a:off x="1500166" y="2272862"/>
            <a:ext cx="1214446" cy="13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643174" y="3598135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+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2643174" y="1857364"/>
            <a:ext cx="428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-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4357686" y="616990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715008" y="20716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1643042" y="3741011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571736" y="6027027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5857884" y="3812449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1785918" y="20002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2" grpId="0" animBg="1"/>
      <p:bldP spid="11" grpId="0"/>
      <p:bldP spid="14" grpId="0" animBg="1"/>
      <p:bldP spid="16" grpId="0" animBg="1"/>
      <p:bldP spid="17" grpId="0"/>
      <p:bldP spid="32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642910" y="571480"/>
            <a:ext cx="3143272" cy="2000264"/>
          </a:xfrm>
          <a:prstGeom prst="cloudCallout">
            <a:avLst>
              <a:gd name="adj1" fmla="val 68065"/>
              <a:gd name="adj2" fmla="val 4658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TextBox"/>
          <p:cNvSpPr txBox="1"/>
          <p:nvPr/>
        </p:nvSpPr>
        <p:spPr>
          <a:xfrm>
            <a:off x="928662" y="1142984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Μία τελεία</a:t>
            </a:r>
            <a:endParaRPr lang="en-US" sz="4000" dirty="0"/>
          </a:p>
        </p:txBody>
      </p:sp>
      <p:sp>
        <p:nvSpPr>
          <p:cNvPr id="6" name="5 - Έλλειψη"/>
          <p:cNvSpPr/>
          <p:nvPr/>
        </p:nvSpPr>
        <p:spPr>
          <a:xfrm>
            <a:off x="5715008" y="385762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578645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Μια τελεία αποτελείται από πολλά  εκατομμύρια άτομα……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 animBg="1"/>
      <p:bldP spid="6" grpId="1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357158" y="428604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Τα  </a:t>
            </a:r>
            <a:r>
              <a:rPr lang="el-GR" sz="2800" b="1" dirty="0" smtClean="0"/>
              <a:t>υλικά σώματα που βλέπουμε γύρω μας αποτελούνται από άτομα </a:t>
            </a:r>
            <a:r>
              <a:rPr lang="el-GR" sz="2800" dirty="0" smtClean="0">
                <a:solidFill>
                  <a:srgbClr val="FF0000"/>
                </a:solidFill>
              </a:rPr>
              <a:t>και ιόντα*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857984" y="5657671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*Τα ιόντα μοιάζουν με τα άτομα  … εξηγώ παρακάτω τι ακριβώς είναι τα ιόντα</a:t>
            </a:r>
            <a:endParaRPr lang="en-U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43290"/>
            <a:ext cx="570415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39865" y="1928802"/>
            <a:ext cx="3604135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Οι επιστήμονες έχουν υπολογίσει ότι το ανθρώπινο κεφάλι αποτελείται από περίπου 900.000.000.000.000.000.000.000.000 άτομα ή σε συντομογραφία 9</a:t>
            </a:r>
            <a:r>
              <a:rPr lang="en-US" sz="2000" b="1" dirty="0" smtClean="0"/>
              <a:t>x 10</a:t>
            </a:r>
            <a:r>
              <a:rPr lang="en-US" sz="2000" b="1" baseline="30000" dirty="0" smtClean="0"/>
              <a:t>26</a:t>
            </a:r>
            <a:r>
              <a:rPr lang="en-US" sz="2000" b="1" dirty="0" smtClean="0"/>
              <a:t> </a:t>
            </a:r>
            <a:r>
              <a:rPr lang="el-GR" sz="2000" b="1" dirty="0" smtClean="0"/>
              <a:t>άτομα</a:t>
            </a:r>
            <a:endParaRPr lang="en-US" sz="2000" b="1" baseline="30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3452791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817" y="2786034"/>
            <a:ext cx="478118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0" y="6143644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/>
                </a:solidFill>
              </a:rPr>
              <a:t>…όμως πως είναι ένα άτομο, από τι αποτελείται;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2500298" y="214290"/>
            <a:ext cx="5214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Δομή ατόμου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714356"/>
            <a:ext cx="5595780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ύννεφο"/>
          <p:cNvSpPr/>
          <p:nvPr/>
        </p:nvSpPr>
        <p:spPr>
          <a:xfrm>
            <a:off x="0" y="0"/>
            <a:ext cx="3286116" cy="1357298"/>
          </a:xfrm>
          <a:prstGeom prst="cloudCallout">
            <a:avLst>
              <a:gd name="adj1" fmla="val 55080"/>
              <a:gd name="adj2" fmla="val 1273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500034" y="42860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Ένα άτομο</a:t>
            </a:r>
            <a:endParaRPr lang="en-US" sz="2800" b="1" dirty="0"/>
          </a:p>
        </p:txBody>
      </p:sp>
      <p:sp>
        <p:nvSpPr>
          <p:cNvPr id="11" name="10 - Έλλειψη"/>
          <p:cNvSpPr/>
          <p:nvPr/>
        </p:nvSpPr>
        <p:spPr>
          <a:xfrm>
            <a:off x="2581260" y="2081202"/>
            <a:ext cx="5786478" cy="47149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7072330" y="385762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3500430" y="514351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5286380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Έλλειψη"/>
          <p:cNvSpPr/>
          <p:nvPr/>
        </p:nvSpPr>
        <p:spPr>
          <a:xfrm>
            <a:off x="4929190" y="250030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6286512" y="6058935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5000628" y="450057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5286380" y="4000504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542925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5072066" y="4214818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4714876" y="428625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5143504" y="4786322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28 - Ομάδα"/>
          <p:cNvGrpSpPr/>
          <p:nvPr/>
        </p:nvGrpSpPr>
        <p:grpSpPr>
          <a:xfrm>
            <a:off x="4786314" y="4429132"/>
            <a:ext cx="285752" cy="523220"/>
            <a:chOff x="5143504" y="1000108"/>
            <a:chExt cx="285752" cy="523220"/>
          </a:xfrm>
        </p:grpSpPr>
        <p:sp>
          <p:nvSpPr>
            <p:cNvPr id="22" name="21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grpSp>
        <p:nvGrpSpPr>
          <p:cNvPr id="3" name="39 - Ομάδα"/>
          <p:cNvGrpSpPr/>
          <p:nvPr/>
        </p:nvGrpSpPr>
        <p:grpSpPr>
          <a:xfrm>
            <a:off x="4857752" y="3905912"/>
            <a:ext cx="285752" cy="523220"/>
            <a:chOff x="5143504" y="1000108"/>
            <a:chExt cx="285752" cy="523220"/>
          </a:xfrm>
        </p:grpSpPr>
        <p:sp>
          <p:nvSpPr>
            <p:cNvPr id="41" name="40 - Έλλειψη"/>
            <p:cNvSpPr/>
            <p:nvPr/>
          </p:nvSpPr>
          <p:spPr>
            <a:xfrm>
              <a:off x="5143504" y="1142984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41 - TextBox"/>
            <p:cNvSpPr txBox="1"/>
            <p:nvPr/>
          </p:nvSpPr>
          <p:spPr>
            <a:xfrm>
              <a:off x="5143504" y="1000108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b="1" dirty="0" smtClean="0"/>
                <a:t>+</a:t>
              </a:r>
              <a:endParaRPr lang="en-US" sz="2800" b="1" dirty="0"/>
            </a:p>
          </p:txBody>
        </p:sp>
      </p:grpSp>
      <p:sp>
        <p:nvSpPr>
          <p:cNvPr id="43" name="42 - TextBox"/>
          <p:cNvSpPr txBox="1"/>
          <p:nvPr/>
        </p:nvSpPr>
        <p:spPr>
          <a:xfrm>
            <a:off x="5214942" y="3857628"/>
            <a:ext cx="214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3500430" y="5000636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4929190" y="2357430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215074" y="5844621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7072330" y="3714752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5286380" y="435769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2" name="31 - Έλλειψη"/>
          <p:cNvSpPr/>
          <p:nvPr/>
        </p:nvSpPr>
        <p:spPr>
          <a:xfrm>
            <a:off x="7286644" y="285728"/>
            <a:ext cx="285752" cy="214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0" y="2714620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TextBox"/>
          <p:cNvSpPr txBox="1"/>
          <p:nvPr/>
        </p:nvSpPr>
        <p:spPr>
          <a:xfrm>
            <a:off x="0" y="2571744"/>
            <a:ext cx="357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2643182"/>
            <a:ext cx="1643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Ηλεκτρόνιο</a:t>
            </a:r>
            <a:r>
              <a:rPr lang="el-GR" dirty="0" smtClean="0"/>
              <a:t> που έχει </a:t>
            </a:r>
            <a:r>
              <a:rPr lang="el-GR" u="sng" dirty="0" smtClean="0"/>
              <a:t>αρνητικό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37" name="36 - Έλλειψη"/>
          <p:cNvSpPr/>
          <p:nvPr/>
        </p:nvSpPr>
        <p:spPr>
          <a:xfrm>
            <a:off x="0" y="5357826"/>
            <a:ext cx="285752" cy="2857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0" y="52149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285720" y="5286388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</a:t>
            </a:r>
            <a:r>
              <a:rPr lang="el-GR" u="sng" dirty="0" smtClean="0">
                <a:solidFill>
                  <a:srgbClr val="FF0000"/>
                </a:solidFill>
              </a:rPr>
              <a:t>Πρωτόνιο</a:t>
            </a:r>
            <a:r>
              <a:rPr lang="el-GR" dirty="0" smtClean="0"/>
              <a:t> που έχει </a:t>
            </a:r>
            <a:r>
              <a:rPr lang="el-GR" u="sng" dirty="0" smtClean="0"/>
              <a:t>θετικό</a:t>
            </a:r>
            <a:r>
              <a:rPr lang="el-GR" dirty="0" smtClean="0"/>
              <a:t> ηλεκτρικό φορτίο</a:t>
            </a:r>
            <a:endParaRPr lang="en-US" dirty="0"/>
          </a:p>
        </p:txBody>
      </p:sp>
      <p:sp>
        <p:nvSpPr>
          <p:cNvPr id="48" name="47 - TextBox"/>
          <p:cNvSpPr txBox="1"/>
          <p:nvPr/>
        </p:nvSpPr>
        <p:spPr>
          <a:xfrm>
            <a:off x="7500926" y="214290"/>
            <a:ext cx="16430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=</a:t>
            </a:r>
            <a:r>
              <a:rPr lang="el-GR" u="sng" dirty="0" smtClean="0">
                <a:solidFill>
                  <a:srgbClr val="FF0000"/>
                </a:solidFill>
              </a:rPr>
              <a:t>νετρόνιο</a:t>
            </a:r>
            <a:r>
              <a:rPr lang="el-GR" dirty="0" smtClean="0"/>
              <a:t> που δεν έχει ηλεκτρικό φορτίο, άρα είναι </a:t>
            </a:r>
            <a:r>
              <a:rPr lang="el-GR" u="sng" dirty="0" smtClean="0"/>
              <a:t>ηλεκτρικά ουδέτερο </a:t>
            </a:r>
            <a:r>
              <a:rPr lang="el-GR" dirty="0" smtClean="0"/>
              <a:t>(αφόρτιστο).</a:t>
            </a:r>
            <a:endParaRPr lang="en-US" dirty="0"/>
          </a:p>
        </p:txBody>
      </p:sp>
      <p:sp>
        <p:nvSpPr>
          <p:cNvPr id="40" name="39 - Έλλειψη"/>
          <p:cNvSpPr/>
          <p:nvPr/>
        </p:nvSpPr>
        <p:spPr>
          <a:xfrm>
            <a:off x="4643438" y="3857628"/>
            <a:ext cx="1237443" cy="12541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43" grpId="0"/>
      <p:bldP spid="44" grpId="0"/>
      <p:bldP spid="45" grpId="0"/>
      <p:bldP spid="46" grpId="0"/>
      <p:bldP spid="47" grpId="0"/>
      <p:bldP spid="30" grpId="0"/>
      <p:bldP spid="32" grpId="0" animBg="1"/>
      <p:bldP spid="34" grpId="0" animBg="1"/>
      <p:bldP spid="35" grpId="0"/>
      <p:bldP spid="36" grpId="0"/>
      <p:bldP spid="37" grpId="0" animBg="1"/>
      <p:bldP spid="38" grpId="0"/>
      <p:bldP spid="39" grpId="0"/>
      <p:bldP spid="48" grpId="0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214282" y="2500306"/>
            <a:ext cx="32861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Προσοχή</a:t>
            </a:r>
            <a:r>
              <a:rPr lang="el-GR" sz="2400" dirty="0" smtClean="0"/>
              <a:t>!!!  Αυτή η εικόνα του ατόμου </a:t>
            </a:r>
            <a:r>
              <a:rPr lang="el-GR" sz="2400" u="sng" dirty="0" smtClean="0"/>
              <a:t>δεν είναι η πραγματική </a:t>
            </a:r>
            <a:r>
              <a:rPr lang="el-GR" sz="2400" dirty="0" smtClean="0"/>
              <a:t>.…αλλά  χρησιμοποιείται εδώ για να περιγράψουμε  με ένα κατανοητό τρόπο την δομή του ατόμου </a:t>
            </a:r>
            <a:endParaRPr lang="en-US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5477697" y="3467948"/>
            <a:ext cx="2210978" cy="22867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286248" y="2500306"/>
            <a:ext cx="4857752" cy="42958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Έλλειψη"/>
          <p:cNvSpPr/>
          <p:nvPr/>
        </p:nvSpPr>
        <p:spPr>
          <a:xfrm>
            <a:off x="7816615" y="4118827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Έλλειψη"/>
          <p:cNvSpPr/>
          <p:nvPr/>
        </p:nvSpPr>
        <p:spPr>
          <a:xfrm>
            <a:off x="5057892" y="5290410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Έλλειψη"/>
          <p:cNvSpPr/>
          <p:nvPr/>
        </p:nvSpPr>
        <p:spPr>
          <a:xfrm>
            <a:off x="6257337" y="2882157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396809" y="5876201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6344617" y="5301918"/>
            <a:ext cx="332525" cy="3139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6262283" y="3489110"/>
            <a:ext cx="411674" cy="60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5" name="24 - Έλλειψη"/>
          <p:cNvSpPr/>
          <p:nvPr/>
        </p:nvSpPr>
        <p:spPr>
          <a:xfrm>
            <a:off x="5685939" y="4065913"/>
            <a:ext cx="329339" cy="308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 flipH="1">
            <a:off x="5685939" y="3901112"/>
            <a:ext cx="329339" cy="60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6497226" y="4118827"/>
            <a:ext cx="179916" cy="47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5000628" y="5072074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6215074" y="2714620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7336837" y="5680938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7756643" y="3923563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6344617" y="5137117"/>
            <a:ext cx="299861" cy="47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37" name="36 - Έλλειψη"/>
          <p:cNvSpPr/>
          <p:nvPr/>
        </p:nvSpPr>
        <p:spPr>
          <a:xfrm>
            <a:off x="6838626" y="5054717"/>
            <a:ext cx="332525" cy="3139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6756291" y="4889916"/>
            <a:ext cx="299861" cy="476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42" name="41 - Έλλειψη"/>
          <p:cNvSpPr/>
          <p:nvPr/>
        </p:nvSpPr>
        <p:spPr>
          <a:xfrm>
            <a:off x="7003296" y="4230713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6097613" y="4889916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6179948" y="4313114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838626" y="3901112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Έλλειψη"/>
          <p:cNvSpPr/>
          <p:nvPr/>
        </p:nvSpPr>
        <p:spPr>
          <a:xfrm>
            <a:off x="7085631" y="4725116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Έλλειψη"/>
          <p:cNvSpPr/>
          <p:nvPr/>
        </p:nvSpPr>
        <p:spPr>
          <a:xfrm>
            <a:off x="6426952" y="3983512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47 - Έλλειψη"/>
          <p:cNvSpPr/>
          <p:nvPr/>
        </p:nvSpPr>
        <p:spPr>
          <a:xfrm>
            <a:off x="5768274" y="4560315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- Έλλειψη"/>
          <p:cNvSpPr/>
          <p:nvPr/>
        </p:nvSpPr>
        <p:spPr>
          <a:xfrm>
            <a:off x="6262283" y="3653911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Έλλειψη"/>
          <p:cNvSpPr/>
          <p:nvPr/>
        </p:nvSpPr>
        <p:spPr>
          <a:xfrm>
            <a:off x="6509287" y="4313114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Έλλειψη"/>
          <p:cNvSpPr/>
          <p:nvPr/>
        </p:nvSpPr>
        <p:spPr>
          <a:xfrm>
            <a:off x="7968950" y="5249982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7908978" y="5054717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3" name="52 - Έλλειψη"/>
          <p:cNvSpPr/>
          <p:nvPr/>
        </p:nvSpPr>
        <p:spPr>
          <a:xfrm>
            <a:off x="4593224" y="4178777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533252" y="3983512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5" name="54 - Έλλειψη"/>
          <p:cNvSpPr/>
          <p:nvPr/>
        </p:nvSpPr>
        <p:spPr>
          <a:xfrm>
            <a:off x="7557277" y="3272373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TextBox"/>
          <p:cNvSpPr txBox="1"/>
          <p:nvPr/>
        </p:nvSpPr>
        <p:spPr>
          <a:xfrm>
            <a:off x="7497304" y="3077108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7" name="56 - Έλλειψη"/>
          <p:cNvSpPr/>
          <p:nvPr/>
        </p:nvSpPr>
        <p:spPr>
          <a:xfrm>
            <a:off x="6322255" y="6238786"/>
            <a:ext cx="239889" cy="2603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TextBox"/>
          <p:cNvSpPr txBox="1"/>
          <p:nvPr/>
        </p:nvSpPr>
        <p:spPr>
          <a:xfrm>
            <a:off x="6262283" y="6043521"/>
            <a:ext cx="299861" cy="532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n-US" sz="3200" b="1" dirty="0"/>
          </a:p>
        </p:txBody>
      </p:sp>
      <p:sp>
        <p:nvSpPr>
          <p:cNvPr id="59" name="58 - TextBox"/>
          <p:cNvSpPr txBox="1"/>
          <p:nvPr/>
        </p:nvSpPr>
        <p:spPr>
          <a:xfrm flipH="1">
            <a:off x="6143636" y="4143380"/>
            <a:ext cx="329339" cy="60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0" name="59 - TextBox"/>
          <p:cNvSpPr txBox="1"/>
          <p:nvPr/>
        </p:nvSpPr>
        <p:spPr>
          <a:xfrm flipH="1">
            <a:off x="6015278" y="4725116"/>
            <a:ext cx="329339" cy="60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 flipH="1">
            <a:off x="7003296" y="4065913"/>
            <a:ext cx="329339" cy="60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+</a:t>
            </a:r>
            <a:endParaRPr lang="en-US" sz="2800" b="1" dirty="0"/>
          </a:p>
        </p:txBody>
      </p:sp>
      <p:sp>
        <p:nvSpPr>
          <p:cNvPr id="63" name="62 - Έλλειψη"/>
          <p:cNvSpPr/>
          <p:nvPr/>
        </p:nvSpPr>
        <p:spPr>
          <a:xfrm>
            <a:off x="5685939" y="5054717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Έλλειψη"/>
          <p:cNvSpPr/>
          <p:nvPr/>
        </p:nvSpPr>
        <p:spPr>
          <a:xfrm>
            <a:off x="7332635" y="4560315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Έλλειψη"/>
          <p:cNvSpPr/>
          <p:nvPr/>
        </p:nvSpPr>
        <p:spPr>
          <a:xfrm>
            <a:off x="6015278" y="5384318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Έλλειψη"/>
          <p:cNvSpPr/>
          <p:nvPr/>
        </p:nvSpPr>
        <p:spPr>
          <a:xfrm>
            <a:off x="6591622" y="4725116"/>
            <a:ext cx="329339" cy="247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67 - Ευθύγραμμο βέλος σύνδεσης"/>
          <p:cNvCxnSpPr/>
          <p:nvPr/>
        </p:nvCxnSpPr>
        <p:spPr>
          <a:xfrm rot="5400000" flipH="1" flipV="1">
            <a:off x="6107917" y="2107397"/>
            <a:ext cx="2357454" cy="71438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5072066" y="214290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Πυρήνας</a:t>
            </a:r>
            <a:r>
              <a:rPr lang="el-GR" dirty="0" smtClean="0"/>
              <a:t> ατόμου που περιέχει τα </a:t>
            </a:r>
            <a:r>
              <a:rPr lang="el-GR" b="1" dirty="0" smtClean="0"/>
              <a:t>πρωτόνια</a:t>
            </a:r>
            <a:r>
              <a:rPr lang="el-GR" dirty="0" smtClean="0"/>
              <a:t> και τα </a:t>
            </a:r>
            <a:r>
              <a:rPr lang="el-GR" b="1" dirty="0" smtClean="0"/>
              <a:t>νετρόνια</a:t>
            </a:r>
            <a:r>
              <a:rPr lang="el-GR" dirty="0" smtClean="0"/>
              <a:t>. Αφού περιέχει θετικά πρωτόνια ο πυρήνας του ατόμου θα έχει θετικό φορτίο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6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3060</TotalTime>
  <Words>1380</Words>
  <PresentationFormat>Προβολή στην οθόνη (4:3)</PresentationFormat>
  <Paragraphs>263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458</cp:revision>
  <dcterms:created xsi:type="dcterms:W3CDTF">2020-03-28T09:35:19Z</dcterms:created>
  <dcterms:modified xsi:type="dcterms:W3CDTF">2024-02-15T05:39:31Z</dcterms:modified>
</cp:coreProperties>
</file>