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03" r:id="rId3"/>
    <p:sldId id="278" r:id="rId4"/>
    <p:sldId id="279" r:id="rId5"/>
    <p:sldId id="280" r:id="rId6"/>
    <p:sldId id="299" r:id="rId7"/>
    <p:sldId id="300" r:id="rId8"/>
    <p:sldId id="301" r:id="rId9"/>
    <p:sldId id="256" r:id="rId10"/>
    <p:sldId id="306" r:id="rId11"/>
    <p:sldId id="307" r:id="rId12"/>
    <p:sldId id="308" r:id="rId13"/>
    <p:sldId id="309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CC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71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611560" y="620688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ένα ζωντανό </a:t>
            </a:r>
            <a:r>
              <a:rPr lang="el-GR" sz="2000" b="1" u="sng" dirty="0" smtClean="0">
                <a:solidFill>
                  <a:srgbClr val="0070C0"/>
                </a:solidFill>
              </a:rPr>
              <a:t>οργανισμό</a:t>
            </a:r>
            <a:r>
              <a:rPr lang="el-GR" sz="2000" b="1" dirty="0" smtClean="0">
                <a:solidFill>
                  <a:srgbClr val="0070C0"/>
                </a:solidFill>
              </a:rPr>
              <a:t> (ζώα, φυτά , μικρόβια…)</a:t>
            </a:r>
            <a:endParaRPr lang="el-GR" sz="2000" b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284984"/>
            <a:ext cx="2271554" cy="131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628800"/>
            <a:ext cx="354330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- TextBox"/>
          <p:cNvSpPr txBox="1"/>
          <p:nvPr/>
        </p:nvSpPr>
        <p:spPr>
          <a:xfrm>
            <a:off x="395536" y="4797152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Ένα άτομο </a:t>
            </a:r>
          </a:p>
          <a:p>
            <a:r>
              <a:rPr lang="el-GR" sz="1100" dirty="0" smtClean="0"/>
              <a:t>(δεν είναι η πραγματική εικόνα του ατόμου)</a:t>
            </a:r>
            <a:endParaRPr lang="el-GR" sz="1100" dirty="0"/>
          </a:p>
        </p:txBody>
      </p:sp>
      <p:sp>
        <p:nvSpPr>
          <p:cNvPr id="9" name="8 - TextBox"/>
          <p:cNvSpPr txBox="1"/>
          <p:nvPr/>
        </p:nvSpPr>
        <p:spPr>
          <a:xfrm>
            <a:off x="5508104" y="5733256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Ένας </a:t>
            </a:r>
            <a:r>
              <a:rPr lang="el-GR" u="sng" dirty="0" smtClean="0"/>
              <a:t>άνθρωπος</a:t>
            </a:r>
            <a:r>
              <a:rPr lang="el-GR" dirty="0" smtClean="0"/>
              <a:t> αποτελείται από πολλά </a:t>
            </a:r>
            <a:r>
              <a:rPr lang="el-GR" u="sng" dirty="0" smtClean="0"/>
              <a:t>δισεκατομμύρια άτομα</a:t>
            </a:r>
            <a:endParaRPr lang="el-GR" sz="1100" u="sng" dirty="0"/>
          </a:p>
        </p:txBody>
      </p:sp>
      <p:cxnSp>
        <p:nvCxnSpPr>
          <p:cNvPr id="11" name="10 - Ευθύγραμμο βέλος σύνδεσης"/>
          <p:cNvCxnSpPr/>
          <p:nvPr/>
        </p:nvCxnSpPr>
        <p:spPr>
          <a:xfrm flipV="1">
            <a:off x="2987824" y="3573016"/>
            <a:ext cx="2880320" cy="648072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539552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2123728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  <p:sp>
        <p:nvSpPr>
          <p:cNvPr id="6" name="5 - Έλλειψη"/>
          <p:cNvSpPr/>
          <p:nvPr/>
        </p:nvSpPr>
        <p:spPr>
          <a:xfrm>
            <a:off x="5724128" y="4365104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6 - Επεξήγηση με σύννεφο"/>
          <p:cNvSpPr/>
          <p:nvPr/>
        </p:nvSpPr>
        <p:spPr>
          <a:xfrm>
            <a:off x="1292122" y="2004800"/>
            <a:ext cx="3143272" cy="2000264"/>
          </a:xfrm>
          <a:prstGeom prst="cloudCallout">
            <a:avLst>
              <a:gd name="adj1" fmla="val 68065"/>
              <a:gd name="adj2" fmla="val 4658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7 - TextBox"/>
          <p:cNvSpPr txBox="1"/>
          <p:nvPr/>
        </p:nvSpPr>
        <p:spPr>
          <a:xfrm>
            <a:off x="1577874" y="2576304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 smtClean="0"/>
              <a:t>Μία τελεία</a:t>
            </a:r>
            <a:endParaRPr lang="en-US" sz="4000" dirty="0"/>
          </a:p>
        </p:txBody>
      </p:sp>
      <p:sp>
        <p:nvSpPr>
          <p:cNvPr id="9" name="8 - TextBox"/>
          <p:cNvSpPr txBox="1"/>
          <p:nvPr/>
        </p:nvSpPr>
        <p:spPr>
          <a:xfrm>
            <a:off x="683568" y="5445224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Μια τελεία αποτελείται από πολλά  εκατομμύρια άτομα……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467544" y="1484784"/>
            <a:ext cx="8143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solidFill>
                  <a:srgbClr val="FF0000"/>
                </a:solidFill>
              </a:rPr>
              <a:t>Τα περισσότερα </a:t>
            </a:r>
            <a:r>
              <a:rPr lang="el-GR" sz="2800" b="1" dirty="0" smtClean="0"/>
              <a:t>υλικά σώματα που βλέπουμε γύρω μας αποτελούνται από άτομα </a:t>
            </a:r>
            <a:r>
              <a:rPr lang="el-GR" sz="2800" dirty="0" smtClean="0">
                <a:solidFill>
                  <a:srgbClr val="FF0000"/>
                </a:solidFill>
              </a:rPr>
              <a:t>και ιόντα*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857984" y="5657671"/>
            <a:ext cx="2286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*Τα ιόντα μοιάζουν με τα άτομα  … εξηγώ παρακάτω τι ακριβώς είναι τα ιόντα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3290"/>
            <a:ext cx="570415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9865" y="2780928"/>
            <a:ext cx="360413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- TextBox"/>
          <p:cNvSpPr txBox="1"/>
          <p:nvPr/>
        </p:nvSpPr>
        <p:spPr>
          <a:xfrm>
            <a:off x="2771800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4355976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251520" y="1700808"/>
            <a:ext cx="8390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/>
              <a:t>Οι επιστήμονες έχουν υπολογίσει ότι το ανθρώπινο κεφάλι αποτελείται από περίπου 900.000.000.000.000.000.000.000.000 άτομα ή σε συντομογραφία 9</a:t>
            </a:r>
            <a:r>
              <a:rPr lang="en-US" sz="2000" b="1" dirty="0" smtClean="0"/>
              <a:t>x 10</a:t>
            </a:r>
            <a:r>
              <a:rPr lang="en-US" sz="2000" b="1" baseline="30000" dirty="0" smtClean="0"/>
              <a:t>26</a:t>
            </a:r>
            <a:r>
              <a:rPr lang="en-US" sz="2000" b="1" dirty="0" smtClean="0"/>
              <a:t> </a:t>
            </a:r>
            <a:r>
              <a:rPr lang="el-GR" sz="2000" b="1" dirty="0" smtClean="0"/>
              <a:t>άτομα</a:t>
            </a:r>
            <a:endParaRPr lang="en-US" sz="2000" b="1" baseline="300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57628"/>
            <a:ext cx="3452791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2817" y="2786034"/>
            <a:ext cx="478118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TextBox"/>
          <p:cNvSpPr txBox="1"/>
          <p:nvPr/>
        </p:nvSpPr>
        <p:spPr>
          <a:xfrm>
            <a:off x="2771800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4355976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2000232" y="2571744"/>
            <a:ext cx="55721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solidFill>
                  <a:srgbClr val="FF0000"/>
                </a:solidFill>
              </a:rPr>
              <a:t>Τα άτομα και τα ιόντα  είναι πολύ </a:t>
            </a:r>
            <a:r>
              <a:rPr lang="el-GR" sz="2800" dirty="0" err="1" smtClean="0">
                <a:solidFill>
                  <a:srgbClr val="FF0000"/>
                </a:solidFill>
              </a:rPr>
              <a:t>πολύ</a:t>
            </a:r>
            <a:r>
              <a:rPr lang="el-GR" sz="2800" dirty="0" smtClean="0">
                <a:solidFill>
                  <a:srgbClr val="FF0000"/>
                </a:solidFill>
              </a:rPr>
              <a:t> </a:t>
            </a:r>
            <a:r>
              <a:rPr lang="el-GR" sz="2800" dirty="0" err="1" smtClean="0">
                <a:solidFill>
                  <a:srgbClr val="FF0000"/>
                </a:solidFill>
              </a:rPr>
              <a:t>μικρά….δεν</a:t>
            </a:r>
            <a:r>
              <a:rPr lang="el-GR" sz="2800" dirty="0" smtClean="0">
                <a:solidFill>
                  <a:srgbClr val="FF0000"/>
                </a:solidFill>
              </a:rPr>
              <a:t> φαίνονται ούτε με μικροσκόπιο….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2 - TextBox"/>
          <p:cNvSpPr txBox="1"/>
          <p:nvPr/>
        </p:nvSpPr>
        <p:spPr>
          <a:xfrm>
            <a:off x="2771800" y="2606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4" name="3 - Ορθογώνιο"/>
          <p:cNvSpPr/>
          <p:nvPr/>
        </p:nvSpPr>
        <p:spPr>
          <a:xfrm>
            <a:off x="4355976" y="908720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323528" y="1196752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/>
              <a:t>Τα </a:t>
            </a:r>
            <a:r>
              <a:rPr lang="el-GR" sz="2000" b="1" dirty="0" smtClean="0"/>
              <a:t>άτομα</a:t>
            </a:r>
            <a:r>
              <a:rPr lang="el-GR" sz="2000" dirty="0" smtClean="0"/>
              <a:t> μπορούμε να τα συμβολίζουμε με σφαίρες και κύκλους…….</a:t>
            </a:r>
            <a:r>
              <a:rPr lang="el-GR" sz="2000" u="sng" dirty="0" smtClean="0"/>
              <a:t>βέβαια τα άτομα δεν έχουν</a:t>
            </a:r>
            <a:r>
              <a:rPr lang="en-US" sz="2000" u="sng" dirty="0" smtClean="0"/>
              <a:t> </a:t>
            </a:r>
            <a:r>
              <a:rPr lang="el-GR" sz="2000" u="sng" dirty="0" smtClean="0"/>
              <a:t>ακριβώς  αυτή την μορφή</a:t>
            </a:r>
            <a:r>
              <a:rPr lang="el-GR" sz="2000" dirty="0" smtClean="0"/>
              <a:t>. Εδώ φαίνονται μερικά προσομοιώματα ατόμων:</a:t>
            </a:r>
          </a:p>
          <a:p>
            <a:pPr algn="ctr"/>
            <a:endParaRPr lang="el-GR" sz="2000" dirty="0" smtClean="0"/>
          </a:p>
        </p:txBody>
      </p:sp>
      <p:sp>
        <p:nvSpPr>
          <p:cNvPr id="8" name="7 - Έλλειψη"/>
          <p:cNvSpPr/>
          <p:nvPr/>
        </p:nvSpPr>
        <p:spPr>
          <a:xfrm>
            <a:off x="928662" y="4929198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- Έλλειψη"/>
          <p:cNvSpPr/>
          <p:nvPr/>
        </p:nvSpPr>
        <p:spPr>
          <a:xfrm>
            <a:off x="7000892" y="2571744"/>
            <a:ext cx="785818" cy="7143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9 - Έλλειψη"/>
          <p:cNvSpPr/>
          <p:nvPr/>
        </p:nvSpPr>
        <p:spPr>
          <a:xfrm>
            <a:off x="7643834" y="5143512"/>
            <a:ext cx="1285884" cy="114300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10 - Έλλειψη"/>
          <p:cNvSpPr/>
          <p:nvPr/>
        </p:nvSpPr>
        <p:spPr>
          <a:xfrm>
            <a:off x="4143372" y="2571744"/>
            <a:ext cx="928694" cy="7858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Έλλειψη"/>
          <p:cNvSpPr/>
          <p:nvPr/>
        </p:nvSpPr>
        <p:spPr>
          <a:xfrm>
            <a:off x="4143372" y="4643446"/>
            <a:ext cx="1285884" cy="92869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13 - Έλλειψη"/>
          <p:cNvSpPr/>
          <p:nvPr/>
        </p:nvSpPr>
        <p:spPr>
          <a:xfrm>
            <a:off x="214282" y="2428868"/>
            <a:ext cx="1285884" cy="1143008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TextBox"/>
          <p:cNvSpPr txBox="1"/>
          <p:nvPr/>
        </p:nvSpPr>
        <p:spPr>
          <a:xfrm>
            <a:off x="214282" y="5286388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Άτομο υδρογόνου</a:t>
            </a:r>
            <a:endParaRPr lang="en-US" sz="1600" b="1" dirty="0"/>
          </a:p>
        </p:txBody>
      </p:sp>
      <p:sp>
        <p:nvSpPr>
          <p:cNvPr id="17" name="16 - TextBox"/>
          <p:cNvSpPr txBox="1"/>
          <p:nvPr/>
        </p:nvSpPr>
        <p:spPr>
          <a:xfrm>
            <a:off x="3786182" y="3286124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Άτομο αζώτου </a:t>
            </a:r>
            <a:endParaRPr lang="en-US" sz="1600" b="1" dirty="0"/>
          </a:p>
        </p:txBody>
      </p:sp>
      <p:sp>
        <p:nvSpPr>
          <p:cNvPr id="18" name="17 - TextBox"/>
          <p:cNvSpPr txBox="1"/>
          <p:nvPr/>
        </p:nvSpPr>
        <p:spPr>
          <a:xfrm>
            <a:off x="6357950" y="3357562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Άτομο οξυγόνου</a:t>
            </a:r>
            <a:endParaRPr lang="en-US" sz="1600" b="1" dirty="0"/>
          </a:p>
        </p:txBody>
      </p:sp>
      <p:sp>
        <p:nvSpPr>
          <p:cNvPr id="19" name="18 - TextBox"/>
          <p:cNvSpPr txBox="1"/>
          <p:nvPr/>
        </p:nvSpPr>
        <p:spPr>
          <a:xfrm>
            <a:off x="3786182" y="5643578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Άτομο χλωρίου</a:t>
            </a:r>
            <a:endParaRPr lang="en-US" sz="1600" b="1" dirty="0"/>
          </a:p>
        </p:txBody>
      </p:sp>
      <p:sp>
        <p:nvSpPr>
          <p:cNvPr id="20" name="19 - TextBox"/>
          <p:cNvSpPr txBox="1"/>
          <p:nvPr/>
        </p:nvSpPr>
        <p:spPr>
          <a:xfrm>
            <a:off x="7500958" y="6286520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Άτομο θείου</a:t>
            </a:r>
            <a:endParaRPr lang="en-US" sz="1600" b="1" dirty="0"/>
          </a:p>
        </p:txBody>
      </p:sp>
      <p:sp>
        <p:nvSpPr>
          <p:cNvPr id="15" name="14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21" name="20 - Ορθογώνιο"/>
          <p:cNvSpPr/>
          <p:nvPr/>
        </p:nvSpPr>
        <p:spPr>
          <a:xfrm>
            <a:off x="4499992" y="648072"/>
            <a:ext cx="1053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</a:rPr>
              <a:t>άτομο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357126" y="908720"/>
            <a:ext cx="87868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/>
              <a:t>Τα άτομα μπορούν να ενώνονται μεταξύ τους και να δημιουργούν </a:t>
            </a:r>
            <a:r>
              <a:rPr lang="el-GR" sz="2000" b="1" dirty="0" smtClean="0"/>
              <a:t>μόρια</a:t>
            </a:r>
            <a:r>
              <a:rPr lang="el-GR" sz="2000" dirty="0" smtClean="0"/>
              <a:t>. </a:t>
            </a:r>
          </a:p>
          <a:p>
            <a:endParaRPr lang="el-GR" sz="2000" dirty="0" smtClean="0"/>
          </a:p>
          <a:p>
            <a:r>
              <a:rPr lang="el-GR" sz="2000" dirty="0" smtClean="0"/>
              <a:t>Ένα </a:t>
            </a:r>
            <a:r>
              <a:rPr lang="el-GR" sz="2000" b="1" dirty="0" smtClean="0"/>
              <a:t>μόριο</a:t>
            </a:r>
            <a:r>
              <a:rPr lang="el-GR" sz="2000" dirty="0" smtClean="0"/>
              <a:t> μπορεί να αποτελείται από την ένωση 2 ή περισσοτέρων ατόμων</a:t>
            </a:r>
          </a:p>
          <a:p>
            <a:endParaRPr lang="el-GR" sz="2000" dirty="0" smtClean="0"/>
          </a:p>
        </p:txBody>
      </p:sp>
      <p:sp>
        <p:nvSpPr>
          <p:cNvPr id="8" name="7 - Έλλειψη"/>
          <p:cNvSpPr/>
          <p:nvPr/>
        </p:nvSpPr>
        <p:spPr>
          <a:xfrm>
            <a:off x="142876" y="2714620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- Έλλειψη"/>
          <p:cNvSpPr/>
          <p:nvPr/>
        </p:nvSpPr>
        <p:spPr>
          <a:xfrm>
            <a:off x="500066" y="2643182"/>
            <a:ext cx="1071570" cy="9286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TextBox"/>
          <p:cNvSpPr txBox="1"/>
          <p:nvPr/>
        </p:nvSpPr>
        <p:spPr>
          <a:xfrm>
            <a:off x="0" y="3643314"/>
            <a:ext cx="2857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Μόριο νερού </a:t>
            </a:r>
            <a:r>
              <a:rPr lang="el-GR" sz="1600" dirty="0" smtClean="0"/>
              <a:t>(ένα μόριο νερού αποτελείται από ένα άτομο οξυγόνου και δύο άτομα υδρογόνου)</a:t>
            </a:r>
            <a:endParaRPr lang="en-US" sz="1600" dirty="0"/>
          </a:p>
        </p:txBody>
      </p:sp>
      <p:sp>
        <p:nvSpPr>
          <p:cNvPr id="21" name="20 - Έλλειψη"/>
          <p:cNvSpPr/>
          <p:nvPr/>
        </p:nvSpPr>
        <p:spPr>
          <a:xfrm>
            <a:off x="1428760" y="2571744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1 - Έλλειψη"/>
          <p:cNvSpPr/>
          <p:nvPr/>
        </p:nvSpPr>
        <p:spPr>
          <a:xfrm>
            <a:off x="6429388" y="4714884"/>
            <a:ext cx="1071570" cy="9286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22 - Έλλειψη"/>
          <p:cNvSpPr/>
          <p:nvPr/>
        </p:nvSpPr>
        <p:spPr>
          <a:xfrm>
            <a:off x="7429520" y="4786322"/>
            <a:ext cx="1071570" cy="9286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23 - Έλλειψη"/>
          <p:cNvSpPr/>
          <p:nvPr/>
        </p:nvSpPr>
        <p:spPr>
          <a:xfrm>
            <a:off x="5384640" y="2961463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24 - Έλλειψη"/>
          <p:cNvSpPr/>
          <p:nvPr/>
        </p:nvSpPr>
        <p:spPr>
          <a:xfrm>
            <a:off x="5813268" y="2890025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- TextBox"/>
          <p:cNvSpPr txBox="1"/>
          <p:nvPr/>
        </p:nvSpPr>
        <p:spPr>
          <a:xfrm>
            <a:off x="5929322" y="5715016"/>
            <a:ext cx="2857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Μόριο οξυγόνου </a:t>
            </a:r>
            <a:r>
              <a:rPr lang="el-GR" sz="1600" dirty="0" smtClean="0"/>
              <a:t>(ένα μόριο οξυγόνου αποτελείται από 2 άτομα οξυγόνου )</a:t>
            </a:r>
            <a:endParaRPr lang="en-US" sz="1600" dirty="0"/>
          </a:p>
        </p:txBody>
      </p:sp>
      <p:sp>
        <p:nvSpPr>
          <p:cNvPr id="27" name="26 - TextBox"/>
          <p:cNvSpPr txBox="1"/>
          <p:nvPr/>
        </p:nvSpPr>
        <p:spPr>
          <a:xfrm>
            <a:off x="5098888" y="3390091"/>
            <a:ext cx="2857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Μόριο υδρογόνου </a:t>
            </a:r>
            <a:r>
              <a:rPr lang="el-GR" sz="1600" dirty="0" smtClean="0"/>
              <a:t>(ένα μόριο υδρογόνου αποτελείται από 2 άτομα υδρογόνου )</a:t>
            </a:r>
            <a:endParaRPr lang="en-US" sz="1600" dirty="0"/>
          </a:p>
        </p:txBody>
      </p:sp>
      <p:sp>
        <p:nvSpPr>
          <p:cNvPr id="13" name="12 - TextBox"/>
          <p:cNvSpPr txBox="1"/>
          <p:nvPr/>
        </p:nvSpPr>
        <p:spPr>
          <a:xfrm>
            <a:off x="785786" y="221455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</a:t>
            </a:r>
            <a:endParaRPr lang="el-GR" dirty="0"/>
          </a:p>
        </p:txBody>
      </p:sp>
      <p:sp>
        <p:nvSpPr>
          <p:cNvPr id="14" name="13 - TextBox"/>
          <p:cNvSpPr txBox="1"/>
          <p:nvPr/>
        </p:nvSpPr>
        <p:spPr>
          <a:xfrm>
            <a:off x="6786578" y="435769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</a:t>
            </a:r>
            <a:endParaRPr lang="el-GR" dirty="0"/>
          </a:p>
        </p:txBody>
      </p:sp>
      <p:sp>
        <p:nvSpPr>
          <p:cNvPr id="15" name="14 - TextBox"/>
          <p:cNvSpPr txBox="1"/>
          <p:nvPr/>
        </p:nvSpPr>
        <p:spPr>
          <a:xfrm>
            <a:off x="1500166" y="221455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</a:t>
            </a:r>
            <a:endParaRPr lang="el-GR" dirty="0"/>
          </a:p>
        </p:txBody>
      </p:sp>
      <p:sp>
        <p:nvSpPr>
          <p:cNvPr id="17" name="16 - TextBox"/>
          <p:cNvSpPr txBox="1"/>
          <p:nvPr/>
        </p:nvSpPr>
        <p:spPr>
          <a:xfrm flipH="1">
            <a:off x="214282" y="235743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</a:t>
            </a:r>
            <a:endParaRPr lang="el-GR" dirty="0"/>
          </a:p>
        </p:txBody>
      </p:sp>
      <p:sp>
        <p:nvSpPr>
          <p:cNvPr id="18" name="17 - TextBox"/>
          <p:cNvSpPr txBox="1"/>
          <p:nvPr/>
        </p:nvSpPr>
        <p:spPr>
          <a:xfrm>
            <a:off x="8001024" y="442913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</a:t>
            </a:r>
            <a:endParaRPr lang="el-GR" dirty="0"/>
          </a:p>
        </p:txBody>
      </p:sp>
      <p:sp>
        <p:nvSpPr>
          <p:cNvPr id="19" name="18 - TextBox"/>
          <p:cNvSpPr txBox="1"/>
          <p:nvPr/>
        </p:nvSpPr>
        <p:spPr>
          <a:xfrm>
            <a:off x="5384640" y="2675711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</a:t>
            </a:r>
            <a:endParaRPr lang="el-GR" dirty="0"/>
          </a:p>
        </p:txBody>
      </p:sp>
      <p:sp>
        <p:nvSpPr>
          <p:cNvPr id="20" name="19 - TextBox"/>
          <p:cNvSpPr txBox="1"/>
          <p:nvPr/>
        </p:nvSpPr>
        <p:spPr>
          <a:xfrm>
            <a:off x="5884706" y="2532835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</a:t>
            </a:r>
            <a:endParaRPr lang="el-GR" dirty="0"/>
          </a:p>
        </p:txBody>
      </p:sp>
      <p:sp>
        <p:nvSpPr>
          <p:cNvPr id="28" name="27 - TextBox"/>
          <p:cNvSpPr txBox="1"/>
          <p:nvPr/>
        </p:nvSpPr>
        <p:spPr>
          <a:xfrm>
            <a:off x="142844" y="607220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 = οξυγόνο</a:t>
            </a:r>
          </a:p>
          <a:p>
            <a:r>
              <a:rPr lang="el-GR" dirty="0" smtClean="0"/>
              <a:t>Η = υδρογόνο</a:t>
            </a:r>
            <a:endParaRPr lang="el-GR" dirty="0"/>
          </a:p>
        </p:txBody>
      </p:sp>
      <p:sp>
        <p:nvSpPr>
          <p:cNvPr id="29" name="28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30" name="29 - Ορθογώνιο"/>
          <p:cNvSpPr/>
          <p:nvPr/>
        </p:nvSpPr>
        <p:spPr>
          <a:xfrm>
            <a:off x="3347864" y="404664"/>
            <a:ext cx="2880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Μόρια – χημικές ενώσεις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6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13" grpId="0"/>
      <p:bldP spid="14" grpId="0"/>
      <p:bldP spid="15" grpId="0"/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Έλλειψη"/>
          <p:cNvSpPr/>
          <p:nvPr/>
        </p:nvSpPr>
        <p:spPr>
          <a:xfrm>
            <a:off x="3071834" y="2786058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8 - Έλλειψη"/>
          <p:cNvSpPr/>
          <p:nvPr/>
        </p:nvSpPr>
        <p:spPr>
          <a:xfrm>
            <a:off x="3429024" y="2714620"/>
            <a:ext cx="1071570" cy="9286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- TextBox"/>
          <p:cNvSpPr txBox="1"/>
          <p:nvPr/>
        </p:nvSpPr>
        <p:spPr>
          <a:xfrm>
            <a:off x="1785918" y="3714752"/>
            <a:ext cx="5429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Μόριο νερού </a:t>
            </a:r>
            <a:r>
              <a:rPr lang="el-GR" sz="1600" dirty="0" smtClean="0"/>
              <a:t>(ένα μόριο νερού αποτελείται από ένα άτομο οξυγόνου και δύο άτομα υδρογόνου)</a:t>
            </a:r>
            <a:endParaRPr lang="en-US" sz="1600" dirty="0"/>
          </a:p>
        </p:txBody>
      </p:sp>
      <p:sp>
        <p:nvSpPr>
          <p:cNvPr id="21" name="20 - Έλλειψη"/>
          <p:cNvSpPr/>
          <p:nvPr/>
        </p:nvSpPr>
        <p:spPr>
          <a:xfrm>
            <a:off x="4357718" y="2643182"/>
            <a:ext cx="428628" cy="42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- TextBox"/>
          <p:cNvSpPr txBox="1"/>
          <p:nvPr/>
        </p:nvSpPr>
        <p:spPr>
          <a:xfrm>
            <a:off x="3714744" y="228599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</a:t>
            </a:r>
            <a:endParaRPr lang="el-GR" dirty="0"/>
          </a:p>
        </p:txBody>
      </p:sp>
      <p:sp>
        <p:nvSpPr>
          <p:cNvPr id="15" name="14 - TextBox"/>
          <p:cNvSpPr txBox="1"/>
          <p:nvPr/>
        </p:nvSpPr>
        <p:spPr>
          <a:xfrm>
            <a:off x="4429124" y="228599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</a:t>
            </a:r>
            <a:endParaRPr lang="el-GR" dirty="0"/>
          </a:p>
        </p:txBody>
      </p:sp>
      <p:sp>
        <p:nvSpPr>
          <p:cNvPr id="17" name="16 - TextBox"/>
          <p:cNvSpPr txBox="1"/>
          <p:nvPr/>
        </p:nvSpPr>
        <p:spPr>
          <a:xfrm flipH="1">
            <a:off x="3143240" y="242886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</a:t>
            </a:r>
            <a:endParaRPr lang="el-GR" dirty="0"/>
          </a:p>
        </p:txBody>
      </p:sp>
      <p:sp>
        <p:nvSpPr>
          <p:cNvPr id="28" name="27 - TextBox"/>
          <p:cNvSpPr txBox="1"/>
          <p:nvPr/>
        </p:nvSpPr>
        <p:spPr>
          <a:xfrm>
            <a:off x="142844" y="607220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 = οξυγόνο</a:t>
            </a:r>
          </a:p>
          <a:p>
            <a:r>
              <a:rPr lang="el-GR" dirty="0" smtClean="0"/>
              <a:t>Η = υδρογόνο</a:t>
            </a:r>
            <a:endParaRPr lang="el-GR" dirty="0"/>
          </a:p>
        </p:txBody>
      </p:sp>
      <p:sp>
        <p:nvSpPr>
          <p:cNvPr id="29" name="28 - TextBox"/>
          <p:cNvSpPr txBox="1"/>
          <p:nvPr/>
        </p:nvSpPr>
        <p:spPr>
          <a:xfrm>
            <a:off x="3071802" y="4857760"/>
            <a:ext cx="51971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smtClean="0"/>
              <a:t>Το μόριο του νερού συμβολίζεται  </a:t>
            </a:r>
            <a:r>
              <a:rPr lang="el-GR" sz="3200" b="1" dirty="0" smtClean="0"/>
              <a:t>Η</a:t>
            </a:r>
            <a:r>
              <a:rPr lang="el-GR" sz="3200" b="1" baseline="-25000" dirty="0" smtClean="0"/>
              <a:t>2</a:t>
            </a:r>
            <a:r>
              <a:rPr lang="el-GR" sz="3200" b="1" dirty="0" smtClean="0"/>
              <a:t>0</a:t>
            </a:r>
            <a:endParaRPr lang="el-GR" sz="3200" b="1" dirty="0"/>
          </a:p>
        </p:txBody>
      </p:sp>
      <p:sp>
        <p:nvSpPr>
          <p:cNvPr id="11" name="10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3347864" y="404664"/>
            <a:ext cx="2880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Μόρια – χημικές ενώσεις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6" grpId="0"/>
      <p:bldP spid="21" grpId="0" animBg="1"/>
      <p:bldP spid="13" grpId="0"/>
      <p:bldP spid="15" grpId="0"/>
      <p:bldP spid="17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3347864" y="404664"/>
            <a:ext cx="2880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Μόρια – χημικές ενώσεις</a:t>
            </a:r>
            <a:endParaRPr lang="el-GR" sz="2000" dirty="0"/>
          </a:p>
        </p:txBody>
      </p:sp>
      <p:sp>
        <p:nvSpPr>
          <p:cNvPr id="7" name="6 - TextBox"/>
          <p:cNvSpPr txBox="1"/>
          <p:nvPr/>
        </p:nvSpPr>
        <p:spPr>
          <a:xfrm>
            <a:off x="395536" y="1700808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Τα μόρια που βρίσκουμε σε μεγαλύτερες ποσότητες στους οργανισμός είναι:</a:t>
            </a:r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755576" y="2420888"/>
            <a:ext cx="1442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Μόρια νερού</a:t>
            </a:r>
            <a:endParaRPr lang="el-GR" dirty="0"/>
          </a:p>
        </p:txBody>
      </p:sp>
      <p:sp>
        <p:nvSpPr>
          <p:cNvPr id="9" name="8 - TextBox"/>
          <p:cNvSpPr txBox="1"/>
          <p:nvPr/>
        </p:nvSpPr>
        <p:spPr>
          <a:xfrm>
            <a:off x="971600" y="2996952"/>
            <a:ext cx="2825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Μόρια </a:t>
            </a:r>
            <a:r>
              <a:rPr lang="el-GR" dirty="0" err="1" smtClean="0"/>
              <a:t>πρωτεινών</a:t>
            </a:r>
            <a:r>
              <a:rPr lang="el-GR" dirty="0" smtClean="0"/>
              <a:t>  και άλλα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053606"/>
            <a:ext cx="4843040" cy="4804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539552" y="4365104"/>
            <a:ext cx="15240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Ένα κύτταρο</a:t>
            </a:r>
            <a:endParaRPr lang="el-GR" sz="2000" dirty="0"/>
          </a:p>
        </p:txBody>
      </p:sp>
      <p:sp>
        <p:nvSpPr>
          <p:cNvPr id="7" name="6 - Δεξιό βέλος"/>
          <p:cNvSpPr/>
          <p:nvPr/>
        </p:nvSpPr>
        <p:spPr>
          <a:xfrm rot="20513286">
            <a:off x="1361334" y="4661455"/>
            <a:ext cx="151216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TextBox"/>
          <p:cNvSpPr txBox="1"/>
          <p:nvPr/>
        </p:nvSpPr>
        <p:spPr>
          <a:xfrm>
            <a:off x="755576" y="1124744"/>
            <a:ext cx="6595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Πολλά </a:t>
            </a:r>
            <a:r>
              <a:rPr lang="el-GR" u="sng" dirty="0" smtClean="0"/>
              <a:t>εκατομμύρια μόρια  </a:t>
            </a:r>
            <a:r>
              <a:rPr lang="el-GR" dirty="0" smtClean="0"/>
              <a:t>ενώνονται και σχηματίζουν ένα </a:t>
            </a:r>
            <a:r>
              <a:rPr lang="el-GR" u="sng" dirty="0" smtClean="0"/>
              <a:t>κύτταρο</a:t>
            </a:r>
            <a:endParaRPr lang="el-GR" u="sng" dirty="0"/>
          </a:p>
        </p:txBody>
      </p:sp>
      <p:sp>
        <p:nvSpPr>
          <p:cNvPr id="9" name="8 - Ορθογώνιο"/>
          <p:cNvSpPr/>
          <p:nvPr/>
        </p:nvSpPr>
        <p:spPr>
          <a:xfrm>
            <a:off x="4283968" y="404664"/>
            <a:ext cx="1038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solidFill>
                  <a:srgbClr val="0070C0"/>
                </a:solidFill>
              </a:rPr>
              <a:t>κύτταρο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509120"/>
            <a:ext cx="1866964" cy="1852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7" name="6 - Δεξιό βέλος"/>
          <p:cNvSpPr/>
          <p:nvPr/>
        </p:nvSpPr>
        <p:spPr>
          <a:xfrm rot="20513286">
            <a:off x="3233542" y="4517438"/>
            <a:ext cx="151216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TextBox"/>
          <p:cNvSpPr txBox="1"/>
          <p:nvPr/>
        </p:nvSpPr>
        <p:spPr>
          <a:xfrm>
            <a:off x="179512" y="908720"/>
            <a:ext cx="8352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Πολλά εκατομμύρια κύτταρα ενώνονται και σχηματίζου  ένα ζωντανό οργανισμό, όπως ζώα, φυτά κ.α.</a:t>
            </a:r>
            <a:endParaRPr lang="el-GR" dirty="0"/>
          </a:p>
        </p:txBody>
      </p:sp>
      <p:sp>
        <p:nvSpPr>
          <p:cNvPr id="9" name="8 - Ορθογώνιο"/>
          <p:cNvSpPr/>
          <p:nvPr/>
        </p:nvSpPr>
        <p:spPr>
          <a:xfrm>
            <a:off x="4283968" y="404664"/>
            <a:ext cx="1317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solidFill>
                  <a:srgbClr val="0070C0"/>
                </a:solidFill>
              </a:rPr>
              <a:t>οργανισμός</a:t>
            </a:r>
            <a:endParaRPr lang="el-GR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628800"/>
            <a:ext cx="354330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- TextBox"/>
          <p:cNvSpPr txBox="1"/>
          <p:nvPr/>
        </p:nvSpPr>
        <p:spPr>
          <a:xfrm>
            <a:off x="5508104" y="5733256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Ένας </a:t>
            </a:r>
            <a:r>
              <a:rPr lang="el-GR" u="sng" dirty="0" smtClean="0"/>
              <a:t>άνθρωπος</a:t>
            </a:r>
            <a:r>
              <a:rPr lang="el-GR" dirty="0" smtClean="0"/>
              <a:t> αποτελείται από πολλά </a:t>
            </a:r>
            <a:r>
              <a:rPr lang="el-GR" u="sng" dirty="0" smtClean="0"/>
              <a:t>εκατομμύρια κύτταρα</a:t>
            </a:r>
            <a:endParaRPr lang="el-GR" sz="1100" u="sng" dirty="0"/>
          </a:p>
        </p:txBody>
      </p:sp>
      <p:sp>
        <p:nvSpPr>
          <p:cNvPr id="13" name="12 - Ορθογώνιο"/>
          <p:cNvSpPr/>
          <p:nvPr/>
        </p:nvSpPr>
        <p:spPr>
          <a:xfrm>
            <a:off x="467544" y="6457890"/>
            <a:ext cx="15240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Ένα κύτταρο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2" grpId="0"/>
      <p:bldP spid="12" grpId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2915816" y="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Από το </a:t>
            </a:r>
            <a:r>
              <a:rPr lang="el-GR" sz="2000" b="1" u="sng" dirty="0" smtClean="0">
                <a:solidFill>
                  <a:srgbClr val="0070C0"/>
                </a:solidFill>
              </a:rPr>
              <a:t>άτομο</a:t>
            </a:r>
            <a:r>
              <a:rPr lang="el-GR" sz="2000" b="1" dirty="0" smtClean="0">
                <a:solidFill>
                  <a:srgbClr val="0070C0"/>
                </a:solidFill>
              </a:rPr>
              <a:t> ….μέχρι  το κύτταρο </a:t>
            </a:r>
            <a:endParaRPr lang="el-GR" sz="2000" b="1" dirty="0">
              <a:solidFill>
                <a:srgbClr val="0070C0"/>
              </a:solidFill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4283968" y="404664"/>
            <a:ext cx="1317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solidFill>
                  <a:srgbClr val="0070C0"/>
                </a:solidFill>
              </a:rPr>
              <a:t>οργανισμός</a:t>
            </a:r>
            <a:endParaRPr lang="el-GR" dirty="0"/>
          </a:p>
        </p:txBody>
      </p:sp>
      <p:sp>
        <p:nvSpPr>
          <p:cNvPr id="10" name="9 - TextBox"/>
          <p:cNvSpPr txBox="1"/>
          <p:nvPr/>
        </p:nvSpPr>
        <p:spPr>
          <a:xfrm>
            <a:off x="539552" y="1268760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u="sng" dirty="0" smtClean="0"/>
              <a:t>Προσοχή</a:t>
            </a:r>
            <a:r>
              <a:rPr lang="el-GR" dirty="0" smtClean="0"/>
              <a:t> ένας οργανισμός μπορεί να αποτελείται από</a:t>
            </a:r>
            <a:r>
              <a:rPr lang="el-GR" u="sng" dirty="0" smtClean="0"/>
              <a:t> ένα μόνο κύτταρο</a:t>
            </a:r>
            <a:r>
              <a:rPr lang="el-GR" dirty="0" smtClean="0"/>
              <a:t>, συνήθως είναι πολύ μικροί και φαίνονται μόνο με το μικροσκόπιο</a:t>
            </a:r>
            <a:endParaRPr lang="el-GR" dirty="0"/>
          </a:p>
        </p:txBody>
      </p:sp>
      <p:sp>
        <p:nvSpPr>
          <p:cNvPr id="13" name="12 - Ορθογώνιο"/>
          <p:cNvSpPr/>
          <p:nvPr/>
        </p:nvSpPr>
        <p:spPr>
          <a:xfrm>
            <a:off x="5508104" y="3429000"/>
            <a:ext cx="294409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 smtClean="0"/>
              <a:t>Αυτός ο οργανισμός αποτελείται μόνο από ένα κύτταρο, άρα είναι μονοκύτταρος οργανισμός.</a:t>
            </a:r>
            <a:endParaRPr lang="el-GR" sz="20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97760"/>
            <a:ext cx="4765555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15 - Ευθύγραμμο βέλος σύνδεσης"/>
          <p:cNvCxnSpPr/>
          <p:nvPr/>
        </p:nvCxnSpPr>
        <p:spPr>
          <a:xfrm flipV="1">
            <a:off x="3131840" y="4293096"/>
            <a:ext cx="2448272" cy="1440160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519" y="214290"/>
            <a:ext cx="9088094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</TotalTime>
  <Words>437</Words>
  <Application>Microsoft Office PowerPoint</Application>
  <PresentationFormat>Προβολή στην οθόνη (4:3)</PresentationFormat>
  <Paragraphs>70</Paragraphs>
  <Slides>13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4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  Τα μόρια της ζωής</dc:title>
  <dc:creator>hp pc</dc:creator>
  <cp:lastModifiedBy>hp pc</cp:lastModifiedBy>
  <cp:revision>181</cp:revision>
  <dcterms:created xsi:type="dcterms:W3CDTF">2023-09-17T13:00:18Z</dcterms:created>
  <dcterms:modified xsi:type="dcterms:W3CDTF">2026-09-15T12:58:27Z</dcterms:modified>
</cp:coreProperties>
</file>