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1" r:id="rId3"/>
    <p:sldId id="283" r:id="rId4"/>
    <p:sldId id="285" r:id="rId5"/>
    <p:sldId id="286" r:id="rId6"/>
    <p:sldId id="287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8" autoAdjust="0"/>
    <p:restoredTop sz="94660"/>
  </p:normalViewPr>
  <p:slideViewPr>
    <p:cSldViewPr>
      <p:cViewPr varScale="1">
        <p:scale>
          <a:sx n="73" d="100"/>
          <a:sy n="73" d="100"/>
        </p:scale>
        <p:origin x="-172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071810"/>
            <a:ext cx="5357818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500034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Μυς</a:t>
            </a:r>
            <a:endParaRPr lang="en-US" sz="3200" dirty="0"/>
          </a:p>
        </p:txBody>
      </p:sp>
      <p:sp>
        <p:nvSpPr>
          <p:cNvPr id="4" name="3 - TextBox"/>
          <p:cNvSpPr txBox="1"/>
          <p:nvPr/>
        </p:nvSpPr>
        <p:spPr>
          <a:xfrm>
            <a:off x="785786" y="1643050"/>
            <a:ext cx="7858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Ένας μυς αποτελείται από πολλά  </a:t>
            </a:r>
            <a:r>
              <a:rPr lang="el-GR" sz="2400" u="sng" dirty="0" smtClean="0"/>
              <a:t>κύτταρα</a:t>
            </a:r>
            <a:r>
              <a:rPr lang="el-GR" sz="2400" dirty="0" smtClean="0"/>
              <a:t> τα οποία έχουν  σχετικά μεγάλο μήκος τις </a:t>
            </a:r>
            <a:r>
              <a:rPr lang="el-GR" sz="2400" u="sng" dirty="0" smtClean="0"/>
              <a:t>μυϊκές ίνες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 rot="759058">
            <a:off x="5482689" y="6205957"/>
            <a:ext cx="142876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b="1" dirty="0" smtClean="0"/>
              <a:t>Μυϊκή ίνα - κύτταρο</a:t>
            </a:r>
            <a:endParaRPr lang="en-US" b="1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5857884" y="6000768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991879"/>
            <a:ext cx="5962683" cy="5866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500034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Μυς</a:t>
            </a:r>
            <a:endParaRPr lang="en-US" sz="3200" dirty="0"/>
          </a:p>
        </p:txBody>
      </p:sp>
      <p:sp>
        <p:nvSpPr>
          <p:cNvPr id="3" name="2 - TextBox"/>
          <p:cNvSpPr txBox="1"/>
          <p:nvPr/>
        </p:nvSpPr>
        <p:spPr>
          <a:xfrm>
            <a:off x="285720" y="2643182"/>
            <a:ext cx="3786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αντίθεση με τα οστά, οι μύες μπορούν να </a:t>
            </a:r>
            <a:r>
              <a:rPr lang="el-GR" sz="2400" u="sng" dirty="0" smtClean="0"/>
              <a:t>συστέλλονται</a:t>
            </a:r>
            <a:r>
              <a:rPr lang="el-GR" sz="2400" dirty="0" smtClean="0"/>
              <a:t> (να «μαζεύουν»)  και να </a:t>
            </a:r>
            <a:r>
              <a:rPr lang="el-GR" sz="2400" u="sng" dirty="0" smtClean="0"/>
              <a:t>χαλαρώνουν</a:t>
            </a:r>
            <a:r>
              <a:rPr lang="el-GR" sz="2400" dirty="0" smtClean="0"/>
              <a:t> (να διαστέλλονται).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Μυς</a:t>
            </a:r>
            <a:endParaRPr lang="en-US" sz="3200" dirty="0"/>
          </a:p>
        </p:txBody>
      </p:sp>
      <p:sp>
        <p:nvSpPr>
          <p:cNvPr id="3" name="2 - TextBox"/>
          <p:cNvSpPr txBox="1"/>
          <p:nvPr/>
        </p:nvSpPr>
        <p:spPr>
          <a:xfrm>
            <a:off x="357158" y="2928934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1. </a:t>
            </a:r>
            <a:r>
              <a:rPr lang="el-GR" sz="2400" b="1" dirty="0" smtClean="0"/>
              <a:t>Ο σκελετικός μυς</a:t>
            </a:r>
            <a:r>
              <a:rPr lang="el-GR" sz="2400" dirty="0" smtClean="0"/>
              <a:t>: αυτοί οι μύες </a:t>
            </a:r>
            <a:r>
              <a:rPr lang="el-GR" sz="2400" u="sng" dirty="0" smtClean="0"/>
              <a:t>λειτουργούν με την θέλησή μας</a:t>
            </a:r>
            <a:r>
              <a:rPr lang="el-GR" sz="2400" dirty="0" smtClean="0"/>
              <a:t>.</a:t>
            </a:r>
            <a:endParaRPr lang="en-US" sz="24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1571604" y="714356"/>
            <a:ext cx="5286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smtClean="0"/>
              <a:t>Οι μύες </a:t>
            </a:r>
            <a:r>
              <a:rPr lang="el-GR" sz="2400" dirty="0" smtClean="0"/>
              <a:t>διακρίνονται σε </a:t>
            </a:r>
            <a:r>
              <a:rPr lang="el-GR" sz="2400" u="sng" dirty="0" smtClean="0"/>
              <a:t>τρεις κατηγορίες</a:t>
            </a:r>
            <a:r>
              <a:rPr lang="el-GR" sz="2400" dirty="0" smtClean="0"/>
              <a:t>:</a:t>
            </a:r>
            <a:endParaRPr lang="en-US" sz="24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4975" y="2609850"/>
            <a:ext cx="36290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Μυς</a:t>
            </a:r>
            <a:endParaRPr lang="en-US" sz="3200" dirty="0"/>
          </a:p>
        </p:txBody>
      </p:sp>
      <p:sp>
        <p:nvSpPr>
          <p:cNvPr id="3" name="2 - TextBox"/>
          <p:cNvSpPr txBox="1"/>
          <p:nvPr/>
        </p:nvSpPr>
        <p:spPr>
          <a:xfrm>
            <a:off x="714348" y="1714488"/>
            <a:ext cx="47863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l-GR" sz="2400" dirty="0" smtClean="0"/>
              <a:t>Ο </a:t>
            </a:r>
            <a:r>
              <a:rPr lang="el-GR" sz="2400" b="1" dirty="0" smtClean="0"/>
              <a:t>σκελετικός μυς</a:t>
            </a:r>
            <a:r>
              <a:rPr lang="el-GR" sz="2400" dirty="0" smtClean="0"/>
              <a:t>:   Οι σκελετικοί μύες , προσφύονται («κολλάνε») στα οστά με τους τένοντες. </a:t>
            </a:r>
          </a:p>
          <a:p>
            <a:pPr marL="457200" indent="-457200">
              <a:buAutoNum type="arabicPeriod"/>
            </a:pPr>
            <a:endParaRPr lang="el-GR" sz="2400" dirty="0" smtClean="0"/>
          </a:p>
          <a:p>
            <a:pPr marL="457200" indent="-457200"/>
            <a:r>
              <a:rPr lang="el-GR" sz="2400" dirty="0" smtClean="0"/>
              <a:t>Έτσι όταν κινούνται οι μύες κάνουν και τα οστά να κινούνται.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143380"/>
            <a:ext cx="28289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7500958" y="4214818"/>
            <a:ext cx="1428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τένοντες</a:t>
            </a:r>
            <a:endParaRPr lang="en-US" sz="24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3786182" y="5929330"/>
            <a:ext cx="1428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τένοντας</a:t>
            </a:r>
            <a:endParaRPr lang="en-US" sz="2400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10800000" flipV="1">
            <a:off x="5214942" y="5929330"/>
            <a:ext cx="1214446" cy="21431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Ελεύθερη σχεδίαση"/>
          <p:cNvSpPr/>
          <p:nvPr/>
        </p:nvSpPr>
        <p:spPr>
          <a:xfrm>
            <a:off x="6227299" y="4726745"/>
            <a:ext cx="900332" cy="1430215"/>
          </a:xfrm>
          <a:custGeom>
            <a:avLst/>
            <a:gdLst>
              <a:gd name="connsiteX0" fmla="*/ 271975 w 900332"/>
              <a:gd name="connsiteY0" fmla="*/ 0 h 1430215"/>
              <a:gd name="connsiteX1" fmla="*/ 482990 w 900332"/>
              <a:gd name="connsiteY1" fmla="*/ 56270 h 1430215"/>
              <a:gd name="connsiteX2" fmla="*/ 609599 w 900332"/>
              <a:gd name="connsiteY2" fmla="*/ 182880 h 1430215"/>
              <a:gd name="connsiteX3" fmla="*/ 750276 w 900332"/>
              <a:gd name="connsiteY3" fmla="*/ 239150 h 1430215"/>
              <a:gd name="connsiteX4" fmla="*/ 890953 w 900332"/>
              <a:gd name="connsiteY4" fmla="*/ 450166 h 1430215"/>
              <a:gd name="connsiteX5" fmla="*/ 806547 w 900332"/>
              <a:gd name="connsiteY5" fmla="*/ 1055077 h 1430215"/>
              <a:gd name="connsiteX6" fmla="*/ 694006 w 900332"/>
              <a:gd name="connsiteY6" fmla="*/ 1294227 h 1430215"/>
              <a:gd name="connsiteX7" fmla="*/ 679938 w 900332"/>
              <a:gd name="connsiteY7" fmla="*/ 1378633 h 1430215"/>
              <a:gd name="connsiteX8" fmla="*/ 609599 w 900332"/>
              <a:gd name="connsiteY8" fmla="*/ 1420837 h 1430215"/>
              <a:gd name="connsiteX9" fmla="*/ 539261 w 900332"/>
              <a:gd name="connsiteY9" fmla="*/ 1322363 h 1430215"/>
              <a:gd name="connsiteX10" fmla="*/ 482990 w 900332"/>
              <a:gd name="connsiteY10" fmla="*/ 1223889 h 1430215"/>
              <a:gd name="connsiteX11" fmla="*/ 468923 w 900332"/>
              <a:gd name="connsiteY11" fmla="*/ 1083212 h 1430215"/>
              <a:gd name="connsiteX12" fmla="*/ 482990 w 900332"/>
              <a:gd name="connsiteY12" fmla="*/ 956603 h 1430215"/>
              <a:gd name="connsiteX13" fmla="*/ 454855 w 900332"/>
              <a:gd name="connsiteY13" fmla="*/ 844061 h 1430215"/>
              <a:gd name="connsiteX14" fmla="*/ 342313 w 900332"/>
              <a:gd name="connsiteY14" fmla="*/ 928467 h 1430215"/>
              <a:gd name="connsiteX15" fmla="*/ 286043 w 900332"/>
              <a:gd name="connsiteY15" fmla="*/ 1041009 h 1430215"/>
              <a:gd name="connsiteX16" fmla="*/ 243839 w 900332"/>
              <a:gd name="connsiteY16" fmla="*/ 1055077 h 1430215"/>
              <a:gd name="connsiteX17" fmla="*/ 159433 w 900332"/>
              <a:gd name="connsiteY17" fmla="*/ 1012873 h 1430215"/>
              <a:gd name="connsiteX18" fmla="*/ 117230 w 900332"/>
              <a:gd name="connsiteY18" fmla="*/ 942535 h 1430215"/>
              <a:gd name="connsiteX19" fmla="*/ 46892 w 900332"/>
              <a:gd name="connsiteY19" fmla="*/ 815926 h 1430215"/>
              <a:gd name="connsiteX20" fmla="*/ 18756 w 900332"/>
              <a:gd name="connsiteY20" fmla="*/ 703384 h 1430215"/>
              <a:gd name="connsiteX21" fmla="*/ 4689 w 900332"/>
              <a:gd name="connsiteY21" fmla="*/ 534572 h 1430215"/>
              <a:gd name="connsiteX22" fmla="*/ 46892 w 900332"/>
              <a:gd name="connsiteY22" fmla="*/ 379827 h 1430215"/>
              <a:gd name="connsiteX23" fmla="*/ 75027 w 900332"/>
              <a:gd name="connsiteY23" fmla="*/ 267286 h 1430215"/>
              <a:gd name="connsiteX24" fmla="*/ 159433 w 900332"/>
              <a:gd name="connsiteY24" fmla="*/ 112541 h 1430215"/>
              <a:gd name="connsiteX25" fmla="*/ 187569 w 900332"/>
              <a:gd name="connsiteY25" fmla="*/ 42203 h 1430215"/>
              <a:gd name="connsiteX26" fmla="*/ 342313 w 900332"/>
              <a:gd name="connsiteY26" fmla="*/ 0 h 1430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900332" h="1430215">
                <a:moveTo>
                  <a:pt x="271975" y="0"/>
                </a:moveTo>
                <a:cubicBezTo>
                  <a:pt x="349347" y="12895"/>
                  <a:pt x="426719" y="25790"/>
                  <a:pt x="482990" y="56270"/>
                </a:cubicBezTo>
                <a:cubicBezTo>
                  <a:pt x="539261" y="86750"/>
                  <a:pt x="565051" y="152400"/>
                  <a:pt x="609599" y="182880"/>
                </a:cubicBezTo>
                <a:cubicBezTo>
                  <a:pt x="654147" y="213360"/>
                  <a:pt x="703384" y="194602"/>
                  <a:pt x="750276" y="239150"/>
                </a:cubicBezTo>
                <a:cubicBezTo>
                  <a:pt x="797168" y="283698"/>
                  <a:pt x="881574" y="314178"/>
                  <a:pt x="890953" y="450166"/>
                </a:cubicBezTo>
                <a:cubicBezTo>
                  <a:pt x="900332" y="586154"/>
                  <a:pt x="839371" y="914400"/>
                  <a:pt x="806547" y="1055077"/>
                </a:cubicBezTo>
                <a:cubicBezTo>
                  <a:pt x="773723" y="1195754"/>
                  <a:pt x="715108" y="1240301"/>
                  <a:pt x="694006" y="1294227"/>
                </a:cubicBezTo>
                <a:cubicBezTo>
                  <a:pt x="672905" y="1348153"/>
                  <a:pt x="694006" y="1357531"/>
                  <a:pt x="679938" y="1378633"/>
                </a:cubicBezTo>
                <a:cubicBezTo>
                  <a:pt x="665870" y="1399735"/>
                  <a:pt x="633045" y="1430215"/>
                  <a:pt x="609599" y="1420837"/>
                </a:cubicBezTo>
                <a:cubicBezTo>
                  <a:pt x="586153" y="1411459"/>
                  <a:pt x="560362" y="1355188"/>
                  <a:pt x="539261" y="1322363"/>
                </a:cubicBezTo>
                <a:cubicBezTo>
                  <a:pt x="518160" y="1289538"/>
                  <a:pt x="494713" y="1263748"/>
                  <a:pt x="482990" y="1223889"/>
                </a:cubicBezTo>
                <a:cubicBezTo>
                  <a:pt x="471267" y="1184031"/>
                  <a:pt x="468923" y="1127760"/>
                  <a:pt x="468923" y="1083212"/>
                </a:cubicBezTo>
                <a:cubicBezTo>
                  <a:pt x="468923" y="1038664"/>
                  <a:pt x="485335" y="996462"/>
                  <a:pt x="482990" y="956603"/>
                </a:cubicBezTo>
                <a:cubicBezTo>
                  <a:pt x="480645" y="916745"/>
                  <a:pt x="478301" y="848750"/>
                  <a:pt x="454855" y="844061"/>
                </a:cubicBezTo>
                <a:cubicBezTo>
                  <a:pt x="431409" y="839372"/>
                  <a:pt x="370448" y="895642"/>
                  <a:pt x="342313" y="928467"/>
                </a:cubicBezTo>
                <a:cubicBezTo>
                  <a:pt x="314178" y="961292"/>
                  <a:pt x="302455" y="1019907"/>
                  <a:pt x="286043" y="1041009"/>
                </a:cubicBezTo>
                <a:cubicBezTo>
                  <a:pt x="269631" y="1062111"/>
                  <a:pt x="264941" y="1059766"/>
                  <a:pt x="243839" y="1055077"/>
                </a:cubicBezTo>
                <a:cubicBezTo>
                  <a:pt x="222737" y="1050388"/>
                  <a:pt x="180534" y="1031630"/>
                  <a:pt x="159433" y="1012873"/>
                </a:cubicBezTo>
                <a:cubicBezTo>
                  <a:pt x="138332" y="994116"/>
                  <a:pt x="135987" y="975360"/>
                  <a:pt x="117230" y="942535"/>
                </a:cubicBezTo>
                <a:cubicBezTo>
                  <a:pt x="98473" y="909710"/>
                  <a:pt x="63304" y="855784"/>
                  <a:pt x="46892" y="815926"/>
                </a:cubicBezTo>
                <a:cubicBezTo>
                  <a:pt x="30480" y="776068"/>
                  <a:pt x="25790" y="750276"/>
                  <a:pt x="18756" y="703384"/>
                </a:cubicBezTo>
                <a:cubicBezTo>
                  <a:pt x="11722" y="656492"/>
                  <a:pt x="0" y="588498"/>
                  <a:pt x="4689" y="534572"/>
                </a:cubicBezTo>
                <a:cubicBezTo>
                  <a:pt x="9378" y="480646"/>
                  <a:pt x="35169" y="424375"/>
                  <a:pt x="46892" y="379827"/>
                </a:cubicBezTo>
                <a:cubicBezTo>
                  <a:pt x="58615" y="335279"/>
                  <a:pt x="56270" y="311834"/>
                  <a:pt x="75027" y="267286"/>
                </a:cubicBezTo>
                <a:cubicBezTo>
                  <a:pt x="93784" y="222738"/>
                  <a:pt x="140676" y="150055"/>
                  <a:pt x="159433" y="112541"/>
                </a:cubicBezTo>
                <a:cubicBezTo>
                  <a:pt x="178190" y="75027"/>
                  <a:pt x="157089" y="60960"/>
                  <a:pt x="187569" y="42203"/>
                </a:cubicBezTo>
                <a:cubicBezTo>
                  <a:pt x="218049" y="23446"/>
                  <a:pt x="342313" y="0"/>
                  <a:pt x="342313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6929454" y="5429264"/>
            <a:ext cx="1000132" cy="7143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7929586" y="528638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μυς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Μυς</a:t>
            </a:r>
            <a:endParaRPr lang="en-US" sz="3200" dirty="0"/>
          </a:p>
        </p:txBody>
      </p:sp>
      <p:sp>
        <p:nvSpPr>
          <p:cNvPr id="3" name="2 - TextBox"/>
          <p:cNvSpPr txBox="1"/>
          <p:nvPr/>
        </p:nvSpPr>
        <p:spPr>
          <a:xfrm>
            <a:off x="571472" y="2428868"/>
            <a:ext cx="4000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l-GR" sz="2400" dirty="0" smtClean="0"/>
              <a:t>Ο </a:t>
            </a:r>
            <a:r>
              <a:rPr lang="el-GR" sz="2400" b="1" dirty="0" smtClean="0"/>
              <a:t>σκελετικός μυς</a:t>
            </a:r>
            <a:r>
              <a:rPr lang="el-GR" sz="2400" dirty="0" smtClean="0"/>
              <a:t>:   Οι σκελετικοί μύες , συνήθως κινούνται ανά δυο … όταν ο ένας συστέλλεται («μαζεύει») ο άλλος μυς  χαλαρώνει (διαστέλλεται).</a:t>
            </a:r>
          </a:p>
          <a:p>
            <a:pPr marL="457200" indent="-457200">
              <a:buAutoNum type="arabicPeriod"/>
            </a:pPr>
            <a:endParaRPr lang="el-GR" sz="2400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7867" y="2928934"/>
            <a:ext cx="3993742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Μυς</a:t>
            </a:r>
            <a:endParaRPr lang="en-US" sz="3200" dirty="0"/>
          </a:p>
        </p:txBody>
      </p:sp>
      <p:sp>
        <p:nvSpPr>
          <p:cNvPr id="3" name="2 - TextBox"/>
          <p:cNvSpPr txBox="1"/>
          <p:nvPr/>
        </p:nvSpPr>
        <p:spPr>
          <a:xfrm>
            <a:off x="1071538" y="1785926"/>
            <a:ext cx="61436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l-GR" sz="2400" dirty="0" smtClean="0"/>
              <a:t>2. Οι </a:t>
            </a:r>
            <a:r>
              <a:rPr lang="el-GR" sz="2400" b="1" dirty="0" smtClean="0"/>
              <a:t>Λείοι μύες</a:t>
            </a:r>
            <a:r>
              <a:rPr lang="el-GR" sz="2400" dirty="0" smtClean="0"/>
              <a:t>:   Λειτουργούν χωρίς την θέλησή μας. Τέτοιοι είναι οι μύες του στομαχιού, και των εντέρων και άλλων εσωτερικών οργάνων.</a:t>
            </a:r>
          </a:p>
          <a:p>
            <a:pPr marL="457200" indent="-457200">
              <a:buAutoNum type="arabicPeriod"/>
            </a:pPr>
            <a:endParaRPr lang="el-GR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4281479"/>
            <a:ext cx="3891808" cy="2576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4643438" y="53578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στομάχι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100366"/>
            <a:ext cx="6408368" cy="375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500034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Μυς</a:t>
            </a:r>
            <a:endParaRPr lang="en-US" sz="3200" dirty="0"/>
          </a:p>
        </p:txBody>
      </p:sp>
      <p:sp>
        <p:nvSpPr>
          <p:cNvPr id="3" name="2 - TextBox"/>
          <p:cNvSpPr txBox="1"/>
          <p:nvPr/>
        </p:nvSpPr>
        <p:spPr>
          <a:xfrm>
            <a:off x="714348" y="1285860"/>
            <a:ext cx="7286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l-GR" sz="2400" dirty="0" smtClean="0"/>
              <a:t>3.  Καρδιακός μυ</a:t>
            </a:r>
            <a:r>
              <a:rPr lang="el-GR" sz="2400" b="1" dirty="0" smtClean="0"/>
              <a:t>ς</a:t>
            </a:r>
            <a:r>
              <a:rPr lang="el-GR" sz="2400" dirty="0" smtClean="0"/>
              <a:t>:   αυτός ο μυς υπάρχει μόνο στην καρδιά, δεν λειτούργει με τη θέλησή μας . </a:t>
            </a:r>
          </a:p>
          <a:p>
            <a:pPr marL="457200" indent="-457200">
              <a:buAutoNum type="arabicPeriod"/>
            </a:pPr>
            <a:endParaRPr lang="el-GR" sz="24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1857356" y="592933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καρδιά</a:t>
            </a:r>
            <a:endParaRPr lang="en-US" sz="2800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6715140" y="6143644"/>
            <a:ext cx="24288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Καρδιακός μυς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183</Words>
  <Application>Microsoft Office PowerPoint</Application>
  <PresentationFormat>Προβολή στην οθόνη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Ερειστικό σύστημα (σκελετός) και μυϊκό σύστημα ανθρώπου</dc:title>
  <dc:creator>Panorea</dc:creator>
  <cp:lastModifiedBy>hp pc</cp:lastModifiedBy>
  <cp:revision>126</cp:revision>
  <dcterms:created xsi:type="dcterms:W3CDTF">2020-11-17T16:10:09Z</dcterms:created>
  <dcterms:modified xsi:type="dcterms:W3CDTF">2023-10-30T19:03:55Z</dcterms:modified>
</cp:coreProperties>
</file>