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9025" y="0"/>
            <a:ext cx="42449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00628" y="3357562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Ζωντανοί οργανισμοί  (ζώα,  </a:t>
            </a:r>
            <a:r>
              <a:rPr lang="el-GR" dirty="0" smtClean="0"/>
              <a:t>φ</a:t>
            </a:r>
            <a:r>
              <a:rPr lang="el-GR" dirty="0" smtClean="0"/>
              <a:t>υτά…)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85720" y="42860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Λέγοντας </a:t>
            </a:r>
            <a:r>
              <a:rPr lang="el-GR" u="sng" dirty="0" smtClean="0"/>
              <a:t>συνθήκες στου εσωτερικού περιβάλλοντος ενός ζωντανού οργανισμού εννοούμε :</a:t>
            </a:r>
            <a:endParaRPr lang="el-GR" u="sng" dirty="0"/>
          </a:p>
        </p:txBody>
      </p:sp>
      <p:sp>
        <p:nvSpPr>
          <p:cNvPr id="8" name="7 - TextBox"/>
          <p:cNvSpPr txBox="1"/>
          <p:nvPr/>
        </p:nvSpPr>
        <p:spPr>
          <a:xfrm>
            <a:off x="285720" y="221455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Την θερμοκρασία στο εσωτερικό ενός οργανισμού</a:t>
            </a:r>
          </a:p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328612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Τις τιμές του ζαχάρου  και της χοληστερίνης στο αίμα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28596" y="43576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Την ποσότητα του αίματος  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3428992" y="521495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….και άλλα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9025" y="0"/>
            <a:ext cx="42449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285720" y="42860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να είναι υγιής ένας ζωντανός οργανισμός θα πρέπει </a:t>
            </a:r>
            <a:r>
              <a:rPr lang="el-GR" u="sng" dirty="0" smtClean="0"/>
              <a:t>οι εσωτερικές συνθήκες του να είναι σταθερές</a:t>
            </a:r>
            <a:endParaRPr lang="el-GR" u="sng" dirty="0"/>
          </a:p>
        </p:txBody>
      </p:sp>
      <p:sp>
        <p:nvSpPr>
          <p:cNvPr id="9" name="8 - TextBox"/>
          <p:cNvSpPr txBox="1"/>
          <p:nvPr/>
        </p:nvSpPr>
        <p:spPr>
          <a:xfrm>
            <a:off x="500034" y="38576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θερμοκρασία πρέπει να είναι περίπου 37 βαθμοί κελσίου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42910" y="464344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χοληστερόλη του αίματος </a:t>
            </a:r>
            <a:r>
              <a:rPr lang="el-GR" dirty="0" smtClean="0"/>
              <a:t>πρέπει να είναι μεταξύ </a:t>
            </a:r>
            <a:r>
              <a:rPr lang="el-GR" dirty="0" smtClean="0"/>
              <a:t>100-129 </a:t>
            </a:r>
            <a:r>
              <a:rPr lang="el-GR" dirty="0" err="1" smtClean="0"/>
              <a:t>mg</a:t>
            </a:r>
            <a:r>
              <a:rPr lang="el-GR" dirty="0" smtClean="0"/>
              <a:t>/</a:t>
            </a:r>
            <a:r>
              <a:rPr lang="el-GR" dirty="0" err="1" smtClean="0"/>
              <a:t>dL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42910" y="55007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….και άλλα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571472" y="17859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Παράδειγμα: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714348" y="2214554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τιμές του ζαχάρου πρέπει να είναι 72 </a:t>
            </a:r>
            <a:r>
              <a:rPr lang="el-GR" dirty="0" smtClean="0"/>
              <a:t>και 110 </a:t>
            </a:r>
            <a:r>
              <a:rPr lang="el-GR" dirty="0" err="1" smtClean="0"/>
              <a:t>mg</a:t>
            </a:r>
            <a:r>
              <a:rPr lang="el-GR" dirty="0" smtClean="0"/>
              <a:t> ανά 100 </a:t>
            </a:r>
            <a:r>
              <a:rPr lang="el-GR" dirty="0" err="1" smtClean="0"/>
              <a:t>ml</a:t>
            </a:r>
            <a:r>
              <a:rPr lang="el-GR" dirty="0" smtClean="0"/>
              <a:t> (</a:t>
            </a:r>
            <a:r>
              <a:rPr lang="el-GR" dirty="0" err="1" smtClean="0"/>
              <a:t>dl</a:t>
            </a:r>
            <a:r>
              <a:rPr lang="el-GR" dirty="0" smtClean="0"/>
              <a:t>) αίματος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000628" y="2928934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Ζωντανοί οργανισμοί  (ζώα,  </a:t>
            </a:r>
            <a:r>
              <a:rPr lang="el-GR" dirty="0" smtClean="0"/>
              <a:t>φ</a:t>
            </a:r>
            <a:r>
              <a:rPr lang="el-GR" dirty="0" smtClean="0"/>
              <a:t>υτά…)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"/>
            <a:ext cx="3857620" cy="26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63907"/>
            <a:ext cx="4286248" cy="349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642910" y="28572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και στο περιβάλλον  ρίχνει χιόνι και η θερμοκρασία είναι -7 βαθμοί κελσίου, η θερμοκρασία στο εσωτερικό του ανθρώπου είναι περίπου 37 βαθμοί κελσίου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357686" y="5143512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και στο περιβάλλον  κάνει πολύ ζέστη και η θερμοκρασία είναι 42 βαθμοί κελσίου, η θερμοκρασία στο εσωτερικό του ανθρώπου είναι περίπου 37 βαθμοί κελσίου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46261"/>
            <a:ext cx="3571867" cy="291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357158" y="42860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ικανότητά </a:t>
            </a:r>
            <a:r>
              <a:rPr lang="el-GR" dirty="0" smtClean="0"/>
              <a:t>των ζωντανών οργανισμών να διατηρούν  σταθερές  τις συνθήκες στο εσωτερικό τους (ανεξάρτητα από τις συνθήκες του εξωτερικο</a:t>
            </a:r>
            <a:r>
              <a:rPr lang="el-GR" dirty="0" smtClean="0"/>
              <a:t>ύ</a:t>
            </a:r>
            <a:r>
              <a:rPr lang="el-GR" dirty="0" smtClean="0"/>
              <a:t> περιβάλλοντος)  ονομάζεται </a:t>
            </a:r>
            <a:r>
              <a:rPr lang="el-GR" b="1" dirty="0" smtClean="0"/>
              <a:t>ομοιόσταση 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221455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την ομοιόσταση οι οργανισμοί καταναλώνουν ενέργεια ….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4786314" y="38576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 μηχανισμοί που συμμετέχουν στην  ομοιόσταση ονομάζονται ομοιοστατικοί μηχανισμοί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000628" y="57150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…ακολουθούν παραδείγματα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28662" y="2428868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 </a:t>
            </a:r>
            <a:r>
              <a:rPr lang="el-GR" b="1" dirty="0" smtClean="0"/>
              <a:t>παράδειγμα</a:t>
            </a:r>
            <a:r>
              <a:rPr lang="el-GR" dirty="0" smtClean="0"/>
              <a:t>, το αναπνευστικό </a:t>
            </a:r>
            <a:r>
              <a:rPr lang="el-GR" dirty="0" smtClean="0"/>
              <a:t>σύστημα (πνεύμονες </a:t>
            </a:r>
            <a:r>
              <a:rPr lang="el-GR" dirty="0" err="1" smtClean="0"/>
              <a:t>κ.λ.π</a:t>
            </a:r>
            <a:r>
              <a:rPr lang="el-GR" dirty="0" smtClean="0"/>
              <a:t>)  </a:t>
            </a:r>
            <a:r>
              <a:rPr lang="el-GR" dirty="0" smtClean="0"/>
              <a:t>συμβάλλει στη ρύθμιση της ποσότητας οξυγόνου και διοξειδίου του άνθρακα  </a:t>
            </a:r>
            <a:r>
              <a:rPr lang="el-GR" dirty="0" smtClean="0"/>
              <a:t>στο εσωτερικό ενός ζωντανού οργανισμού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85786" y="71435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κεντρικός έλεγχος όλων των λειτουργιών του οργανισμού είναι αποτέλεσμα της συνεργασίας του νευρικού και του ενδοκρινικού συστήματος. 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20050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928802"/>
            <a:ext cx="157003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14282" y="5657671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νευρικό σύστημα</a:t>
            </a:r>
            <a:r>
              <a:rPr lang="el-GR" dirty="0" smtClean="0"/>
              <a:t> αποτελείτε από τον εγκέφαλο , τα νεύρα, τους νευρώνες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786314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ε</a:t>
            </a:r>
            <a:r>
              <a:rPr lang="el-GR" b="1" dirty="0" smtClean="0"/>
              <a:t>νδοκρινικό</a:t>
            </a:r>
            <a:r>
              <a:rPr lang="el-GR" dirty="0" smtClean="0"/>
              <a:t>  </a:t>
            </a:r>
            <a:r>
              <a:rPr lang="el-GR" b="1" dirty="0" smtClean="0"/>
              <a:t>σύστημα</a:t>
            </a:r>
            <a:r>
              <a:rPr lang="el-GR" dirty="0" smtClean="0"/>
              <a:t> </a:t>
            </a:r>
            <a:r>
              <a:rPr lang="el-GR" dirty="0" smtClean="0"/>
              <a:t>είναι ένα σύνολο </a:t>
            </a:r>
            <a:r>
              <a:rPr lang="el-GR" dirty="0" smtClean="0"/>
              <a:t>αδένων (όπως θυρεοειδής αδένας, ωοθήκες </a:t>
            </a:r>
            <a:r>
              <a:rPr lang="el-GR" dirty="0" err="1" smtClean="0"/>
              <a:t>κ.α</a:t>
            </a:r>
            <a:r>
              <a:rPr lang="el-GR" dirty="0" smtClean="0"/>
              <a:t>), </a:t>
            </a:r>
            <a:r>
              <a:rPr lang="el-GR" dirty="0" smtClean="0"/>
              <a:t>οι οποίοι </a:t>
            </a:r>
            <a:r>
              <a:rPr lang="el-GR" dirty="0" smtClean="0"/>
              <a:t> παράγουν ορμόνες οι οποίες ρυθμίζουν  ,  ισορροπία </a:t>
            </a:r>
            <a:r>
              <a:rPr lang="el-GR" dirty="0" smtClean="0"/>
              <a:t>του οργανισμού μας. 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-142900"/>
            <a:ext cx="2141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857356" y="5720380"/>
            <a:ext cx="50720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Υποδοχείς, όργανα</a:t>
            </a:r>
            <a:r>
              <a:rPr lang="el-GR" dirty="0" smtClean="0"/>
              <a:t>, που βρίσκονται σε διάφορα σημεία του οργανισμού, εντοπίζουν κάποιες μεταβολές στις συνθήκες του οργανισμού</a:t>
            </a:r>
            <a:endParaRPr lang="el-GR" dirty="0"/>
          </a:p>
        </p:txBody>
      </p:sp>
      <p:sp>
        <p:nvSpPr>
          <p:cNvPr id="5" name="4 - Βέλος προς τα κάτω"/>
          <p:cNvSpPr/>
          <p:nvPr/>
        </p:nvSpPr>
        <p:spPr>
          <a:xfrm rot="10615951">
            <a:off x="1298960" y="2319858"/>
            <a:ext cx="1150717" cy="31906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 rot="16012430">
            <a:off x="747758" y="3983053"/>
            <a:ext cx="239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Οι υποδοχείς στέλνουν μήνυμα στον εγκέφαλο για τις μεταβολές </a:t>
            </a:r>
            <a:endParaRPr lang="el-GR" sz="1200" dirty="0"/>
          </a:p>
        </p:txBody>
      </p:sp>
      <p:sp>
        <p:nvSpPr>
          <p:cNvPr id="7" name="6 - Βέλος προς τα κάτω"/>
          <p:cNvSpPr/>
          <p:nvPr/>
        </p:nvSpPr>
        <p:spPr>
          <a:xfrm rot="11061234">
            <a:off x="6480009" y="2472258"/>
            <a:ext cx="1150717" cy="31906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 rot="16457713">
            <a:off x="5928807" y="4135453"/>
            <a:ext cx="239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Οι υποδοχείς στέλνουν μήνυμα στον εγκέφαλο για τις μεταβολές </a:t>
            </a:r>
            <a:endParaRPr lang="el-GR" sz="1200" dirty="0"/>
          </a:p>
        </p:txBody>
      </p:sp>
      <p:sp>
        <p:nvSpPr>
          <p:cNvPr id="9" name="8 - TextBox"/>
          <p:cNvSpPr txBox="1"/>
          <p:nvPr/>
        </p:nvSpPr>
        <p:spPr>
          <a:xfrm>
            <a:off x="2214546" y="1576976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 ε  γ  κ   ε  φ   α    λ   ο   ς</a:t>
            </a:r>
            <a:endParaRPr lang="el-GR" sz="3200" b="1" dirty="0"/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3857620" y="2143116"/>
            <a:ext cx="2214578" cy="31906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 rot="16539840">
            <a:off x="3752104" y="2940590"/>
            <a:ext cx="2393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Ο εγκέφαλος δίνει εντολή στα διάφορά όργανα (συκώτι, πνεύμονας </a:t>
            </a:r>
            <a:r>
              <a:rPr lang="el-GR" sz="1200" dirty="0" err="1" smtClean="0"/>
              <a:t>κ.α</a:t>
            </a:r>
            <a:r>
              <a:rPr lang="el-GR" sz="1200" dirty="0" smtClean="0"/>
              <a:t>) για  να επανέλθει ο οργανισμός στις φυσιολογικές συνθήκες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353</Words>
  <PresentationFormat>Προβολή στην οθόνη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11</cp:revision>
  <dcterms:created xsi:type="dcterms:W3CDTF">2024-03-04T16:48:21Z</dcterms:created>
  <dcterms:modified xsi:type="dcterms:W3CDTF">2024-03-04T20:07:24Z</dcterms:modified>
</cp:coreProperties>
</file>