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1%CF%8C%CE%BC%CF%80%CE%B5%CF%81%CF%84_%CE%9A%CE%BF%CF%87" TargetMode="External"/><Relationship Id="rId2" Type="http://schemas.openxmlformats.org/officeDocument/2006/relationships/hyperlink" Target="http://el.wikipedia.org/wiki/%CE%9B%CE%BF%CF%85%CE%AF_%CE%A0%CE%B1%CF%83%CF%84%CE%AD%CF%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928662" y="428604"/>
            <a:ext cx="7715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Ένας πολυκύτταρος οργανισμός (π.χ. άνθρωπος , γάτα κ.α.) για να είναι υγιής θα πρέπει να </a:t>
            </a:r>
            <a:r>
              <a:rPr lang="el-GR" u="sng" dirty="0" smtClean="0"/>
              <a:t>διατηρεί σταθερές τις εσωτερικές του συνθήκες </a:t>
            </a:r>
            <a:r>
              <a:rPr lang="el-GR" dirty="0" smtClean="0"/>
              <a:t>, δηλαδή να έχει ομοιόσταση.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84430"/>
            <a:ext cx="2286016" cy="38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643306" y="21431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Αν διαταραχτεί η ομοιόσταση για </a:t>
            </a:r>
            <a:r>
              <a:rPr lang="el-GR" dirty="0" smtClean="0"/>
              <a:t>μικρό </a:t>
            </a:r>
            <a:r>
              <a:rPr lang="el-GR" dirty="0" smtClean="0"/>
              <a:t>χρονικό </a:t>
            </a:r>
            <a:r>
              <a:rPr lang="el-GR" dirty="0" smtClean="0"/>
              <a:t>διάστημα, τότε ο οργανισμός ασθενεί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3214678" y="43576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Αν  η διαταραχή της ομοιόστασης συνεχιστεί  για μεγάλο χρονικό διάστημα, τότε ο οργανισμός μπορεί να πεθάνει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7158" y="285728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Για να μολύνει μια ασθένεια  πολλά άτομα , θα πρέπει ο παθογόνος μικροοργανισμός που ευθύνεται γι’ αυτή να μολύνει πολλά άτομα.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85720" y="121442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Yπάρχουν διάφοροι τρόποι μετάδοσης μιας ασθένειας , όπως: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428596" y="1857364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Με</a:t>
            </a:r>
            <a:r>
              <a:rPr lang="el-GR" b="1" dirty="0" smtClean="0"/>
              <a:t> σταγονίδια </a:t>
            </a:r>
            <a:r>
              <a:rPr lang="el-GR" dirty="0" smtClean="0"/>
              <a:t>(πολύ μικρές   σταγόνες),  όπως αυτά που δημιουργούνται όταν κάποιος </a:t>
            </a:r>
            <a:r>
              <a:rPr lang="el-GR" u="sng" dirty="0" smtClean="0"/>
              <a:t>βήχει</a:t>
            </a:r>
            <a:r>
              <a:rPr lang="el-GR" dirty="0" smtClean="0"/>
              <a:t> ή </a:t>
            </a:r>
            <a:r>
              <a:rPr lang="el-GR" u="sng" dirty="0" smtClean="0"/>
              <a:t>φταρνίζεται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00034" y="2857496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Με τη </a:t>
            </a:r>
            <a:r>
              <a:rPr lang="el-GR" b="1" dirty="0" smtClean="0"/>
              <a:t>σκόνη</a:t>
            </a:r>
            <a:r>
              <a:rPr lang="el-GR" dirty="0" smtClean="0"/>
              <a:t>, η οποία μπορεί να περιέχει κάποιους μικροοργανισμούς,  και να τους μεταφέρει πολύ μακριά.</a:t>
            </a:r>
            <a:endParaRPr lang="el-G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500174"/>
            <a:ext cx="1752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s://www.mononews.gr/wp-content/uploads/2018/06/african-du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24464"/>
            <a:ext cx="2598174" cy="173353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785786" y="4000504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Με την </a:t>
            </a:r>
            <a:r>
              <a:rPr lang="el-GR" b="1" dirty="0" smtClean="0"/>
              <a:t>επαφή με μολυσμένα αντικείμενα </a:t>
            </a:r>
            <a:r>
              <a:rPr lang="el-GR" dirty="0" smtClean="0"/>
              <a:t>(π.χ.  πετσέτες ή οδοντόβουρτσες, που έχουν πάνω τους  παθογόνα μικρόβια).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428992" y="5934670"/>
            <a:ext cx="5715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Με τα</a:t>
            </a:r>
            <a:r>
              <a:rPr lang="el-GR" b="1" dirty="0" smtClean="0"/>
              <a:t> κόπρανα</a:t>
            </a:r>
            <a:r>
              <a:rPr lang="el-GR" dirty="0" smtClean="0"/>
              <a:t>, όταν τα μικρόβια που υπάρχουν σε αυτά περάσουν στο πόσιμο νερό που πίνουμε  ή στην τροφή.</a:t>
            </a:r>
            <a:endParaRPr lang="el-GR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4429132"/>
            <a:ext cx="1852608" cy="118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142852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Yπάρχουν διάφοροι τρόποι μετάδοσης μιας ασθένειας , όπως: 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42844" y="57148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</a:t>
            </a:r>
            <a:r>
              <a:rPr lang="el-GR" b="1" dirty="0" smtClean="0"/>
              <a:t>Με τα ζώα</a:t>
            </a:r>
            <a:r>
              <a:rPr lang="el-GR" dirty="0" smtClean="0"/>
              <a:t>. Κάποια ζώα, για παράδειγμα οι μύγες, μπορούν να μεταφέρουν παθογόνους μικροοργανισμούς σε ένα τρόφιμο που κατά τα άλλα είναι απαλλαγμένο από μικρόβια.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3929066"/>
            <a:ext cx="5500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</a:t>
            </a:r>
            <a:r>
              <a:rPr lang="el-GR" b="1" dirty="0" smtClean="0"/>
              <a:t>Με το αίμα</a:t>
            </a:r>
            <a:r>
              <a:rPr lang="el-GR" dirty="0" smtClean="0"/>
              <a:t>. Σε περίπτωση που το αίμα ενός μολυσμένου ατόμου,  έρθει σε επαφή με το αίμα ενός υγιούς ατόμου (</a:t>
            </a:r>
            <a:r>
              <a:rPr lang="el-GR" u="sng" dirty="0" smtClean="0"/>
              <a:t>π.χ. με μετάγγιση αίματος</a:t>
            </a:r>
            <a:r>
              <a:rPr lang="el-GR" dirty="0" smtClean="0"/>
              <a:t>), είναι δυνατόν να προκληθεί μόλυνση του υγιούς ατόμου. 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57158" y="621508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l-GR" dirty="0" smtClean="0"/>
              <a:t>  </a:t>
            </a:r>
            <a:r>
              <a:rPr lang="el-GR" b="1" dirty="0" smtClean="0"/>
              <a:t>Με τη σεξουαλική επαφή </a:t>
            </a:r>
            <a:r>
              <a:rPr lang="el-GR" dirty="0" smtClean="0"/>
              <a:t>με μολυσμένο άτομο.</a:t>
            </a:r>
            <a:endParaRPr lang="el-G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2143140" cy="16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3525" y="0"/>
            <a:ext cx="2530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3214678" y="1857364"/>
            <a:ext cx="5929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Επίσης, κάποια ζώα, όπως το κουνούπι, ρουφούν αίμα και μεταφέρουν έτσι μικρόβια από το ένα άτομο στο άλλο. </a:t>
            </a:r>
            <a:endParaRPr lang="el-GR" dirty="0"/>
          </a:p>
        </p:txBody>
      </p:sp>
      <p:pic>
        <p:nvPicPr>
          <p:cNvPr id="23557" name="Picture 5" descr="https://www.healthreport.gr/wp-content/uploads/2017/04/%CE%B1%CE%B9%CE%BC%CE%BF%CE%BA%CE%AC%CE%B8%CE%B1%CF%81%CF%83%CE%B7-700x4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3428889" cy="2116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928662" y="1714488"/>
            <a:ext cx="135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u="sng" dirty="0" smtClean="0"/>
              <a:t>Παράδειγμα</a:t>
            </a:r>
            <a:endParaRPr lang="el-GR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2214554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Λέμε ότι σε έναν οργανισμό (π.χ. άνθρωπο ) </a:t>
            </a:r>
            <a:r>
              <a:rPr lang="el-GR" b="1" dirty="0" smtClean="0"/>
              <a:t>έχει διαταραχθεί  η ομοιόστασή του </a:t>
            </a:r>
            <a:r>
              <a:rPr lang="el-GR" dirty="0" smtClean="0"/>
              <a:t>αν έχει πολύ θερμοκρασία (</a:t>
            </a:r>
            <a:r>
              <a:rPr lang="el-GR" dirty="0" err="1" smtClean="0"/>
              <a:t>π.χ</a:t>
            </a:r>
            <a:r>
              <a:rPr lang="el-GR" dirty="0" smtClean="0"/>
              <a:t> 40 βαθμούς κελσίου) ή αν έχει ανέβει πολύ το ζάχαρό του κ.α.</a:t>
            </a:r>
            <a:endParaRPr lang="el-G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496"/>
            <a:ext cx="1995344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378618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0" y="357166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Κάποιες αιτίες που μπορούν να διαταράξουν την   ομοιόσταση   στον άνθρωπο, είναι: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42844" y="150017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Περιβαλλοντικοί παράγοντες </a:t>
            </a:r>
            <a:r>
              <a:rPr lang="el-GR" dirty="0" smtClean="0"/>
              <a:t>(π.χ. ακτινοβολίες, ακραίες μεταβολές της θερμοκρασίας)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57158" y="3214686"/>
            <a:ext cx="471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b="1" dirty="0" smtClean="0"/>
              <a:t>παθογόνοι μικροοργανισμοί </a:t>
            </a:r>
            <a:r>
              <a:rPr lang="el-GR" dirty="0" smtClean="0"/>
              <a:t>, δηλαδή μικροοργανισμοί  που βλάπτουν τον άνθρωπο (όπως είναι μερικοί ιοί, βακτήρια, μύκητες και πρωτόζωα)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857760"/>
            <a:ext cx="3192445" cy="175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5000628" y="6072206"/>
            <a:ext cx="166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Ιοί γρίπης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86322"/>
            <a:ext cx="3269223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- Ορθογώνιο"/>
          <p:cNvSpPr/>
          <p:nvPr/>
        </p:nvSpPr>
        <p:spPr>
          <a:xfrm>
            <a:off x="642910" y="5857892"/>
            <a:ext cx="231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μύκητες  ποδιών</a:t>
            </a:r>
            <a:endParaRPr lang="el-GR" sz="24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456" y="2928934"/>
            <a:ext cx="2714544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Ορθογώνιο"/>
          <p:cNvSpPr/>
          <p:nvPr/>
        </p:nvSpPr>
        <p:spPr>
          <a:xfrm>
            <a:off x="6143636" y="4143380"/>
            <a:ext cx="1664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μύκητες 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357166"/>
            <a:ext cx="8501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Κάποιες αιτίες που μπορούν να διαταράξουν την   ομοιόσταση   στον άνθρωπο, είναι: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14348" y="1142984"/>
            <a:ext cx="550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l-GR" dirty="0" smtClean="0"/>
              <a:t>ψυχολογικές διαταραχές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714348" y="2000240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l-GR" dirty="0" smtClean="0"/>
              <a:t>κληρονομικές ασθένειες (δηλαδή ασθένειες που έχουμε πάρει από τους γονείς μας)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278605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60000"/>
              <a:buFont typeface="Wingdings" pitchFamily="2" charset="2"/>
              <a:buChar char="ü"/>
            </a:pPr>
            <a:r>
              <a:rPr lang="el-GR" dirty="0" smtClean="0"/>
              <a:t>ο τρόπος ζωής ή συμπεριφοράς (π.χ. κάπνισμα, κατάχρηση οινοπνευματωδών ποτών, μη ισορροπημένη διατροφή).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8259"/>
            <a:ext cx="4786314" cy="320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58508"/>
            <a:ext cx="2643174" cy="239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78592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 αυτή την   ανακάλυψη,   οι άνθρωποι θεώρησαν ότι όλοι οι μικροοργανισμοί είναι παθογόνοι, και άρα  προκαλούν ασθένειες (αρρώστιες).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14282" y="14285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Πριν περίπου 200 χρόνια ανακαλύπτετε το μικροσκόπιο, και δυο επιστήμονες  ο </a:t>
            </a:r>
            <a:r>
              <a:rPr lang="el-GR" dirty="0" smtClean="0">
                <a:hlinkClick r:id="rId2" tooltip="Λουί Παστέρ"/>
              </a:rPr>
              <a:t>Λουί Παστέρ</a:t>
            </a:r>
            <a:r>
              <a:rPr lang="el-GR" dirty="0" smtClean="0"/>
              <a:t>  και ο  </a:t>
            </a:r>
            <a:r>
              <a:rPr lang="el-GR" dirty="0" smtClean="0">
                <a:hlinkClick r:id="rId3" tooltip="Ρόμπερτ Κοχ"/>
              </a:rPr>
              <a:t>Ρόμπερτ Κοχ</a:t>
            </a:r>
            <a:r>
              <a:rPr lang="el-GR" dirty="0" smtClean="0"/>
              <a:t>  αποδεικνύουν ότι πολλές ασθένειες στον άνθρωπο οφείλονται σε μικροοργανισμούς (μικρόβια) ,  τους οποίους μπορούμε να τους δούμε μόνο με μικροσκόπιο.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848" y="3929066"/>
            <a:ext cx="389415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5357818" y="3500438"/>
            <a:ext cx="22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Διάφορα …. μικρόβια</a:t>
            </a:r>
            <a:endParaRPr lang="el-GR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876"/>
            <a:ext cx="3521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42844" y="264318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Σήμερα βέβαια  γνωρίζουμε ότι τα περισσότερα μικρόβια, δεν είναι επικίνδυνα  για τον άνθρωπο.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28596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b="1" dirty="0" smtClean="0"/>
              <a:t>παθογόνος μικροοργανισμός </a:t>
            </a:r>
            <a:r>
              <a:rPr lang="el-GR" dirty="0" smtClean="0"/>
              <a:t>( ή παθογόνο μικρόβιο):  είναι αυτό που όταν εισέρχεται (μπαίνει) στον άνθρωπο  του προκαλεί ασθένεια  - αρρώστια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0100" y="3500438"/>
            <a:ext cx="45339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4643406" y="314324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spc="300" dirty="0" smtClean="0">
                <a:solidFill>
                  <a:srgbClr val="FF0000"/>
                </a:solidFill>
              </a:rPr>
              <a:t>Παθογόνα   Μικρόβια    τετάνου</a:t>
            </a:r>
            <a:endParaRPr lang="el-GR" b="1" spc="300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85720" y="142873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Ξενιστής: </a:t>
            </a:r>
            <a:r>
              <a:rPr lang="el-GR" dirty="0" smtClean="0"/>
              <a:t>είναι ο οργανισμός (ζώο ή φυτό) μέσα στον οποίο έχει εισέλθει (έχει μπει) ένας παθογόνος μικροοργανισμός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71472" y="200024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, αν σε ένα άνθρωπο έχει εισέλθει  το μικρόβιο του τετάνου, τότε αυτός ο άνθρωπος είναι ξενιστής γιαυτό το μικρόβιο. 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42148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Η είσοδος του παθογόνου μικροοργανισμού σε έναν ξενιστή ονομάζεται </a:t>
            </a:r>
            <a:r>
              <a:rPr lang="el-GR" b="1" dirty="0" smtClean="0"/>
              <a:t>μόλυνση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, η είσοδος του μικροβίου του τετάνου στον άνθρωπο, ονομάζεται μόλυνση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28572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Συμπτώματα μιας ασθένειας  </a:t>
            </a:r>
            <a:r>
              <a:rPr lang="el-GR" dirty="0" smtClean="0"/>
              <a:t>: είναι  αυτά που εμφανίζει ο οργανισμός όταν ασθενεί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785786" y="1428736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: συμπτώματα μιας ασθένειας μπορεί να είναι: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1285852" y="20595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  πυρετός</a:t>
            </a:r>
            <a:endParaRPr lang="el-G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786" y="3188961"/>
            <a:ext cx="3786214" cy="366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2714612" y="20595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 βήχας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000496" y="20595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 πόνος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5357818" y="205953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el-GR" dirty="0" smtClean="0"/>
              <a:t> και άλλα 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2844" y="49291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Διάγνωση μιας ασθένειας</a:t>
            </a:r>
            <a:r>
              <a:rPr lang="el-GR" dirty="0" smtClean="0"/>
              <a:t>: Ο γιατρός μελετά τα συμπτώματα που έχει ένας ασθενής, και  διαπιστώνει τι ασθένεια έχει ο ασθενής.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Αυτή η διαδικασία ονομάζεται   </a:t>
            </a:r>
            <a:r>
              <a:rPr lang="el-GR" b="1" dirty="0" smtClean="0"/>
              <a:t>διάγνωση</a:t>
            </a:r>
            <a:r>
              <a:rPr lang="el-GR" dirty="0" smtClean="0"/>
              <a:t>, και είναι   η αναγνώριση της ασθένειας.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/>
          <p:nvPr/>
        </p:nvSpPr>
        <p:spPr>
          <a:xfrm>
            <a:off x="357158" y="121442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περίοδος επώασης ενός παθογόνου μικροοργανισμού</a:t>
            </a:r>
            <a:r>
              <a:rPr lang="el-GR" dirty="0" smtClean="0"/>
              <a:t>:  Είναι ο χρόνος από την είσοδο του μικροβίου στον οργανισμό (= μόλυνση), έως την πρώτη εμφάνιση των  συμπτωμάτων της ασθένειας που προκάλεσε ο μικροοργανισμός.</a:t>
            </a:r>
          </a:p>
          <a:p>
            <a:endParaRPr lang="el-GR" dirty="0" smtClean="0"/>
          </a:p>
        </p:txBody>
      </p:sp>
      <p:pic>
        <p:nvPicPr>
          <p:cNvPr id="20482" name="Picture 2" descr="https://www.healthweb.gr/wp-content/uploads/2020/03/11/coronavirus-graphic-web-fe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0056" y="4147926"/>
            <a:ext cx="4903944" cy="2710074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500034" y="3000372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περίοδος επώασης, μπορεί να είναι κάποιες ώρες ή  μέρες ή μήνες….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450057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Μολυσματική ασθένεια: </a:t>
            </a:r>
            <a:r>
              <a:rPr lang="el-GR" dirty="0" smtClean="0"/>
              <a:t>είναι η ασθένεια που μπορεί  να μεταδοθεί από ένα  άτομο σε ένα άλλο  άτομο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85720" y="6000768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/>
              <a:t>Παράδειγμα</a:t>
            </a:r>
            <a:r>
              <a:rPr lang="el-GR" dirty="0" smtClean="0"/>
              <a:t> η γρίπη είναι μολυσματική ασθένεια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/>
          <p:nvPr/>
        </p:nvSpPr>
        <p:spPr>
          <a:xfrm>
            <a:off x="357158" y="57148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Επιδημία μιας ασθένειας </a:t>
            </a:r>
            <a:r>
              <a:rPr lang="el-GR" dirty="0" smtClean="0"/>
              <a:t>Όταν  σε μια συγκεκριμένη χρονική (π.χ.  σε ένα μήνα ή σε  ένα έτος) ένας μεγάλος αριθμός ανθρώπων </a:t>
            </a:r>
            <a:r>
              <a:rPr lang="el-GR" u="sng" dirty="0" smtClean="0"/>
              <a:t>σε ένα τόπο (χωριά , πόλεις)  ή σε μια χώρα</a:t>
            </a:r>
            <a:r>
              <a:rPr lang="el-GR" dirty="0" smtClean="0"/>
              <a:t> , ασθενήσει από μια μολυσματική ασθένεια  τότε λέμε ότι έχουμε επιδημία</a:t>
            </a:r>
            <a:endParaRPr lang="el-G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73109"/>
            <a:ext cx="3908427" cy="408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428596" y="3500438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Πανδημία μιας ασθένειας </a:t>
            </a:r>
            <a:r>
              <a:rPr lang="el-GR" dirty="0" smtClean="0"/>
              <a:t>Όταν  σε μια συγκεκριμένη χρονική (π.χ.  σε ένα μήνα ή σε  ένα έτος) ένας μεγάλος αριθμός ανθρώπων σε </a:t>
            </a:r>
            <a:r>
              <a:rPr lang="el-GR" u="sng" dirty="0" smtClean="0"/>
              <a:t>δυο ή περισσότερες χώρες </a:t>
            </a:r>
            <a:r>
              <a:rPr lang="el-GR" dirty="0" smtClean="0"/>
              <a:t>ασθενήσει, από μια μολυσματική ασθένεια  τότε λέμε ότι έχουμε πανδημία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813</Words>
  <PresentationFormat>Προβολή στην οθόνη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user</cp:lastModifiedBy>
  <cp:revision>77</cp:revision>
  <dcterms:created xsi:type="dcterms:W3CDTF">2024-03-04T20:22:33Z</dcterms:created>
  <dcterms:modified xsi:type="dcterms:W3CDTF">2024-03-26T09:21:38Z</dcterms:modified>
</cp:coreProperties>
</file>