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70" r:id="rId6"/>
    <p:sldId id="271" r:id="rId7"/>
    <p:sldId id="268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42910" y="285728"/>
            <a:ext cx="7715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Για να μπορέσουμε να καταπολεμήσουμε τις ασθένειες που προκαλούν οι παθογόνοι μικροοργανισμοί, είναι σημαντικό να </a:t>
            </a:r>
            <a:r>
              <a:rPr lang="el-GR" dirty="0" smtClean="0"/>
              <a:t> μελετήσουμε:, </a:t>
            </a:r>
            <a:endParaRPr lang="el-GR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857760"/>
            <a:ext cx="3192445" cy="175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5000628" y="6072206"/>
            <a:ext cx="166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Ιοί γρίπης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38738"/>
            <a:ext cx="2714544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285720" y="4643446"/>
            <a:ext cx="1664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μύκητες 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428728" y="1142984"/>
            <a:ext cx="5852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την </a:t>
            </a:r>
            <a:r>
              <a:rPr lang="el-GR" dirty="0" smtClean="0"/>
              <a:t>δομή τους και τον τρόπο ζωής </a:t>
            </a:r>
            <a:r>
              <a:rPr lang="el-GR" dirty="0" smtClean="0"/>
              <a:t>αυτών των μικροβίων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1643042" y="1785926"/>
            <a:ext cx="3580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 τον τρόπο που αναπαράγονται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1285852" y="2357430"/>
            <a:ext cx="714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 τον τρόπο που μπαίνουν σε ένα οργανισμό (πολυκύτταρο ή μονοκύτταρο ζωντανό οργανισμό)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357158" y="3643314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γνώσεις </a:t>
            </a:r>
            <a:r>
              <a:rPr lang="el-GR" dirty="0" smtClean="0"/>
              <a:t>αυτές για τα μικρόβια,  </a:t>
            </a:r>
            <a:r>
              <a:rPr lang="el-GR" dirty="0" smtClean="0"/>
              <a:t>μας επιτρέπουν όχι μόνο να καταπολεμήσουμε πολλές ασθένειες (</a:t>
            </a:r>
            <a:r>
              <a:rPr lang="el-GR" b="1" dirty="0" smtClean="0"/>
              <a:t>θεραπεία</a:t>
            </a:r>
            <a:r>
              <a:rPr lang="el-GR" dirty="0" smtClean="0"/>
              <a:t>), </a:t>
            </a:r>
            <a:r>
              <a:rPr lang="el-GR" dirty="0" smtClean="0"/>
              <a:t>αλλά </a:t>
            </a:r>
            <a:r>
              <a:rPr lang="el-GR" dirty="0" smtClean="0"/>
              <a:t>το κυριότερο, να ανακαλύψουμε τρόπους για να τις αποφύγουμε (</a:t>
            </a:r>
            <a:r>
              <a:rPr lang="el-GR" b="1" dirty="0" smtClean="0"/>
              <a:t>πρόληψη</a:t>
            </a:r>
            <a:r>
              <a:rPr lang="el-GR" dirty="0" smtClean="0"/>
              <a:t>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214290"/>
            <a:ext cx="850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παθογόνοι μικροοργανισμοί μπορεί να είναι: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357158" y="928670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b="1" dirty="0" smtClean="0"/>
              <a:t> </a:t>
            </a:r>
            <a:r>
              <a:rPr lang="el-GR" b="1" dirty="0" smtClean="0"/>
              <a:t>Βακτήρια</a:t>
            </a:r>
            <a:endParaRPr lang="el-G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857760"/>
            <a:ext cx="3192445" cy="175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5357818" y="6072206"/>
            <a:ext cx="575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Ιοί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88" y="5058803"/>
            <a:ext cx="2714544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Ορθογώνιο"/>
          <p:cNvSpPr/>
          <p:nvPr/>
        </p:nvSpPr>
        <p:spPr>
          <a:xfrm>
            <a:off x="-32" y="6273249"/>
            <a:ext cx="1664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μύκητες 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929058" y="928670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b="1" dirty="0" smtClean="0"/>
              <a:t>Ιοί</a:t>
            </a:r>
            <a:endParaRPr lang="el-GR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357158" y="1571612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b="1" dirty="0" smtClean="0"/>
              <a:t>Μύκητες</a:t>
            </a:r>
            <a:endParaRPr lang="el-GR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3214678" y="1714488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b="1" dirty="0" smtClean="0"/>
              <a:t>Πρωτόζωα</a:t>
            </a:r>
            <a:endParaRPr lang="el-GR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1285852" y="24288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Εξηγώ στη συνέχεια…</a:t>
            </a:r>
            <a:endParaRPr lang="el-G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0"/>
            <a:ext cx="25908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Ορθογώνιο"/>
          <p:cNvSpPr/>
          <p:nvPr/>
        </p:nvSpPr>
        <p:spPr>
          <a:xfrm>
            <a:off x="5786446" y="1643050"/>
            <a:ext cx="161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Βακτήρια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627" y="2571744"/>
            <a:ext cx="1603373" cy="154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- Ορθογώνιο"/>
          <p:cNvSpPr/>
          <p:nvPr/>
        </p:nvSpPr>
        <p:spPr>
          <a:xfrm>
            <a:off x="6000760" y="3571876"/>
            <a:ext cx="1781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Πρωτόζωα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8" grpId="0"/>
      <p:bldP spid="13" grpId="0"/>
      <p:bldP spid="14" grpId="0"/>
      <p:bldP spid="15" grpId="0"/>
      <p:bldP spid="17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0"/>
            <a:ext cx="25908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Ορθογώνιο"/>
          <p:cNvSpPr/>
          <p:nvPr/>
        </p:nvSpPr>
        <p:spPr>
          <a:xfrm>
            <a:off x="1428728" y="142852"/>
            <a:ext cx="161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Βακτήρια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0" y="857232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</a:t>
            </a:r>
            <a:r>
              <a:rPr lang="el-GR" dirty="0" smtClean="0"/>
              <a:t>περισσότερα βακτήρια </a:t>
            </a:r>
            <a:r>
              <a:rPr lang="el-GR" dirty="0" smtClean="0"/>
              <a:t>δεν είναι επικίνδυνα για τον άνθρωπο.  Μάλιστα μερικά είναι και χρήσιμα για τον άνθρωπο, και υπάρχουν μέσα στον οργανισμό μας..</a:t>
            </a:r>
          </a:p>
        </p:txBody>
      </p:sp>
      <p:sp>
        <p:nvSpPr>
          <p:cNvPr id="21" name="20 - TextBox"/>
          <p:cNvSpPr txBox="1"/>
          <p:nvPr/>
        </p:nvSpPr>
        <p:spPr>
          <a:xfrm>
            <a:off x="0" y="2214554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Παράδειγμα, μέσα στο έντερο του ανθρώπου ζουν βακτήρια, που παράγουν την </a:t>
            </a:r>
            <a:r>
              <a:rPr lang="el-GR" b="1" dirty="0" smtClean="0"/>
              <a:t>βιταμίνη Κ</a:t>
            </a:r>
            <a:r>
              <a:rPr lang="el-GR" dirty="0" smtClean="0"/>
              <a:t>, η οποία βοηθά στην πήξη του αίματος.</a:t>
            </a:r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428596" y="357187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βακτήρια που βλάπτουν (προκαλούν ασθένειες) σε ένα οργανισμό το κάνουν με δύο τρόπους:</a:t>
            </a:r>
            <a:endParaRPr lang="el-GR" dirty="0"/>
          </a:p>
        </p:txBody>
      </p:sp>
      <p:sp>
        <p:nvSpPr>
          <p:cNvPr id="23" name="22 - Ορθογώνιο"/>
          <p:cNvSpPr/>
          <p:nvPr/>
        </p:nvSpPr>
        <p:spPr>
          <a:xfrm>
            <a:off x="642910" y="4500570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030A0"/>
              </a:buClr>
              <a:buSzPct val="150000"/>
              <a:buFont typeface="Wingdings" pitchFamily="2" charset="2"/>
              <a:buChar char="Ø"/>
            </a:pPr>
            <a:r>
              <a:rPr lang="el-GR" dirty="0" smtClean="0"/>
              <a:t>Τα ίδια τα  βακτήρια καταστρέφουν τα κύτταρα (πολλά ίδια κύτταρα φτιάχνουν ένα ιστό).  Τότε λέμε ότι </a:t>
            </a:r>
            <a:r>
              <a:rPr lang="el-GR" b="1" dirty="0" smtClean="0"/>
              <a:t>προσβάλλον άμεσα </a:t>
            </a:r>
            <a:r>
              <a:rPr lang="el-GR" dirty="0" smtClean="0"/>
              <a:t>(απευθείας δηλαδή) τον οργανισμό. 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571472" y="5500702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SzPct val="150000"/>
              <a:buFont typeface="Wingdings" pitchFamily="2" charset="2"/>
              <a:buChar char="Ø"/>
            </a:pPr>
            <a:r>
              <a:rPr lang="el-GR" dirty="0" smtClean="0"/>
              <a:t>Τα βακτήρια παράγουν κάποιες βλαβερές για τον άνθρωπο ουσίες,  που ονομάζονται τοξίνες. Αυτές οι </a:t>
            </a:r>
            <a:r>
              <a:rPr lang="el-GR" b="1" dirty="0" smtClean="0"/>
              <a:t>τοξίνες</a:t>
            </a:r>
            <a:r>
              <a:rPr lang="el-GR" dirty="0" smtClean="0"/>
              <a:t> στη συνέχεια βλάπτουν τα κύτταρα. </a:t>
            </a:r>
            <a:r>
              <a:rPr lang="el-GR" dirty="0" smtClean="0"/>
              <a:t>Τότε λέμε ότι </a:t>
            </a:r>
            <a:r>
              <a:rPr lang="el-GR" dirty="0" smtClean="0"/>
              <a:t>τα βακτήρια </a:t>
            </a:r>
            <a:r>
              <a:rPr lang="el-GR" b="1" dirty="0" smtClean="0"/>
              <a:t>προσβάλλον έμμεσα </a:t>
            </a:r>
            <a:r>
              <a:rPr lang="el-GR" dirty="0" smtClean="0"/>
              <a:t>(όχι απευθείας </a:t>
            </a:r>
            <a:r>
              <a:rPr lang="el-GR" dirty="0" smtClean="0"/>
              <a:t>δηλαδή) τον οργανισμό.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000636"/>
            <a:ext cx="247320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7237471" y="4605941"/>
            <a:ext cx="166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Ιοί γρίπης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643174" y="0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l-GR" sz="3200" b="1" dirty="0" smtClean="0">
                <a:solidFill>
                  <a:srgbClr val="FF0000"/>
                </a:solidFill>
              </a:rPr>
              <a:t>Ιοί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14282" y="500042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Όταν ένας ιός βρίσκεται στο περιβάλλον, έξω από κάποιο  κύτταρο ζωντανού οργανισμού , τότε δεν εμφανίζει τα χαρακτηριστικά της ζωής (δηλαδή δεν τρέφεται , δεν αναπαράγεται κ.τ.λ.)  Γιαυτό μερικοί επιστήμονες θεωρούν ότι οι ιοί δεν ανήκουν στους ζωντανούς οργανισμούς.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0" y="1857364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Αντίθετα όταν ένας ιός μπει μέσα  (δηλαδή εισέλθει) σε ένα κύτταρο, τότε χρησιμοποιεί τους μηχανισμούς του κυττάρου,  και εμφανίζει τα χαρακτηριστικά της ζωής (δηλαδή αναπαράγεται, τρέφεται κ.τ.λ.) . </a:t>
            </a:r>
            <a:r>
              <a:rPr lang="el-GR" dirty="0" smtClean="0"/>
              <a:t>Γιαυτό μερικοί επιστήμονες θεωρούν ότι οι ιοί </a:t>
            </a:r>
            <a:r>
              <a:rPr lang="el-GR" dirty="0" smtClean="0"/>
              <a:t> ανήκουν </a:t>
            </a:r>
            <a:r>
              <a:rPr lang="el-GR" dirty="0" smtClean="0"/>
              <a:t>στους ζωντανούς οργανισμούς.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269081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22 - Ευθύγραμμο βέλος σύνδεσης"/>
          <p:cNvCxnSpPr/>
          <p:nvPr/>
        </p:nvCxnSpPr>
        <p:spPr>
          <a:xfrm rot="5400000" flipH="1" flipV="1">
            <a:off x="1964513" y="3964785"/>
            <a:ext cx="785818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2357422" y="357187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Ιοί που βρίσκονται μέσα σε κύτταρο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 rot="5400000">
            <a:off x="357158" y="6000768"/>
            <a:ext cx="857256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Ελεύθερη σχεδίαση"/>
          <p:cNvSpPr/>
          <p:nvPr/>
        </p:nvSpPr>
        <p:spPr>
          <a:xfrm>
            <a:off x="602673" y="4012447"/>
            <a:ext cx="2111805" cy="2063728"/>
          </a:xfrm>
          <a:custGeom>
            <a:avLst/>
            <a:gdLst>
              <a:gd name="connsiteX0" fmla="*/ 238991 w 2111805"/>
              <a:gd name="connsiteY0" fmla="*/ 185480 h 2063728"/>
              <a:gd name="connsiteX1" fmla="*/ 197427 w 2111805"/>
              <a:gd name="connsiteY1" fmla="*/ 206262 h 2063728"/>
              <a:gd name="connsiteX2" fmla="*/ 166254 w 2111805"/>
              <a:gd name="connsiteY2" fmla="*/ 268608 h 2063728"/>
              <a:gd name="connsiteX3" fmla="*/ 145472 w 2111805"/>
              <a:gd name="connsiteY3" fmla="*/ 310171 h 2063728"/>
              <a:gd name="connsiteX4" fmla="*/ 155863 w 2111805"/>
              <a:gd name="connsiteY4" fmla="*/ 414080 h 2063728"/>
              <a:gd name="connsiteX5" fmla="*/ 187036 w 2111805"/>
              <a:gd name="connsiteY5" fmla="*/ 445253 h 2063728"/>
              <a:gd name="connsiteX6" fmla="*/ 270163 w 2111805"/>
              <a:gd name="connsiteY6" fmla="*/ 466035 h 2063728"/>
              <a:gd name="connsiteX7" fmla="*/ 322118 w 2111805"/>
              <a:gd name="connsiteY7" fmla="*/ 486817 h 2063728"/>
              <a:gd name="connsiteX8" fmla="*/ 311727 w 2111805"/>
              <a:gd name="connsiteY8" fmla="*/ 694635 h 2063728"/>
              <a:gd name="connsiteX9" fmla="*/ 238991 w 2111805"/>
              <a:gd name="connsiteY9" fmla="*/ 736198 h 2063728"/>
              <a:gd name="connsiteX10" fmla="*/ 72736 w 2111805"/>
              <a:gd name="connsiteY10" fmla="*/ 756980 h 2063728"/>
              <a:gd name="connsiteX11" fmla="*/ 51954 w 2111805"/>
              <a:gd name="connsiteY11" fmla="*/ 798544 h 2063728"/>
              <a:gd name="connsiteX12" fmla="*/ 31172 w 2111805"/>
              <a:gd name="connsiteY12" fmla="*/ 829717 h 2063728"/>
              <a:gd name="connsiteX13" fmla="*/ 0 w 2111805"/>
              <a:gd name="connsiteY13" fmla="*/ 954408 h 2063728"/>
              <a:gd name="connsiteX14" fmla="*/ 20782 w 2111805"/>
              <a:gd name="connsiteY14" fmla="*/ 1328480 h 2063728"/>
              <a:gd name="connsiteX15" fmla="*/ 62345 w 2111805"/>
              <a:gd name="connsiteY15" fmla="*/ 1390826 h 2063728"/>
              <a:gd name="connsiteX16" fmla="*/ 145472 w 2111805"/>
              <a:gd name="connsiteY16" fmla="*/ 1525908 h 2063728"/>
              <a:gd name="connsiteX17" fmla="*/ 176645 w 2111805"/>
              <a:gd name="connsiteY17" fmla="*/ 1567471 h 2063728"/>
              <a:gd name="connsiteX18" fmla="*/ 207818 w 2111805"/>
              <a:gd name="connsiteY18" fmla="*/ 1629817 h 2063728"/>
              <a:gd name="connsiteX19" fmla="*/ 218209 w 2111805"/>
              <a:gd name="connsiteY19" fmla="*/ 1660989 h 2063728"/>
              <a:gd name="connsiteX20" fmla="*/ 270163 w 2111805"/>
              <a:gd name="connsiteY20" fmla="*/ 1733726 h 2063728"/>
              <a:gd name="connsiteX21" fmla="*/ 301336 w 2111805"/>
              <a:gd name="connsiteY21" fmla="*/ 1806462 h 2063728"/>
              <a:gd name="connsiteX22" fmla="*/ 332509 w 2111805"/>
              <a:gd name="connsiteY22" fmla="*/ 1816853 h 2063728"/>
              <a:gd name="connsiteX23" fmla="*/ 363682 w 2111805"/>
              <a:gd name="connsiteY23" fmla="*/ 1848026 h 2063728"/>
              <a:gd name="connsiteX24" fmla="*/ 384463 w 2111805"/>
              <a:gd name="connsiteY24" fmla="*/ 1899980 h 2063728"/>
              <a:gd name="connsiteX25" fmla="*/ 426027 w 2111805"/>
              <a:gd name="connsiteY25" fmla="*/ 1920762 h 2063728"/>
              <a:gd name="connsiteX26" fmla="*/ 633845 w 2111805"/>
              <a:gd name="connsiteY26" fmla="*/ 1941544 h 2063728"/>
              <a:gd name="connsiteX27" fmla="*/ 675409 w 2111805"/>
              <a:gd name="connsiteY27" fmla="*/ 1951935 h 2063728"/>
              <a:gd name="connsiteX28" fmla="*/ 727363 w 2111805"/>
              <a:gd name="connsiteY28" fmla="*/ 1972717 h 2063728"/>
              <a:gd name="connsiteX29" fmla="*/ 789709 w 2111805"/>
              <a:gd name="connsiteY29" fmla="*/ 1983108 h 2063728"/>
              <a:gd name="connsiteX30" fmla="*/ 852054 w 2111805"/>
              <a:gd name="connsiteY30" fmla="*/ 2003889 h 2063728"/>
              <a:gd name="connsiteX31" fmla="*/ 924791 w 2111805"/>
              <a:gd name="connsiteY31" fmla="*/ 2014280 h 2063728"/>
              <a:gd name="connsiteX32" fmla="*/ 1184563 w 2111805"/>
              <a:gd name="connsiteY32" fmla="*/ 2035062 h 2063728"/>
              <a:gd name="connsiteX33" fmla="*/ 1433945 w 2111805"/>
              <a:gd name="connsiteY33" fmla="*/ 2045453 h 2063728"/>
              <a:gd name="connsiteX34" fmla="*/ 1496291 w 2111805"/>
              <a:gd name="connsiteY34" fmla="*/ 2014280 h 2063728"/>
              <a:gd name="connsiteX35" fmla="*/ 1569027 w 2111805"/>
              <a:gd name="connsiteY35" fmla="*/ 1993498 h 2063728"/>
              <a:gd name="connsiteX36" fmla="*/ 1600200 w 2111805"/>
              <a:gd name="connsiteY36" fmla="*/ 1972717 h 2063728"/>
              <a:gd name="connsiteX37" fmla="*/ 1631372 w 2111805"/>
              <a:gd name="connsiteY37" fmla="*/ 1962326 h 2063728"/>
              <a:gd name="connsiteX38" fmla="*/ 1704109 w 2111805"/>
              <a:gd name="connsiteY38" fmla="*/ 1899980 h 2063728"/>
              <a:gd name="connsiteX39" fmla="*/ 1735282 w 2111805"/>
              <a:gd name="connsiteY39" fmla="*/ 1868808 h 2063728"/>
              <a:gd name="connsiteX40" fmla="*/ 1776845 w 2111805"/>
              <a:gd name="connsiteY40" fmla="*/ 1806462 h 2063728"/>
              <a:gd name="connsiteX41" fmla="*/ 1787236 w 2111805"/>
              <a:gd name="connsiteY41" fmla="*/ 1775289 h 2063728"/>
              <a:gd name="connsiteX42" fmla="*/ 1808018 w 2111805"/>
              <a:gd name="connsiteY42" fmla="*/ 1733726 h 2063728"/>
              <a:gd name="connsiteX43" fmla="*/ 1839191 w 2111805"/>
              <a:gd name="connsiteY43" fmla="*/ 1660989 h 2063728"/>
              <a:gd name="connsiteX44" fmla="*/ 1828800 w 2111805"/>
              <a:gd name="connsiteY44" fmla="*/ 1421998 h 2063728"/>
              <a:gd name="connsiteX45" fmla="*/ 1818409 w 2111805"/>
              <a:gd name="connsiteY45" fmla="*/ 1380435 h 2063728"/>
              <a:gd name="connsiteX46" fmla="*/ 1776845 w 2111805"/>
              <a:gd name="connsiteY46" fmla="*/ 1318089 h 2063728"/>
              <a:gd name="connsiteX47" fmla="*/ 1756063 w 2111805"/>
              <a:gd name="connsiteY47" fmla="*/ 1286917 h 2063728"/>
              <a:gd name="connsiteX48" fmla="*/ 1662545 w 2111805"/>
              <a:gd name="connsiteY48" fmla="*/ 1234962 h 2063728"/>
              <a:gd name="connsiteX49" fmla="*/ 1631372 w 2111805"/>
              <a:gd name="connsiteY49" fmla="*/ 1203789 h 2063728"/>
              <a:gd name="connsiteX50" fmla="*/ 1610591 w 2111805"/>
              <a:gd name="connsiteY50" fmla="*/ 1141444 h 2063728"/>
              <a:gd name="connsiteX51" fmla="*/ 1620982 w 2111805"/>
              <a:gd name="connsiteY51" fmla="*/ 1099880 h 2063728"/>
              <a:gd name="connsiteX52" fmla="*/ 1953491 w 2111805"/>
              <a:gd name="connsiteY52" fmla="*/ 1079098 h 2063728"/>
              <a:gd name="connsiteX53" fmla="*/ 1984663 w 2111805"/>
              <a:gd name="connsiteY53" fmla="*/ 1068708 h 2063728"/>
              <a:gd name="connsiteX54" fmla="*/ 2015836 w 2111805"/>
              <a:gd name="connsiteY54" fmla="*/ 1037535 h 2063728"/>
              <a:gd name="connsiteX55" fmla="*/ 2078182 w 2111805"/>
              <a:gd name="connsiteY55" fmla="*/ 995971 h 2063728"/>
              <a:gd name="connsiteX56" fmla="*/ 2057400 w 2111805"/>
              <a:gd name="connsiteY56" fmla="*/ 746589 h 2063728"/>
              <a:gd name="connsiteX57" fmla="*/ 2026227 w 2111805"/>
              <a:gd name="connsiteY57" fmla="*/ 611508 h 2063728"/>
              <a:gd name="connsiteX58" fmla="*/ 1995054 w 2111805"/>
              <a:gd name="connsiteY58" fmla="*/ 517989 h 2063728"/>
              <a:gd name="connsiteX59" fmla="*/ 1984663 w 2111805"/>
              <a:gd name="connsiteY59" fmla="*/ 486817 h 2063728"/>
              <a:gd name="connsiteX60" fmla="*/ 1953491 w 2111805"/>
              <a:gd name="connsiteY60" fmla="*/ 455644 h 2063728"/>
              <a:gd name="connsiteX61" fmla="*/ 1880754 w 2111805"/>
              <a:gd name="connsiteY61" fmla="*/ 403689 h 2063728"/>
              <a:gd name="connsiteX62" fmla="*/ 1735282 w 2111805"/>
              <a:gd name="connsiteY62" fmla="*/ 372517 h 2063728"/>
              <a:gd name="connsiteX63" fmla="*/ 1662545 w 2111805"/>
              <a:gd name="connsiteY63" fmla="*/ 341344 h 2063728"/>
              <a:gd name="connsiteX64" fmla="*/ 1631372 w 2111805"/>
              <a:gd name="connsiteY64" fmla="*/ 320562 h 2063728"/>
              <a:gd name="connsiteX65" fmla="*/ 1589809 w 2111805"/>
              <a:gd name="connsiteY65" fmla="*/ 310171 h 2063728"/>
              <a:gd name="connsiteX66" fmla="*/ 1548245 w 2111805"/>
              <a:gd name="connsiteY66" fmla="*/ 289389 h 2063728"/>
              <a:gd name="connsiteX67" fmla="*/ 1517072 w 2111805"/>
              <a:gd name="connsiteY67" fmla="*/ 278998 h 2063728"/>
              <a:gd name="connsiteX68" fmla="*/ 1485900 w 2111805"/>
              <a:gd name="connsiteY68" fmla="*/ 258217 h 2063728"/>
              <a:gd name="connsiteX69" fmla="*/ 1402772 w 2111805"/>
              <a:gd name="connsiteY69" fmla="*/ 227044 h 2063728"/>
              <a:gd name="connsiteX70" fmla="*/ 1350818 w 2111805"/>
              <a:gd name="connsiteY70" fmla="*/ 206262 h 2063728"/>
              <a:gd name="connsiteX71" fmla="*/ 1319645 w 2111805"/>
              <a:gd name="connsiteY71" fmla="*/ 195871 h 2063728"/>
              <a:gd name="connsiteX72" fmla="*/ 1288472 w 2111805"/>
              <a:gd name="connsiteY72" fmla="*/ 175089 h 2063728"/>
              <a:gd name="connsiteX73" fmla="*/ 1174172 w 2111805"/>
              <a:gd name="connsiteY73" fmla="*/ 154308 h 2063728"/>
              <a:gd name="connsiteX74" fmla="*/ 924791 w 2111805"/>
              <a:gd name="connsiteY74" fmla="*/ 112744 h 2063728"/>
              <a:gd name="connsiteX75" fmla="*/ 789709 w 2111805"/>
              <a:gd name="connsiteY75" fmla="*/ 102353 h 2063728"/>
              <a:gd name="connsiteX76" fmla="*/ 696191 w 2111805"/>
              <a:gd name="connsiteY76" fmla="*/ 91962 h 2063728"/>
              <a:gd name="connsiteX77" fmla="*/ 228600 w 2111805"/>
              <a:gd name="connsiteY77" fmla="*/ 133526 h 2063728"/>
              <a:gd name="connsiteX78" fmla="*/ 207818 w 2111805"/>
              <a:gd name="connsiteY78" fmla="*/ 164698 h 2063728"/>
              <a:gd name="connsiteX79" fmla="*/ 176645 w 2111805"/>
              <a:gd name="connsiteY79" fmla="*/ 237435 h 206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111805" h="2063728">
                <a:moveTo>
                  <a:pt x="238991" y="185480"/>
                </a:moveTo>
                <a:cubicBezTo>
                  <a:pt x="225136" y="192407"/>
                  <a:pt x="209327" y="196346"/>
                  <a:pt x="197427" y="206262"/>
                </a:cubicBezTo>
                <a:cubicBezTo>
                  <a:pt x="175239" y="224752"/>
                  <a:pt x="176499" y="244704"/>
                  <a:pt x="166254" y="268608"/>
                </a:cubicBezTo>
                <a:cubicBezTo>
                  <a:pt x="160152" y="282845"/>
                  <a:pt x="152399" y="296317"/>
                  <a:pt x="145472" y="310171"/>
                </a:cubicBezTo>
                <a:cubicBezTo>
                  <a:pt x="148936" y="344807"/>
                  <a:pt x="145626" y="380810"/>
                  <a:pt x="155863" y="414080"/>
                </a:cubicBezTo>
                <a:cubicBezTo>
                  <a:pt x="160185" y="428125"/>
                  <a:pt x="174809" y="437102"/>
                  <a:pt x="187036" y="445253"/>
                </a:cubicBezTo>
                <a:cubicBezTo>
                  <a:pt x="201997" y="455227"/>
                  <a:pt x="260625" y="463174"/>
                  <a:pt x="270163" y="466035"/>
                </a:cubicBezTo>
                <a:cubicBezTo>
                  <a:pt x="288029" y="471395"/>
                  <a:pt x="304800" y="479890"/>
                  <a:pt x="322118" y="486817"/>
                </a:cubicBezTo>
                <a:cubicBezTo>
                  <a:pt x="318654" y="556090"/>
                  <a:pt x="323611" y="626302"/>
                  <a:pt x="311727" y="694635"/>
                </a:cubicBezTo>
                <a:cubicBezTo>
                  <a:pt x="306488" y="724758"/>
                  <a:pt x="259794" y="733078"/>
                  <a:pt x="238991" y="736198"/>
                </a:cubicBezTo>
                <a:cubicBezTo>
                  <a:pt x="183759" y="744483"/>
                  <a:pt x="128154" y="750053"/>
                  <a:pt x="72736" y="756980"/>
                </a:cubicBezTo>
                <a:cubicBezTo>
                  <a:pt x="65809" y="770835"/>
                  <a:pt x="59639" y="785095"/>
                  <a:pt x="51954" y="798544"/>
                </a:cubicBezTo>
                <a:cubicBezTo>
                  <a:pt x="45758" y="809387"/>
                  <a:pt x="35121" y="817869"/>
                  <a:pt x="31172" y="829717"/>
                </a:cubicBezTo>
                <a:cubicBezTo>
                  <a:pt x="17624" y="870361"/>
                  <a:pt x="0" y="954408"/>
                  <a:pt x="0" y="954408"/>
                </a:cubicBezTo>
                <a:cubicBezTo>
                  <a:pt x="6927" y="1079099"/>
                  <a:pt x="11204" y="1203965"/>
                  <a:pt x="20782" y="1328480"/>
                </a:cubicBezTo>
                <a:cubicBezTo>
                  <a:pt x="23820" y="1367973"/>
                  <a:pt x="39525" y="1359449"/>
                  <a:pt x="62345" y="1390826"/>
                </a:cubicBezTo>
                <a:cubicBezTo>
                  <a:pt x="115761" y="1464273"/>
                  <a:pt x="103202" y="1462502"/>
                  <a:pt x="145472" y="1525908"/>
                </a:cubicBezTo>
                <a:cubicBezTo>
                  <a:pt x="155078" y="1540318"/>
                  <a:pt x="166254" y="1553617"/>
                  <a:pt x="176645" y="1567471"/>
                </a:cubicBezTo>
                <a:cubicBezTo>
                  <a:pt x="202762" y="1645822"/>
                  <a:pt x="167533" y="1549248"/>
                  <a:pt x="207818" y="1629817"/>
                </a:cubicBezTo>
                <a:cubicBezTo>
                  <a:pt x="212716" y="1639613"/>
                  <a:pt x="212775" y="1651479"/>
                  <a:pt x="218209" y="1660989"/>
                </a:cubicBezTo>
                <a:cubicBezTo>
                  <a:pt x="237046" y="1693953"/>
                  <a:pt x="254075" y="1701549"/>
                  <a:pt x="270163" y="1733726"/>
                </a:cubicBezTo>
                <a:cubicBezTo>
                  <a:pt x="282582" y="1758564"/>
                  <a:pt x="279715" y="1784841"/>
                  <a:pt x="301336" y="1806462"/>
                </a:cubicBezTo>
                <a:cubicBezTo>
                  <a:pt x="309081" y="1814207"/>
                  <a:pt x="322118" y="1813389"/>
                  <a:pt x="332509" y="1816853"/>
                </a:cubicBezTo>
                <a:cubicBezTo>
                  <a:pt x="342900" y="1827244"/>
                  <a:pt x="355894" y="1835565"/>
                  <a:pt x="363682" y="1848026"/>
                </a:cubicBezTo>
                <a:cubicBezTo>
                  <a:pt x="373567" y="1863843"/>
                  <a:pt x="372324" y="1885818"/>
                  <a:pt x="384463" y="1899980"/>
                </a:cubicBezTo>
                <a:cubicBezTo>
                  <a:pt x="394544" y="1911741"/>
                  <a:pt x="410748" y="1918215"/>
                  <a:pt x="426027" y="1920762"/>
                </a:cubicBezTo>
                <a:cubicBezTo>
                  <a:pt x="494698" y="1932207"/>
                  <a:pt x="564572" y="1934617"/>
                  <a:pt x="633845" y="1941544"/>
                </a:cubicBezTo>
                <a:cubicBezTo>
                  <a:pt x="647700" y="1945008"/>
                  <a:pt x="661861" y="1947419"/>
                  <a:pt x="675409" y="1951935"/>
                </a:cubicBezTo>
                <a:cubicBezTo>
                  <a:pt x="693104" y="1957833"/>
                  <a:pt x="709368" y="1967809"/>
                  <a:pt x="727363" y="1972717"/>
                </a:cubicBezTo>
                <a:cubicBezTo>
                  <a:pt x="747689" y="1978261"/>
                  <a:pt x="769269" y="1977998"/>
                  <a:pt x="789709" y="1983108"/>
                </a:cubicBezTo>
                <a:cubicBezTo>
                  <a:pt x="810961" y="1988421"/>
                  <a:pt x="830709" y="1998963"/>
                  <a:pt x="852054" y="2003889"/>
                </a:cubicBezTo>
                <a:cubicBezTo>
                  <a:pt x="875919" y="2009396"/>
                  <a:pt x="900406" y="2011994"/>
                  <a:pt x="924791" y="2014280"/>
                </a:cubicBezTo>
                <a:cubicBezTo>
                  <a:pt x="1011279" y="2022388"/>
                  <a:pt x="1097972" y="2028135"/>
                  <a:pt x="1184563" y="2035062"/>
                </a:cubicBezTo>
                <a:cubicBezTo>
                  <a:pt x="1313561" y="2063728"/>
                  <a:pt x="1271249" y="2063530"/>
                  <a:pt x="1433945" y="2045453"/>
                </a:cubicBezTo>
                <a:cubicBezTo>
                  <a:pt x="1467525" y="2041722"/>
                  <a:pt x="1466768" y="2029042"/>
                  <a:pt x="1496291" y="2014280"/>
                </a:cubicBezTo>
                <a:cubicBezTo>
                  <a:pt x="1511199" y="2006826"/>
                  <a:pt x="1555708" y="1996828"/>
                  <a:pt x="1569027" y="1993498"/>
                </a:cubicBezTo>
                <a:cubicBezTo>
                  <a:pt x="1579418" y="1986571"/>
                  <a:pt x="1589030" y="1978302"/>
                  <a:pt x="1600200" y="1972717"/>
                </a:cubicBezTo>
                <a:cubicBezTo>
                  <a:pt x="1609996" y="1967819"/>
                  <a:pt x="1623056" y="1969454"/>
                  <a:pt x="1631372" y="1962326"/>
                </a:cubicBezTo>
                <a:cubicBezTo>
                  <a:pt x="1716081" y="1889717"/>
                  <a:pt x="1633967" y="1923361"/>
                  <a:pt x="1704109" y="1899980"/>
                </a:cubicBezTo>
                <a:cubicBezTo>
                  <a:pt x="1714500" y="1889589"/>
                  <a:pt x="1727131" y="1881035"/>
                  <a:pt x="1735282" y="1868808"/>
                </a:cubicBezTo>
                <a:cubicBezTo>
                  <a:pt x="1795436" y="1778577"/>
                  <a:pt x="1677396" y="1905911"/>
                  <a:pt x="1776845" y="1806462"/>
                </a:cubicBezTo>
                <a:cubicBezTo>
                  <a:pt x="1780309" y="1796071"/>
                  <a:pt x="1782921" y="1785356"/>
                  <a:pt x="1787236" y="1775289"/>
                </a:cubicBezTo>
                <a:cubicBezTo>
                  <a:pt x="1793338" y="1761052"/>
                  <a:pt x="1802579" y="1748229"/>
                  <a:pt x="1808018" y="1733726"/>
                </a:cubicBezTo>
                <a:cubicBezTo>
                  <a:pt x="1836776" y="1657040"/>
                  <a:pt x="1797075" y="1724163"/>
                  <a:pt x="1839191" y="1660989"/>
                </a:cubicBezTo>
                <a:cubicBezTo>
                  <a:pt x="1835727" y="1581325"/>
                  <a:pt x="1834691" y="1501519"/>
                  <a:pt x="1828800" y="1421998"/>
                </a:cubicBezTo>
                <a:cubicBezTo>
                  <a:pt x="1827745" y="1407756"/>
                  <a:pt x="1824796" y="1393208"/>
                  <a:pt x="1818409" y="1380435"/>
                </a:cubicBezTo>
                <a:cubicBezTo>
                  <a:pt x="1807239" y="1358095"/>
                  <a:pt x="1790700" y="1338871"/>
                  <a:pt x="1776845" y="1318089"/>
                </a:cubicBezTo>
                <a:cubicBezTo>
                  <a:pt x="1769918" y="1307698"/>
                  <a:pt x="1766454" y="1293844"/>
                  <a:pt x="1756063" y="1286917"/>
                </a:cubicBezTo>
                <a:cubicBezTo>
                  <a:pt x="1684605" y="1239277"/>
                  <a:pt x="1717413" y="1253251"/>
                  <a:pt x="1662545" y="1234962"/>
                </a:cubicBezTo>
                <a:cubicBezTo>
                  <a:pt x="1652154" y="1224571"/>
                  <a:pt x="1638509" y="1216635"/>
                  <a:pt x="1631372" y="1203789"/>
                </a:cubicBezTo>
                <a:cubicBezTo>
                  <a:pt x="1620734" y="1184640"/>
                  <a:pt x="1610591" y="1141444"/>
                  <a:pt x="1610591" y="1141444"/>
                </a:cubicBezTo>
                <a:cubicBezTo>
                  <a:pt x="1614055" y="1127589"/>
                  <a:pt x="1606931" y="1102435"/>
                  <a:pt x="1620982" y="1099880"/>
                </a:cubicBezTo>
                <a:cubicBezTo>
                  <a:pt x="1730243" y="1080014"/>
                  <a:pt x="1842844" y="1088582"/>
                  <a:pt x="1953491" y="1079098"/>
                </a:cubicBezTo>
                <a:cubicBezTo>
                  <a:pt x="1964404" y="1078163"/>
                  <a:pt x="1974272" y="1072171"/>
                  <a:pt x="1984663" y="1068708"/>
                </a:cubicBezTo>
                <a:cubicBezTo>
                  <a:pt x="1995054" y="1058317"/>
                  <a:pt x="2003609" y="1045686"/>
                  <a:pt x="2015836" y="1037535"/>
                </a:cubicBezTo>
                <a:cubicBezTo>
                  <a:pt x="2106064" y="977383"/>
                  <a:pt x="1978737" y="1095416"/>
                  <a:pt x="2078182" y="995971"/>
                </a:cubicBezTo>
                <a:cubicBezTo>
                  <a:pt x="2111805" y="895093"/>
                  <a:pt x="2090121" y="975640"/>
                  <a:pt x="2057400" y="746589"/>
                </a:cubicBezTo>
                <a:cubicBezTo>
                  <a:pt x="2037533" y="607518"/>
                  <a:pt x="2060459" y="737023"/>
                  <a:pt x="2026227" y="611508"/>
                </a:cubicBezTo>
                <a:cubicBezTo>
                  <a:pt x="1991195" y="483057"/>
                  <a:pt x="2042682" y="629119"/>
                  <a:pt x="1995054" y="517989"/>
                </a:cubicBezTo>
                <a:cubicBezTo>
                  <a:pt x="1990739" y="507922"/>
                  <a:pt x="1990738" y="495930"/>
                  <a:pt x="1984663" y="486817"/>
                </a:cubicBezTo>
                <a:cubicBezTo>
                  <a:pt x="1976512" y="474590"/>
                  <a:pt x="1963054" y="466801"/>
                  <a:pt x="1953491" y="455644"/>
                </a:cubicBezTo>
                <a:cubicBezTo>
                  <a:pt x="1908819" y="403526"/>
                  <a:pt x="1943185" y="417562"/>
                  <a:pt x="1880754" y="403689"/>
                </a:cubicBezTo>
                <a:lnTo>
                  <a:pt x="1735282" y="372517"/>
                </a:lnTo>
                <a:cubicBezTo>
                  <a:pt x="1657020" y="320343"/>
                  <a:pt x="1756484" y="381604"/>
                  <a:pt x="1662545" y="341344"/>
                </a:cubicBezTo>
                <a:cubicBezTo>
                  <a:pt x="1651066" y="336425"/>
                  <a:pt x="1642851" y="325481"/>
                  <a:pt x="1631372" y="320562"/>
                </a:cubicBezTo>
                <a:cubicBezTo>
                  <a:pt x="1618246" y="314936"/>
                  <a:pt x="1603180" y="315185"/>
                  <a:pt x="1589809" y="310171"/>
                </a:cubicBezTo>
                <a:cubicBezTo>
                  <a:pt x="1575305" y="304732"/>
                  <a:pt x="1562483" y="295491"/>
                  <a:pt x="1548245" y="289389"/>
                </a:cubicBezTo>
                <a:cubicBezTo>
                  <a:pt x="1538178" y="285074"/>
                  <a:pt x="1526869" y="283896"/>
                  <a:pt x="1517072" y="278998"/>
                </a:cubicBezTo>
                <a:cubicBezTo>
                  <a:pt x="1505902" y="273413"/>
                  <a:pt x="1497070" y="263802"/>
                  <a:pt x="1485900" y="258217"/>
                </a:cubicBezTo>
                <a:cubicBezTo>
                  <a:pt x="1445731" y="238133"/>
                  <a:pt x="1438747" y="240535"/>
                  <a:pt x="1402772" y="227044"/>
                </a:cubicBezTo>
                <a:cubicBezTo>
                  <a:pt x="1385308" y="220495"/>
                  <a:pt x="1368282" y="212811"/>
                  <a:pt x="1350818" y="206262"/>
                </a:cubicBezTo>
                <a:cubicBezTo>
                  <a:pt x="1340562" y="202416"/>
                  <a:pt x="1329442" y="200769"/>
                  <a:pt x="1319645" y="195871"/>
                </a:cubicBezTo>
                <a:cubicBezTo>
                  <a:pt x="1308475" y="190286"/>
                  <a:pt x="1299951" y="180008"/>
                  <a:pt x="1288472" y="175089"/>
                </a:cubicBezTo>
                <a:cubicBezTo>
                  <a:pt x="1263079" y="164206"/>
                  <a:pt x="1192565" y="157373"/>
                  <a:pt x="1174172" y="154308"/>
                </a:cubicBezTo>
                <a:cubicBezTo>
                  <a:pt x="1078546" y="138371"/>
                  <a:pt x="1023448" y="124128"/>
                  <a:pt x="924791" y="112744"/>
                </a:cubicBezTo>
                <a:cubicBezTo>
                  <a:pt x="879928" y="107567"/>
                  <a:pt x="834684" y="106442"/>
                  <a:pt x="789709" y="102353"/>
                </a:cubicBezTo>
                <a:cubicBezTo>
                  <a:pt x="758473" y="99513"/>
                  <a:pt x="727364" y="95426"/>
                  <a:pt x="696191" y="91962"/>
                </a:cubicBezTo>
                <a:cubicBezTo>
                  <a:pt x="470787" y="97329"/>
                  <a:pt x="339871" y="0"/>
                  <a:pt x="228600" y="133526"/>
                </a:cubicBezTo>
                <a:cubicBezTo>
                  <a:pt x="220605" y="143120"/>
                  <a:pt x="215813" y="155104"/>
                  <a:pt x="207818" y="164698"/>
                </a:cubicBezTo>
                <a:cubicBezTo>
                  <a:pt x="166848" y="213861"/>
                  <a:pt x="176645" y="173451"/>
                  <a:pt x="176645" y="237435"/>
                </a:cubicBezTo>
              </a:path>
            </a:pathLst>
          </a:cu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Ορθογώνιο"/>
          <p:cNvSpPr/>
          <p:nvPr/>
        </p:nvSpPr>
        <p:spPr>
          <a:xfrm>
            <a:off x="214282" y="6488668"/>
            <a:ext cx="96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κύτταρο</a:t>
            </a:r>
            <a:endParaRPr lang="el-GR" dirty="0"/>
          </a:p>
        </p:txBody>
      </p:sp>
      <p:sp>
        <p:nvSpPr>
          <p:cNvPr id="29" name="28 - Έλλειψη"/>
          <p:cNvSpPr/>
          <p:nvPr/>
        </p:nvSpPr>
        <p:spPr>
          <a:xfrm>
            <a:off x="1643042" y="4429132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>
            <a:off x="2714612" y="5286388"/>
            <a:ext cx="714380" cy="500066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>
            <a:off x="2928926" y="5715016"/>
            <a:ext cx="300039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7030A0"/>
                </a:solidFill>
              </a:rPr>
              <a:t>Ιοί που έχουν αναπαραχθεί μέσα στο κύτταρο, και τώρα  βγαίνουν έξω από το κύτταρο   </a:t>
            </a:r>
            <a:endParaRPr lang="el-G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1" grpId="0"/>
      <p:bldP spid="24" grpId="0"/>
      <p:bldP spid="27" grpId="0" animBg="1"/>
      <p:bldP spid="28" grpId="0"/>
      <p:bldP spid="29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Ορθογώνιο"/>
          <p:cNvSpPr/>
          <p:nvPr/>
        </p:nvSpPr>
        <p:spPr>
          <a:xfrm>
            <a:off x="2643174" y="0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l-GR" sz="3200" b="1" dirty="0" smtClean="0">
                <a:solidFill>
                  <a:srgbClr val="FF0000"/>
                </a:solidFill>
              </a:rPr>
              <a:t>Ιοί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285720" y="428604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ιοί </a:t>
            </a:r>
            <a:r>
              <a:rPr lang="el-GR" dirty="0" smtClean="0"/>
              <a:t> πολλαπλασιάζονται </a:t>
            </a:r>
            <a:r>
              <a:rPr lang="el-GR" dirty="0" smtClean="0"/>
              <a:t>και συνθέτουν τα συστατικά </a:t>
            </a:r>
            <a:r>
              <a:rPr lang="el-GR" dirty="0" smtClean="0"/>
              <a:t>τους,  </a:t>
            </a:r>
            <a:r>
              <a:rPr lang="el-GR" dirty="0" smtClean="0"/>
              <a:t>μόνο όταν χρησιμοποιούν τα υλικά και τους μηχανισμούς των κυττάρων του οργανισμού-ξενιστή.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smtClean="0"/>
              <a:t>γεγονός αυτό όμως διαταράσσει την ομαλή λειτουργία των κυττάρων και κατά συνέπεια ολόκληρου του οργανισμού. 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214282" y="1714488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Ένας ιός μπορεί να βρίσκεται σε «λανθάνουσα κατάσταση</a:t>
            </a:r>
            <a:r>
              <a:rPr lang="el-GR" dirty="0" smtClean="0"/>
              <a:t>»  </a:t>
            </a:r>
            <a:r>
              <a:rPr lang="el-GR" dirty="0" smtClean="0"/>
              <a:t>μέσα στο κύτταρο, </a:t>
            </a:r>
            <a:r>
              <a:rPr lang="el-GR" dirty="0" smtClean="0"/>
              <a:t>δηλαδή ο ιός να μη χρησιμοποιεί το κύτταρο για να αναπαραχθεί   .</a:t>
            </a:r>
          </a:p>
          <a:p>
            <a:r>
              <a:rPr lang="el-GR" dirty="0" smtClean="0"/>
              <a:t> </a:t>
            </a:r>
            <a:r>
              <a:rPr lang="el-GR" dirty="0" smtClean="0"/>
              <a:t>Τότε ο οργανισμός που έχει προσβληθεί από αυτόν δεν εκδηλώνει κανένα σύμπτωμα. </a:t>
            </a:r>
            <a:endParaRPr lang="el-GR" dirty="0"/>
          </a:p>
        </p:txBody>
      </p:sp>
      <p:sp>
        <p:nvSpPr>
          <p:cNvPr id="19" name="18 - Ορθογώνιο"/>
          <p:cNvSpPr/>
          <p:nvPr/>
        </p:nvSpPr>
        <p:spPr>
          <a:xfrm>
            <a:off x="5143504" y="3214686"/>
            <a:ext cx="4000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Κάποια </a:t>
            </a:r>
            <a:r>
              <a:rPr lang="el-GR" dirty="0" smtClean="0"/>
              <a:t>στιγμή ο ιός μπορεί να ενεργοποιηθεί και να πολλαπλασιαστεί. Οι νέοι ιοί που θα προκύψουν θα </a:t>
            </a:r>
            <a:r>
              <a:rPr lang="el-GR" dirty="0" smtClean="0"/>
              <a:t>προσβάλουν (καταστρέψουν) </a:t>
            </a:r>
            <a:r>
              <a:rPr lang="el-GR" dirty="0" smtClean="0"/>
              <a:t>κι άλλα κύτταρα, προκαλώντας συχνά σοβαρές ασθένειες, τις ιώσεις. </a:t>
            </a:r>
            <a:endParaRPr lang="el-GR" dirty="0" smtClean="0"/>
          </a:p>
          <a:p>
            <a:r>
              <a:rPr lang="el-GR" dirty="0" smtClean="0"/>
              <a:t>Μια συνηθισμένη </a:t>
            </a:r>
            <a:r>
              <a:rPr lang="el-GR" dirty="0" smtClean="0"/>
              <a:t>ίωση είναι το κοινό κρυολόγημα.</a:t>
            </a:r>
            <a:endParaRPr lang="el-GR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269081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25 - Ευθύγραμμο βέλος σύνδεσης"/>
          <p:cNvCxnSpPr/>
          <p:nvPr/>
        </p:nvCxnSpPr>
        <p:spPr>
          <a:xfrm rot="5400000" flipH="1" flipV="1">
            <a:off x="1964513" y="3964785"/>
            <a:ext cx="785818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857224" y="357187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Ιοί που βρίσκονται μέσα σε κύτταρο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33" name="32 - Ευθύγραμμο βέλος σύνδεσης"/>
          <p:cNvCxnSpPr/>
          <p:nvPr/>
        </p:nvCxnSpPr>
        <p:spPr>
          <a:xfrm rot="5400000">
            <a:off x="357158" y="6000768"/>
            <a:ext cx="857256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- Ελεύθερη σχεδίαση"/>
          <p:cNvSpPr/>
          <p:nvPr/>
        </p:nvSpPr>
        <p:spPr>
          <a:xfrm>
            <a:off x="602673" y="4012447"/>
            <a:ext cx="2111805" cy="2063728"/>
          </a:xfrm>
          <a:custGeom>
            <a:avLst/>
            <a:gdLst>
              <a:gd name="connsiteX0" fmla="*/ 238991 w 2111805"/>
              <a:gd name="connsiteY0" fmla="*/ 185480 h 2063728"/>
              <a:gd name="connsiteX1" fmla="*/ 197427 w 2111805"/>
              <a:gd name="connsiteY1" fmla="*/ 206262 h 2063728"/>
              <a:gd name="connsiteX2" fmla="*/ 166254 w 2111805"/>
              <a:gd name="connsiteY2" fmla="*/ 268608 h 2063728"/>
              <a:gd name="connsiteX3" fmla="*/ 145472 w 2111805"/>
              <a:gd name="connsiteY3" fmla="*/ 310171 h 2063728"/>
              <a:gd name="connsiteX4" fmla="*/ 155863 w 2111805"/>
              <a:gd name="connsiteY4" fmla="*/ 414080 h 2063728"/>
              <a:gd name="connsiteX5" fmla="*/ 187036 w 2111805"/>
              <a:gd name="connsiteY5" fmla="*/ 445253 h 2063728"/>
              <a:gd name="connsiteX6" fmla="*/ 270163 w 2111805"/>
              <a:gd name="connsiteY6" fmla="*/ 466035 h 2063728"/>
              <a:gd name="connsiteX7" fmla="*/ 322118 w 2111805"/>
              <a:gd name="connsiteY7" fmla="*/ 486817 h 2063728"/>
              <a:gd name="connsiteX8" fmla="*/ 311727 w 2111805"/>
              <a:gd name="connsiteY8" fmla="*/ 694635 h 2063728"/>
              <a:gd name="connsiteX9" fmla="*/ 238991 w 2111805"/>
              <a:gd name="connsiteY9" fmla="*/ 736198 h 2063728"/>
              <a:gd name="connsiteX10" fmla="*/ 72736 w 2111805"/>
              <a:gd name="connsiteY10" fmla="*/ 756980 h 2063728"/>
              <a:gd name="connsiteX11" fmla="*/ 51954 w 2111805"/>
              <a:gd name="connsiteY11" fmla="*/ 798544 h 2063728"/>
              <a:gd name="connsiteX12" fmla="*/ 31172 w 2111805"/>
              <a:gd name="connsiteY12" fmla="*/ 829717 h 2063728"/>
              <a:gd name="connsiteX13" fmla="*/ 0 w 2111805"/>
              <a:gd name="connsiteY13" fmla="*/ 954408 h 2063728"/>
              <a:gd name="connsiteX14" fmla="*/ 20782 w 2111805"/>
              <a:gd name="connsiteY14" fmla="*/ 1328480 h 2063728"/>
              <a:gd name="connsiteX15" fmla="*/ 62345 w 2111805"/>
              <a:gd name="connsiteY15" fmla="*/ 1390826 h 2063728"/>
              <a:gd name="connsiteX16" fmla="*/ 145472 w 2111805"/>
              <a:gd name="connsiteY16" fmla="*/ 1525908 h 2063728"/>
              <a:gd name="connsiteX17" fmla="*/ 176645 w 2111805"/>
              <a:gd name="connsiteY17" fmla="*/ 1567471 h 2063728"/>
              <a:gd name="connsiteX18" fmla="*/ 207818 w 2111805"/>
              <a:gd name="connsiteY18" fmla="*/ 1629817 h 2063728"/>
              <a:gd name="connsiteX19" fmla="*/ 218209 w 2111805"/>
              <a:gd name="connsiteY19" fmla="*/ 1660989 h 2063728"/>
              <a:gd name="connsiteX20" fmla="*/ 270163 w 2111805"/>
              <a:gd name="connsiteY20" fmla="*/ 1733726 h 2063728"/>
              <a:gd name="connsiteX21" fmla="*/ 301336 w 2111805"/>
              <a:gd name="connsiteY21" fmla="*/ 1806462 h 2063728"/>
              <a:gd name="connsiteX22" fmla="*/ 332509 w 2111805"/>
              <a:gd name="connsiteY22" fmla="*/ 1816853 h 2063728"/>
              <a:gd name="connsiteX23" fmla="*/ 363682 w 2111805"/>
              <a:gd name="connsiteY23" fmla="*/ 1848026 h 2063728"/>
              <a:gd name="connsiteX24" fmla="*/ 384463 w 2111805"/>
              <a:gd name="connsiteY24" fmla="*/ 1899980 h 2063728"/>
              <a:gd name="connsiteX25" fmla="*/ 426027 w 2111805"/>
              <a:gd name="connsiteY25" fmla="*/ 1920762 h 2063728"/>
              <a:gd name="connsiteX26" fmla="*/ 633845 w 2111805"/>
              <a:gd name="connsiteY26" fmla="*/ 1941544 h 2063728"/>
              <a:gd name="connsiteX27" fmla="*/ 675409 w 2111805"/>
              <a:gd name="connsiteY27" fmla="*/ 1951935 h 2063728"/>
              <a:gd name="connsiteX28" fmla="*/ 727363 w 2111805"/>
              <a:gd name="connsiteY28" fmla="*/ 1972717 h 2063728"/>
              <a:gd name="connsiteX29" fmla="*/ 789709 w 2111805"/>
              <a:gd name="connsiteY29" fmla="*/ 1983108 h 2063728"/>
              <a:gd name="connsiteX30" fmla="*/ 852054 w 2111805"/>
              <a:gd name="connsiteY30" fmla="*/ 2003889 h 2063728"/>
              <a:gd name="connsiteX31" fmla="*/ 924791 w 2111805"/>
              <a:gd name="connsiteY31" fmla="*/ 2014280 h 2063728"/>
              <a:gd name="connsiteX32" fmla="*/ 1184563 w 2111805"/>
              <a:gd name="connsiteY32" fmla="*/ 2035062 h 2063728"/>
              <a:gd name="connsiteX33" fmla="*/ 1433945 w 2111805"/>
              <a:gd name="connsiteY33" fmla="*/ 2045453 h 2063728"/>
              <a:gd name="connsiteX34" fmla="*/ 1496291 w 2111805"/>
              <a:gd name="connsiteY34" fmla="*/ 2014280 h 2063728"/>
              <a:gd name="connsiteX35" fmla="*/ 1569027 w 2111805"/>
              <a:gd name="connsiteY35" fmla="*/ 1993498 h 2063728"/>
              <a:gd name="connsiteX36" fmla="*/ 1600200 w 2111805"/>
              <a:gd name="connsiteY36" fmla="*/ 1972717 h 2063728"/>
              <a:gd name="connsiteX37" fmla="*/ 1631372 w 2111805"/>
              <a:gd name="connsiteY37" fmla="*/ 1962326 h 2063728"/>
              <a:gd name="connsiteX38" fmla="*/ 1704109 w 2111805"/>
              <a:gd name="connsiteY38" fmla="*/ 1899980 h 2063728"/>
              <a:gd name="connsiteX39" fmla="*/ 1735282 w 2111805"/>
              <a:gd name="connsiteY39" fmla="*/ 1868808 h 2063728"/>
              <a:gd name="connsiteX40" fmla="*/ 1776845 w 2111805"/>
              <a:gd name="connsiteY40" fmla="*/ 1806462 h 2063728"/>
              <a:gd name="connsiteX41" fmla="*/ 1787236 w 2111805"/>
              <a:gd name="connsiteY41" fmla="*/ 1775289 h 2063728"/>
              <a:gd name="connsiteX42" fmla="*/ 1808018 w 2111805"/>
              <a:gd name="connsiteY42" fmla="*/ 1733726 h 2063728"/>
              <a:gd name="connsiteX43" fmla="*/ 1839191 w 2111805"/>
              <a:gd name="connsiteY43" fmla="*/ 1660989 h 2063728"/>
              <a:gd name="connsiteX44" fmla="*/ 1828800 w 2111805"/>
              <a:gd name="connsiteY44" fmla="*/ 1421998 h 2063728"/>
              <a:gd name="connsiteX45" fmla="*/ 1818409 w 2111805"/>
              <a:gd name="connsiteY45" fmla="*/ 1380435 h 2063728"/>
              <a:gd name="connsiteX46" fmla="*/ 1776845 w 2111805"/>
              <a:gd name="connsiteY46" fmla="*/ 1318089 h 2063728"/>
              <a:gd name="connsiteX47" fmla="*/ 1756063 w 2111805"/>
              <a:gd name="connsiteY47" fmla="*/ 1286917 h 2063728"/>
              <a:gd name="connsiteX48" fmla="*/ 1662545 w 2111805"/>
              <a:gd name="connsiteY48" fmla="*/ 1234962 h 2063728"/>
              <a:gd name="connsiteX49" fmla="*/ 1631372 w 2111805"/>
              <a:gd name="connsiteY49" fmla="*/ 1203789 h 2063728"/>
              <a:gd name="connsiteX50" fmla="*/ 1610591 w 2111805"/>
              <a:gd name="connsiteY50" fmla="*/ 1141444 h 2063728"/>
              <a:gd name="connsiteX51" fmla="*/ 1620982 w 2111805"/>
              <a:gd name="connsiteY51" fmla="*/ 1099880 h 2063728"/>
              <a:gd name="connsiteX52" fmla="*/ 1953491 w 2111805"/>
              <a:gd name="connsiteY52" fmla="*/ 1079098 h 2063728"/>
              <a:gd name="connsiteX53" fmla="*/ 1984663 w 2111805"/>
              <a:gd name="connsiteY53" fmla="*/ 1068708 h 2063728"/>
              <a:gd name="connsiteX54" fmla="*/ 2015836 w 2111805"/>
              <a:gd name="connsiteY54" fmla="*/ 1037535 h 2063728"/>
              <a:gd name="connsiteX55" fmla="*/ 2078182 w 2111805"/>
              <a:gd name="connsiteY55" fmla="*/ 995971 h 2063728"/>
              <a:gd name="connsiteX56" fmla="*/ 2057400 w 2111805"/>
              <a:gd name="connsiteY56" fmla="*/ 746589 h 2063728"/>
              <a:gd name="connsiteX57" fmla="*/ 2026227 w 2111805"/>
              <a:gd name="connsiteY57" fmla="*/ 611508 h 2063728"/>
              <a:gd name="connsiteX58" fmla="*/ 1995054 w 2111805"/>
              <a:gd name="connsiteY58" fmla="*/ 517989 h 2063728"/>
              <a:gd name="connsiteX59" fmla="*/ 1984663 w 2111805"/>
              <a:gd name="connsiteY59" fmla="*/ 486817 h 2063728"/>
              <a:gd name="connsiteX60" fmla="*/ 1953491 w 2111805"/>
              <a:gd name="connsiteY60" fmla="*/ 455644 h 2063728"/>
              <a:gd name="connsiteX61" fmla="*/ 1880754 w 2111805"/>
              <a:gd name="connsiteY61" fmla="*/ 403689 h 2063728"/>
              <a:gd name="connsiteX62" fmla="*/ 1735282 w 2111805"/>
              <a:gd name="connsiteY62" fmla="*/ 372517 h 2063728"/>
              <a:gd name="connsiteX63" fmla="*/ 1662545 w 2111805"/>
              <a:gd name="connsiteY63" fmla="*/ 341344 h 2063728"/>
              <a:gd name="connsiteX64" fmla="*/ 1631372 w 2111805"/>
              <a:gd name="connsiteY64" fmla="*/ 320562 h 2063728"/>
              <a:gd name="connsiteX65" fmla="*/ 1589809 w 2111805"/>
              <a:gd name="connsiteY65" fmla="*/ 310171 h 2063728"/>
              <a:gd name="connsiteX66" fmla="*/ 1548245 w 2111805"/>
              <a:gd name="connsiteY66" fmla="*/ 289389 h 2063728"/>
              <a:gd name="connsiteX67" fmla="*/ 1517072 w 2111805"/>
              <a:gd name="connsiteY67" fmla="*/ 278998 h 2063728"/>
              <a:gd name="connsiteX68" fmla="*/ 1485900 w 2111805"/>
              <a:gd name="connsiteY68" fmla="*/ 258217 h 2063728"/>
              <a:gd name="connsiteX69" fmla="*/ 1402772 w 2111805"/>
              <a:gd name="connsiteY69" fmla="*/ 227044 h 2063728"/>
              <a:gd name="connsiteX70" fmla="*/ 1350818 w 2111805"/>
              <a:gd name="connsiteY70" fmla="*/ 206262 h 2063728"/>
              <a:gd name="connsiteX71" fmla="*/ 1319645 w 2111805"/>
              <a:gd name="connsiteY71" fmla="*/ 195871 h 2063728"/>
              <a:gd name="connsiteX72" fmla="*/ 1288472 w 2111805"/>
              <a:gd name="connsiteY72" fmla="*/ 175089 h 2063728"/>
              <a:gd name="connsiteX73" fmla="*/ 1174172 w 2111805"/>
              <a:gd name="connsiteY73" fmla="*/ 154308 h 2063728"/>
              <a:gd name="connsiteX74" fmla="*/ 924791 w 2111805"/>
              <a:gd name="connsiteY74" fmla="*/ 112744 h 2063728"/>
              <a:gd name="connsiteX75" fmla="*/ 789709 w 2111805"/>
              <a:gd name="connsiteY75" fmla="*/ 102353 h 2063728"/>
              <a:gd name="connsiteX76" fmla="*/ 696191 w 2111805"/>
              <a:gd name="connsiteY76" fmla="*/ 91962 h 2063728"/>
              <a:gd name="connsiteX77" fmla="*/ 228600 w 2111805"/>
              <a:gd name="connsiteY77" fmla="*/ 133526 h 2063728"/>
              <a:gd name="connsiteX78" fmla="*/ 207818 w 2111805"/>
              <a:gd name="connsiteY78" fmla="*/ 164698 h 2063728"/>
              <a:gd name="connsiteX79" fmla="*/ 176645 w 2111805"/>
              <a:gd name="connsiteY79" fmla="*/ 237435 h 206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111805" h="2063728">
                <a:moveTo>
                  <a:pt x="238991" y="185480"/>
                </a:moveTo>
                <a:cubicBezTo>
                  <a:pt x="225136" y="192407"/>
                  <a:pt x="209327" y="196346"/>
                  <a:pt x="197427" y="206262"/>
                </a:cubicBezTo>
                <a:cubicBezTo>
                  <a:pt x="175239" y="224752"/>
                  <a:pt x="176499" y="244704"/>
                  <a:pt x="166254" y="268608"/>
                </a:cubicBezTo>
                <a:cubicBezTo>
                  <a:pt x="160152" y="282845"/>
                  <a:pt x="152399" y="296317"/>
                  <a:pt x="145472" y="310171"/>
                </a:cubicBezTo>
                <a:cubicBezTo>
                  <a:pt x="148936" y="344807"/>
                  <a:pt x="145626" y="380810"/>
                  <a:pt x="155863" y="414080"/>
                </a:cubicBezTo>
                <a:cubicBezTo>
                  <a:pt x="160185" y="428125"/>
                  <a:pt x="174809" y="437102"/>
                  <a:pt x="187036" y="445253"/>
                </a:cubicBezTo>
                <a:cubicBezTo>
                  <a:pt x="201997" y="455227"/>
                  <a:pt x="260625" y="463174"/>
                  <a:pt x="270163" y="466035"/>
                </a:cubicBezTo>
                <a:cubicBezTo>
                  <a:pt x="288029" y="471395"/>
                  <a:pt x="304800" y="479890"/>
                  <a:pt x="322118" y="486817"/>
                </a:cubicBezTo>
                <a:cubicBezTo>
                  <a:pt x="318654" y="556090"/>
                  <a:pt x="323611" y="626302"/>
                  <a:pt x="311727" y="694635"/>
                </a:cubicBezTo>
                <a:cubicBezTo>
                  <a:pt x="306488" y="724758"/>
                  <a:pt x="259794" y="733078"/>
                  <a:pt x="238991" y="736198"/>
                </a:cubicBezTo>
                <a:cubicBezTo>
                  <a:pt x="183759" y="744483"/>
                  <a:pt x="128154" y="750053"/>
                  <a:pt x="72736" y="756980"/>
                </a:cubicBezTo>
                <a:cubicBezTo>
                  <a:pt x="65809" y="770835"/>
                  <a:pt x="59639" y="785095"/>
                  <a:pt x="51954" y="798544"/>
                </a:cubicBezTo>
                <a:cubicBezTo>
                  <a:pt x="45758" y="809387"/>
                  <a:pt x="35121" y="817869"/>
                  <a:pt x="31172" y="829717"/>
                </a:cubicBezTo>
                <a:cubicBezTo>
                  <a:pt x="17624" y="870361"/>
                  <a:pt x="0" y="954408"/>
                  <a:pt x="0" y="954408"/>
                </a:cubicBezTo>
                <a:cubicBezTo>
                  <a:pt x="6927" y="1079099"/>
                  <a:pt x="11204" y="1203965"/>
                  <a:pt x="20782" y="1328480"/>
                </a:cubicBezTo>
                <a:cubicBezTo>
                  <a:pt x="23820" y="1367973"/>
                  <a:pt x="39525" y="1359449"/>
                  <a:pt x="62345" y="1390826"/>
                </a:cubicBezTo>
                <a:cubicBezTo>
                  <a:pt x="115761" y="1464273"/>
                  <a:pt x="103202" y="1462502"/>
                  <a:pt x="145472" y="1525908"/>
                </a:cubicBezTo>
                <a:cubicBezTo>
                  <a:pt x="155078" y="1540318"/>
                  <a:pt x="166254" y="1553617"/>
                  <a:pt x="176645" y="1567471"/>
                </a:cubicBezTo>
                <a:cubicBezTo>
                  <a:pt x="202762" y="1645822"/>
                  <a:pt x="167533" y="1549248"/>
                  <a:pt x="207818" y="1629817"/>
                </a:cubicBezTo>
                <a:cubicBezTo>
                  <a:pt x="212716" y="1639613"/>
                  <a:pt x="212775" y="1651479"/>
                  <a:pt x="218209" y="1660989"/>
                </a:cubicBezTo>
                <a:cubicBezTo>
                  <a:pt x="237046" y="1693953"/>
                  <a:pt x="254075" y="1701549"/>
                  <a:pt x="270163" y="1733726"/>
                </a:cubicBezTo>
                <a:cubicBezTo>
                  <a:pt x="282582" y="1758564"/>
                  <a:pt x="279715" y="1784841"/>
                  <a:pt x="301336" y="1806462"/>
                </a:cubicBezTo>
                <a:cubicBezTo>
                  <a:pt x="309081" y="1814207"/>
                  <a:pt x="322118" y="1813389"/>
                  <a:pt x="332509" y="1816853"/>
                </a:cubicBezTo>
                <a:cubicBezTo>
                  <a:pt x="342900" y="1827244"/>
                  <a:pt x="355894" y="1835565"/>
                  <a:pt x="363682" y="1848026"/>
                </a:cubicBezTo>
                <a:cubicBezTo>
                  <a:pt x="373567" y="1863843"/>
                  <a:pt x="372324" y="1885818"/>
                  <a:pt x="384463" y="1899980"/>
                </a:cubicBezTo>
                <a:cubicBezTo>
                  <a:pt x="394544" y="1911741"/>
                  <a:pt x="410748" y="1918215"/>
                  <a:pt x="426027" y="1920762"/>
                </a:cubicBezTo>
                <a:cubicBezTo>
                  <a:pt x="494698" y="1932207"/>
                  <a:pt x="564572" y="1934617"/>
                  <a:pt x="633845" y="1941544"/>
                </a:cubicBezTo>
                <a:cubicBezTo>
                  <a:pt x="647700" y="1945008"/>
                  <a:pt x="661861" y="1947419"/>
                  <a:pt x="675409" y="1951935"/>
                </a:cubicBezTo>
                <a:cubicBezTo>
                  <a:pt x="693104" y="1957833"/>
                  <a:pt x="709368" y="1967809"/>
                  <a:pt x="727363" y="1972717"/>
                </a:cubicBezTo>
                <a:cubicBezTo>
                  <a:pt x="747689" y="1978261"/>
                  <a:pt x="769269" y="1977998"/>
                  <a:pt x="789709" y="1983108"/>
                </a:cubicBezTo>
                <a:cubicBezTo>
                  <a:pt x="810961" y="1988421"/>
                  <a:pt x="830709" y="1998963"/>
                  <a:pt x="852054" y="2003889"/>
                </a:cubicBezTo>
                <a:cubicBezTo>
                  <a:pt x="875919" y="2009396"/>
                  <a:pt x="900406" y="2011994"/>
                  <a:pt x="924791" y="2014280"/>
                </a:cubicBezTo>
                <a:cubicBezTo>
                  <a:pt x="1011279" y="2022388"/>
                  <a:pt x="1097972" y="2028135"/>
                  <a:pt x="1184563" y="2035062"/>
                </a:cubicBezTo>
                <a:cubicBezTo>
                  <a:pt x="1313561" y="2063728"/>
                  <a:pt x="1271249" y="2063530"/>
                  <a:pt x="1433945" y="2045453"/>
                </a:cubicBezTo>
                <a:cubicBezTo>
                  <a:pt x="1467525" y="2041722"/>
                  <a:pt x="1466768" y="2029042"/>
                  <a:pt x="1496291" y="2014280"/>
                </a:cubicBezTo>
                <a:cubicBezTo>
                  <a:pt x="1511199" y="2006826"/>
                  <a:pt x="1555708" y="1996828"/>
                  <a:pt x="1569027" y="1993498"/>
                </a:cubicBezTo>
                <a:cubicBezTo>
                  <a:pt x="1579418" y="1986571"/>
                  <a:pt x="1589030" y="1978302"/>
                  <a:pt x="1600200" y="1972717"/>
                </a:cubicBezTo>
                <a:cubicBezTo>
                  <a:pt x="1609996" y="1967819"/>
                  <a:pt x="1623056" y="1969454"/>
                  <a:pt x="1631372" y="1962326"/>
                </a:cubicBezTo>
                <a:cubicBezTo>
                  <a:pt x="1716081" y="1889717"/>
                  <a:pt x="1633967" y="1923361"/>
                  <a:pt x="1704109" y="1899980"/>
                </a:cubicBezTo>
                <a:cubicBezTo>
                  <a:pt x="1714500" y="1889589"/>
                  <a:pt x="1727131" y="1881035"/>
                  <a:pt x="1735282" y="1868808"/>
                </a:cubicBezTo>
                <a:cubicBezTo>
                  <a:pt x="1795436" y="1778577"/>
                  <a:pt x="1677396" y="1905911"/>
                  <a:pt x="1776845" y="1806462"/>
                </a:cubicBezTo>
                <a:cubicBezTo>
                  <a:pt x="1780309" y="1796071"/>
                  <a:pt x="1782921" y="1785356"/>
                  <a:pt x="1787236" y="1775289"/>
                </a:cubicBezTo>
                <a:cubicBezTo>
                  <a:pt x="1793338" y="1761052"/>
                  <a:pt x="1802579" y="1748229"/>
                  <a:pt x="1808018" y="1733726"/>
                </a:cubicBezTo>
                <a:cubicBezTo>
                  <a:pt x="1836776" y="1657040"/>
                  <a:pt x="1797075" y="1724163"/>
                  <a:pt x="1839191" y="1660989"/>
                </a:cubicBezTo>
                <a:cubicBezTo>
                  <a:pt x="1835727" y="1581325"/>
                  <a:pt x="1834691" y="1501519"/>
                  <a:pt x="1828800" y="1421998"/>
                </a:cubicBezTo>
                <a:cubicBezTo>
                  <a:pt x="1827745" y="1407756"/>
                  <a:pt x="1824796" y="1393208"/>
                  <a:pt x="1818409" y="1380435"/>
                </a:cubicBezTo>
                <a:cubicBezTo>
                  <a:pt x="1807239" y="1358095"/>
                  <a:pt x="1790700" y="1338871"/>
                  <a:pt x="1776845" y="1318089"/>
                </a:cubicBezTo>
                <a:cubicBezTo>
                  <a:pt x="1769918" y="1307698"/>
                  <a:pt x="1766454" y="1293844"/>
                  <a:pt x="1756063" y="1286917"/>
                </a:cubicBezTo>
                <a:cubicBezTo>
                  <a:pt x="1684605" y="1239277"/>
                  <a:pt x="1717413" y="1253251"/>
                  <a:pt x="1662545" y="1234962"/>
                </a:cubicBezTo>
                <a:cubicBezTo>
                  <a:pt x="1652154" y="1224571"/>
                  <a:pt x="1638509" y="1216635"/>
                  <a:pt x="1631372" y="1203789"/>
                </a:cubicBezTo>
                <a:cubicBezTo>
                  <a:pt x="1620734" y="1184640"/>
                  <a:pt x="1610591" y="1141444"/>
                  <a:pt x="1610591" y="1141444"/>
                </a:cubicBezTo>
                <a:cubicBezTo>
                  <a:pt x="1614055" y="1127589"/>
                  <a:pt x="1606931" y="1102435"/>
                  <a:pt x="1620982" y="1099880"/>
                </a:cubicBezTo>
                <a:cubicBezTo>
                  <a:pt x="1730243" y="1080014"/>
                  <a:pt x="1842844" y="1088582"/>
                  <a:pt x="1953491" y="1079098"/>
                </a:cubicBezTo>
                <a:cubicBezTo>
                  <a:pt x="1964404" y="1078163"/>
                  <a:pt x="1974272" y="1072171"/>
                  <a:pt x="1984663" y="1068708"/>
                </a:cubicBezTo>
                <a:cubicBezTo>
                  <a:pt x="1995054" y="1058317"/>
                  <a:pt x="2003609" y="1045686"/>
                  <a:pt x="2015836" y="1037535"/>
                </a:cubicBezTo>
                <a:cubicBezTo>
                  <a:pt x="2106064" y="977383"/>
                  <a:pt x="1978737" y="1095416"/>
                  <a:pt x="2078182" y="995971"/>
                </a:cubicBezTo>
                <a:cubicBezTo>
                  <a:pt x="2111805" y="895093"/>
                  <a:pt x="2090121" y="975640"/>
                  <a:pt x="2057400" y="746589"/>
                </a:cubicBezTo>
                <a:cubicBezTo>
                  <a:pt x="2037533" y="607518"/>
                  <a:pt x="2060459" y="737023"/>
                  <a:pt x="2026227" y="611508"/>
                </a:cubicBezTo>
                <a:cubicBezTo>
                  <a:pt x="1991195" y="483057"/>
                  <a:pt x="2042682" y="629119"/>
                  <a:pt x="1995054" y="517989"/>
                </a:cubicBezTo>
                <a:cubicBezTo>
                  <a:pt x="1990739" y="507922"/>
                  <a:pt x="1990738" y="495930"/>
                  <a:pt x="1984663" y="486817"/>
                </a:cubicBezTo>
                <a:cubicBezTo>
                  <a:pt x="1976512" y="474590"/>
                  <a:pt x="1963054" y="466801"/>
                  <a:pt x="1953491" y="455644"/>
                </a:cubicBezTo>
                <a:cubicBezTo>
                  <a:pt x="1908819" y="403526"/>
                  <a:pt x="1943185" y="417562"/>
                  <a:pt x="1880754" y="403689"/>
                </a:cubicBezTo>
                <a:lnTo>
                  <a:pt x="1735282" y="372517"/>
                </a:lnTo>
                <a:cubicBezTo>
                  <a:pt x="1657020" y="320343"/>
                  <a:pt x="1756484" y="381604"/>
                  <a:pt x="1662545" y="341344"/>
                </a:cubicBezTo>
                <a:cubicBezTo>
                  <a:pt x="1651066" y="336425"/>
                  <a:pt x="1642851" y="325481"/>
                  <a:pt x="1631372" y="320562"/>
                </a:cubicBezTo>
                <a:cubicBezTo>
                  <a:pt x="1618246" y="314936"/>
                  <a:pt x="1603180" y="315185"/>
                  <a:pt x="1589809" y="310171"/>
                </a:cubicBezTo>
                <a:cubicBezTo>
                  <a:pt x="1575305" y="304732"/>
                  <a:pt x="1562483" y="295491"/>
                  <a:pt x="1548245" y="289389"/>
                </a:cubicBezTo>
                <a:cubicBezTo>
                  <a:pt x="1538178" y="285074"/>
                  <a:pt x="1526869" y="283896"/>
                  <a:pt x="1517072" y="278998"/>
                </a:cubicBezTo>
                <a:cubicBezTo>
                  <a:pt x="1505902" y="273413"/>
                  <a:pt x="1497070" y="263802"/>
                  <a:pt x="1485900" y="258217"/>
                </a:cubicBezTo>
                <a:cubicBezTo>
                  <a:pt x="1445731" y="238133"/>
                  <a:pt x="1438747" y="240535"/>
                  <a:pt x="1402772" y="227044"/>
                </a:cubicBezTo>
                <a:cubicBezTo>
                  <a:pt x="1385308" y="220495"/>
                  <a:pt x="1368282" y="212811"/>
                  <a:pt x="1350818" y="206262"/>
                </a:cubicBezTo>
                <a:cubicBezTo>
                  <a:pt x="1340562" y="202416"/>
                  <a:pt x="1329442" y="200769"/>
                  <a:pt x="1319645" y="195871"/>
                </a:cubicBezTo>
                <a:cubicBezTo>
                  <a:pt x="1308475" y="190286"/>
                  <a:pt x="1299951" y="180008"/>
                  <a:pt x="1288472" y="175089"/>
                </a:cubicBezTo>
                <a:cubicBezTo>
                  <a:pt x="1263079" y="164206"/>
                  <a:pt x="1192565" y="157373"/>
                  <a:pt x="1174172" y="154308"/>
                </a:cubicBezTo>
                <a:cubicBezTo>
                  <a:pt x="1078546" y="138371"/>
                  <a:pt x="1023448" y="124128"/>
                  <a:pt x="924791" y="112744"/>
                </a:cubicBezTo>
                <a:cubicBezTo>
                  <a:pt x="879928" y="107567"/>
                  <a:pt x="834684" y="106442"/>
                  <a:pt x="789709" y="102353"/>
                </a:cubicBezTo>
                <a:cubicBezTo>
                  <a:pt x="758473" y="99513"/>
                  <a:pt x="727364" y="95426"/>
                  <a:pt x="696191" y="91962"/>
                </a:cubicBezTo>
                <a:cubicBezTo>
                  <a:pt x="470787" y="97329"/>
                  <a:pt x="339871" y="0"/>
                  <a:pt x="228600" y="133526"/>
                </a:cubicBezTo>
                <a:cubicBezTo>
                  <a:pt x="220605" y="143120"/>
                  <a:pt x="215813" y="155104"/>
                  <a:pt x="207818" y="164698"/>
                </a:cubicBezTo>
                <a:cubicBezTo>
                  <a:pt x="166848" y="213861"/>
                  <a:pt x="176645" y="173451"/>
                  <a:pt x="176645" y="237435"/>
                </a:cubicBezTo>
              </a:path>
            </a:pathLst>
          </a:cu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Ορθογώνιο"/>
          <p:cNvSpPr/>
          <p:nvPr/>
        </p:nvSpPr>
        <p:spPr>
          <a:xfrm>
            <a:off x="214282" y="6488668"/>
            <a:ext cx="963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κύτταρο</a:t>
            </a:r>
            <a:endParaRPr lang="el-GR" dirty="0"/>
          </a:p>
        </p:txBody>
      </p:sp>
      <p:sp>
        <p:nvSpPr>
          <p:cNvPr id="36" name="35 - Έλλειψη"/>
          <p:cNvSpPr/>
          <p:nvPr/>
        </p:nvSpPr>
        <p:spPr>
          <a:xfrm>
            <a:off x="1643042" y="4429132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16200000" flipH="1">
            <a:off x="2571736" y="5429264"/>
            <a:ext cx="857256" cy="571504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TextBox"/>
          <p:cNvSpPr txBox="1"/>
          <p:nvPr/>
        </p:nvSpPr>
        <p:spPr>
          <a:xfrm>
            <a:off x="1785918" y="6211669"/>
            <a:ext cx="47863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7030A0"/>
                </a:solidFill>
              </a:rPr>
              <a:t>Ιοί που έχουν αναπαραχθεί μέσα στο κύτταρο, και τώρα  βγαίνουν έξω από το κύτταρο   </a:t>
            </a:r>
            <a:endParaRPr lang="el-G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1" grpId="0"/>
      <p:bldP spid="34" grpId="0" animBg="1"/>
      <p:bldP spid="35" grpId="0"/>
      <p:bldP spid="36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88" y="5058803"/>
            <a:ext cx="2714544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Ορθογώνιο"/>
          <p:cNvSpPr/>
          <p:nvPr/>
        </p:nvSpPr>
        <p:spPr>
          <a:xfrm>
            <a:off x="1785918" y="0"/>
            <a:ext cx="1664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μύκητες 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14282" y="47148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l-GR" b="1" dirty="0" smtClean="0"/>
              <a:t>Μύκητες</a:t>
            </a:r>
            <a:endParaRPr lang="el-GR" b="1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912" y="4214818"/>
            <a:ext cx="417108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- Ορθογώνιο"/>
          <p:cNvSpPr/>
          <p:nvPr/>
        </p:nvSpPr>
        <p:spPr>
          <a:xfrm>
            <a:off x="5500694" y="3857628"/>
            <a:ext cx="231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μύκητες  ποδιών</a:t>
            </a:r>
            <a:endParaRPr lang="el-GR" sz="2400" b="1" dirty="0"/>
          </a:p>
        </p:txBody>
      </p:sp>
      <p:sp>
        <p:nvSpPr>
          <p:cNvPr id="22" name="21 - Ορθογώνιο"/>
          <p:cNvSpPr/>
          <p:nvPr/>
        </p:nvSpPr>
        <p:spPr>
          <a:xfrm>
            <a:off x="642910" y="100010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Αρκετές είναι  οι ασθένειες που οφείλονται σε </a:t>
            </a:r>
            <a:r>
              <a:rPr lang="el-GR" dirty="0" smtClean="0"/>
              <a:t>μύκητες, με περισσότερο γνωστές τις </a:t>
            </a:r>
            <a:r>
              <a:rPr lang="el-GR" b="1" dirty="0" smtClean="0"/>
              <a:t>ασθένειες του δέρματος </a:t>
            </a:r>
            <a:r>
              <a:rPr lang="el-GR" dirty="0" smtClean="0"/>
              <a:t>(δερματικές μυκητιάσεις). </a:t>
            </a:r>
            <a:endParaRPr lang="el-GR" dirty="0"/>
          </a:p>
        </p:txBody>
      </p:sp>
      <p:sp>
        <p:nvSpPr>
          <p:cNvPr id="23" name="22 - Ορθογώνιο"/>
          <p:cNvSpPr/>
          <p:nvPr/>
        </p:nvSpPr>
        <p:spPr>
          <a:xfrm>
            <a:off x="1071538" y="2428868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Επειδή οι </a:t>
            </a:r>
            <a:r>
              <a:rPr lang="el-GR" dirty="0" smtClean="0"/>
              <a:t>ασθένειες του δέρματος   μεταδίδονται </a:t>
            </a:r>
            <a:r>
              <a:rPr lang="el-GR" dirty="0" smtClean="0"/>
              <a:t>συνήθως μέσω της επαφής με μολυσμένα αντικείμενα, είναι </a:t>
            </a:r>
            <a:r>
              <a:rPr lang="el-GR" dirty="0" smtClean="0"/>
              <a:t>καλό να </a:t>
            </a:r>
            <a:r>
              <a:rPr lang="el-GR" dirty="0" smtClean="0"/>
              <a:t>χρησιμοποιούμε δικές μας πετσέτες, χτένες κτλ.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5914"/>
            <a:ext cx="2143108" cy="206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- Ορθογώνιο"/>
          <p:cNvSpPr/>
          <p:nvPr/>
        </p:nvSpPr>
        <p:spPr>
          <a:xfrm>
            <a:off x="2000232" y="4714884"/>
            <a:ext cx="1781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Πρωτόζωα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2714612" y="214290"/>
            <a:ext cx="1781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Πρωτόζωα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928662" y="92867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Λίγα είναι τα πρωτόζωα που </a:t>
            </a:r>
            <a:r>
              <a:rPr lang="el-GR" dirty="0" smtClean="0"/>
              <a:t>  προκαλούν του </a:t>
            </a:r>
            <a:r>
              <a:rPr lang="el-GR" dirty="0" smtClean="0"/>
              <a:t>σοβαρές </a:t>
            </a:r>
            <a:r>
              <a:rPr lang="el-GR" dirty="0" smtClean="0"/>
              <a:t>ασθένειες στον άνθρωπο. </a:t>
            </a:r>
            <a:endParaRPr lang="el-GR" dirty="0"/>
          </a:p>
        </p:txBody>
      </p:sp>
      <p:sp>
        <p:nvSpPr>
          <p:cNvPr id="22" name="21 - Ορθογώνιο"/>
          <p:cNvSpPr/>
          <p:nvPr/>
        </p:nvSpPr>
        <p:spPr>
          <a:xfrm>
            <a:off x="857224" y="2928934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Ένα </a:t>
            </a:r>
            <a:r>
              <a:rPr lang="el-GR" dirty="0" smtClean="0"/>
              <a:t>πρωτόζωο το   πλασμώδιο</a:t>
            </a:r>
            <a:r>
              <a:rPr lang="el-GR" dirty="0" smtClean="0"/>
              <a:t>, </a:t>
            </a:r>
            <a:r>
              <a:rPr lang="el-GR" dirty="0" smtClean="0"/>
              <a:t> προκαλεί την ασθένεια της ελονοσίας.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572</Words>
  <PresentationFormat>Προβολή στην οθόνη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94</cp:revision>
  <dcterms:created xsi:type="dcterms:W3CDTF">2024-03-04T20:22:33Z</dcterms:created>
  <dcterms:modified xsi:type="dcterms:W3CDTF">2024-03-25T17:53:48Z</dcterms:modified>
</cp:coreProperties>
</file>