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 - Ομάδα"/>
          <p:cNvGrpSpPr/>
          <p:nvPr/>
        </p:nvGrpSpPr>
        <p:grpSpPr>
          <a:xfrm>
            <a:off x="4071934" y="1357298"/>
            <a:ext cx="3071834" cy="5119706"/>
            <a:chOff x="6484746" y="1785926"/>
            <a:chExt cx="2659254" cy="461964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46" y="1785926"/>
              <a:ext cx="2659254" cy="461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3 - Ελεύθερη σχεδίαση"/>
            <p:cNvSpPr/>
            <p:nvPr/>
          </p:nvSpPr>
          <p:spPr>
            <a:xfrm>
              <a:off x="7072330" y="4143380"/>
              <a:ext cx="1111827" cy="768928"/>
            </a:xfrm>
            <a:custGeom>
              <a:avLst/>
              <a:gdLst>
                <a:gd name="connsiteX0" fmla="*/ 207818 w 1111827"/>
                <a:gd name="connsiteY0" fmla="*/ 20782 h 768928"/>
                <a:gd name="connsiteX1" fmla="*/ 1059873 w 1111827"/>
                <a:gd name="connsiteY1" fmla="*/ 0 h 768928"/>
                <a:gd name="connsiteX2" fmla="*/ 1111827 w 1111827"/>
                <a:gd name="connsiteY2" fmla="*/ 103910 h 768928"/>
                <a:gd name="connsiteX3" fmla="*/ 987136 w 1111827"/>
                <a:gd name="connsiteY3" fmla="*/ 374073 h 768928"/>
                <a:gd name="connsiteX4" fmla="*/ 789709 w 1111827"/>
                <a:gd name="connsiteY4" fmla="*/ 477982 h 768928"/>
                <a:gd name="connsiteX5" fmla="*/ 633845 w 1111827"/>
                <a:gd name="connsiteY5" fmla="*/ 488373 h 768928"/>
                <a:gd name="connsiteX6" fmla="*/ 488373 w 1111827"/>
                <a:gd name="connsiteY6" fmla="*/ 509155 h 768928"/>
                <a:gd name="connsiteX7" fmla="*/ 415636 w 1111827"/>
                <a:gd name="connsiteY7" fmla="*/ 685800 h 768928"/>
                <a:gd name="connsiteX8" fmla="*/ 290945 w 1111827"/>
                <a:gd name="connsiteY8" fmla="*/ 685800 h 768928"/>
                <a:gd name="connsiteX9" fmla="*/ 176645 w 1111827"/>
                <a:gd name="connsiteY9" fmla="*/ 758537 h 768928"/>
                <a:gd name="connsiteX10" fmla="*/ 72736 w 1111827"/>
                <a:gd name="connsiteY10" fmla="*/ 768928 h 768928"/>
                <a:gd name="connsiteX11" fmla="*/ 0 w 1111827"/>
                <a:gd name="connsiteY11" fmla="*/ 665019 h 768928"/>
                <a:gd name="connsiteX12" fmla="*/ 20782 w 1111827"/>
                <a:gd name="connsiteY12" fmla="*/ 519546 h 768928"/>
                <a:gd name="connsiteX13" fmla="*/ 10391 w 1111827"/>
                <a:gd name="connsiteY13" fmla="*/ 322119 h 768928"/>
                <a:gd name="connsiteX14" fmla="*/ 51955 w 1111827"/>
                <a:gd name="connsiteY14" fmla="*/ 155864 h 768928"/>
                <a:gd name="connsiteX15" fmla="*/ 124691 w 1111827"/>
                <a:gd name="connsiteY15" fmla="*/ 31173 h 768928"/>
                <a:gd name="connsiteX16" fmla="*/ 270164 w 1111827"/>
                <a:gd name="connsiteY16" fmla="*/ 41564 h 7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1827" h="768928">
                  <a:moveTo>
                    <a:pt x="207818" y="20782"/>
                  </a:moveTo>
                  <a:lnTo>
                    <a:pt x="1059873" y="0"/>
                  </a:lnTo>
                  <a:lnTo>
                    <a:pt x="1111827" y="103910"/>
                  </a:lnTo>
                  <a:lnTo>
                    <a:pt x="987136" y="374073"/>
                  </a:lnTo>
                  <a:lnTo>
                    <a:pt x="789709" y="477982"/>
                  </a:lnTo>
                  <a:cubicBezTo>
                    <a:pt x="646972" y="499942"/>
                    <a:pt x="695375" y="519138"/>
                    <a:pt x="633845" y="488373"/>
                  </a:cubicBezTo>
                  <a:lnTo>
                    <a:pt x="488373" y="509155"/>
                  </a:lnTo>
                  <a:lnTo>
                    <a:pt x="415636" y="685800"/>
                  </a:lnTo>
                  <a:lnTo>
                    <a:pt x="290945" y="685800"/>
                  </a:lnTo>
                  <a:lnTo>
                    <a:pt x="176645" y="758537"/>
                  </a:lnTo>
                  <a:lnTo>
                    <a:pt x="72736" y="768928"/>
                  </a:lnTo>
                  <a:lnTo>
                    <a:pt x="0" y="665019"/>
                  </a:lnTo>
                  <a:lnTo>
                    <a:pt x="20782" y="519546"/>
                  </a:lnTo>
                  <a:lnTo>
                    <a:pt x="10391" y="322119"/>
                  </a:lnTo>
                  <a:lnTo>
                    <a:pt x="51955" y="155864"/>
                  </a:lnTo>
                  <a:lnTo>
                    <a:pt x="124691" y="31173"/>
                  </a:lnTo>
                  <a:lnTo>
                    <a:pt x="270164" y="4156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513985">
              <a:off x="7835780" y="3966666"/>
              <a:ext cx="292895" cy="5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14282" y="500042"/>
            <a:ext cx="525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Στον άνθρωπο ο </a:t>
            </a:r>
            <a:r>
              <a:rPr lang="el-GR" b="1" dirty="0" smtClean="0"/>
              <a:t>πεπτικός σωλήνας </a:t>
            </a:r>
            <a:r>
              <a:rPr lang="el-GR" dirty="0" smtClean="0"/>
              <a:t>αποτελείται από: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14348" y="20716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Στόμα ή στοματική κοιλότητα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429520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φάρυγγας</a:t>
            </a:r>
            <a:endParaRPr lang="el-GR" b="1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5572132" y="2000240"/>
            <a:ext cx="1857388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714348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οισοφάγος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14348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στομάχι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7358082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Λεπτό έντερο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71472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Παχύ έντερο</a:t>
            </a:r>
            <a:endParaRPr lang="el-GR" b="1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flipV="1">
            <a:off x="1928794" y="3429000"/>
            <a:ext cx="371477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928794" y="5857892"/>
            <a:ext cx="4143404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V="1">
            <a:off x="1928794" y="4857760"/>
            <a:ext cx="3286148" cy="1285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V="1">
            <a:off x="5643570" y="5072074"/>
            <a:ext cx="178595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V="1">
            <a:off x="2071670" y="4643446"/>
            <a:ext cx="371477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2285984" y="2357430"/>
            <a:ext cx="271464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Ελεύθερη σχεδίαση"/>
          <p:cNvSpPr/>
          <p:nvPr/>
        </p:nvSpPr>
        <p:spPr>
          <a:xfrm>
            <a:off x="5072066" y="2571744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Ελεύθερη σχεδίαση"/>
          <p:cNvSpPr/>
          <p:nvPr/>
        </p:nvSpPr>
        <p:spPr>
          <a:xfrm rot="1925280">
            <a:off x="5334995" y="2216163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5643570" y="6286520"/>
            <a:ext cx="200026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7572364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πρωκτός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0" grpId="0"/>
      <p:bldP spid="21" grpId="0"/>
      <p:bldP spid="2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71670" y="214290"/>
            <a:ext cx="507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Εσωτερικοί αμυντικοί </a:t>
            </a:r>
            <a:r>
              <a:rPr lang="el-GR" sz="2800" dirty="0" smtClean="0">
                <a:solidFill>
                  <a:srgbClr val="002060"/>
                </a:solidFill>
              </a:rPr>
              <a:t>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14282" y="100010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Οι εσωτερικοί αμυντικοί μηχανισμοί που </a:t>
            </a:r>
            <a:r>
              <a:rPr lang="el-GR" dirty="0" smtClean="0"/>
              <a:t> εξουδετερώνουν διάφορα είδη παθογόνων μικροβίων, που έχουν εισέλθει  μέσα στον οργανισμό , χωρίζονται σε δυο κατηγορίες: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199685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Γενικοί εσωτερικοί αμυντικοί μηχανισμοί :</a:t>
            </a:r>
            <a:r>
              <a:rPr lang="el-GR" dirty="0" smtClean="0"/>
              <a:t> ένας μηχανισμός μπορεί να εξοντώνει (σκοτώνει) διάφορα είδη μικροβίων.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58" y="43576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Ειδικοί εσωτερικοί αμυντικοί μηχανισμοί :</a:t>
            </a:r>
            <a:r>
              <a:rPr lang="el-GR" dirty="0" smtClean="0"/>
              <a:t> ένας μηχανισμός μπορεί να εξοντώνει ένα είδος μικροβίου ….εξηγώ στη συνέχεια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571604" y="214290"/>
            <a:ext cx="6179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Γενικοί</a:t>
            </a:r>
            <a:r>
              <a:rPr lang="el-GR" sz="2800" dirty="0" smtClean="0">
                <a:solidFill>
                  <a:srgbClr val="002060"/>
                </a:solidFill>
              </a:rPr>
              <a:t> Εσωτερικοί αμυντικοί </a:t>
            </a:r>
            <a:r>
              <a:rPr lang="el-GR" sz="2800" dirty="0" smtClean="0">
                <a:solidFill>
                  <a:srgbClr val="002060"/>
                </a:solidFill>
              </a:rPr>
              <a:t>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7158" y="114298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Ορισμένοι </a:t>
            </a:r>
            <a:r>
              <a:rPr lang="el-GR" b="1" dirty="0" smtClean="0"/>
              <a:t>γ</a:t>
            </a:r>
            <a:r>
              <a:rPr lang="el-GR" b="1" dirty="0" smtClean="0"/>
              <a:t>ενικοί εσωτερικοί αμυντικοί μηχανισμοί είναι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4357694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η </a:t>
            </a:r>
            <a:r>
              <a:rPr lang="el-GR" b="1" dirty="0" smtClean="0">
                <a:solidFill>
                  <a:srgbClr val="002060"/>
                </a:solidFill>
              </a:rPr>
              <a:t>φλεγμονή</a:t>
            </a:r>
            <a:r>
              <a:rPr lang="el-GR" dirty="0" smtClean="0"/>
              <a:t>. </a:t>
            </a:r>
            <a:r>
              <a:rPr lang="el-GR" dirty="0" smtClean="0"/>
              <a:t>Όταν σε μια περιοχή του οργανισμού καταστραφούν κύτταρα (ιστοί ), τότε σε αυτή τη περιοχή  ανεβαίνει η  θερμοκρασία , έχουμε πρήξιμο, πόνο </a:t>
            </a:r>
            <a:r>
              <a:rPr lang="el-GR" dirty="0" smtClean="0"/>
              <a:t>και </a:t>
            </a:r>
            <a:r>
              <a:rPr lang="el-GR" dirty="0" smtClean="0"/>
              <a:t>κοκκίνισμα ( επειδή συγκεντρώνεται πολύ αίμα)  σε αυτή της περιοχή, όλη αυτή η κατάσταση ονομάζεται φλεγμονή .</a:t>
            </a:r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Η φλεγμονή έχει στόχο την εξόντωση μικροβίων.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53886"/>
            <a:ext cx="2643174" cy="38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7158" y="178592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ο </a:t>
            </a:r>
            <a:r>
              <a:rPr lang="el-GR" b="1" dirty="0" smtClean="0">
                <a:solidFill>
                  <a:srgbClr val="002060"/>
                </a:solidFill>
              </a:rPr>
              <a:t>πυρετός</a:t>
            </a:r>
            <a:r>
              <a:rPr lang="el-GR" dirty="0" smtClean="0"/>
              <a:t>, δηλαδή άνοδος της θερμοκρασίας του σώματος μετά από γενικευμένη μόλυνση</a:t>
            </a:r>
            <a:endParaRPr lang="el-GR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Ο πυρετός έχει στόχο την εξόντωση μικροβίων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14488"/>
            <a:ext cx="1468461" cy="1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071538" y="214290"/>
            <a:ext cx="6210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Γενικοί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Εσωτερικοί αμυντικοί </a:t>
            </a:r>
            <a:r>
              <a:rPr lang="el-GR" sz="2800" dirty="0" smtClean="0">
                <a:solidFill>
                  <a:srgbClr val="002060"/>
                </a:solidFill>
              </a:rPr>
              <a:t>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5720" y="92867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Ορισμένοι </a:t>
            </a:r>
            <a:r>
              <a:rPr lang="el-GR" b="1" dirty="0" smtClean="0"/>
              <a:t>γ</a:t>
            </a:r>
            <a:r>
              <a:rPr lang="el-GR" b="1" dirty="0" smtClean="0"/>
              <a:t>ενικοί εσωτερικοί αμυντικοί μηχανισμοί είναι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357290" y="450057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rgbClr val="002060"/>
                </a:solidFill>
              </a:rPr>
              <a:t>φαγοκυττάρωση</a:t>
            </a:r>
            <a:r>
              <a:rPr lang="el-GR" dirty="0" smtClean="0"/>
              <a:t>. Είναι κύτταρα που τρώνε μικρόβια.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278605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rgbClr val="002060"/>
                </a:solidFill>
              </a:rPr>
              <a:t>ουσίες με </a:t>
            </a:r>
            <a:r>
              <a:rPr lang="el-GR" b="1" dirty="0" err="1" smtClean="0">
                <a:solidFill>
                  <a:srgbClr val="002060"/>
                </a:solidFill>
              </a:rPr>
              <a:t>αντιμικροβιακή</a:t>
            </a:r>
            <a:r>
              <a:rPr lang="el-GR" b="1" dirty="0" smtClean="0">
                <a:solidFill>
                  <a:srgbClr val="002060"/>
                </a:solidFill>
              </a:rPr>
              <a:t> δράση</a:t>
            </a:r>
            <a:r>
              <a:rPr lang="el-GR" dirty="0" smtClean="0"/>
              <a:t>. Είναι διάφορες ουσίες που σκοτώνουν  τα μικρόβια.</a:t>
            </a:r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6572264" y="1643050"/>
            <a:ext cx="1143008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86578" y="857232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φαγοκύτταρο</a:t>
            </a:r>
            <a:endParaRPr lang="el-GR" sz="12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7643834" y="1785926"/>
            <a:ext cx="642942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8000992" y="150017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μικρόβιο</a:t>
            </a:r>
            <a:endParaRPr lang="el-GR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18793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21321"/>
            <a:ext cx="2012667" cy="1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256"/>
            <a:ext cx="1585920" cy="12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3108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αίμα</a:t>
            </a:r>
            <a:r>
              <a:rPr lang="el-GR" dirty="0" smtClean="0"/>
              <a:t> αποτελείται από: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572132" y="2285992"/>
            <a:ext cx="110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κύτταρα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714348" y="928670"/>
            <a:ext cx="2143140" cy="1643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428596" y="2643182"/>
            <a:ext cx="10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πλάσμα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429124" y="1000108"/>
            <a:ext cx="1428760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572000" y="2643182"/>
            <a:ext cx="1285884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7215174" y="307181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214678" y="3714752"/>
            <a:ext cx="278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endParaRPr lang="el-GR" dirty="0" smtClean="0"/>
          </a:p>
        </p:txBody>
      </p:sp>
      <p:sp>
        <p:nvSpPr>
          <p:cNvPr id="16" name="15 - Ορθογώνιο"/>
          <p:cNvSpPr/>
          <p:nvPr/>
        </p:nvSpPr>
        <p:spPr>
          <a:xfrm>
            <a:off x="5857884" y="3857628"/>
            <a:ext cx="245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5857884" y="3143248"/>
            <a:ext cx="128588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6500826" y="2571744"/>
            <a:ext cx="1143008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27547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- Ευθύγραμμο βέλος σύνδεσης"/>
          <p:cNvCxnSpPr/>
          <p:nvPr/>
        </p:nvCxnSpPr>
        <p:spPr>
          <a:xfrm>
            <a:off x="1500166" y="5929330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2357422" y="628652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Σταγόνα αίματος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6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992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857620" y="564357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858016" y="2857496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r>
              <a:rPr lang="el-GR" dirty="0" smtClean="0"/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0034" y="521495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3607587" y="4750603"/>
            <a:ext cx="1285884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7" idx="1"/>
          </p:cNvCxnSpPr>
          <p:nvPr/>
        </p:nvCxnSpPr>
        <p:spPr>
          <a:xfrm>
            <a:off x="4714876" y="2643182"/>
            <a:ext cx="2143140" cy="537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357554" y="2714620"/>
            <a:ext cx="357190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857884" y="1928802"/>
            <a:ext cx="1143008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4321967" y="5036355"/>
            <a:ext cx="128588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2143108" y="3643314"/>
            <a:ext cx="2786082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71406" y="2714620"/>
            <a:ext cx="3786214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928662" y="2357430"/>
            <a:ext cx="3857652" cy="2000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5616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42844" y="464344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λευκά αιμοσφαίρια </a:t>
            </a:r>
            <a:r>
              <a:rPr lang="el-GR" dirty="0" smtClean="0"/>
              <a:t>είναι υπεύθυνα για την προστασία του οργανισμού από    μικροοργανισμούς  που προκαλούν ασθένειες.   (Συγκεκριμένα καταστρέφουν τα κακά μικρόβια)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</a:t>
            </a:r>
            <a:r>
              <a:rPr lang="el-GR" sz="2800" dirty="0" smtClean="0">
                <a:solidFill>
                  <a:srgbClr val="003300"/>
                </a:solidFill>
              </a:rPr>
              <a:t>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85720" y="78579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</a:t>
            </a:r>
            <a:r>
              <a:rPr lang="el-GR" dirty="0" smtClean="0"/>
              <a:t>το παθογόνο μικρόβιο δεν </a:t>
            </a:r>
            <a:r>
              <a:rPr lang="el-GR" dirty="0" smtClean="0"/>
              <a:t>καταστραφεί από τους γενικούς </a:t>
            </a:r>
            <a:r>
              <a:rPr lang="el-GR" dirty="0" smtClean="0"/>
              <a:t>εσωτερικούς αμυντικούς </a:t>
            </a:r>
            <a:r>
              <a:rPr lang="el-GR" dirty="0" smtClean="0"/>
              <a:t>μηχανισμούς, τότε ενεργοποιούνται οι </a:t>
            </a:r>
            <a:r>
              <a:rPr lang="el-GR" b="1" dirty="0" smtClean="0"/>
              <a:t>ειδικοί εσωτερικοί αμυντικοί μηχανισμοί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14282" y="164305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Τα μικρόβια</a:t>
            </a:r>
            <a:r>
              <a:rPr lang="el-GR" dirty="0" smtClean="0"/>
              <a:t>, μικροβιακές ουσίες κτλ</a:t>
            </a:r>
            <a:r>
              <a:rPr lang="el-GR" dirty="0" smtClean="0"/>
              <a:t>. που εισέρχονται μέσα στον οργανισμό,  ονομάζονται </a:t>
            </a:r>
            <a:r>
              <a:rPr lang="el-GR" b="1" dirty="0" smtClean="0"/>
              <a:t>αντιγόνα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57158" y="314324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Ορισμένα  λευκοκύτταρα ή λευκά αιμοσφαίρια, ( που είναι κύτταρα του αίματος), αρχικά «αναγνωρίζουν» το μικρόβιο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1498">
            <a:off x="2085986" y="4939975"/>
            <a:ext cx="37957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571604" y="5929306"/>
            <a:ext cx="1285884" cy="50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Έλλειψη"/>
          <p:cNvSpPr/>
          <p:nvPr/>
        </p:nvSpPr>
        <p:spPr>
          <a:xfrm>
            <a:off x="2714612" y="5357826"/>
            <a:ext cx="1214446" cy="107157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285720" y="628652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λευκοκύτταρο 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5214942" y="5929330"/>
            <a:ext cx="1571636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3857620" y="5286388"/>
            <a:ext cx="2571768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6643702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214282" y="228599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Παράδειγμα οι </a:t>
            </a:r>
            <a:r>
              <a:rPr lang="el-GR" dirty="0" err="1" smtClean="0"/>
              <a:t>ιοι</a:t>
            </a:r>
            <a:r>
              <a:rPr lang="el-GR" dirty="0" smtClean="0"/>
              <a:t>, το βακτήριο της χολέρας κ.α.  είναι αντιγόνα.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214282" y="400050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τα  λευκοκύτταρα παράγουν τα αντισώματα, τα </a:t>
            </a:r>
            <a:r>
              <a:rPr lang="el-GR" b="1" dirty="0" smtClean="0"/>
              <a:t>αντισώματα</a:t>
            </a:r>
            <a:r>
              <a:rPr lang="el-GR" dirty="0" smtClean="0"/>
              <a:t> είναι </a:t>
            </a:r>
            <a:r>
              <a:rPr lang="el-GR" dirty="0" smtClean="0"/>
              <a:t>έ</a:t>
            </a:r>
            <a:r>
              <a:rPr lang="el-GR" dirty="0" smtClean="0"/>
              <a:t>να είδος πρωτεΐνης.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 animBg="1"/>
      <p:bldP spid="22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</a:t>
            </a:r>
            <a:r>
              <a:rPr lang="el-GR" sz="2800" dirty="0" smtClean="0">
                <a:solidFill>
                  <a:srgbClr val="003300"/>
                </a:solidFill>
              </a:rPr>
              <a:t>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1498">
            <a:off x="1943111" y="1368074"/>
            <a:ext cx="37957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428729" y="2357405"/>
            <a:ext cx="1285884" cy="50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Έλλειψη"/>
          <p:cNvSpPr/>
          <p:nvPr/>
        </p:nvSpPr>
        <p:spPr>
          <a:xfrm>
            <a:off x="2571737" y="1785925"/>
            <a:ext cx="1214446" cy="107157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142845" y="271461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λευκοκύτταρο 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5072067" y="2357429"/>
            <a:ext cx="1571636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3714745" y="1714487"/>
            <a:ext cx="2571768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6500827" y="207167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0" y="64291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τα  λευκοκύτταρα παράγουν τα αντισώματα, τα </a:t>
            </a:r>
            <a:r>
              <a:rPr lang="el-GR" b="1" dirty="0" smtClean="0"/>
              <a:t>αντισώματα</a:t>
            </a:r>
            <a:r>
              <a:rPr lang="el-GR" dirty="0" smtClean="0"/>
              <a:t> είναι </a:t>
            </a:r>
            <a:r>
              <a:rPr lang="el-GR" dirty="0" smtClean="0"/>
              <a:t>έ</a:t>
            </a:r>
            <a:r>
              <a:rPr lang="el-GR" dirty="0" smtClean="0"/>
              <a:t>να είδος πρωτεΐνης.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285720" y="328612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αντισώματα </a:t>
            </a:r>
            <a:r>
              <a:rPr lang="el-GR" dirty="0" smtClean="0"/>
              <a:t>έχουν τέτοια  δομή ώστε </a:t>
            </a:r>
            <a:r>
              <a:rPr lang="el-GR" dirty="0" smtClean="0"/>
              <a:t>να ταιριάζουν με το αντιγόνο όπως το κλειδί με την κλειδαριά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6211669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συνδεθεί (ενωθεί) το αντιγόνο με το αντίσωμα , τότε το αντιγόνο (=παθογόνο μικρόβιο) εξουδετερώνετε (πεθαίνει).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02515">
            <a:off x="-22118" y="4168403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Έλλειψη"/>
          <p:cNvSpPr/>
          <p:nvPr/>
        </p:nvSpPr>
        <p:spPr>
          <a:xfrm>
            <a:off x="2143108" y="4786322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250761" y="5500702"/>
            <a:ext cx="122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Αντίσωμα  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1857356" y="5000636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Αντιγόνο (μικρόβιο) 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3500430" y="5072074"/>
            <a:ext cx="307183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Ορθογώνιο"/>
          <p:cNvSpPr/>
          <p:nvPr/>
        </p:nvSpPr>
        <p:spPr>
          <a:xfrm>
            <a:off x="3500430" y="4572008"/>
            <a:ext cx="32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Σύνδεση αντιγόνου με αντίσωμα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143380"/>
            <a:ext cx="3654764" cy="24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003563" cy="51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143504" y="128586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Μύτη ή ρινική κοιλότητα</a:t>
            </a:r>
            <a:endParaRPr lang="el-GR" b="1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2357422" y="1571612"/>
            <a:ext cx="2571768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857752" y="414338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Εσωτερικό γεννητικών  οργάνων </a:t>
            </a:r>
            <a:endParaRPr lang="el-GR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1928794" y="4357694"/>
            <a:ext cx="2786082" cy="85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ΠΡΟΣΟΧΗ!!!!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785786" y="57148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ένα μικρόβιο βρίσκεται: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228599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στο εσωτερικό </a:t>
            </a:r>
            <a:r>
              <a:rPr lang="el-GR" dirty="0" smtClean="0"/>
              <a:t>της μύτης, της στοματικής κοιλότητας, των βλεφάρων, αλλά και των γεννητικών οργάνων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28596" y="114298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στο </a:t>
            </a:r>
            <a:r>
              <a:rPr lang="el-GR" dirty="0" smtClean="0"/>
              <a:t>πεπτικό </a:t>
            </a:r>
            <a:r>
              <a:rPr lang="el-GR" dirty="0" smtClean="0"/>
              <a:t>σωλήνα </a:t>
            </a:r>
            <a:r>
              <a:rPr lang="el-GR" dirty="0" smtClean="0"/>
              <a:t>(ο </a:t>
            </a:r>
            <a:r>
              <a:rPr lang="el-GR" dirty="0" smtClean="0"/>
              <a:t>οποίος αρχίζει από το στόμα, οισοφάγο, στομάχι, έντερα και καταλήγει στο πρωκτό) και θεωρείτε ανοικτός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350043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Τότε θεωρούμε ότι το </a:t>
            </a:r>
            <a:r>
              <a:rPr lang="el-GR" u="sng" dirty="0" smtClean="0"/>
              <a:t>μικρόβιο δεν έχει εισέλθει ακόμη μέσα στον οργανισμό του ανθρώπου</a:t>
            </a:r>
            <a:endParaRPr lang="el-GR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693030"/>
            <a:ext cx="2428892" cy="41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5715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Πολλά επιθηλιακά κύτταρα  συνδέονται στενά μεταξύ τους, και σχηματίζουν τον επιθηλιακό ιστό. Ο επιθηλιακός ιστός σχηματίζει μεμβράνες που καλύπτουν εσωτερικές κοιλότητες του σώματος (</a:t>
            </a:r>
            <a:r>
              <a:rPr lang="el-GR" dirty="0" err="1" smtClean="0"/>
              <a:t>π.χ</a:t>
            </a:r>
            <a:r>
              <a:rPr lang="el-GR" dirty="0" smtClean="0"/>
              <a:t> ρινική κοιλότητα κ.α. 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0222"/>
            <a:ext cx="5500726" cy="409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Ελεύθερη σχεδίαση"/>
          <p:cNvSpPr/>
          <p:nvPr/>
        </p:nvSpPr>
        <p:spPr>
          <a:xfrm>
            <a:off x="761959" y="3740727"/>
            <a:ext cx="3398736" cy="831273"/>
          </a:xfrm>
          <a:custGeom>
            <a:avLst/>
            <a:gdLst>
              <a:gd name="connsiteX0" fmla="*/ 277132 w 3398736"/>
              <a:gd name="connsiteY0" fmla="*/ 831273 h 831273"/>
              <a:gd name="connsiteX1" fmla="*/ 412214 w 3398736"/>
              <a:gd name="connsiteY1" fmla="*/ 800100 h 831273"/>
              <a:gd name="connsiteX2" fmla="*/ 578468 w 3398736"/>
              <a:gd name="connsiteY2" fmla="*/ 758537 h 831273"/>
              <a:gd name="connsiteX3" fmla="*/ 640814 w 3398736"/>
              <a:gd name="connsiteY3" fmla="*/ 727364 h 831273"/>
              <a:gd name="connsiteX4" fmla="*/ 713550 w 3398736"/>
              <a:gd name="connsiteY4" fmla="*/ 696191 h 831273"/>
              <a:gd name="connsiteX5" fmla="*/ 796677 w 3398736"/>
              <a:gd name="connsiteY5" fmla="*/ 665018 h 831273"/>
              <a:gd name="connsiteX6" fmla="*/ 838241 w 3398736"/>
              <a:gd name="connsiteY6" fmla="*/ 644237 h 831273"/>
              <a:gd name="connsiteX7" fmla="*/ 879805 w 3398736"/>
              <a:gd name="connsiteY7" fmla="*/ 633846 h 831273"/>
              <a:gd name="connsiteX8" fmla="*/ 1004496 w 3398736"/>
              <a:gd name="connsiteY8" fmla="*/ 613064 h 831273"/>
              <a:gd name="connsiteX9" fmla="*/ 1222705 w 3398736"/>
              <a:gd name="connsiteY9" fmla="*/ 592282 h 831273"/>
              <a:gd name="connsiteX10" fmla="*/ 1337005 w 3398736"/>
              <a:gd name="connsiteY10" fmla="*/ 571500 h 831273"/>
              <a:gd name="connsiteX11" fmla="*/ 1409741 w 3398736"/>
              <a:gd name="connsiteY11" fmla="*/ 561109 h 831273"/>
              <a:gd name="connsiteX12" fmla="*/ 1482477 w 3398736"/>
              <a:gd name="connsiteY12" fmla="*/ 540328 h 831273"/>
              <a:gd name="connsiteX13" fmla="*/ 1575996 w 3398736"/>
              <a:gd name="connsiteY13" fmla="*/ 529937 h 831273"/>
              <a:gd name="connsiteX14" fmla="*/ 1814986 w 3398736"/>
              <a:gd name="connsiteY14" fmla="*/ 498764 h 831273"/>
              <a:gd name="connsiteX15" fmla="*/ 1856550 w 3398736"/>
              <a:gd name="connsiteY15" fmla="*/ 477982 h 831273"/>
              <a:gd name="connsiteX16" fmla="*/ 2126714 w 3398736"/>
              <a:gd name="connsiteY16" fmla="*/ 488373 h 831273"/>
              <a:gd name="connsiteX17" fmla="*/ 2157886 w 3398736"/>
              <a:gd name="connsiteY17" fmla="*/ 498764 h 831273"/>
              <a:gd name="connsiteX18" fmla="*/ 2189059 w 3398736"/>
              <a:gd name="connsiteY18" fmla="*/ 519546 h 831273"/>
              <a:gd name="connsiteX19" fmla="*/ 2428050 w 3398736"/>
              <a:gd name="connsiteY19" fmla="*/ 509155 h 831273"/>
              <a:gd name="connsiteX20" fmla="*/ 2677432 w 3398736"/>
              <a:gd name="connsiteY20" fmla="*/ 477982 h 831273"/>
              <a:gd name="connsiteX21" fmla="*/ 3041114 w 3398736"/>
              <a:gd name="connsiteY21" fmla="*/ 477982 h 831273"/>
              <a:gd name="connsiteX22" fmla="*/ 3072286 w 3398736"/>
              <a:gd name="connsiteY22" fmla="*/ 467591 h 831273"/>
              <a:gd name="connsiteX23" fmla="*/ 3124241 w 3398736"/>
              <a:gd name="connsiteY23" fmla="*/ 446809 h 831273"/>
              <a:gd name="connsiteX24" fmla="*/ 3207368 w 3398736"/>
              <a:gd name="connsiteY24" fmla="*/ 436418 h 831273"/>
              <a:gd name="connsiteX25" fmla="*/ 3248932 w 3398736"/>
              <a:gd name="connsiteY25" fmla="*/ 426028 h 831273"/>
              <a:gd name="connsiteX26" fmla="*/ 3280105 w 3398736"/>
              <a:gd name="connsiteY26" fmla="*/ 405246 h 831273"/>
              <a:gd name="connsiteX27" fmla="*/ 3311277 w 3398736"/>
              <a:gd name="connsiteY27" fmla="*/ 394855 h 831273"/>
              <a:gd name="connsiteX28" fmla="*/ 3332059 w 3398736"/>
              <a:gd name="connsiteY28" fmla="*/ 363682 h 831273"/>
              <a:gd name="connsiteX29" fmla="*/ 3384014 w 3398736"/>
              <a:gd name="connsiteY29" fmla="*/ 301337 h 831273"/>
              <a:gd name="connsiteX30" fmla="*/ 3394405 w 3398736"/>
              <a:gd name="connsiteY30" fmla="*/ 270164 h 831273"/>
              <a:gd name="connsiteX31" fmla="*/ 3384014 w 3398736"/>
              <a:gd name="connsiteY31" fmla="*/ 155864 h 831273"/>
              <a:gd name="connsiteX32" fmla="*/ 3373623 w 3398736"/>
              <a:gd name="connsiteY32" fmla="*/ 124691 h 831273"/>
              <a:gd name="connsiteX33" fmla="*/ 3311277 w 3398736"/>
              <a:gd name="connsiteY33" fmla="*/ 93518 h 831273"/>
              <a:gd name="connsiteX34" fmla="*/ 3269714 w 3398736"/>
              <a:gd name="connsiteY34" fmla="*/ 72737 h 831273"/>
              <a:gd name="connsiteX35" fmla="*/ 3196977 w 3398736"/>
              <a:gd name="connsiteY35" fmla="*/ 20782 h 831273"/>
              <a:gd name="connsiteX36" fmla="*/ 3145023 w 3398736"/>
              <a:gd name="connsiteY36" fmla="*/ 0 h 831273"/>
              <a:gd name="connsiteX37" fmla="*/ 2978768 w 3398736"/>
              <a:gd name="connsiteY37" fmla="*/ 10391 h 831273"/>
              <a:gd name="connsiteX38" fmla="*/ 2656650 w 3398736"/>
              <a:gd name="connsiteY38" fmla="*/ 41564 h 831273"/>
              <a:gd name="connsiteX39" fmla="*/ 2459223 w 3398736"/>
              <a:gd name="connsiteY39" fmla="*/ 72737 h 831273"/>
              <a:gd name="connsiteX40" fmla="*/ 2241014 w 3398736"/>
              <a:gd name="connsiteY40" fmla="*/ 114300 h 831273"/>
              <a:gd name="connsiteX41" fmla="*/ 2105932 w 3398736"/>
              <a:gd name="connsiteY41" fmla="*/ 124691 h 831273"/>
              <a:gd name="connsiteX42" fmla="*/ 1856550 w 3398736"/>
              <a:gd name="connsiteY42" fmla="*/ 155864 h 831273"/>
              <a:gd name="connsiteX43" fmla="*/ 1825377 w 3398736"/>
              <a:gd name="connsiteY43" fmla="*/ 176646 h 831273"/>
              <a:gd name="connsiteX44" fmla="*/ 1794205 w 3398736"/>
              <a:gd name="connsiteY44" fmla="*/ 187037 h 831273"/>
              <a:gd name="connsiteX45" fmla="*/ 1679905 w 3398736"/>
              <a:gd name="connsiteY45" fmla="*/ 207818 h 831273"/>
              <a:gd name="connsiteX46" fmla="*/ 1575996 w 3398736"/>
              <a:gd name="connsiteY46" fmla="*/ 218209 h 831273"/>
              <a:gd name="connsiteX47" fmla="*/ 1243486 w 3398736"/>
              <a:gd name="connsiteY47" fmla="*/ 238991 h 831273"/>
              <a:gd name="connsiteX48" fmla="*/ 1046059 w 3398736"/>
              <a:gd name="connsiteY48" fmla="*/ 270164 h 831273"/>
              <a:gd name="connsiteX49" fmla="*/ 952541 w 3398736"/>
              <a:gd name="connsiteY49" fmla="*/ 290946 h 831273"/>
              <a:gd name="connsiteX50" fmla="*/ 827850 w 3398736"/>
              <a:gd name="connsiteY50" fmla="*/ 301337 h 831273"/>
              <a:gd name="connsiteX51" fmla="*/ 713550 w 3398736"/>
              <a:gd name="connsiteY51" fmla="*/ 322118 h 831273"/>
              <a:gd name="connsiteX52" fmla="*/ 505732 w 3398736"/>
              <a:gd name="connsiteY52" fmla="*/ 353291 h 831273"/>
              <a:gd name="connsiteX53" fmla="*/ 277132 w 3398736"/>
              <a:gd name="connsiteY53" fmla="*/ 394855 h 831273"/>
              <a:gd name="connsiteX54" fmla="*/ 245959 w 3398736"/>
              <a:gd name="connsiteY54" fmla="*/ 415637 h 831273"/>
              <a:gd name="connsiteX55" fmla="*/ 152441 w 3398736"/>
              <a:gd name="connsiteY55" fmla="*/ 446809 h 831273"/>
              <a:gd name="connsiteX56" fmla="*/ 110877 w 3398736"/>
              <a:gd name="connsiteY56" fmla="*/ 477982 h 831273"/>
              <a:gd name="connsiteX57" fmla="*/ 58923 w 3398736"/>
              <a:gd name="connsiteY57" fmla="*/ 571500 h 831273"/>
              <a:gd name="connsiteX58" fmla="*/ 27750 w 3398736"/>
              <a:gd name="connsiteY58" fmla="*/ 592282 h 831273"/>
              <a:gd name="connsiteX59" fmla="*/ 38141 w 3398736"/>
              <a:gd name="connsiteY59" fmla="*/ 675409 h 831273"/>
              <a:gd name="connsiteX60" fmla="*/ 142050 w 3398736"/>
              <a:gd name="connsiteY60" fmla="*/ 696191 h 831273"/>
              <a:gd name="connsiteX61" fmla="*/ 204396 w 3398736"/>
              <a:gd name="connsiteY61" fmla="*/ 727364 h 831273"/>
              <a:gd name="connsiteX62" fmla="*/ 287523 w 3398736"/>
              <a:gd name="connsiteY62" fmla="*/ 758537 h 831273"/>
              <a:gd name="connsiteX63" fmla="*/ 526514 w 3398736"/>
              <a:gd name="connsiteY63" fmla="*/ 758537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98736" h="831273">
                <a:moveTo>
                  <a:pt x="277132" y="831273"/>
                </a:moveTo>
                <a:cubicBezTo>
                  <a:pt x="341307" y="788490"/>
                  <a:pt x="284620" y="819239"/>
                  <a:pt x="412214" y="800100"/>
                </a:cubicBezTo>
                <a:cubicBezTo>
                  <a:pt x="425747" y="798070"/>
                  <a:pt x="551983" y="776194"/>
                  <a:pt x="578468" y="758537"/>
                </a:cubicBezTo>
                <a:cubicBezTo>
                  <a:pt x="618755" y="731679"/>
                  <a:pt x="597793" y="741704"/>
                  <a:pt x="640814" y="727364"/>
                </a:cubicBezTo>
                <a:cubicBezTo>
                  <a:pt x="719070" y="675191"/>
                  <a:pt x="619615" y="736449"/>
                  <a:pt x="713550" y="696191"/>
                </a:cubicBezTo>
                <a:cubicBezTo>
                  <a:pt x="807198" y="656056"/>
                  <a:pt x="664908" y="691372"/>
                  <a:pt x="796677" y="665018"/>
                </a:cubicBezTo>
                <a:cubicBezTo>
                  <a:pt x="810532" y="658091"/>
                  <a:pt x="823737" y="649676"/>
                  <a:pt x="838241" y="644237"/>
                </a:cubicBezTo>
                <a:cubicBezTo>
                  <a:pt x="851613" y="639223"/>
                  <a:pt x="865769" y="636478"/>
                  <a:pt x="879805" y="633846"/>
                </a:cubicBezTo>
                <a:cubicBezTo>
                  <a:pt x="921220" y="626081"/>
                  <a:pt x="962665" y="618134"/>
                  <a:pt x="1004496" y="613064"/>
                </a:cubicBezTo>
                <a:cubicBezTo>
                  <a:pt x="1077031" y="604272"/>
                  <a:pt x="1150818" y="605352"/>
                  <a:pt x="1222705" y="592282"/>
                </a:cubicBezTo>
                <a:lnTo>
                  <a:pt x="1337005" y="571500"/>
                </a:lnTo>
                <a:cubicBezTo>
                  <a:pt x="1361163" y="567474"/>
                  <a:pt x="1385793" y="566241"/>
                  <a:pt x="1409741" y="561109"/>
                </a:cubicBezTo>
                <a:cubicBezTo>
                  <a:pt x="1434397" y="555826"/>
                  <a:pt x="1457693" y="544975"/>
                  <a:pt x="1482477" y="540328"/>
                </a:cubicBezTo>
                <a:cubicBezTo>
                  <a:pt x="1513305" y="534548"/>
                  <a:pt x="1544855" y="533674"/>
                  <a:pt x="1575996" y="529937"/>
                </a:cubicBezTo>
                <a:cubicBezTo>
                  <a:pt x="1724865" y="512073"/>
                  <a:pt x="1705243" y="514442"/>
                  <a:pt x="1814986" y="498764"/>
                </a:cubicBezTo>
                <a:cubicBezTo>
                  <a:pt x="1828841" y="491837"/>
                  <a:pt x="1841404" y="481228"/>
                  <a:pt x="1856550" y="477982"/>
                </a:cubicBezTo>
                <a:cubicBezTo>
                  <a:pt x="1962311" y="455319"/>
                  <a:pt x="2012110" y="474047"/>
                  <a:pt x="2126714" y="488373"/>
                </a:cubicBezTo>
                <a:cubicBezTo>
                  <a:pt x="2137105" y="491837"/>
                  <a:pt x="2148090" y="493866"/>
                  <a:pt x="2157886" y="498764"/>
                </a:cubicBezTo>
                <a:cubicBezTo>
                  <a:pt x="2169056" y="504349"/>
                  <a:pt x="2176580" y="519066"/>
                  <a:pt x="2189059" y="519546"/>
                </a:cubicBezTo>
                <a:lnTo>
                  <a:pt x="2428050" y="509155"/>
                </a:lnTo>
                <a:cubicBezTo>
                  <a:pt x="2554874" y="501908"/>
                  <a:pt x="2551870" y="498909"/>
                  <a:pt x="2677432" y="477982"/>
                </a:cubicBezTo>
                <a:cubicBezTo>
                  <a:pt x="2855728" y="487366"/>
                  <a:pt x="2871928" y="495791"/>
                  <a:pt x="3041114" y="477982"/>
                </a:cubicBezTo>
                <a:cubicBezTo>
                  <a:pt x="3052007" y="476835"/>
                  <a:pt x="3062031" y="471437"/>
                  <a:pt x="3072286" y="467591"/>
                </a:cubicBezTo>
                <a:cubicBezTo>
                  <a:pt x="3089751" y="461042"/>
                  <a:pt x="3106066" y="451003"/>
                  <a:pt x="3124241" y="446809"/>
                </a:cubicBezTo>
                <a:cubicBezTo>
                  <a:pt x="3151451" y="440530"/>
                  <a:pt x="3179823" y="441009"/>
                  <a:pt x="3207368" y="436418"/>
                </a:cubicBezTo>
                <a:cubicBezTo>
                  <a:pt x="3221455" y="434070"/>
                  <a:pt x="3235077" y="429491"/>
                  <a:pt x="3248932" y="426028"/>
                </a:cubicBezTo>
                <a:cubicBezTo>
                  <a:pt x="3259323" y="419101"/>
                  <a:pt x="3268935" y="410831"/>
                  <a:pt x="3280105" y="405246"/>
                </a:cubicBezTo>
                <a:cubicBezTo>
                  <a:pt x="3289901" y="400348"/>
                  <a:pt x="3302724" y="401697"/>
                  <a:pt x="3311277" y="394855"/>
                </a:cubicBezTo>
                <a:cubicBezTo>
                  <a:pt x="3321029" y="387053"/>
                  <a:pt x="3324064" y="373276"/>
                  <a:pt x="3332059" y="363682"/>
                </a:cubicBezTo>
                <a:cubicBezTo>
                  <a:pt x="3398736" y="283670"/>
                  <a:pt x="3332413" y="378736"/>
                  <a:pt x="3384014" y="301337"/>
                </a:cubicBezTo>
                <a:cubicBezTo>
                  <a:pt x="3387478" y="290946"/>
                  <a:pt x="3394405" y="281117"/>
                  <a:pt x="3394405" y="270164"/>
                </a:cubicBezTo>
                <a:cubicBezTo>
                  <a:pt x="3394405" y="231907"/>
                  <a:pt x="3389424" y="193737"/>
                  <a:pt x="3384014" y="155864"/>
                </a:cubicBezTo>
                <a:cubicBezTo>
                  <a:pt x="3382465" y="145021"/>
                  <a:pt x="3380465" y="133244"/>
                  <a:pt x="3373623" y="124691"/>
                </a:cubicBezTo>
                <a:cubicBezTo>
                  <a:pt x="3356259" y="102986"/>
                  <a:pt x="3334193" y="103339"/>
                  <a:pt x="3311277" y="93518"/>
                </a:cubicBezTo>
                <a:cubicBezTo>
                  <a:pt x="3297040" y="87416"/>
                  <a:pt x="3282849" y="80946"/>
                  <a:pt x="3269714" y="72737"/>
                </a:cubicBezTo>
                <a:cubicBezTo>
                  <a:pt x="3250885" y="60969"/>
                  <a:pt x="3218961" y="31774"/>
                  <a:pt x="3196977" y="20782"/>
                </a:cubicBezTo>
                <a:cubicBezTo>
                  <a:pt x="3180294" y="12440"/>
                  <a:pt x="3162341" y="6927"/>
                  <a:pt x="3145023" y="0"/>
                </a:cubicBezTo>
                <a:cubicBezTo>
                  <a:pt x="3089605" y="3464"/>
                  <a:pt x="3034094" y="5682"/>
                  <a:pt x="2978768" y="10391"/>
                </a:cubicBezTo>
                <a:cubicBezTo>
                  <a:pt x="2871282" y="19539"/>
                  <a:pt x="2656650" y="41564"/>
                  <a:pt x="2656650" y="41564"/>
                </a:cubicBezTo>
                <a:cubicBezTo>
                  <a:pt x="2417145" y="94788"/>
                  <a:pt x="2717001" y="32036"/>
                  <a:pt x="2459223" y="72737"/>
                </a:cubicBezTo>
                <a:cubicBezTo>
                  <a:pt x="2241771" y="107071"/>
                  <a:pt x="2506462" y="82446"/>
                  <a:pt x="2241014" y="114300"/>
                </a:cubicBezTo>
                <a:cubicBezTo>
                  <a:pt x="2196175" y="119681"/>
                  <a:pt x="2150795" y="119514"/>
                  <a:pt x="2105932" y="124691"/>
                </a:cubicBezTo>
                <a:cubicBezTo>
                  <a:pt x="1661345" y="175990"/>
                  <a:pt x="2244377" y="120607"/>
                  <a:pt x="1856550" y="155864"/>
                </a:cubicBezTo>
                <a:cubicBezTo>
                  <a:pt x="1846159" y="162791"/>
                  <a:pt x="1836547" y="171061"/>
                  <a:pt x="1825377" y="176646"/>
                </a:cubicBezTo>
                <a:cubicBezTo>
                  <a:pt x="1815581" y="181544"/>
                  <a:pt x="1804915" y="184742"/>
                  <a:pt x="1794205" y="187037"/>
                </a:cubicBezTo>
                <a:cubicBezTo>
                  <a:pt x="1756340" y="195151"/>
                  <a:pt x="1718240" y="202342"/>
                  <a:pt x="1679905" y="207818"/>
                </a:cubicBezTo>
                <a:cubicBezTo>
                  <a:pt x="1645446" y="212741"/>
                  <a:pt x="1610717" y="215729"/>
                  <a:pt x="1575996" y="218209"/>
                </a:cubicBezTo>
                <a:lnTo>
                  <a:pt x="1243486" y="238991"/>
                </a:lnTo>
                <a:cubicBezTo>
                  <a:pt x="1172296" y="249161"/>
                  <a:pt x="1120482" y="255988"/>
                  <a:pt x="1046059" y="270164"/>
                </a:cubicBezTo>
                <a:cubicBezTo>
                  <a:pt x="1014690" y="276139"/>
                  <a:pt x="984153" y="286430"/>
                  <a:pt x="952541" y="290946"/>
                </a:cubicBezTo>
                <a:cubicBezTo>
                  <a:pt x="911252" y="296844"/>
                  <a:pt x="869414" y="297873"/>
                  <a:pt x="827850" y="301337"/>
                </a:cubicBezTo>
                <a:cubicBezTo>
                  <a:pt x="789750" y="308264"/>
                  <a:pt x="751846" y="316374"/>
                  <a:pt x="713550" y="322118"/>
                </a:cubicBezTo>
                <a:cubicBezTo>
                  <a:pt x="610375" y="337594"/>
                  <a:pt x="615294" y="325900"/>
                  <a:pt x="505732" y="353291"/>
                </a:cubicBezTo>
                <a:cubicBezTo>
                  <a:pt x="303716" y="403796"/>
                  <a:pt x="535211" y="375003"/>
                  <a:pt x="277132" y="394855"/>
                </a:cubicBezTo>
                <a:cubicBezTo>
                  <a:pt x="266741" y="401782"/>
                  <a:pt x="257438" y="410718"/>
                  <a:pt x="245959" y="415637"/>
                </a:cubicBezTo>
                <a:cubicBezTo>
                  <a:pt x="163571" y="450947"/>
                  <a:pt x="247343" y="394087"/>
                  <a:pt x="152441" y="446809"/>
                </a:cubicBezTo>
                <a:cubicBezTo>
                  <a:pt x="137302" y="455219"/>
                  <a:pt x="124732" y="467591"/>
                  <a:pt x="110877" y="477982"/>
                </a:cubicBezTo>
                <a:cubicBezTo>
                  <a:pt x="99074" y="501589"/>
                  <a:pt x="74584" y="553229"/>
                  <a:pt x="58923" y="571500"/>
                </a:cubicBezTo>
                <a:cubicBezTo>
                  <a:pt x="50796" y="580982"/>
                  <a:pt x="38141" y="585355"/>
                  <a:pt x="27750" y="592282"/>
                </a:cubicBezTo>
                <a:cubicBezTo>
                  <a:pt x="19266" y="617734"/>
                  <a:pt x="0" y="653160"/>
                  <a:pt x="38141" y="675409"/>
                </a:cubicBezTo>
                <a:cubicBezTo>
                  <a:pt x="68652" y="693207"/>
                  <a:pt x="142050" y="696191"/>
                  <a:pt x="142050" y="696191"/>
                </a:cubicBezTo>
                <a:cubicBezTo>
                  <a:pt x="201959" y="736130"/>
                  <a:pt x="144166" y="701551"/>
                  <a:pt x="204396" y="727364"/>
                </a:cubicBezTo>
                <a:cubicBezTo>
                  <a:pt x="235260" y="740592"/>
                  <a:pt x="252572" y="757243"/>
                  <a:pt x="287523" y="758537"/>
                </a:cubicBezTo>
                <a:cubicBezTo>
                  <a:pt x="367132" y="761486"/>
                  <a:pt x="446850" y="758537"/>
                  <a:pt x="526514" y="75853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V="1">
            <a:off x="357158" y="2786058"/>
            <a:ext cx="1785950" cy="928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1285852" y="3429000"/>
            <a:ext cx="2214578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Ορθογώνιο"/>
          <p:cNvSpPr/>
          <p:nvPr/>
        </p:nvSpPr>
        <p:spPr>
          <a:xfrm>
            <a:off x="571472" y="2071678"/>
            <a:ext cx="22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επιθηλιακά κύτταρα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1013977" y="4485359"/>
            <a:ext cx="3427498" cy="512668"/>
          </a:xfrm>
          <a:custGeom>
            <a:avLst/>
            <a:gdLst>
              <a:gd name="connsiteX0" fmla="*/ 513487 w 3427498"/>
              <a:gd name="connsiteY0" fmla="*/ 117814 h 512668"/>
              <a:gd name="connsiteX1" fmla="*/ 627787 w 3427498"/>
              <a:gd name="connsiteY1" fmla="*/ 107423 h 512668"/>
              <a:gd name="connsiteX2" fmla="*/ 752478 w 3427498"/>
              <a:gd name="connsiteY2" fmla="*/ 86641 h 512668"/>
              <a:gd name="connsiteX3" fmla="*/ 929123 w 3427498"/>
              <a:gd name="connsiteY3" fmla="*/ 76250 h 512668"/>
              <a:gd name="connsiteX4" fmla="*/ 1355150 w 3427498"/>
              <a:gd name="connsiteY4" fmla="*/ 97032 h 512668"/>
              <a:gd name="connsiteX5" fmla="*/ 1438278 w 3427498"/>
              <a:gd name="connsiteY5" fmla="*/ 128205 h 512668"/>
              <a:gd name="connsiteX6" fmla="*/ 1562968 w 3427498"/>
              <a:gd name="connsiteY6" fmla="*/ 138596 h 512668"/>
              <a:gd name="connsiteX7" fmla="*/ 1791568 w 3427498"/>
              <a:gd name="connsiteY7" fmla="*/ 117814 h 512668"/>
              <a:gd name="connsiteX8" fmla="*/ 1988996 w 3427498"/>
              <a:gd name="connsiteY8" fmla="*/ 86641 h 512668"/>
              <a:gd name="connsiteX9" fmla="*/ 2373459 w 3427498"/>
              <a:gd name="connsiteY9" fmla="*/ 97032 h 512668"/>
              <a:gd name="connsiteX10" fmla="*/ 3163168 w 3427498"/>
              <a:gd name="connsiteY10" fmla="*/ 55468 h 512668"/>
              <a:gd name="connsiteX11" fmla="*/ 3225514 w 3427498"/>
              <a:gd name="connsiteY11" fmla="*/ 34686 h 512668"/>
              <a:gd name="connsiteX12" fmla="*/ 3267078 w 3427498"/>
              <a:gd name="connsiteY12" fmla="*/ 13905 h 512668"/>
              <a:gd name="connsiteX13" fmla="*/ 3339814 w 3427498"/>
              <a:gd name="connsiteY13" fmla="*/ 3514 h 512668"/>
              <a:gd name="connsiteX14" fmla="*/ 3412550 w 3427498"/>
              <a:gd name="connsiteY14" fmla="*/ 24296 h 512668"/>
              <a:gd name="connsiteX15" fmla="*/ 3391768 w 3427498"/>
              <a:gd name="connsiteY15" fmla="*/ 190550 h 512668"/>
              <a:gd name="connsiteX16" fmla="*/ 3381378 w 3427498"/>
              <a:gd name="connsiteY16" fmla="*/ 221723 h 512668"/>
              <a:gd name="connsiteX17" fmla="*/ 3350205 w 3427498"/>
              <a:gd name="connsiteY17" fmla="*/ 232114 h 512668"/>
              <a:gd name="connsiteX18" fmla="*/ 3246296 w 3427498"/>
              <a:gd name="connsiteY18" fmla="*/ 325632 h 512668"/>
              <a:gd name="connsiteX19" fmla="*/ 3059259 w 3427498"/>
              <a:gd name="connsiteY19" fmla="*/ 367196 h 512668"/>
              <a:gd name="connsiteX20" fmla="*/ 2986523 w 3427498"/>
              <a:gd name="connsiteY20" fmla="*/ 398368 h 512668"/>
              <a:gd name="connsiteX21" fmla="*/ 2955350 w 3427498"/>
              <a:gd name="connsiteY21" fmla="*/ 419150 h 512668"/>
              <a:gd name="connsiteX22" fmla="*/ 2924178 w 3427498"/>
              <a:gd name="connsiteY22" fmla="*/ 429541 h 512668"/>
              <a:gd name="connsiteX23" fmla="*/ 2893005 w 3427498"/>
              <a:gd name="connsiteY23" fmla="*/ 450323 h 512668"/>
              <a:gd name="connsiteX24" fmla="*/ 2841050 w 3427498"/>
              <a:gd name="connsiteY24" fmla="*/ 460714 h 512668"/>
              <a:gd name="connsiteX25" fmla="*/ 2799487 w 3427498"/>
              <a:gd name="connsiteY25" fmla="*/ 481496 h 512668"/>
              <a:gd name="connsiteX26" fmla="*/ 2726750 w 3427498"/>
              <a:gd name="connsiteY26" fmla="*/ 491886 h 512668"/>
              <a:gd name="connsiteX27" fmla="*/ 2633232 w 3427498"/>
              <a:gd name="connsiteY27" fmla="*/ 512668 h 512668"/>
              <a:gd name="connsiteX28" fmla="*/ 2456587 w 3427498"/>
              <a:gd name="connsiteY28" fmla="*/ 502277 h 512668"/>
              <a:gd name="connsiteX29" fmla="*/ 2207205 w 3427498"/>
              <a:gd name="connsiteY29" fmla="*/ 471105 h 512668"/>
              <a:gd name="connsiteX30" fmla="*/ 1396714 w 3427498"/>
              <a:gd name="connsiteY30" fmla="*/ 471105 h 512668"/>
              <a:gd name="connsiteX31" fmla="*/ 981078 w 3427498"/>
              <a:gd name="connsiteY31" fmla="*/ 481496 h 512668"/>
              <a:gd name="connsiteX32" fmla="*/ 835605 w 3427498"/>
              <a:gd name="connsiteY32" fmla="*/ 491886 h 512668"/>
              <a:gd name="connsiteX33" fmla="*/ 243323 w 3427498"/>
              <a:gd name="connsiteY33" fmla="*/ 471105 h 512668"/>
              <a:gd name="connsiteX34" fmla="*/ 212150 w 3427498"/>
              <a:gd name="connsiteY34" fmla="*/ 460714 h 512668"/>
              <a:gd name="connsiteX35" fmla="*/ 170587 w 3427498"/>
              <a:gd name="connsiteY35" fmla="*/ 450323 h 512668"/>
              <a:gd name="connsiteX36" fmla="*/ 118632 w 3427498"/>
              <a:gd name="connsiteY36" fmla="*/ 429541 h 512668"/>
              <a:gd name="connsiteX37" fmla="*/ 87459 w 3427498"/>
              <a:gd name="connsiteY37" fmla="*/ 419150 h 512668"/>
              <a:gd name="connsiteX38" fmla="*/ 66678 w 3427498"/>
              <a:gd name="connsiteY38" fmla="*/ 387977 h 512668"/>
              <a:gd name="connsiteX39" fmla="*/ 14723 w 3427498"/>
              <a:gd name="connsiteY39" fmla="*/ 325632 h 512668"/>
              <a:gd name="connsiteX40" fmla="*/ 25114 w 3427498"/>
              <a:gd name="connsiteY40" fmla="*/ 221723 h 512668"/>
              <a:gd name="connsiteX41" fmla="*/ 35505 w 3427498"/>
              <a:gd name="connsiteY41" fmla="*/ 190550 h 512668"/>
              <a:gd name="connsiteX42" fmla="*/ 66678 w 3427498"/>
              <a:gd name="connsiteY42" fmla="*/ 180159 h 512668"/>
              <a:gd name="connsiteX43" fmla="*/ 118632 w 3427498"/>
              <a:gd name="connsiteY43" fmla="*/ 148986 h 512668"/>
              <a:gd name="connsiteX44" fmla="*/ 160196 w 3427498"/>
              <a:gd name="connsiteY44" fmla="*/ 128205 h 512668"/>
              <a:gd name="connsiteX45" fmla="*/ 357623 w 3427498"/>
              <a:gd name="connsiteY45" fmla="*/ 148986 h 512668"/>
              <a:gd name="connsiteX46" fmla="*/ 638178 w 3427498"/>
              <a:gd name="connsiteY46" fmla="*/ 117814 h 5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27498" h="512668">
                <a:moveTo>
                  <a:pt x="513487" y="117814"/>
                </a:moveTo>
                <a:cubicBezTo>
                  <a:pt x="551587" y="114350"/>
                  <a:pt x="589851" y="112371"/>
                  <a:pt x="627787" y="107423"/>
                </a:cubicBezTo>
                <a:cubicBezTo>
                  <a:pt x="669570" y="101973"/>
                  <a:pt x="710565" y="90977"/>
                  <a:pt x="752478" y="86641"/>
                </a:cubicBezTo>
                <a:cubicBezTo>
                  <a:pt x="811148" y="80572"/>
                  <a:pt x="870241" y="79714"/>
                  <a:pt x="929123" y="76250"/>
                </a:cubicBezTo>
                <a:lnTo>
                  <a:pt x="1355150" y="97032"/>
                </a:lnTo>
                <a:cubicBezTo>
                  <a:pt x="1455437" y="103718"/>
                  <a:pt x="1336546" y="109130"/>
                  <a:pt x="1438278" y="128205"/>
                </a:cubicBezTo>
                <a:cubicBezTo>
                  <a:pt x="1479271" y="135891"/>
                  <a:pt x="1521405" y="135132"/>
                  <a:pt x="1562968" y="138596"/>
                </a:cubicBezTo>
                <a:lnTo>
                  <a:pt x="1791568" y="117814"/>
                </a:lnTo>
                <a:cubicBezTo>
                  <a:pt x="1834675" y="113355"/>
                  <a:pt x="1962890" y="90992"/>
                  <a:pt x="1988996" y="86641"/>
                </a:cubicBezTo>
                <a:cubicBezTo>
                  <a:pt x="2117150" y="90105"/>
                  <a:pt x="2245269" y="98697"/>
                  <a:pt x="2373459" y="97032"/>
                </a:cubicBezTo>
                <a:cubicBezTo>
                  <a:pt x="2443983" y="96116"/>
                  <a:pt x="3073569" y="60446"/>
                  <a:pt x="3163168" y="55468"/>
                </a:cubicBezTo>
                <a:cubicBezTo>
                  <a:pt x="3183950" y="48541"/>
                  <a:pt x="3205920" y="44482"/>
                  <a:pt x="3225514" y="34686"/>
                </a:cubicBezTo>
                <a:cubicBezTo>
                  <a:pt x="3239369" y="27759"/>
                  <a:pt x="3252134" y="17981"/>
                  <a:pt x="3267078" y="13905"/>
                </a:cubicBezTo>
                <a:cubicBezTo>
                  <a:pt x="3290707" y="7461"/>
                  <a:pt x="3315569" y="6978"/>
                  <a:pt x="3339814" y="3514"/>
                </a:cubicBezTo>
                <a:cubicBezTo>
                  <a:pt x="3364059" y="10441"/>
                  <a:pt x="3405801" y="0"/>
                  <a:pt x="3412550" y="24296"/>
                </a:cubicBezTo>
                <a:cubicBezTo>
                  <a:pt x="3427498" y="78108"/>
                  <a:pt x="3400478" y="135384"/>
                  <a:pt x="3391768" y="190550"/>
                </a:cubicBezTo>
                <a:cubicBezTo>
                  <a:pt x="3390060" y="201369"/>
                  <a:pt x="3389123" y="213978"/>
                  <a:pt x="3381378" y="221723"/>
                </a:cubicBezTo>
                <a:cubicBezTo>
                  <a:pt x="3373633" y="229468"/>
                  <a:pt x="3360596" y="228650"/>
                  <a:pt x="3350205" y="232114"/>
                </a:cubicBezTo>
                <a:cubicBezTo>
                  <a:pt x="3334780" y="247538"/>
                  <a:pt x="3276506" y="311689"/>
                  <a:pt x="3246296" y="325632"/>
                </a:cubicBezTo>
                <a:cubicBezTo>
                  <a:pt x="3168123" y="361712"/>
                  <a:pt x="3142386" y="357960"/>
                  <a:pt x="3059259" y="367196"/>
                </a:cubicBezTo>
                <a:cubicBezTo>
                  <a:pt x="2980998" y="419369"/>
                  <a:pt x="3080463" y="358108"/>
                  <a:pt x="2986523" y="398368"/>
                </a:cubicBezTo>
                <a:cubicBezTo>
                  <a:pt x="2975044" y="403287"/>
                  <a:pt x="2966520" y="413565"/>
                  <a:pt x="2955350" y="419150"/>
                </a:cubicBezTo>
                <a:cubicBezTo>
                  <a:pt x="2945554" y="424048"/>
                  <a:pt x="2933974" y="424643"/>
                  <a:pt x="2924178" y="429541"/>
                </a:cubicBezTo>
                <a:cubicBezTo>
                  <a:pt x="2913008" y="435126"/>
                  <a:pt x="2904698" y="445938"/>
                  <a:pt x="2893005" y="450323"/>
                </a:cubicBezTo>
                <a:cubicBezTo>
                  <a:pt x="2876468" y="456524"/>
                  <a:pt x="2858368" y="457250"/>
                  <a:pt x="2841050" y="460714"/>
                </a:cubicBezTo>
                <a:cubicBezTo>
                  <a:pt x="2827196" y="467641"/>
                  <a:pt x="2814431" y="477420"/>
                  <a:pt x="2799487" y="481496"/>
                </a:cubicBezTo>
                <a:cubicBezTo>
                  <a:pt x="2775858" y="487940"/>
                  <a:pt x="2750822" y="487373"/>
                  <a:pt x="2726750" y="491886"/>
                </a:cubicBezTo>
                <a:cubicBezTo>
                  <a:pt x="2695364" y="497771"/>
                  <a:pt x="2664405" y="505741"/>
                  <a:pt x="2633232" y="512668"/>
                </a:cubicBezTo>
                <a:cubicBezTo>
                  <a:pt x="2574350" y="509204"/>
                  <a:pt x="2515292" y="508004"/>
                  <a:pt x="2456587" y="502277"/>
                </a:cubicBezTo>
                <a:cubicBezTo>
                  <a:pt x="2373209" y="494143"/>
                  <a:pt x="2207205" y="471105"/>
                  <a:pt x="2207205" y="471105"/>
                </a:cubicBezTo>
                <a:cubicBezTo>
                  <a:pt x="1722487" y="502376"/>
                  <a:pt x="1992586" y="496460"/>
                  <a:pt x="1396714" y="471105"/>
                </a:cubicBezTo>
                <a:lnTo>
                  <a:pt x="981078" y="481496"/>
                </a:lnTo>
                <a:cubicBezTo>
                  <a:pt x="932497" y="483295"/>
                  <a:pt x="884215" y="492571"/>
                  <a:pt x="835605" y="491886"/>
                </a:cubicBezTo>
                <a:cubicBezTo>
                  <a:pt x="638076" y="489104"/>
                  <a:pt x="440750" y="478032"/>
                  <a:pt x="243323" y="471105"/>
                </a:cubicBezTo>
                <a:cubicBezTo>
                  <a:pt x="232932" y="467641"/>
                  <a:pt x="222682" y="463723"/>
                  <a:pt x="212150" y="460714"/>
                </a:cubicBezTo>
                <a:cubicBezTo>
                  <a:pt x="198419" y="456791"/>
                  <a:pt x="184135" y="454839"/>
                  <a:pt x="170587" y="450323"/>
                </a:cubicBezTo>
                <a:cubicBezTo>
                  <a:pt x="152892" y="444425"/>
                  <a:pt x="136097" y="436090"/>
                  <a:pt x="118632" y="429541"/>
                </a:cubicBezTo>
                <a:cubicBezTo>
                  <a:pt x="108376" y="425695"/>
                  <a:pt x="97850" y="422614"/>
                  <a:pt x="87459" y="419150"/>
                </a:cubicBezTo>
                <a:cubicBezTo>
                  <a:pt x="80532" y="408759"/>
                  <a:pt x="74673" y="397571"/>
                  <a:pt x="66678" y="387977"/>
                </a:cubicBezTo>
                <a:cubicBezTo>
                  <a:pt x="0" y="307963"/>
                  <a:pt x="66325" y="403036"/>
                  <a:pt x="14723" y="325632"/>
                </a:cubicBezTo>
                <a:cubicBezTo>
                  <a:pt x="18187" y="290996"/>
                  <a:pt x="19821" y="256127"/>
                  <a:pt x="25114" y="221723"/>
                </a:cubicBezTo>
                <a:cubicBezTo>
                  <a:pt x="26780" y="210897"/>
                  <a:pt x="27760" y="198295"/>
                  <a:pt x="35505" y="190550"/>
                </a:cubicBezTo>
                <a:cubicBezTo>
                  <a:pt x="43250" y="182805"/>
                  <a:pt x="56881" y="185057"/>
                  <a:pt x="66678" y="180159"/>
                </a:cubicBezTo>
                <a:cubicBezTo>
                  <a:pt x="84742" y="171127"/>
                  <a:pt x="100977" y="158794"/>
                  <a:pt x="118632" y="148986"/>
                </a:cubicBezTo>
                <a:cubicBezTo>
                  <a:pt x="132173" y="141464"/>
                  <a:pt x="146341" y="135132"/>
                  <a:pt x="160196" y="128205"/>
                </a:cubicBezTo>
                <a:lnTo>
                  <a:pt x="357623" y="148986"/>
                </a:lnTo>
                <a:cubicBezTo>
                  <a:pt x="618768" y="141732"/>
                  <a:pt x="564675" y="191317"/>
                  <a:pt x="638178" y="117814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Ελεύθερη σχεδίαση"/>
          <p:cNvSpPr/>
          <p:nvPr/>
        </p:nvSpPr>
        <p:spPr>
          <a:xfrm>
            <a:off x="1358442" y="4193602"/>
            <a:ext cx="3058534" cy="449408"/>
          </a:xfrm>
          <a:custGeom>
            <a:avLst/>
            <a:gdLst>
              <a:gd name="connsiteX0" fmla="*/ 2548540 w 3058534"/>
              <a:gd name="connsiteY0" fmla="*/ 284880 h 449408"/>
              <a:gd name="connsiteX1" fmla="*/ 2745967 w 3058534"/>
              <a:gd name="connsiteY1" fmla="*/ 305662 h 449408"/>
              <a:gd name="connsiteX2" fmla="*/ 2995349 w 3058534"/>
              <a:gd name="connsiteY2" fmla="*/ 284880 h 449408"/>
              <a:gd name="connsiteX3" fmla="*/ 3047303 w 3058534"/>
              <a:gd name="connsiteY3" fmla="*/ 274489 h 449408"/>
              <a:gd name="connsiteX4" fmla="*/ 3057694 w 3058534"/>
              <a:gd name="connsiteY4" fmla="*/ 243316 h 449408"/>
              <a:gd name="connsiteX5" fmla="*/ 3036913 w 3058534"/>
              <a:gd name="connsiteY5" fmla="*/ 139407 h 449408"/>
              <a:gd name="connsiteX6" fmla="*/ 3005740 w 3058534"/>
              <a:gd name="connsiteY6" fmla="*/ 129016 h 449408"/>
              <a:gd name="connsiteX7" fmla="*/ 2933003 w 3058534"/>
              <a:gd name="connsiteY7" fmla="*/ 97843 h 449408"/>
              <a:gd name="connsiteX8" fmla="*/ 2901831 w 3058534"/>
              <a:gd name="connsiteY8" fmla="*/ 77062 h 449408"/>
              <a:gd name="connsiteX9" fmla="*/ 2870658 w 3058534"/>
              <a:gd name="connsiteY9" fmla="*/ 66671 h 449408"/>
              <a:gd name="connsiteX10" fmla="*/ 2631667 w 3058534"/>
              <a:gd name="connsiteY10" fmla="*/ 35498 h 449408"/>
              <a:gd name="connsiteX11" fmla="*/ 2226422 w 3058534"/>
              <a:gd name="connsiteY11" fmla="*/ 4325 h 449408"/>
              <a:gd name="connsiteX12" fmla="*/ 1467885 w 3058534"/>
              <a:gd name="connsiteY12" fmla="*/ 25107 h 449408"/>
              <a:gd name="connsiteX13" fmla="*/ 1374367 w 3058534"/>
              <a:gd name="connsiteY13" fmla="*/ 35498 h 449408"/>
              <a:gd name="connsiteX14" fmla="*/ 1270458 w 3058534"/>
              <a:gd name="connsiteY14" fmla="*/ 56280 h 449408"/>
              <a:gd name="connsiteX15" fmla="*/ 958731 w 3058534"/>
              <a:gd name="connsiteY15" fmla="*/ 66671 h 449408"/>
              <a:gd name="connsiteX16" fmla="*/ 834040 w 3058534"/>
              <a:gd name="connsiteY16" fmla="*/ 87453 h 449408"/>
              <a:gd name="connsiteX17" fmla="*/ 449576 w 3058534"/>
              <a:gd name="connsiteY17" fmla="*/ 129016 h 449408"/>
              <a:gd name="connsiteX18" fmla="*/ 376840 w 3058534"/>
              <a:gd name="connsiteY18" fmla="*/ 160189 h 449408"/>
              <a:gd name="connsiteX19" fmla="*/ 335276 w 3058534"/>
              <a:gd name="connsiteY19" fmla="*/ 170580 h 449408"/>
              <a:gd name="connsiteX20" fmla="*/ 241758 w 3058534"/>
              <a:gd name="connsiteY20" fmla="*/ 201753 h 449408"/>
              <a:gd name="connsiteX21" fmla="*/ 200194 w 3058534"/>
              <a:gd name="connsiteY21" fmla="*/ 222534 h 449408"/>
              <a:gd name="connsiteX22" fmla="*/ 137849 w 3058534"/>
              <a:gd name="connsiteY22" fmla="*/ 243316 h 449408"/>
              <a:gd name="connsiteX23" fmla="*/ 65113 w 3058534"/>
              <a:gd name="connsiteY23" fmla="*/ 274489 h 449408"/>
              <a:gd name="connsiteX24" fmla="*/ 54722 w 3058534"/>
              <a:gd name="connsiteY24" fmla="*/ 305662 h 449408"/>
              <a:gd name="connsiteX25" fmla="*/ 13158 w 3058534"/>
              <a:gd name="connsiteY25" fmla="*/ 357616 h 449408"/>
              <a:gd name="connsiteX26" fmla="*/ 23549 w 3058534"/>
              <a:gd name="connsiteY26" fmla="*/ 430353 h 449408"/>
              <a:gd name="connsiteX27" fmla="*/ 231367 w 3058534"/>
              <a:gd name="connsiteY27" fmla="*/ 419962 h 449408"/>
              <a:gd name="connsiteX28" fmla="*/ 283322 w 3058534"/>
              <a:gd name="connsiteY28" fmla="*/ 409571 h 449408"/>
              <a:gd name="connsiteX29" fmla="*/ 563876 w 3058534"/>
              <a:gd name="connsiteY29" fmla="*/ 378398 h 449408"/>
              <a:gd name="connsiteX30" fmla="*/ 1073031 w 3058534"/>
              <a:gd name="connsiteY30" fmla="*/ 409571 h 449408"/>
              <a:gd name="connsiteX31" fmla="*/ 1332803 w 3058534"/>
              <a:gd name="connsiteY31" fmla="*/ 388789 h 449408"/>
              <a:gd name="connsiteX32" fmla="*/ 2008213 w 3058534"/>
              <a:gd name="connsiteY32" fmla="*/ 357616 h 449408"/>
              <a:gd name="connsiteX33" fmla="*/ 2413458 w 3058534"/>
              <a:gd name="connsiteY33" fmla="*/ 326443 h 449408"/>
              <a:gd name="connsiteX34" fmla="*/ 2506976 w 3058534"/>
              <a:gd name="connsiteY34" fmla="*/ 316053 h 449408"/>
              <a:gd name="connsiteX35" fmla="*/ 2694013 w 3058534"/>
              <a:gd name="connsiteY35" fmla="*/ 295271 h 44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58534" h="449408">
                <a:moveTo>
                  <a:pt x="2548540" y="284880"/>
                </a:moveTo>
                <a:cubicBezTo>
                  <a:pt x="2605554" y="293025"/>
                  <a:pt x="2693956" y="307107"/>
                  <a:pt x="2745967" y="305662"/>
                </a:cubicBezTo>
                <a:cubicBezTo>
                  <a:pt x="2829350" y="303346"/>
                  <a:pt x="2912222" y="291807"/>
                  <a:pt x="2995349" y="284880"/>
                </a:cubicBezTo>
                <a:cubicBezTo>
                  <a:pt x="3012667" y="281416"/>
                  <a:pt x="3032608" y="284286"/>
                  <a:pt x="3047303" y="274489"/>
                </a:cubicBezTo>
                <a:cubicBezTo>
                  <a:pt x="3056416" y="268413"/>
                  <a:pt x="3058534" y="254237"/>
                  <a:pt x="3057694" y="243316"/>
                </a:cubicBezTo>
                <a:cubicBezTo>
                  <a:pt x="3054985" y="208098"/>
                  <a:pt x="3051529" y="171563"/>
                  <a:pt x="3036913" y="139407"/>
                </a:cubicBezTo>
                <a:cubicBezTo>
                  <a:pt x="3032381" y="129436"/>
                  <a:pt x="3015537" y="133914"/>
                  <a:pt x="3005740" y="129016"/>
                </a:cubicBezTo>
                <a:cubicBezTo>
                  <a:pt x="2933981" y="93136"/>
                  <a:pt x="3019507" y="119469"/>
                  <a:pt x="2933003" y="97843"/>
                </a:cubicBezTo>
                <a:cubicBezTo>
                  <a:pt x="2922612" y="90916"/>
                  <a:pt x="2913001" y="82647"/>
                  <a:pt x="2901831" y="77062"/>
                </a:cubicBezTo>
                <a:cubicBezTo>
                  <a:pt x="2892034" y="72164"/>
                  <a:pt x="2881149" y="69818"/>
                  <a:pt x="2870658" y="66671"/>
                </a:cubicBezTo>
                <a:cubicBezTo>
                  <a:pt x="2752118" y="31109"/>
                  <a:pt x="2806384" y="46418"/>
                  <a:pt x="2631667" y="35498"/>
                </a:cubicBezTo>
                <a:cubicBezTo>
                  <a:pt x="2454178" y="0"/>
                  <a:pt x="2492000" y="1721"/>
                  <a:pt x="2226422" y="4325"/>
                </a:cubicBezTo>
                <a:cubicBezTo>
                  <a:pt x="1973494" y="6805"/>
                  <a:pt x="1720731" y="18180"/>
                  <a:pt x="1467885" y="25107"/>
                </a:cubicBezTo>
                <a:cubicBezTo>
                  <a:pt x="1436712" y="28571"/>
                  <a:pt x="1405348" y="30606"/>
                  <a:pt x="1374367" y="35498"/>
                </a:cubicBezTo>
                <a:cubicBezTo>
                  <a:pt x="1339477" y="41007"/>
                  <a:pt x="1305681" y="53638"/>
                  <a:pt x="1270458" y="56280"/>
                </a:cubicBezTo>
                <a:cubicBezTo>
                  <a:pt x="1166782" y="64056"/>
                  <a:pt x="1062640" y="63207"/>
                  <a:pt x="958731" y="66671"/>
                </a:cubicBezTo>
                <a:cubicBezTo>
                  <a:pt x="917167" y="73598"/>
                  <a:pt x="875968" y="83260"/>
                  <a:pt x="834040" y="87453"/>
                </a:cubicBezTo>
                <a:cubicBezTo>
                  <a:pt x="714764" y="99380"/>
                  <a:pt x="565403" y="90407"/>
                  <a:pt x="449576" y="129016"/>
                </a:cubicBezTo>
                <a:cubicBezTo>
                  <a:pt x="294761" y="180621"/>
                  <a:pt x="582271" y="83151"/>
                  <a:pt x="376840" y="160189"/>
                </a:cubicBezTo>
                <a:cubicBezTo>
                  <a:pt x="363468" y="165203"/>
                  <a:pt x="349131" y="167116"/>
                  <a:pt x="335276" y="170580"/>
                </a:cubicBezTo>
                <a:cubicBezTo>
                  <a:pt x="230816" y="222811"/>
                  <a:pt x="362605" y="161472"/>
                  <a:pt x="241758" y="201753"/>
                </a:cubicBezTo>
                <a:cubicBezTo>
                  <a:pt x="227063" y="206651"/>
                  <a:pt x="214576" y="216781"/>
                  <a:pt x="200194" y="222534"/>
                </a:cubicBezTo>
                <a:cubicBezTo>
                  <a:pt x="179855" y="230670"/>
                  <a:pt x="157442" y="233519"/>
                  <a:pt x="137849" y="243316"/>
                </a:cubicBezTo>
                <a:cubicBezTo>
                  <a:pt x="86489" y="268996"/>
                  <a:pt x="110980" y="259199"/>
                  <a:pt x="65113" y="274489"/>
                </a:cubicBezTo>
                <a:cubicBezTo>
                  <a:pt x="61649" y="284880"/>
                  <a:pt x="61564" y="297109"/>
                  <a:pt x="54722" y="305662"/>
                </a:cubicBezTo>
                <a:cubicBezTo>
                  <a:pt x="1006" y="372805"/>
                  <a:pt x="39276" y="279261"/>
                  <a:pt x="13158" y="357616"/>
                </a:cubicBezTo>
                <a:cubicBezTo>
                  <a:pt x="16622" y="381862"/>
                  <a:pt x="0" y="423625"/>
                  <a:pt x="23549" y="430353"/>
                </a:cubicBezTo>
                <a:cubicBezTo>
                  <a:pt x="90239" y="449408"/>
                  <a:pt x="162229" y="425493"/>
                  <a:pt x="231367" y="419962"/>
                </a:cubicBezTo>
                <a:cubicBezTo>
                  <a:pt x="248972" y="418554"/>
                  <a:pt x="265866" y="412257"/>
                  <a:pt x="283322" y="409571"/>
                </a:cubicBezTo>
                <a:cubicBezTo>
                  <a:pt x="343769" y="400271"/>
                  <a:pt x="548020" y="380067"/>
                  <a:pt x="563876" y="378398"/>
                </a:cubicBezTo>
                <a:cubicBezTo>
                  <a:pt x="698435" y="388009"/>
                  <a:pt x="990588" y="409571"/>
                  <a:pt x="1073031" y="409571"/>
                </a:cubicBezTo>
                <a:cubicBezTo>
                  <a:pt x="1159898" y="409571"/>
                  <a:pt x="1332803" y="388789"/>
                  <a:pt x="1332803" y="388789"/>
                </a:cubicBezTo>
                <a:cubicBezTo>
                  <a:pt x="1646601" y="331734"/>
                  <a:pt x="1333767" y="382291"/>
                  <a:pt x="2008213" y="357616"/>
                </a:cubicBezTo>
                <a:cubicBezTo>
                  <a:pt x="2079589" y="355005"/>
                  <a:pt x="2303738" y="337415"/>
                  <a:pt x="2413458" y="326443"/>
                </a:cubicBezTo>
                <a:cubicBezTo>
                  <a:pt x="2444667" y="323322"/>
                  <a:pt x="2475835" y="319790"/>
                  <a:pt x="2506976" y="316053"/>
                </a:cubicBezTo>
                <a:cubicBezTo>
                  <a:pt x="2687324" y="294412"/>
                  <a:pt x="2616486" y="295271"/>
                  <a:pt x="2694013" y="295271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5400000" flipH="1" flipV="1">
            <a:off x="2964645" y="2821777"/>
            <a:ext cx="2214578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214810" y="17859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Ελεύθερος χώρος - κοιλότητα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 animBg="1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926" y="2214554"/>
            <a:ext cx="6025074" cy="44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00034" y="28572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εσωτερικό της μύτης, της στοματικής κοιλότητας, των βλεφάρων, αλλά και των γεννητικών οργάνων είναι περιοχές του σώματός μας </a:t>
            </a:r>
            <a:r>
              <a:rPr lang="el-GR" dirty="0" smtClean="0"/>
              <a:t>που τα τοιχώματά τους , που </a:t>
            </a:r>
            <a:r>
              <a:rPr lang="el-GR" dirty="0" smtClean="0"/>
              <a:t>καλύπτονται από βλεννογόνο.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14348" y="135729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βλεννογόνος είναι  ένα είδος επιθηλιακού </a:t>
            </a:r>
            <a:r>
              <a:rPr lang="el-GR" dirty="0" smtClean="0"/>
              <a:t>ιστού, </a:t>
            </a:r>
            <a:r>
              <a:rPr lang="el-GR" dirty="0" smtClean="0"/>
              <a:t> </a:t>
            </a:r>
            <a:r>
              <a:rPr lang="el-GR" dirty="0" err="1" smtClean="0"/>
              <a:t>δηλαδη</a:t>
            </a:r>
            <a:r>
              <a:rPr lang="el-GR" dirty="0" smtClean="0"/>
              <a:t> είναι μια μεμβράνη  που αποτελείται από επιθηλιακά   κύτταρα. Τα κύτταρα της βλεννογόνου παράγουν μια ουσία που ονομάζεται βλέννα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278605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τα τοιχώματα της ρινικής κοιλότητας καλύπτονται από τη βλεννογόνο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οργανισμός </a:t>
            </a:r>
            <a:r>
              <a:rPr lang="el-GR" dirty="0" smtClean="0"/>
              <a:t>του ανθρώπου , </a:t>
            </a:r>
            <a:r>
              <a:rPr lang="el-GR" dirty="0" smtClean="0"/>
              <a:t>για να προστατευτεί από τα παθογόνα μικρόβια, έχει </a:t>
            </a:r>
            <a:r>
              <a:rPr lang="el-GR" dirty="0" smtClean="0"/>
              <a:t>δημιουργήσει τους αμυντικούς μηχανισμούς.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42910" y="121442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αμυντικοί μηχανισμοί του άνθρωπου χωρίζονται σε δύο κατηγορίες: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278605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Εξωτερικοί αμυντικοί μηχανισμοί:</a:t>
            </a:r>
            <a:r>
              <a:rPr lang="el-GR" dirty="0" smtClean="0"/>
              <a:t> Αυτοί οι μηχανισμοί  εμποδίζουν τη  είσοδο μικροβίων στο εσωτερικό του οργανισμού 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5072074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Εσωτερικοί αμυντικοί μηχανισμοί:</a:t>
            </a:r>
            <a:r>
              <a:rPr lang="el-GR" dirty="0" smtClean="0"/>
              <a:t> Αυτοί οι μηχανισμοί  εξουδετερώνουν διάφορα είδη παθογόνων μικροβίων, που έχουν εισέλθει (έχουν μπει) μέσα στον οργανισμό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71670" y="214290"/>
            <a:ext cx="5015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εξωτερικοί αμυντικοί μηχανισμοί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7158" y="78579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κάποιοι εξωτερικοί αμυντικοί μηχανισμοί του ανθρώπινου </a:t>
            </a:r>
            <a:r>
              <a:rPr lang="el-GR" dirty="0" smtClean="0"/>
              <a:t>οργανισμού είναι: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150017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 Το   </a:t>
            </a:r>
            <a:r>
              <a:rPr lang="el-GR" b="1" dirty="0" smtClean="0">
                <a:solidFill>
                  <a:srgbClr val="FF0000"/>
                </a:solidFill>
              </a:rPr>
              <a:t>δέρμα</a:t>
            </a:r>
            <a:r>
              <a:rPr lang="el-GR" dirty="0" smtClean="0"/>
              <a:t> </a:t>
            </a:r>
            <a:r>
              <a:rPr lang="el-GR" dirty="0" smtClean="0"/>
              <a:t>το οποίο εμποδίζει την </a:t>
            </a:r>
            <a:r>
              <a:rPr lang="el-GR" dirty="0" smtClean="0"/>
              <a:t>είσοδο των </a:t>
            </a:r>
            <a:r>
              <a:rPr lang="el-GR" dirty="0" smtClean="0"/>
              <a:t>μικροβίων στο εσωτερικό του οργανισμού.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2571744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Το </a:t>
            </a:r>
            <a:r>
              <a:rPr lang="el-GR" b="1" dirty="0" smtClean="0">
                <a:solidFill>
                  <a:srgbClr val="FF0000"/>
                </a:solidFill>
              </a:rPr>
              <a:t>σάλιο</a:t>
            </a:r>
            <a:r>
              <a:rPr lang="el-GR" dirty="0" smtClean="0"/>
              <a:t> περιέχει ένζυμα που καταστρέφουν αρκετά μικρόβια, όπως αυτά που υπάρχουν στην τροφή μας.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642910" y="5000636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Ο </a:t>
            </a:r>
            <a:r>
              <a:rPr lang="el-GR" b="1" dirty="0" smtClean="0">
                <a:solidFill>
                  <a:srgbClr val="FF0000"/>
                </a:solidFill>
              </a:rPr>
              <a:t>ιδρώτας</a:t>
            </a:r>
            <a:r>
              <a:rPr lang="el-GR" dirty="0" smtClean="0"/>
              <a:t> περιέχει επίσης ένζυμα που καταστρέφουν μικρόβια, όπως αυτά που βρίσκονται στο δέρμα μας.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073" y="4429132"/>
            <a:ext cx="364892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85918" y="0"/>
            <a:ext cx="5015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εξωτερικοί αμυντικοί μηχανισμοί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0004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κάποιοι εξωτερικοί αμυντικοί μηχανισμοί του ανθρώπινου </a:t>
            </a:r>
            <a:r>
              <a:rPr lang="el-GR" dirty="0" smtClean="0"/>
              <a:t>οργανισμού είναι: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1071546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Το </a:t>
            </a:r>
            <a:r>
              <a:rPr lang="el-GR" dirty="0" smtClean="0"/>
              <a:t>εσωτερικό της μύτης, της στοματικής κοιλότητας, των βλεφάρων, αλλά και των γεννητικών οργάνων είναι περιοχές του σώματός μας που καλύπτονται από </a:t>
            </a:r>
            <a:r>
              <a:rPr lang="el-GR" b="1" dirty="0" smtClean="0"/>
              <a:t>βλεννογόνο</a:t>
            </a:r>
            <a:r>
              <a:rPr lang="el-GR" dirty="0" smtClean="0"/>
              <a:t>. Πρόκειται για έναν τύπο επιθηλιακού ιστού, του οποίου τα κύτταρα </a:t>
            </a:r>
            <a:r>
              <a:rPr lang="el-GR" dirty="0" smtClean="0"/>
              <a:t>παράγουν μια ουσία την βλέννα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b="1" dirty="0" smtClean="0"/>
              <a:t>βλέννα</a:t>
            </a:r>
            <a:r>
              <a:rPr lang="el-GR" dirty="0" smtClean="0"/>
              <a:t> παγιδεύει τα μικρόβια, τα οποία στη συνέχεια </a:t>
            </a:r>
            <a:r>
              <a:rPr lang="el-GR" dirty="0" smtClean="0"/>
              <a:t>τα οδηγεί  προς </a:t>
            </a:r>
            <a:r>
              <a:rPr lang="el-GR" dirty="0" smtClean="0"/>
              <a:t>το εξωτερικό του οργανισμού μας (π.χ. με τον βήχα ή το φτάρνισμα).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7" y="3382963"/>
            <a:ext cx="47101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99969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>
            <a:off x="1857356" y="3929066"/>
            <a:ext cx="357190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71670" y="214290"/>
            <a:ext cx="5015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εξωτερικοί αμυντικοί μηχανισμοί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7158" y="78579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κάποιοι εξωτερικοί αμυντικοί μηχανισμοί του ανθρώπινου </a:t>
            </a:r>
            <a:r>
              <a:rPr lang="el-GR" dirty="0" smtClean="0"/>
              <a:t>οργανισμού είναι: 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693030"/>
            <a:ext cx="2428892" cy="41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500034" y="130534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πεπτικός σωλήνας </a:t>
            </a:r>
            <a:r>
              <a:rPr lang="el-GR" dirty="0" smtClean="0"/>
              <a:t>  (στόμα</a:t>
            </a:r>
            <a:r>
              <a:rPr lang="el-GR" dirty="0" smtClean="0"/>
              <a:t>, </a:t>
            </a:r>
            <a:r>
              <a:rPr lang="el-GR" dirty="0" smtClean="0"/>
              <a:t>οισοφάγος, στομάχι, </a:t>
            </a:r>
            <a:r>
              <a:rPr lang="el-GR" dirty="0" smtClean="0"/>
              <a:t>έντερα και καταλήγει στο </a:t>
            </a:r>
            <a:r>
              <a:rPr lang="el-GR" dirty="0" smtClean="0"/>
              <a:t>πρωκτό) είναι </a:t>
            </a:r>
            <a:r>
              <a:rPr lang="el-GR" dirty="0" smtClean="0"/>
              <a:t>ανοικτός. Ξεκινά δηλαδή από το στόμα και καταλήγει στον πρωκτό. Γι’ αυτό και θεωρείται εξωτερική κοιλότητα του σώματος.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57158" y="2928934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Αν </a:t>
            </a:r>
            <a:r>
              <a:rPr lang="el-GR" dirty="0" smtClean="0"/>
              <a:t>ένα μικρόβιο δεν καταστραφεί από το σάλιο </a:t>
            </a:r>
            <a:r>
              <a:rPr lang="el-GR" dirty="0" smtClean="0"/>
              <a:t>θα  </a:t>
            </a:r>
            <a:r>
              <a:rPr lang="el-GR" dirty="0" smtClean="0"/>
              <a:t>καταλήξει στο </a:t>
            </a:r>
            <a:r>
              <a:rPr lang="el-GR" dirty="0" smtClean="0">
                <a:solidFill>
                  <a:srgbClr val="FF0000"/>
                </a:solidFill>
              </a:rPr>
              <a:t>στομάχι</a:t>
            </a:r>
            <a:r>
              <a:rPr lang="el-GR" dirty="0" smtClean="0"/>
              <a:t>, </a:t>
            </a:r>
            <a:r>
              <a:rPr lang="el-GR" dirty="0" smtClean="0"/>
              <a:t>εκεί τα οξέα του στομάχου  καταστρέφουν τα </a:t>
            </a:r>
            <a:r>
              <a:rPr lang="el-GR" dirty="0" smtClean="0"/>
              <a:t>περισσότερα </a:t>
            </a:r>
            <a:r>
              <a:rPr lang="el-GR" dirty="0" smtClean="0"/>
              <a:t>μικρόβια.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71472" y="4286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Όμως υπάρχουν ορισμένα </a:t>
            </a:r>
            <a:r>
              <a:rPr lang="el-GR" dirty="0" smtClean="0"/>
              <a:t>μικρόβια που είναι πολύ ανθεκτικά </a:t>
            </a:r>
            <a:r>
              <a:rPr lang="el-GR" dirty="0" smtClean="0"/>
              <a:t> , </a:t>
            </a:r>
            <a:r>
              <a:rPr lang="el-GR" dirty="0" smtClean="0"/>
              <a:t>όπως είναι το βακτήριο της χολέρας, το </a:t>
            </a:r>
            <a:r>
              <a:rPr lang="el-GR" dirty="0" err="1" smtClean="0"/>
              <a:t>ελικοβακτήριο</a:t>
            </a:r>
            <a:r>
              <a:rPr lang="el-GR" dirty="0" smtClean="0"/>
              <a:t> που προκαλεί το έλκος του στομάχου κ.ά</a:t>
            </a:r>
            <a:r>
              <a:rPr lang="el-GR" dirty="0" smtClean="0"/>
              <a:t>. τα οποία δεν καταστρέφονται   στο στομάχι.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428860" y="3429000"/>
            <a:ext cx="5429288" cy="15716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927</Words>
  <PresentationFormat>Προβολή στην οθόνη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42</cp:revision>
  <dcterms:created xsi:type="dcterms:W3CDTF">2024-03-25T18:18:31Z</dcterms:created>
  <dcterms:modified xsi:type="dcterms:W3CDTF">2024-03-26T05:27:29Z</dcterms:modified>
</cp:coreProperties>
</file>