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72" r:id="rId5"/>
    <p:sldId id="270" r:id="rId6"/>
    <p:sldId id="271" r:id="rId7"/>
    <p:sldId id="279" r:id="rId8"/>
    <p:sldId id="269" r:id="rId9"/>
    <p:sldId id="273" r:id="rId10"/>
    <p:sldId id="275" r:id="rId11"/>
    <p:sldId id="276" r:id="rId12"/>
    <p:sldId id="281" r:id="rId13"/>
    <p:sldId id="280" r:id="rId14"/>
    <p:sldId id="277" r:id="rId15"/>
    <p:sldId id="282" r:id="rId16"/>
    <p:sldId id="283" r:id="rId17"/>
    <p:sldId id="278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31/3/2024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31/3/2024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31/3/2024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071670" y="214290"/>
            <a:ext cx="5070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rgbClr val="002060"/>
                </a:solidFill>
              </a:rPr>
              <a:t>Εσωτερικοί αμυντικοί μηχανισμοί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14282" y="100010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Οι εσωτερικοί αμυντικοί μηχανισμοί που </a:t>
            </a:r>
            <a:r>
              <a:rPr lang="el-GR" dirty="0" smtClean="0"/>
              <a:t> εξουδετερώνουν διάφορα είδη παθογόνων μικροβίων, που έχουν εισέλθει  μέσα στον οργανισμό , χωρίζονται σε δυο κατηγορίες: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142844" y="1996851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</a:t>
            </a:r>
            <a:r>
              <a:rPr lang="el-GR" b="1" dirty="0" smtClean="0"/>
              <a:t>Γενικοί εσωτερικοί αμυντικοί μηχανισμοί :</a:t>
            </a:r>
            <a:r>
              <a:rPr lang="el-GR" dirty="0" smtClean="0"/>
              <a:t> ένας μηχανισμός μπορεί να εξοντώνει (σκοτώνει) διάφορα είδη μικροβίων.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357158" y="4357694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</a:t>
            </a:r>
            <a:r>
              <a:rPr lang="el-GR" b="1" dirty="0" smtClean="0"/>
              <a:t>Ειδικοί εσωτερικοί αμυντικοί μηχανισμοί :</a:t>
            </a:r>
            <a:r>
              <a:rPr lang="el-GR" dirty="0" smtClean="0"/>
              <a:t> ένας μηχανισμός μπορεί να εξοντώνει ένα είδος μικροβίου ….εξηγώ στη συνέχεια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702515">
            <a:off x="6764492" y="2945753"/>
            <a:ext cx="1311956" cy="125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TextBox"/>
          <p:cNvSpPr txBox="1"/>
          <p:nvPr/>
        </p:nvSpPr>
        <p:spPr>
          <a:xfrm>
            <a:off x="428596" y="5286388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Όλη η παραπάνω διαδικασία που ξεκινάει από την αναγνώριση του αντιγόνου από τα λευκοκύτταρα έως την εξουδετέρωση του αντιγόνου, ονομάζεται </a:t>
            </a:r>
            <a:r>
              <a:rPr lang="el-GR" b="1" dirty="0" smtClean="0"/>
              <a:t>ανοσολογική απόκριση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702515">
            <a:off x="-22118" y="2953956"/>
            <a:ext cx="1311956" cy="125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- Έλλειψη"/>
          <p:cNvSpPr/>
          <p:nvPr/>
        </p:nvSpPr>
        <p:spPr>
          <a:xfrm>
            <a:off x="2143108" y="3571875"/>
            <a:ext cx="214314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Ορθογώνιο"/>
          <p:cNvSpPr/>
          <p:nvPr/>
        </p:nvSpPr>
        <p:spPr>
          <a:xfrm>
            <a:off x="250761" y="4286255"/>
            <a:ext cx="122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Αντίσωμα  </a:t>
            </a:r>
            <a:endParaRPr lang="el-GR" dirty="0"/>
          </a:p>
        </p:txBody>
      </p:sp>
      <p:sp>
        <p:nvSpPr>
          <p:cNvPr id="30" name="29 - Ορθογώνιο"/>
          <p:cNvSpPr/>
          <p:nvPr/>
        </p:nvSpPr>
        <p:spPr>
          <a:xfrm>
            <a:off x="1857356" y="3786189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Αντιγόνο (μικρόβιο) </a:t>
            </a:r>
            <a:endParaRPr lang="el-GR" dirty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>
            <a:off x="3500430" y="3857627"/>
            <a:ext cx="307183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- Ορθογώνιο"/>
          <p:cNvSpPr/>
          <p:nvPr/>
        </p:nvSpPr>
        <p:spPr>
          <a:xfrm>
            <a:off x="3500430" y="3357561"/>
            <a:ext cx="327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Σύνδεση αντιγόνου με αντίσωμα</a:t>
            </a:r>
            <a:endParaRPr lang="el-GR" dirty="0"/>
          </a:p>
        </p:txBody>
      </p:sp>
      <p:sp>
        <p:nvSpPr>
          <p:cNvPr id="28" name="27 - Έλλειψη"/>
          <p:cNvSpPr/>
          <p:nvPr/>
        </p:nvSpPr>
        <p:spPr>
          <a:xfrm>
            <a:off x="7858148" y="3214687"/>
            <a:ext cx="214314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1000100" y="0"/>
            <a:ext cx="6195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3300"/>
                </a:solidFill>
              </a:rPr>
              <a:t>Ειδικοί </a:t>
            </a:r>
            <a:r>
              <a:rPr lang="el-GR" sz="2800" dirty="0" smtClean="0">
                <a:solidFill>
                  <a:srgbClr val="003300"/>
                </a:solidFill>
              </a:rPr>
              <a:t>Εσωτερικοί αμυντικοί μηχανισμοί</a:t>
            </a:r>
            <a:endParaRPr lang="el-GR" sz="2800" dirty="0">
              <a:solidFill>
                <a:srgbClr val="003300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91498">
            <a:off x="1952634" y="713116"/>
            <a:ext cx="37957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31 - Ευθύγραμμο βέλος σύνδεσης"/>
          <p:cNvCxnSpPr/>
          <p:nvPr/>
        </p:nvCxnSpPr>
        <p:spPr>
          <a:xfrm rot="10800000" flipV="1">
            <a:off x="1581128" y="1652574"/>
            <a:ext cx="1285884" cy="500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Έλλειψη"/>
          <p:cNvSpPr/>
          <p:nvPr/>
        </p:nvSpPr>
        <p:spPr>
          <a:xfrm>
            <a:off x="2652698" y="1152508"/>
            <a:ext cx="1214446" cy="1000132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Ορθογώνιο"/>
          <p:cNvSpPr/>
          <p:nvPr/>
        </p:nvSpPr>
        <p:spPr>
          <a:xfrm>
            <a:off x="438120" y="1938326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λευκοκύτταρο </a:t>
            </a:r>
            <a:endParaRPr lang="el-GR" dirty="0"/>
          </a:p>
        </p:txBody>
      </p:sp>
      <p:cxnSp>
        <p:nvCxnSpPr>
          <p:cNvPr id="36" name="35 - Ευθύγραμμο βέλος σύνδεσης"/>
          <p:cNvCxnSpPr/>
          <p:nvPr/>
        </p:nvCxnSpPr>
        <p:spPr>
          <a:xfrm>
            <a:off x="3724268" y="1081070"/>
            <a:ext cx="2714644" cy="285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ύγραμμο βέλος σύνδεσης"/>
          <p:cNvCxnSpPr/>
          <p:nvPr/>
        </p:nvCxnSpPr>
        <p:spPr>
          <a:xfrm flipV="1">
            <a:off x="4938714" y="1581136"/>
            <a:ext cx="1928826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TextBox"/>
          <p:cNvSpPr txBox="1"/>
          <p:nvPr/>
        </p:nvSpPr>
        <p:spPr>
          <a:xfrm>
            <a:off x="6438912" y="129538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Αντισώματα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6" grpId="0"/>
      <p:bldP spid="30" grpId="0"/>
      <p:bldP spid="34" grpId="0"/>
      <p:bldP spid="28" grpId="0" animBg="1"/>
      <p:bldP spid="33" grpId="0" animBg="1"/>
      <p:bldP spid="35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571472" y="1928778"/>
            <a:ext cx="857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αντισώματα είναι πρωτεΐνες , και μάλιστα υπάρχουν πρωτεΐνες -  αντισώματα, που έχουν μεταξύ τους διαφορετική δομή. 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428596" y="1500174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Προσοχή!!!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0" y="2714596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l-GR" dirty="0" smtClean="0"/>
              <a:t>Έτσι   το κάθε αντίσωμα είναι φτιαγμένο για να εξουδετερώνει ένα  συγκεκριμένο είδος </a:t>
            </a:r>
            <a:r>
              <a:rPr lang="el-GR" dirty="0" smtClean="0"/>
              <a:t>αντιγόνου. Δηλαδή </a:t>
            </a:r>
            <a:r>
              <a:rPr lang="el-GR" dirty="0" smtClean="0"/>
              <a:t>ένα ορισμένο </a:t>
            </a:r>
            <a:r>
              <a:rPr lang="el-GR" dirty="0" smtClean="0"/>
              <a:t>αντίσωμα,  </a:t>
            </a:r>
            <a:r>
              <a:rPr lang="el-GR" dirty="0" smtClean="0"/>
              <a:t>δεν μπορεί να εξουδετερώνει διαφορετικά είδη </a:t>
            </a:r>
            <a:r>
              <a:rPr lang="el-GR" dirty="0" smtClean="0"/>
              <a:t>αντιγόνων.</a:t>
            </a:r>
            <a:endParaRPr lang="el-GR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702515">
            <a:off x="6764492" y="4862438"/>
            <a:ext cx="1311956" cy="125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702515">
            <a:off x="-22118" y="4870641"/>
            <a:ext cx="1311956" cy="125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- Έλλειψη"/>
          <p:cNvSpPr/>
          <p:nvPr/>
        </p:nvSpPr>
        <p:spPr>
          <a:xfrm>
            <a:off x="2143108" y="5488560"/>
            <a:ext cx="214314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250761" y="6202940"/>
            <a:ext cx="122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Αντίσωμα  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1857356" y="5702874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Αντιγόνο </a:t>
            </a:r>
          </a:p>
          <a:p>
            <a:r>
              <a:rPr lang="el-GR" dirty="0" smtClean="0"/>
              <a:t>(</a:t>
            </a:r>
            <a:r>
              <a:rPr lang="el-GR" dirty="0" err="1" smtClean="0"/>
              <a:t>π.χ</a:t>
            </a:r>
            <a:r>
              <a:rPr lang="el-GR" dirty="0" smtClean="0"/>
              <a:t> ένα μικρόβιο) </a:t>
            </a:r>
            <a:endParaRPr lang="el-GR" dirty="0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3500430" y="5774312"/>
            <a:ext cx="307183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3500430" y="5274246"/>
            <a:ext cx="327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Σύνδεση αντιγόνου με αντίσωμα</a:t>
            </a:r>
            <a:endParaRPr lang="el-GR" dirty="0"/>
          </a:p>
        </p:txBody>
      </p:sp>
      <p:sp>
        <p:nvSpPr>
          <p:cNvPr id="19" name="18 - Έλλειψη"/>
          <p:cNvSpPr/>
          <p:nvPr/>
        </p:nvSpPr>
        <p:spPr>
          <a:xfrm>
            <a:off x="7858148" y="5131372"/>
            <a:ext cx="214314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Ορθογώνιο"/>
          <p:cNvSpPr/>
          <p:nvPr/>
        </p:nvSpPr>
        <p:spPr>
          <a:xfrm>
            <a:off x="1000100" y="0"/>
            <a:ext cx="6195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3300"/>
                </a:solidFill>
              </a:rPr>
              <a:t>Ειδικοί </a:t>
            </a:r>
            <a:r>
              <a:rPr lang="el-GR" sz="2800" dirty="0" smtClean="0">
                <a:solidFill>
                  <a:srgbClr val="003300"/>
                </a:solidFill>
              </a:rPr>
              <a:t>Εσωτερικοί αμυντικοί μηχανισμοί</a:t>
            </a:r>
            <a:endParaRPr lang="el-GR" sz="2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4" grpId="0" animBg="1"/>
      <p:bldP spid="15" grpId="0"/>
      <p:bldP spid="16" grpId="0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58243"/>
            <a:ext cx="13874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TextBox"/>
          <p:cNvSpPr txBox="1"/>
          <p:nvPr/>
        </p:nvSpPr>
        <p:spPr>
          <a:xfrm>
            <a:off x="142844" y="3244127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Λευκοκύτταρο που έχει ενεργοποιηθεί από κάποιο αντιγόνο</a:t>
            </a:r>
            <a:endParaRPr lang="el-GR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flipV="1">
            <a:off x="2500298" y="2000240"/>
            <a:ext cx="1785950" cy="57150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86697"/>
            <a:ext cx="2309813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- TextBox"/>
          <p:cNvSpPr txBox="1"/>
          <p:nvPr/>
        </p:nvSpPr>
        <p:spPr>
          <a:xfrm>
            <a:off x="6643702" y="1815367"/>
            <a:ext cx="225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Κύτταρο που παράγει αντισώματα </a:t>
            </a:r>
            <a:endParaRPr lang="el-GR" dirty="0"/>
          </a:p>
        </p:txBody>
      </p:sp>
      <p:sp>
        <p:nvSpPr>
          <p:cNvPr id="17" name="16 - Ορθογώνιο"/>
          <p:cNvSpPr/>
          <p:nvPr/>
        </p:nvSpPr>
        <p:spPr>
          <a:xfrm rot="18688288">
            <a:off x="4643438" y="1315301"/>
            <a:ext cx="1389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αντισώματα </a:t>
            </a:r>
            <a:endParaRPr lang="el-GR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244127"/>
            <a:ext cx="16160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Ορθογώνιο"/>
          <p:cNvSpPr/>
          <p:nvPr/>
        </p:nvSpPr>
        <p:spPr>
          <a:xfrm>
            <a:off x="6715140" y="4000504"/>
            <a:ext cx="2324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κύτταρο </a:t>
            </a:r>
            <a:r>
              <a:rPr lang="el-GR" b="1" dirty="0" smtClean="0"/>
              <a:t>«μνήμης», </a:t>
            </a:r>
            <a:endParaRPr lang="el-GR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0" y="505993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Τα  λευκοκύτταρα όταν συνδέονται με το αντιγόνο,  διαιρούνται και παράγουν: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1357290" y="5631436"/>
            <a:ext cx="4288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Κύτταρα </a:t>
            </a:r>
            <a:r>
              <a:rPr lang="el-GR" dirty="0" smtClean="0"/>
              <a:t>που παράγουν τα αντισώματα</a:t>
            </a:r>
            <a:endParaRPr lang="el-GR" dirty="0"/>
          </a:p>
        </p:txBody>
      </p:sp>
      <p:sp>
        <p:nvSpPr>
          <p:cNvPr id="23" name="22 - Ορθογώνιο"/>
          <p:cNvSpPr/>
          <p:nvPr/>
        </p:nvSpPr>
        <p:spPr>
          <a:xfrm>
            <a:off x="1285852" y="6274378"/>
            <a:ext cx="5564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 Κύτταρα </a:t>
            </a:r>
            <a:r>
              <a:rPr lang="el-GR" dirty="0" smtClean="0"/>
              <a:t>που ονομάζονται ειδικά κύτταρα «μνήμης» </a:t>
            </a:r>
            <a:endParaRPr lang="el-GR" dirty="0"/>
          </a:p>
        </p:txBody>
      </p:sp>
      <p:sp>
        <p:nvSpPr>
          <p:cNvPr id="24" name="23 - Ορθογώνιο"/>
          <p:cNvSpPr/>
          <p:nvPr/>
        </p:nvSpPr>
        <p:spPr>
          <a:xfrm>
            <a:off x="1000100" y="0"/>
            <a:ext cx="6195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3300"/>
                </a:solidFill>
              </a:rPr>
              <a:t>Ειδικοί </a:t>
            </a:r>
            <a:r>
              <a:rPr lang="el-GR" sz="2800" dirty="0" smtClean="0">
                <a:solidFill>
                  <a:srgbClr val="003300"/>
                </a:solidFill>
              </a:rPr>
              <a:t>Εσωτερικοί αμυντικοί μηχανισμοί</a:t>
            </a:r>
            <a:endParaRPr lang="el-GR" sz="2800" dirty="0">
              <a:solidFill>
                <a:srgbClr val="003300"/>
              </a:solidFill>
            </a:endParaRP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>
            <a:off x="2500298" y="3071810"/>
            <a:ext cx="2428892" cy="92869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9" grpId="0"/>
      <p:bldP spid="20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0" y="1071546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Παράλληλα με την ανοσολογική απόκριση που οδηγεί στην εξουδετέρωση του αντιγόνου, ο οργανισμός παράγει  τα </a:t>
            </a:r>
            <a:r>
              <a:rPr lang="el-GR" b="1" dirty="0" smtClean="0"/>
              <a:t>ειδικά κύτταρα «μνήμης»</a:t>
            </a:r>
            <a:endParaRPr lang="el-GR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0" y="2496917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</a:t>
            </a:r>
            <a:r>
              <a:rPr lang="el-GR" b="1" dirty="0" smtClean="0"/>
              <a:t>  </a:t>
            </a:r>
            <a:r>
              <a:rPr lang="el-GR" b="1" dirty="0" smtClean="0"/>
              <a:t> κύτταρα </a:t>
            </a:r>
            <a:r>
              <a:rPr lang="el-GR" b="1" dirty="0" smtClean="0"/>
              <a:t>«μνήμης», </a:t>
            </a:r>
            <a:r>
              <a:rPr lang="el-GR" dirty="0" smtClean="0"/>
              <a:t>όταν το συγκεκριμένο αντίγονο που οδήγησε στη δημιουργία τους,  εισέλθει πάλι στον οργανισμό, τότε αυτά θα αρχίσουν να παράγουν πιο γρήγορα και πιο πολλά </a:t>
            </a:r>
            <a:r>
              <a:rPr lang="el-GR" dirty="0" smtClean="0"/>
              <a:t>αντισώματα, </a:t>
            </a:r>
            <a:r>
              <a:rPr lang="el-GR" dirty="0" smtClean="0"/>
              <a:t>που εξειδικεύονται σε αυτό το αντιγόνο. 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0" y="3929066"/>
            <a:ext cx="8643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Έτσι  ένας οργανισμός που έχει ειδικά κύτταρα «μνήμης», για ένα αντιγόνο,  τότε αυτό το αντιγόνο θα εξουδετερωθεί γρήγορα, με αποτέλεσμα ο οργανισμός να μην αρρωστήσει από αυτό   το </a:t>
            </a:r>
            <a:r>
              <a:rPr lang="el-GR" dirty="0" smtClean="0"/>
              <a:t>αντιγόνο, ούτε </a:t>
            </a:r>
            <a:r>
              <a:rPr lang="el-GR" dirty="0" smtClean="0"/>
              <a:t>να εμφανίσει συμπτώματα της ασθένειας. 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428596" y="557214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Σε αυτή την περίπτωση,  λέμε ότι έχουμε αποκτήσει </a:t>
            </a:r>
            <a:r>
              <a:rPr lang="el-GR" b="1" dirty="0" smtClean="0"/>
              <a:t>ανοσία,</a:t>
            </a:r>
            <a:r>
              <a:rPr lang="el-GR" dirty="0" smtClean="0"/>
              <a:t> απέναντι στο συγκεκριμένο αντιγόνο. </a:t>
            </a:r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1000100" y="0"/>
            <a:ext cx="6195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3300"/>
                </a:solidFill>
              </a:rPr>
              <a:t>Ειδικοί </a:t>
            </a:r>
            <a:r>
              <a:rPr lang="el-GR" sz="2800" dirty="0" smtClean="0">
                <a:solidFill>
                  <a:srgbClr val="003300"/>
                </a:solidFill>
              </a:rPr>
              <a:t>Εσωτερικοί αμυντικοί μηχανισμοί</a:t>
            </a:r>
            <a:endParaRPr lang="el-GR" sz="2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000100" y="0"/>
            <a:ext cx="1432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3300"/>
                </a:solidFill>
              </a:rPr>
              <a:t>Εμβόλια</a:t>
            </a:r>
            <a:endParaRPr lang="el-GR" sz="2800" dirty="0">
              <a:solidFill>
                <a:srgbClr val="0033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71472" y="1785926"/>
            <a:ext cx="7215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επιστήμονες  παρατήρησαν, ότι αν έβαζαν ένα πεθαμένο μικρόβιο ή ένα τμήμα του μικροβίου σε ένα οργανισμό (ζώο , φυτό…) τότε ξεκινούσε η ανοσολογική απόκριση του </a:t>
            </a:r>
            <a:r>
              <a:rPr lang="el-GR" dirty="0" smtClean="0"/>
              <a:t>οργανισμού,  </a:t>
            </a:r>
            <a:r>
              <a:rPr lang="el-GR" dirty="0" smtClean="0"/>
              <a:t>που είχε ως αποτέλεσμα την δημιουργία κυττάρων </a:t>
            </a:r>
            <a:r>
              <a:rPr lang="el-GR" dirty="0" smtClean="0"/>
              <a:t>μνήμης,  </a:t>
            </a:r>
            <a:r>
              <a:rPr lang="el-GR" dirty="0" smtClean="0"/>
              <a:t>ενώ ο οργανισμός δεν </a:t>
            </a:r>
            <a:r>
              <a:rPr lang="el-GR" dirty="0" smtClean="0"/>
              <a:t>αρρώσταινε, όταν εισέρχονταν μέσα του το μικρόβιο για το οποίο είχε εμβολιαστε</a:t>
            </a:r>
            <a:r>
              <a:rPr lang="el-GR" dirty="0" smtClean="0"/>
              <a:t>ί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357158" y="714356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διαδικασία </a:t>
            </a:r>
            <a:r>
              <a:rPr lang="el-GR" b="1" dirty="0" smtClean="0"/>
              <a:t>της ανοσολογικής απόκρισης  </a:t>
            </a:r>
            <a:r>
              <a:rPr lang="el-GR" dirty="0" smtClean="0"/>
              <a:t>  ξεκινάει από την αναγνώριση του αντιγόνου από τα λευκοκύτταρα,  έως την εξουδετέρωση του αντιγόνου  και τη δημιουργία κυττάρων μνήμης.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1142976" y="357187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παραπάνω γνώση  αξιοποιήθηκε για την παρασκευή εμβολίων</a:t>
            </a:r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63142"/>
            <a:ext cx="3214678" cy="21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2240" y="4143381"/>
            <a:ext cx="4832219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000100" y="0"/>
            <a:ext cx="1432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3300"/>
                </a:solidFill>
              </a:rPr>
              <a:t>Εμβόλια</a:t>
            </a:r>
            <a:endParaRPr lang="el-GR" sz="2800" dirty="0">
              <a:solidFill>
                <a:srgbClr val="0033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42844" y="1643050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Με τον   </a:t>
            </a:r>
            <a:r>
              <a:rPr lang="el-GR" b="1" dirty="0" smtClean="0"/>
              <a:t>εμβολιασμό</a:t>
            </a:r>
            <a:r>
              <a:rPr lang="el-GR" dirty="0" smtClean="0"/>
              <a:t>  </a:t>
            </a:r>
            <a:r>
              <a:rPr lang="el-GR" b="1" dirty="0" smtClean="0"/>
              <a:t> </a:t>
            </a:r>
            <a:r>
              <a:rPr lang="el-GR" dirty="0" smtClean="0"/>
              <a:t>εισάγεται στο σώμα μας,  μια μικρή ποσότητα νεκρών ή ανενεργών μικροοργανισμών ή και τμημάτων τους (</a:t>
            </a:r>
            <a:r>
              <a:rPr lang="el-GR" b="1" dirty="0" smtClean="0"/>
              <a:t>εμβόλιο</a:t>
            </a:r>
            <a:r>
              <a:rPr lang="el-GR" dirty="0" smtClean="0"/>
              <a:t>). 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142844" y="407194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</a:t>
            </a:r>
            <a:r>
              <a:rPr lang="el-GR" b="1" dirty="0" smtClean="0"/>
              <a:t>εμβόλιο</a:t>
            </a:r>
            <a:r>
              <a:rPr lang="el-GR" dirty="0" smtClean="0"/>
              <a:t>  ενεργοποιεί τη διαδικασία της ανοσολογικής απόκρισης, ενώ συνήθως δεν είναι ικανό να προκαλέσει ασθένεια. 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214282" y="492919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Με αυτόν τον τρόπο ο οργανισμός διαθέτει πλέον κύτταρα «μνήμης» για τον συγκεκριμένο </a:t>
            </a:r>
            <a:r>
              <a:rPr lang="el-GR" dirty="0" smtClean="0"/>
              <a:t>μικροοργανισμό (και γενικότερα αντιγόνο). </a:t>
            </a:r>
            <a:endParaRPr lang="el-GR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0"/>
            <a:ext cx="29876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428728" y="0"/>
            <a:ext cx="1432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3300"/>
                </a:solidFill>
              </a:rPr>
              <a:t>Εμβόλια</a:t>
            </a:r>
            <a:endParaRPr lang="el-GR" sz="2800" dirty="0">
              <a:solidFill>
                <a:srgbClr val="0033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57158" y="2571744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Χάρη στον </a:t>
            </a:r>
            <a:r>
              <a:rPr lang="el-GR" b="1" dirty="0" smtClean="0"/>
              <a:t>εμβολιασμό</a:t>
            </a:r>
            <a:r>
              <a:rPr lang="el-GR" dirty="0" smtClean="0"/>
              <a:t> έχουν εξαφανιστεί πολλές ασθένειες από τις οποίες  στο παρελθόν πέθαιναν πολλοί άνθρωποι. 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285720" y="4857760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Χαρακτηριστικό παράδειγμα αποτελεί η ευλογιά, η λέπρα και άλλες ασθένειες. </a:t>
            </a:r>
          </a:p>
          <a:p>
            <a:r>
              <a:rPr lang="el-GR" dirty="0" smtClean="0"/>
              <a:t>Με την πρόοδο της βιολογίας τα εμβόλια εξακολουθούν συνεχώς να εξελίσσονται. </a:t>
            </a:r>
            <a:endParaRPr lang="el-G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29876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143380"/>
            <a:ext cx="24765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Ορθογώνιο"/>
          <p:cNvSpPr/>
          <p:nvPr/>
        </p:nvSpPr>
        <p:spPr>
          <a:xfrm>
            <a:off x="6429388" y="6072206"/>
            <a:ext cx="2080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Ασθενής με ευλογιά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428728" y="0"/>
            <a:ext cx="1037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3300"/>
                </a:solidFill>
              </a:rPr>
              <a:t>Ορός </a:t>
            </a:r>
            <a:endParaRPr lang="el-GR" sz="2800" dirty="0">
              <a:solidFill>
                <a:srgbClr val="00330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700" y="0"/>
            <a:ext cx="46863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 rot="19641335">
            <a:off x="7000892" y="2143116"/>
            <a:ext cx="1037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Ορός 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12144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Αν ένα  σε άτομο έχει εισέλθει ένα παθογόνο μικρόβιο π.χ. το βακτήριο του τετάνου, </a:t>
            </a:r>
            <a:r>
              <a:rPr lang="el-GR" u="sng" dirty="0" smtClean="0"/>
              <a:t>τότε ο εμβολιασμός δεν προσφέρει προστασία στο άτομο. </a:t>
            </a:r>
            <a:endParaRPr lang="el-GR" u="sng" dirty="0"/>
          </a:p>
        </p:txBody>
      </p:sp>
      <p:sp>
        <p:nvSpPr>
          <p:cNvPr id="8" name="7 - Ορθογώνιο"/>
          <p:cNvSpPr/>
          <p:nvPr/>
        </p:nvSpPr>
        <p:spPr>
          <a:xfrm>
            <a:off x="285720" y="3857628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Σε αυτή τη περίπτωση, </a:t>
            </a:r>
            <a:r>
              <a:rPr lang="el-GR" dirty="0" smtClean="0"/>
              <a:t>πρέπει </a:t>
            </a:r>
            <a:r>
              <a:rPr lang="el-GR" dirty="0" smtClean="0"/>
              <a:t>να </a:t>
            </a:r>
            <a:r>
              <a:rPr lang="el-GR" dirty="0" smtClean="0"/>
              <a:t>δοθούν </a:t>
            </a:r>
            <a:r>
              <a:rPr lang="el-GR" dirty="0" smtClean="0"/>
              <a:t>στον ασθενή  </a:t>
            </a:r>
            <a:r>
              <a:rPr lang="el-GR" u="sng" dirty="0" smtClean="0"/>
              <a:t>έτοιμα αντισώματα </a:t>
            </a:r>
            <a:r>
              <a:rPr lang="el-GR" dirty="0" smtClean="0"/>
              <a:t>(= </a:t>
            </a:r>
            <a:r>
              <a:rPr lang="el-GR" b="1" dirty="0" smtClean="0"/>
              <a:t>ορός</a:t>
            </a:r>
            <a:r>
              <a:rPr lang="el-GR" dirty="0" smtClean="0"/>
              <a:t>). 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642910" y="478632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Στον ορό περιέχονται αντισώματα που έχουμε πάρει, από κάποιον άλλο ζωικό οργανισμό που έχει μολυνθεί από αυτόν τον μικροοργανισμό..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00034" y="571501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Έτσι, σε περίπτωση υπόνοιας (μιας </a:t>
            </a:r>
            <a:r>
              <a:rPr lang="el-GR" dirty="0" smtClean="0"/>
              <a:t>πιθανότητας)  </a:t>
            </a:r>
            <a:r>
              <a:rPr lang="el-GR" dirty="0" smtClean="0"/>
              <a:t>για προσβολή από το βακτήριο του </a:t>
            </a:r>
            <a:r>
              <a:rPr lang="el-GR" dirty="0" smtClean="0"/>
              <a:t>τετάνου,  </a:t>
            </a:r>
            <a:r>
              <a:rPr lang="el-GR" dirty="0" smtClean="0"/>
              <a:t>χορηγείται ο αντιτετανικός ορός, που περιέχει αντισώματα που θα καταπολεμήσουν το βακτήριο του τετάνου.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571604" y="214290"/>
            <a:ext cx="6179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</a:rPr>
              <a:t>Γενικοί</a:t>
            </a:r>
            <a:r>
              <a:rPr lang="el-GR" sz="2800" dirty="0" smtClean="0">
                <a:solidFill>
                  <a:srgbClr val="002060"/>
                </a:solidFill>
              </a:rPr>
              <a:t> Εσωτερικοί αμυντικοί μηχανισμοί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57158" y="114298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l-GR" dirty="0" smtClean="0"/>
              <a:t> Ορισμένοι </a:t>
            </a:r>
            <a:r>
              <a:rPr lang="el-GR" b="1" dirty="0" smtClean="0"/>
              <a:t>γενικοί εσωτερικοί αμυντικοί μηχανισμοί είναι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428596" y="4357694"/>
            <a:ext cx="59293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</a:t>
            </a:r>
            <a:r>
              <a:rPr lang="el-GR" dirty="0" smtClean="0"/>
              <a:t>Η </a:t>
            </a:r>
            <a:r>
              <a:rPr lang="el-GR" b="1" dirty="0" smtClean="0">
                <a:solidFill>
                  <a:srgbClr val="002060"/>
                </a:solidFill>
              </a:rPr>
              <a:t>φλεγμονή</a:t>
            </a:r>
            <a:r>
              <a:rPr lang="el-GR" dirty="0" smtClean="0"/>
              <a:t>:  όταν </a:t>
            </a:r>
            <a:r>
              <a:rPr lang="el-GR" dirty="0" smtClean="0"/>
              <a:t>σε μια περιοχή του οργανισμού καταστραφούν κύτταρα (ιστοί ), τότε σε αυτή τη περιοχή  ανεβαίνει η  θερμοκρασία , έχουμε πρήξιμο, πόνο και κοκκίνισμα ( επειδή συγκεντρώνεται πολύ αίμα)  σε αυτή της περιοχή, όλη αυτή η κατάσταση ονομάζεται φλεγμονή .</a:t>
            </a:r>
          </a:p>
          <a:p>
            <a:pPr>
              <a:buClr>
                <a:srgbClr val="FF0000"/>
              </a:buClr>
              <a:buSzPct val="150000"/>
            </a:pPr>
            <a:endParaRPr lang="el-GR" dirty="0" smtClean="0"/>
          </a:p>
          <a:p>
            <a:pPr>
              <a:buClr>
                <a:srgbClr val="FF0000"/>
              </a:buClr>
              <a:buSzPct val="150000"/>
            </a:pPr>
            <a:r>
              <a:rPr lang="el-GR" dirty="0" smtClean="0"/>
              <a:t>Η </a:t>
            </a:r>
            <a:r>
              <a:rPr lang="el-GR" dirty="0" smtClean="0"/>
              <a:t>φλεγμονή έχει στόχο την εξόντωση μικροβίων.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053886"/>
            <a:ext cx="2643174" cy="380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357158" y="178592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ο </a:t>
            </a:r>
            <a:r>
              <a:rPr lang="el-GR" b="1" dirty="0" smtClean="0">
                <a:solidFill>
                  <a:srgbClr val="002060"/>
                </a:solidFill>
              </a:rPr>
              <a:t>πυρετός</a:t>
            </a:r>
            <a:r>
              <a:rPr lang="el-GR" dirty="0" smtClean="0"/>
              <a:t>, δηλαδή άνοδος της θερμοκρασίας του σώματος μετά από γενικευμένη </a:t>
            </a:r>
            <a:r>
              <a:rPr lang="el-GR" dirty="0" smtClean="0"/>
              <a:t>μόλυνση.</a:t>
            </a:r>
            <a:endParaRPr lang="el-GR" dirty="0" smtClean="0"/>
          </a:p>
          <a:p>
            <a:pPr>
              <a:buClr>
                <a:srgbClr val="FF0000"/>
              </a:buClr>
              <a:buSzPct val="150000"/>
            </a:pPr>
            <a:r>
              <a:rPr lang="el-GR" dirty="0" smtClean="0"/>
              <a:t>Ο πυρετός έχει στόχο την εξόντωση </a:t>
            </a:r>
            <a:r>
              <a:rPr lang="el-GR" dirty="0" smtClean="0"/>
              <a:t>παθογόνων μικροβίων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714488"/>
            <a:ext cx="1468461" cy="11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071538" y="214290"/>
            <a:ext cx="6210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</a:rPr>
              <a:t>Γενικοί</a:t>
            </a:r>
            <a:r>
              <a:rPr lang="el-GR" sz="2800" dirty="0" smtClean="0">
                <a:solidFill>
                  <a:srgbClr val="002060"/>
                </a:solidFill>
              </a:rPr>
              <a:t> Εσωτερικοί αμυντικοί μηχανισμοί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85720" y="92867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l-GR" dirty="0" smtClean="0"/>
              <a:t> Ορισμένοι </a:t>
            </a:r>
            <a:r>
              <a:rPr lang="el-GR" b="1" dirty="0" smtClean="0"/>
              <a:t>γενικοί εσωτερικοί αμυντικοί μηχανισμοί είναι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1357290" y="4500570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</a:t>
            </a:r>
            <a:r>
              <a:rPr lang="el-GR" b="1" dirty="0" smtClean="0">
                <a:solidFill>
                  <a:srgbClr val="002060"/>
                </a:solidFill>
              </a:rPr>
              <a:t>φαγοκυττάρωση</a:t>
            </a:r>
            <a:r>
              <a:rPr lang="el-GR" dirty="0" smtClean="0"/>
              <a:t>. Είναι κύτταρα που τρώνε μικρόβια.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428596" y="2786058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</a:t>
            </a:r>
            <a:r>
              <a:rPr lang="el-GR" b="1" dirty="0" smtClean="0">
                <a:solidFill>
                  <a:srgbClr val="002060"/>
                </a:solidFill>
              </a:rPr>
              <a:t>ουσίες με αντιμικροβιακή δράση</a:t>
            </a:r>
            <a:r>
              <a:rPr lang="el-GR" dirty="0" smtClean="0"/>
              <a:t>. Είναι διάφορες ουσίες που σκοτώνουν  τα μικρόβια.</a:t>
            </a:r>
          </a:p>
          <a:p>
            <a:pPr>
              <a:buClr>
                <a:srgbClr val="FF0000"/>
              </a:buClr>
              <a:buSzPct val="150000"/>
            </a:pPr>
            <a:r>
              <a:rPr lang="el-GR" dirty="0" smtClean="0"/>
              <a:t> 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6572264" y="1643050"/>
            <a:ext cx="1143008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6786578" y="857232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φαγοκύτταρο</a:t>
            </a:r>
            <a:endParaRPr lang="el-GR" sz="1200" b="1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flipV="1">
            <a:off x="7643834" y="1785926"/>
            <a:ext cx="642942" cy="5715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8000992" y="1500174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μικρόβιο</a:t>
            </a:r>
            <a:endParaRPr lang="el-GR" sz="1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143248"/>
            <a:ext cx="187939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521321"/>
            <a:ext cx="2012667" cy="133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286256"/>
            <a:ext cx="1585920" cy="129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7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143108" y="5714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Το </a:t>
            </a:r>
            <a:r>
              <a:rPr lang="el-GR" b="1" dirty="0" smtClean="0">
                <a:solidFill>
                  <a:srgbClr val="FF0000"/>
                </a:solidFill>
              </a:rPr>
              <a:t>αίμα</a:t>
            </a:r>
            <a:r>
              <a:rPr lang="el-GR" dirty="0" smtClean="0"/>
              <a:t> αποτελείται από: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572132" y="2285992"/>
            <a:ext cx="1108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κύτταρα</a:t>
            </a:r>
            <a:r>
              <a:rPr lang="el-GR" dirty="0" smtClean="0"/>
              <a:t>. </a:t>
            </a:r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 flipV="1">
            <a:off x="714348" y="928670"/>
            <a:ext cx="2143140" cy="16430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Ορθογώνιο"/>
          <p:cNvSpPr/>
          <p:nvPr/>
        </p:nvSpPr>
        <p:spPr>
          <a:xfrm>
            <a:off x="428596" y="2643182"/>
            <a:ext cx="10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πλάσμα</a:t>
            </a:r>
            <a:r>
              <a:rPr lang="el-GR" dirty="0" smtClean="0"/>
              <a:t> </a:t>
            </a:r>
            <a:endParaRPr lang="el-GR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4429124" y="1000108"/>
            <a:ext cx="1428760" cy="13573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4572000" y="2643182"/>
            <a:ext cx="1285884" cy="12144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7215174" y="3071810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αιμοπετάλια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3214678" y="3714752"/>
            <a:ext cx="2782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ερυθρά αιμοσφαίρια (</a:t>
            </a:r>
            <a:r>
              <a:rPr lang="el-GR" b="1" dirty="0" err="1" smtClean="0"/>
              <a:t>ερυθροκύτταρα</a:t>
            </a:r>
            <a:r>
              <a:rPr lang="el-GR" b="1" dirty="0" smtClean="0"/>
              <a:t>)</a:t>
            </a:r>
            <a:endParaRPr lang="el-GR" dirty="0" smtClean="0"/>
          </a:p>
        </p:txBody>
      </p:sp>
      <p:sp>
        <p:nvSpPr>
          <p:cNvPr id="16" name="15 - Ορθογώνιο"/>
          <p:cNvSpPr/>
          <p:nvPr/>
        </p:nvSpPr>
        <p:spPr>
          <a:xfrm>
            <a:off x="5857884" y="3857628"/>
            <a:ext cx="2459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λευκά αιμοσφαίρια (λευκοκύτταρα) </a:t>
            </a: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6200000" flipH="1">
            <a:off x="5857884" y="3143248"/>
            <a:ext cx="1285884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>
            <a:off x="6500826" y="2571744"/>
            <a:ext cx="1143008" cy="5715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12"/>
            <a:ext cx="275479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23 - Ευθύγραμμο βέλος σύνδεσης"/>
          <p:cNvCxnSpPr/>
          <p:nvPr/>
        </p:nvCxnSpPr>
        <p:spPr>
          <a:xfrm>
            <a:off x="1500166" y="5929330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2357422" y="628652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Σταγόνα αίματος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4" grpId="0"/>
      <p:bldP spid="16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29927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857620" y="5643578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αιμοπετάλια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6858016" y="2857496"/>
            <a:ext cx="2285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ερυθρά αιμοσφαίρια (</a:t>
            </a:r>
            <a:r>
              <a:rPr lang="el-GR" b="1" dirty="0" err="1" smtClean="0"/>
              <a:t>ερυθροκύτταρα</a:t>
            </a:r>
            <a:r>
              <a:rPr lang="el-GR" b="1" dirty="0" smtClean="0"/>
              <a:t>)</a:t>
            </a:r>
            <a:r>
              <a:rPr lang="el-GR" dirty="0" smtClean="0"/>
              <a:t> 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500034" y="5214950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λευκά αιμοσφαίρια (λευκοκύτταρα) </a:t>
            </a: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3607587" y="4750603"/>
            <a:ext cx="1285884" cy="642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>
            <a:endCxn id="7" idx="1"/>
          </p:cNvCxnSpPr>
          <p:nvPr/>
        </p:nvCxnSpPr>
        <p:spPr>
          <a:xfrm>
            <a:off x="4714876" y="2643182"/>
            <a:ext cx="2143140" cy="5374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3357554" y="2714620"/>
            <a:ext cx="3571900" cy="642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5857884" y="1928802"/>
            <a:ext cx="1143008" cy="10715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6200000" flipH="1">
            <a:off x="4321967" y="5036355"/>
            <a:ext cx="1285884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rot="16200000" flipH="1">
            <a:off x="2143108" y="3643314"/>
            <a:ext cx="2786082" cy="13573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rot="5400000">
            <a:off x="71406" y="2714620"/>
            <a:ext cx="3786214" cy="15001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rot="5400000">
            <a:off x="928662" y="2357430"/>
            <a:ext cx="3857652" cy="20002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056167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142844" y="464344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</a:t>
            </a:r>
            <a:r>
              <a:rPr lang="el-GR" b="1" dirty="0" smtClean="0">
                <a:solidFill>
                  <a:srgbClr val="FF0000"/>
                </a:solidFill>
              </a:rPr>
              <a:t>λευκά αιμοσφαίρια </a:t>
            </a:r>
            <a:r>
              <a:rPr lang="el-GR" dirty="0" smtClean="0"/>
              <a:t>είναι υπεύθυνα για την προστασία του οργανισμού από    </a:t>
            </a:r>
            <a:r>
              <a:rPr lang="el-GR" dirty="0" smtClean="0"/>
              <a:t>μικροοργανισμούς και όχι μόνο   </a:t>
            </a:r>
            <a:r>
              <a:rPr lang="el-GR" dirty="0" smtClean="0"/>
              <a:t>που προκαλούν ασθένειες. </a:t>
            </a:r>
            <a:endParaRPr lang="el-GR" dirty="0" smtClean="0"/>
          </a:p>
          <a:p>
            <a:r>
              <a:rPr lang="el-GR" dirty="0" smtClean="0"/>
              <a:t>  </a:t>
            </a:r>
            <a:r>
              <a:rPr lang="el-GR" dirty="0" smtClean="0"/>
              <a:t>(</a:t>
            </a:r>
            <a:r>
              <a:rPr lang="el-GR" dirty="0" smtClean="0"/>
              <a:t>Συγκεκριμένα </a:t>
            </a:r>
            <a:r>
              <a:rPr lang="el-GR" dirty="0" smtClean="0"/>
              <a:t>καταστρέφουν τα κακά </a:t>
            </a:r>
            <a:r>
              <a:rPr lang="el-GR" dirty="0" smtClean="0"/>
              <a:t>μικρόβια ή άλλες ουσίες που προκαλούν βλάβη στον οργανισμό)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000100" y="0"/>
            <a:ext cx="6195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3300"/>
                </a:solidFill>
              </a:rPr>
              <a:t>Ειδικοί </a:t>
            </a:r>
            <a:r>
              <a:rPr lang="el-GR" sz="2800" dirty="0" smtClean="0">
                <a:solidFill>
                  <a:srgbClr val="003300"/>
                </a:solidFill>
              </a:rPr>
              <a:t>Εσωτερικοί αμυντικοί μηχανισμοί</a:t>
            </a:r>
            <a:endParaRPr lang="el-GR" sz="2800" dirty="0">
              <a:solidFill>
                <a:srgbClr val="0033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142844" y="64291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Αν το παθογόνο μικρόβιο δεν καταστραφεί από τους γενικούς εσωτερικούς αμυντικούς μηχανισμούς, τότε ενεργοποιούνται οι </a:t>
            </a:r>
            <a:r>
              <a:rPr lang="el-GR" b="1" dirty="0" smtClean="0"/>
              <a:t>ειδικοί εσωτερικοί αμυντικοί μηχανισμοί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214282" y="228599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Γενικά κάποια  παθογόνα  μικρόβια, μικροβιακές ουσίες, γύρη, φαρμακευτικές ουσίες  κτλ. που εισέρχονται μέσα στον οργανισμό,  ονομάζονται </a:t>
            </a:r>
            <a:r>
              <a:rPr lang="el-GR" b="1" dirty="0" smtClean="0"/>
              <a:t>αντιγόνα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8" name="27 - Ορθογώνιο"/>
          <p:cNvSpPr/>
          <p:nvPr/>
        </p:nvSpPr>
        <p:spPr>
          <a:xfrm>
            <a:off x="428596" y="3714752"/>
            <a:ext cx="7500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</a:t>
            </a:r>
            <a:r>
              <a:rPr lang="el-GR" b="1" dirty="0" smtClean="0"/>
              <a:t>Παράδειγμα</a:t>
            </a:r>
            <a:r>
              <a:rPr lang="el-GR" dirty="0" smtClean="0"/>
              <a:t> οι ιοί, το βακτήριο της χολέρας, δηλητήρια φιδιών, ερυθρά αιμοσφαίρια από άλλα άτομα  κ.α.  μπορεί είναι </a:t>
            </a:r>
            <a:r>
              <a:rPr lang="el-GR" b="1" dirty="0" smtClean="0"/>
              <a:t>αντιγόνα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857760"/>
            <a:ext cx="3192445" cy="175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Ορθογώνιο"/>
          <p:cNvSpPr/>
          <p:nvPr/>
        </p:nvSpPr>
        <p:spPr>
          <a:xfrm>
            <a:off x="5072066" y="6072206"/>
            <a:ext cx="575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Ιοί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www.agriniopress.gr/wp-content/uploads/2023/05/oxi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7760"/>
            <a:ext cx="2285984" cy="1542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000100" y="0"/>
            <a:ext cx="6195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3300"/>
                </a:solidFill>
              </a:rPr>
              <a:t>Ειδικοί </a:t>
            </a:r>
            <a:r>
              <a:rPr lang="el-GR" sz="2800" dirty="0" smtClean="0">
                <a:solidFill>
                  <a:srgbClr val="003300"/>
                </a:solidFill>
              </a:rPr>
              <a:t>Εσωτερικοί αμυντικοί μηχανισμοί</a:t>
            </a:r>
            <a:endParaRPr lang="el-GR" sz="2800" dirty="0">
              <a:solidFill>
                <a:srgbClr val="0033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214282" y="78579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Ορισμένα  λευκοκύτταρα ή λευκά αιμοσφαίρια, ( που είναι κύτταρα του αίματος), αρχικά «αναγνωρίζουν» το μικρόβιο. 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91498">
            <a:off x="2157424" y="3225462"/>
            <a:ext cx="37957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17 - Ευθύγραμμο βέλος σύνδεσης"/>
          <p:cNvCxnSpPr/>
          <p:nvPr/>
        </p:nvCxnSpPr>
        <p:spPr>
          <a:xfrm rot="10800000" flipV="1">
            <a:off x="1714480" y="4357694"/>
            <a:ext cx="1285884" cy="500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Έλλειψη"/>
          <p:cNvSpPr/>
          <p:nvPr/>
        </p:nvSpPr>
        <p:spPr>
          <a:xfrm>
            <a:off x="2857488" y="3643314"/>
            <a:ext cx="1214446" cy="1000132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Ορθογώνιο"/>
          <p:cNvSpPr/>
          <p:nvPr/>
        </p:nvSpPr>
        <p:spPr>
          <a:xfrm>
            <a:off x="285720" y="4786322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λευκοκύτταρο </a:t>
            </a:r>
            <a:endParaRPr lang="el-GR" dirty="0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 rot="5400000">
            <a:off x="4214810" y="4857760"/>
            <a:ext cx="1285884" cy="285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>
            <a:off x="3500430" y="4786322"/>
            <a:ext cx="1214446" cy="8572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4071934" y="564357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Αντισώματα</a:t>
            </a:r>
            <a:endParaRPr lang="el-GR" dirty="0"/>
          </a:p>
        </p:txBody>
      </p:sp>
      <p:sp>
        <p:nvSpPr>
          <p:cNvPr id="29" name="28 - TextBox"/>
          <p:cNvSpPr txBox="1"/>
          <p:nvPr/>
        </p:nvSpPr>
        <p:spPr>
          <a:xfrm>
            <a:off x="214282" y="228599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συνέχεια τα  λευκοκύτταρα παράγουν τα αντισώματα, τα </a:t>
            </a:r>
            <a:r>
              <a:rPr lang="el-GR" b="1" dirty="0" smtClean="0"/>
              <a:t>αντισώματα</a:t>
            </a:r>
            <a:r>
              <a:rPr lang="el-GR" dirty="0" smtClean="0"/>
              <a:t> είναι ένα είδος πρωτεΐνης.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857224" y="1714488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Συγκεκριμένα το αντιγόνο συνδέεται με ένα λευκοκύτταρο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2" grpId="0"/>
      <p:bldP spid="27" grpId="0"/>
      <p:bldP spid="2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702515">
            <a:off x="7139782" y="3803009"/>
            <a:ext cx="1311956" cy="125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TextBox"/>
          <p:cNvSpPr txBox="1"/>
          <p:nvPr/>
        </p:nvSpPr>
        <p:spPr>
          <a:xfrm>
            <a:off x="642910" y="578645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Όταν συνδεθεί (ενωθεί) το αντιγόνο με το αντίσωμα , τότε το αντιγόνο   εξουδετερώνετε .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702515">
            <a:off x="353172" y="3811212"/>
            <a:ext cx="1311956" cy="125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- Έλλειψη"/>
          <p:cNvSpPr/>
          <p:nvPr/>
        </p:nvSpPr>
        <p:spPr>
          <a:xfrm>
            <a:off x="2518398" y="4429131"/>
            <a:ext cx="214314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Ορθογώνιο"/>
          <p:cNvSpPr/>
          <p:nvPr/>
        </p:nvSpPr>
        <p:spPr>
          <a:xfrm>
            <a:off x="626051" y="5143511"/>
            <a:ext cx="122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Αντίσωμα  </a:t>
            </a:r>
            <a:endParaRPr lang="el-GR" dirty="0"/>
          </a:p>
        </p:txBody>
      </p:sp>
      <p:sp>
        <p:nvSpPr>
          <p:cNvPr id="30" name="29 - Ορθογώνιο"/>
          <p:cNvSpPr/>
          <p:nvPr/>
        </p:nvSpPr>
        <p:spPr>
          <a:xfrm>
            <a:off x="2232646" y="4643445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Αντιγόνο</a:t>
            </a:r>
            <a:endParaRPr lang="el-GR" dirty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>
            <a:off x="3875720" y="4714883"/>
            <a:ext cx="307183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- Ορθογώνιο"/>
          <p:cNvSpPr/>
          <p:nvPr/>
        </p:nvSpPr>
        <p:spPr>
          <a:xfrm>
            <a:off x="3875720" y="4214817"/>
            <a:ext cx="327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Σύνδεση αντιγόνου με αντίσωμα</a:t>
            </a:r>
            <a:endParaRPr lang="el-GR" dirty="0"/>
          </a:p>
        </p:txBody>
      </p:sp>
      <p:sp>
        <p:nvSpPr>
          <p:cNvPr id="28" name="27 - Έλλειψη"/>
          <p:cNvSpPr/>
          <p:nvPr/>
        </p:nvSpPr>
        <p:spPr>
          <a:xfrm>
            <a:off x="8286776" y="4071942"/>
            <a:ext cx="214314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91498">
            <a:off x="1800234" y="560716"/>
            <a:ext cx="37957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31 - Ευθύγραμμο βέλος σύνδεσης"/>
          <p:cNvCxnSpPr/>
          <p:nvPr/>
        </p:nvCxnSpPr>
        <p:spPr>
          <a:xfrm rot="10800000" flipV="1">
            <a:off x="1428728" y="1500174"/>
            <a:ext cx="1285884" cy="500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Έλλειψη"/>
          <p:cNvSpPr/>
          <p:nvPr/>
        </p:nvSpPr>
        <p:spPr>
          <a:xfrm>
            <a:off x="2500298" y="1000108"/>
            <a:ext cx="1214446" cy="1000132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Ορθογώνιο"/>
          <p:cNvSpPr/>
          <p:nvPr/>
        </p:nvSpPr>
        <p:spPr>
          <a:xfrm>
            <a:off x="285720" y="1785926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λευκοκύτταρο </a:t>
            </a:r>
            <a:endParaRPr lang="el-GR" dirty="0"/>
          </a:p>
        </p:txBody>
      </p:sp>
      <p:cxnSp>
        <p:nvCxnSpPr>
          <p:cNvPr id="36" name="35 - Ευθύγραμμο βέλος σύνδεσης"/>
          <p:cNvCxnSpPr/>
          <p:nvPr/>
        </p:nvCxnSpPr>
        <p:spPr>
          <a:xfrm>
            <a:off x="3571868" y="928670"/>
            <a:ext cx="2714644" cy="2857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ύγραμμο βέλος σύνδεσης"/>
          <p:cNvCxnSpPr/>
          <p:nvPr/>
        </p:nvCxnSpPr>
        <p:spPr>
          <a:xfrm flipV="1">
            <a:off x="4786314" y="1428736"/>
            <a:ext cx="1928826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TextBox"/>
          <p:cNvSpPr txBox="1"/>
          <p:nvPr/>
        </p:nvSpPr>
        <p:spPr>
          <a:xfrm>
            <a:off x="6286512" y="114298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Αντισώματα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1000100" y="0"/>
            <a:ext cx="6195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3300"/>
                </a:solidFill>
              </a:rPr>
              <a:t>Ειδικοί </a:t>
            </a:r>
            <a:r>
              <a:rPr lang="el-GR" sz="2800" dirty="0" smtClean="0">
                <a:solidFill>
                  <a:srgbClr val="003300"/>
                </a:solidFill>
              </a:rPr>
              <a:t>Εσωτερικοί αμυντικοί μηχανισμοί</a:t>
            </a:r>
            <a:endParaRPr lang="el-GR" sz="2800" dirty="0">
              <a:solidFill>
                <a:srgbClr val="003300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214282" y="2500306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αντισώματα έχουν τέτοια  δομή ώστε να ταιριάζουν με το αντιγόνο όπως το κλειδί με την κλειδαριά. Δηλαδή διαφορετικά είδη  αντιγόνων εξουδετερώνονται από διαφορετικά αντισώματα.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30" grpId="0"/>
      <p:bldP spid="34" grpId="0"/>
      <p:bldP spid="28" grpId="0" animBg="1"/>
      <p:bldP spid="33" grpId="0" animBg="1"/>
      <p:bldP spid="35" grpId="0"/>
      <p:bldP spid="38" grpId="0"/>
      <p:bldP spid="15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1002</Words>
  <PresentationFormat>Προβολή στην οθόνη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139</cp:revision>
  <dcterms:created xsi:type="dcterms:W3CDTF">2024-03-25T18:18:31Z</dcterms:created>
  <dcterms:modified xsi:type="dcterms:W3CDTF">2024-03-31T16:33:12Z</dcterms:modified>
</cp:coreProperties>
</file>