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3" r:id="rId7"/>
    <p:sldId id="266" r:id="rId8"/>
    <p:sldId id="267" r:id="rId9"/>
    <p:sldId id="270" r:id="rId10"/>
    <p:sldId id="27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71600" y="1500174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στήριξη στα φυτά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00438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5775"/>
            <a:ext cx="53435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406" y="549731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285984" y="556875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143240" y="578465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428992" y="535782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857884" y="556875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072330" y="556875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857356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786578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285720" y="2285992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Όπως είδαμε για τη φωτοσύνθεση είναι απαραίτητη ηλιακή </a:t>
            </a:r>
            <a:r>
              <a:rPr lang="el-GR" sz="2000" dirty="0" smtClean="0"/>
              <a:t>ενέργεια, δηλαδή </a:t>
            </a:r>
            <a:r>
              <a:rPr lang="el-GR" sz="2000" dirty="0" smtClean="0"/>
              <a:t>ο </a:t>
            </a:r>
            <a:r>
              <a:rPr lang="el-GR" sz="2000" dirty="0" smtClean="0"/>
              <a:t>ήλιος. </a:t>
            </a:r>
            <a:r>
              <a:rPr lang="el-GR" sz="2000" dirty="0" smtClean="0"/>
              <a:t> </a:t>
            </a:r>
            <a:endParaRPr lang="el-GR" sz="2000" dirty="0" smtClean="0"/>
          </a:p>
          <a:p>
            <a:r>
              <a:rPr lang="el-GR" sz="2000" dirty="0" smtClean="0"/>
              <a:t> Γι αυτό </a:t>
            </a:r>
            <a:r>
              <a:rPr lang="el-GR" sz="2000" dirty="0" smtClean="0"/>
              <a:t>τα φύλλα πολλών </a:t>
            </a:r>
            <a:r>
              <a:rPr lang="el-GR" sz="2000" dirty="0" smtClean="0"/>
              <a:t>φυτών,  </a:t>
            </a:r>
            <a:r>
              <a:rPr lang="el-GR" sz="2000" dirty="0" smtClean="0"/>
              <a:t>προσανατολίζονται προς τις πλευρές που έχει περισσότερο ήλιο.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500330" cy="524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Στήριξη στα φυτά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στήριξη στα φυτά γίνεται από: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242886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 την ρίζα του φυτού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3868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57158" y="342900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 τον βλαστό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14282" y="4500570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 Το ξύλωμα,  τα τοιχώματα στα αγγεία του ξυλώματος, είναι φτιαγμένα από υλικό σκληρό και διάβροχο 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l-GR" sz="2400" dirty="0" smtClean="0">
                <a:solidFill>
                  <a:srgbClr val="002060"/>
                </a:solidFill>
              </a:rPr>
              <a:t>Στα δέντρα το ξύλο τους αποτελείται κυρίως από τους αγωγούς </a:t>
            </a:r>
            <a:r>
              <a:rPr lang="el-GR" sz="2400" smtClean="0">
                <a:solidFill>
                  <a:srgbClr val="002060"/>
                </a:solidFill>
              </a:rPr>
              <a:t>(αγγεία) του </a:t>
            </a:r>
            <a:r>
              <a:rPr lang="el-GR" sz="2400" dirty="0" smtClean="0">
                <a:solidFill>
                  <a:srgbClr val="002060"/>
                </a:solidFill>
              </a:rPr>
              <a:t>ξυλώματος.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1674382"/>
            <a:ext cx="2500299" cy="254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</a:t>
            </a:r>
            <a:r>
              <a:rPr lang="el-GR" sz="2400" u="sng" dirty="0" smtClean="0"/>
              <a:t>οργανισμοί</a:t>
            </a:r>
            <a:r>
              <a:rPr lang="el-GR" sz="2400" dirty="0" smtClean="0"/>
              <a:t> (φυτά, ζώα, μύκητες, βακτήρια…. ), </a:t>
            </a:r>
            <a:r>
              <a:rPr lang="el-GR" sz="2400" u="sng" dirty="0" smtClean="0"/>
              <a:t>αποτελούνται από κύτταρα.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264318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είναι ο μικρότερος ζωντανός οργανισμός.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500570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57525"/>
            <a:ext cx="2743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290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Γενικά υπάρχουν δύο ειδών κύτταρα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ζωικό κύτταρο ,</a:t>
            </a:r>
            <a:r>
              <a:rPr lang="el-GR" sz="2400" dirty="0" smtClean="0"/>
              <a:t>από το οποίο αποτελούνται τα ζώα…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3643306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13" idx="0"/>
          </p:cNvCxnSpPr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072066" y="2071678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φυτικό κύτταρο ,</a:t>
            </a:r>
            <a:r>
              <a:rPr lang="el-GR" sz="2400" dirty="0" smtClean="0"/>
              <a:t>από το οποίο αποτελούνται τα φυτά…</a:t>
            </a:r>
            <a:endParaRPr lang="en-US" sz="2400" dirty="0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5541"/>
            <a:ext cx="8429683" cy="62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φυτά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οποιαδήποτε φυτό ..αποτελείται από φυτικά κύτταρα.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2571744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Ένα φυτό αποτελείται από πάρα παρά πολλά φυτικά κύτταρα…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όπου το κάθε κύτταρο θέλει να τραφεί ….να πιει..νερό </a:t>
            </a:r>
            <a:r>
              <a:rPr lang="el-GR" sz="2400" dirty="0" smtClean="0"/>
              <a:t> 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4788"/>
            <a:ext cx="1857356" cy="2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οποιαδήποτε φυτό ..αποτελείται από φυτικά κύτταρα τα οποία θέλουν να τραφούν… ..να αναπνεύσουν…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257174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u="sng" dirty="0" smtClean="0"/>
              <a:t>Μέσα στα φυτά</a:t>
            </a:r>
            <a:r>
              <a:rPr lang="el-GR" sz="2400" dirty="0" smtClean="0"/>
              <a:t>, υπάρχουν πολλά ..πολλά  «</a:t>
            </a:r>
            <a:r>
              <a:rPr lang="el-GR" sz="2400" u="sng" dirty="0" smtClean="0"/>
              <a:t>σωληνάκια</a:t>
            </a:r>
            <a:r>
              <a:rPr lang="el-GR" sz="2400" dirty="0" smtClean="0"/>
              <a:t>»     …  που τα λέμε </a:t>
            </a:r>
            <a:r>
              <a:rPr lang="el-GR" sz="2400" u="sng" dirty="0" smtClean="0"/>
              <a:t>αγγεία</a:t>
            </a:r>
            <a:r>
              <a:rPr lang="el-GR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4662"/>
            <a:ext cx="33575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8294">
            <a:off x="1785918" y="4357694"/>
            <a:ext cx="1685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>
            <a:stCxn id="14" idx="2"/>
          </p:cNvCxnSpPr>
          <p:nvPr/>
        </p:nvCxnSpPr>
        <p:spPr>
          <a:xfrm rot="10800000">
            <a:off x="2928926" y="5072075"/>
            <a:ext cx="4357718" cy="8929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2428860" y="3214686"/>
            <a:ext cx="1928826" cy="17859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7286644" y="5857892"/>
            <a:ext cx="357190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φυτά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128586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400" dirty="0" smtClean="0"/>
              <a:t> </a:t>
            </a:r>
            <a:r>
              <a:rPr lang="el-GR" sz="2400" u="sng" dirty="0" smtClean="0"/>
              <a:t>Όλα τα αγγεία </a:t>
            </a:r>
            <a:r>
              <a:rPr lang="el-GR" sz="2400" dirty="0" smtClean="0"/>
              <a:t>(σωληνάκια) που υπάρχουν </a:t>
            </a:r>
            <a:r>
              <a:rPr lang="el-GR" sz="2400" u="sng" dirty="0" smtClean="0"/>
              <a:t>μέσα σε ένα φυτό </a:t>
            </a:r>
            <a:r>
              <a:rPr lang="el-GR" sz="2400" dirty="0" smtClean="0"/>
              <a:t>και </a:t>
            </a:r>
            <a:r>
              <a:rPr lang="el-GR" sz="2400" u="sng" dirty="0" smtClean="0"/>
              <a:t>μεταφέρουν νερό από τις  ρίζες </a:t>
            </a:r>
            <a:r>
              <a:rPr lang="el-GR" sz="2400" dirty="0" smtClean="0"/>
              <a:t>σε όλα  τα κύτταρα του φυτού ..ονομάζονται </a:t>
            </a:r>
            <a:r>
              <a:rPr lang="el-GR" sz="2400" b="1" u="sng" dirty="0" smtClean="0">
                <a:solidFill>
                  <a:srgbClr val="FF0000"/>
                </a:solidFill>
              </a:rPr>
              <a:t>ξύλωμα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86058"/>
            <a:ext cx="33575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99562">
            <a:off x="1785918" y="4357694"/>
            <a:ext cx="1685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10800000" flipV="1">
            <a:off x="2857488" y="4929197"/>
            <a:ext cx="3643338" cy="7143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endCxn id="4" idx="2"/>
          </p:cNvCxnSpPr>
          <p:nvPr/>
        </p:nvCxnSpPr>
        <p:spPr>
          <a:xfrm rot="5400000" flipH="1" flipV="1">
            <a:off x="1749227" y="3535153"/>
            <a:ext cx="2145116" cy="7858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6429388" y="3286124"/>
            <a:ext cx="2428892" cy="3214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785794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000" dirty="0" smtClean="0"/>
              <a:t> </a:t>
            </a:r>
            <a:r>
              <a:rPr lang="el-GR" sz="2000" dirty="0" smtClean="0"/>
              <a:t>Μέσα σε κάποια φυτικά κύτταρα γίνεται μια διαδικασία που ονομάζεται  </a:t>
            </a:r>
            <a:r>
              <a:rPr lang="el-GR" sz="2000" b="1" dirty="0" smtClean="0"/>
              <a:t>φωτοσύνθεση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φυτά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406" y="549731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285984" y="556875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143240" y="578465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428992" y="535782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857884" y="556875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072330" y="556875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857356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786578" y="549731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23" name="22 - Ορθογώνιο"/>
          <p:cNvSpPr/>
          <p:nvPr/>
        </p:nvSpPr>
        <p:spPr>
          <a:xfrm>
            <a:off x="214282" y="2143116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τη διαδικασία της φωτοσύνθεσης αέριο διοξείδιο του </a:t>
            </a:r>
            <a:r>
              <a:rPr lang="el-GR" dirty="0" smtClean="0"/>
              <a:t>άνθρακα,  </a:t>
            </a:r>
            <a:r>
              <a:rPr lang="el-GR" dirty="0" smtClean="0"/>
              <a:t>αντιδρά με το νερό μέσα σε ένα φυτικό </a:t>
            </a:r>
            <a:r>
              <a:rPr lang="el-GR" dirty="0" smtClean="0"/>
              <a:t>κύτταρο</a:t>
            </a:r>
            <a:r>
              <a:rPr lang="en-US" dirty="0" smtClean="0"/>
              <a:t>,  </a:t>
            </a:r>
            <a:r>
              <a:rPr lang="el-GR" dirty="0" smtClean="0"/>
              <a:t> </a:t>
            </a:r>
            <a:r>
              <a:rPr lang="el-GR" u="sng" dirty="0" smtClean="0"/>
              <a:t>και με τη βοήθεια της </a:t>
            </a:r>
            <a:r>
              <a:rPr lang="el-GR" u="sng" dirty="0" smtClean="0"/>
              <a:t>ηλιακής </a:t>
            </a:r>
            <a:r>
              <a:rPr lang="el-GR" u="sng" dirty="0" smtClean="0"/>
              <a:t>ακτινοβολίας</a:t>
            </a:r>
            <a:r>
              <a:rPr lang="el-GR" dirty="0" smtClean="0"/>
              <a:t> παράγεται </a:t>
            </a:r>
            <a:r>
              <a:rPr lang="el-GR" dirty="0" smtClean="0"/>
              <a:t>(δημιουργείται) μία </a:t>
            </a:r>
            <a:r>
              <a:rPr lang="el-GR" dirty="0" smtClean="0"/>
              <a:t>ουσία που ονομάζεται γλυκόζη και το αέριο οξυγόνο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571472" y="4357694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παρακάτω διάγραμμα φαίνεται η διαδικασία της φωτοσύνθεσης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359</Words>
  <Application>Microsoft Office PowerPoint</Application>
  <PresentationFormat>Προβολή στην οθόνη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Η στήριξη στα φυτά</vt:lpstr>
      <vt:lpstr>Κύτταρα</vt:lpstr>
      <vt:lpstr>Κύτταρα</vt:lpstr>
      <vt:lpstr>Διαφάνεια 4</vt:lpstr>
      <vt:lpstr>Διαφάνεια 5</vt:lpstr>
      <vt:lpstr>φυτά</vt:lpstr>
      <vt:lpstr>φυτά</vt:lpstr>
      <vt:lpstr>Διαφάνεια 8</vt:lpstr>
      <vt:lpstr>Διαφάνεια 9</vt:lpstr>
      <vt:lpstr>Διαφάνεια 10</vt:lpstr>
      <vt:lpstr>Στήριξη στα φυτά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94</cp:revision>
  <dcterms:created xsi:type="dcterms:W3CDTF">2020-10-16T14:29:08Z</dcterms:created>
  <dcterms:modified xsi:type="dcterms:W3CDTF">2023-10-16T14:41:25Z</dcterms:modified>
</cp:coreProperties>
</file>