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7859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9290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Δηλαδή το κάθε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θέλει… να </a:t>
            </a:r>
            <a:r>
              <a:rPr lang="el-GR" sz="2400" u="sng" dirty="0" smtClean="0"/>
              <a:t>φάει</a:t>
            </a:r>
            <a:r>
              <a:rPr lang="el-GR" sz="2400" dirty="0" smtClean="0"/>
              <a:t>,  να </a:t>
            </a:r>
            <a:r>
              <a:rPr lang="el-GR" sz="2400" u="sng" dirty="0" smtClean="0"/>
              <a:t>αναπνεύσει</a:t>
            </a:r>
            <a:r>
              <a:rPr lang="el-GR" sz="2400" dirty="0" smtClean="0"/>
              <a:t>,   να </a:t>
            </a:r>
            <a:r>
              <a:rPr lang="el-GR" sz="2400" b="1" u="sng" dirty="0" smtClean="0"/>
              <a:t>αναπαραχθεί</a:t>
            </a:r>
            <a:r>
              <a:rPr lang="el-GR" sz="2400" dirty="0" smtClean="0"/>
              <a:t>, να </a:t>
            </a:r>
            <a:r>
              <a:rPr lang="el-GR" sz="2400" u="sng" dirty="0" smtClean="0"/>
              <a:t>απομακρύνει τις άχρηστες ουσίες </a:t>
            </a:r>
            <a:r>
              <a:rPr lang="el-GR" sz="2400" dirty="0" smtClean="0"/>
              <a:t>από μέσα του…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2886092" cy="33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5400000">
            <a:off x="2107389" y="4107661"/>
            <a:ext cx="1785950" cy="7143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714480" y="535782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Μέσα σε κάθε κύτταρα υπάρχει γενετικό υλικό.  Το γενετικό υλικό είναι το </a:t>
            </a:r>
            <a:r>
              <a:rPr lang="en-US" b="1" dirty="0" smtClean="0"/>
              <a:t>DNA (=</a:t>
            </a:r>
            <a:r>
              <a:rPr lang="el-GR" b="1" dirty="0" smtClean="0"/>
              <a:t>ντι εν </a:t>
            </a:r>
            <a:r>
              <a:rPr lang="el-GR" b="1" dirty="0" err="1" smtClean="0"/>
              <a:t>έι</a:t>
            </a:r>
            <a:r>
              <a:rPr lang="el-GR" b="1" dirty="0" smtClean="0"/>
              <a:t>).</a:t>
            </a:r>
            <a:endParaRPr lang="en-US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3929058" y="3786190"/>
            <a:ext cx="2928958" cy="50006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858016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Ένα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00034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Αναπαραγωγή στους μονοκύτταρους  οργανισμούς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42844" y="85723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μονοκύτταροι οργανισμοί αναπαράγονται συνήθως με μονογονία.</a:t>
            </a:r>
          </a:p>
          <a:p>
            <a:endParaRPr lang="el-GR" sz="20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7158" y="228599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</a:t>
            </a:r>
            <a:r>
              <a:rPr lang="el-GR" dirty="0" smtClean="0"/>
              <a:t>  η αναπαραγωγή της αμοιβάδας γίνεται με απλή διχοτόμηση (=διαίρεση). </a:t>
            </a:r>
          </a:p>
          <a:p>
            <a:r>
              <a:rPr lang="el-GR" dirty="0" smtClean="0"/>
              <a:t>Πριν γίνει η διχοτόμηση το γενετικό υλικό </a:t>
            </a:r>
            <a:r>
              <a:rPr lang="en-US" dirty="0" smtClean="0"/>
              <a:t>(DNA) </a:t>
            </a:r>
            <a:r>
              <a:rPr lang="el-GR" dirty="0" smtClean="0"/>
              <a:t>διπλασιάζεται.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6117630" cy="19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5400000">
            <a:off x="1250133" y="5322107"/>
            <a:ext cx="642942" cy="42862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0" y="5857892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Αρχικός μονοκύτταρος οργανισμός (αμοιβάδα)</a:t>
            </a:r>
            <a:endParaRPr lang="en-US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6858016" y="5214950"/>
            <a:ext cx="1214446" cy="3571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929454" y="5934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Δύο απόγονοι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Οι ζωντανοί οργανισμοί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Μονοκύτταροι</a:t>
            </a:r>
            <a:r>
              <a:rPr lang="el-GR" sz="2000" dirty="0" smtClean="0"/>
              <a:t> οργανισμοί που αποτελούνται από ένα μόνο κύτταρο…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βακτήρια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5286380" y="214311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Πολυκύτταροι</a:t>
            </a:r>
            <a:r>
              <a:rPr lang="el-GR" sz="2000" dirty="0" smtClean="0"/>
              <a:t> οργανισμοί που αποτελούνται από πολλά κύτταρα…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64331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19" y="214290"/>
            <a:ext cx="90880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428860" y="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</a:t>
            </a:r>
            <a:endParaRPr lang="en-US" sz="24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142844" y="78579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</a:t>
            </a:r>
            <a:r>
              <a:rPr lang="el-GR" sz="2400" dirty="0" smtClean="0"/>
              <a:t> είναι η δημιουργία απογόνων («παιδιών») από τους ζωντανούς οργανισμούς     (ζώα, φυτά, μύκητες βακτήρια..)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214282" y="207167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 με την αναπαραγωγή μια γάτα και ένας γάτος ….  «δημιουργούν »   τα γατάκια τους…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429264"/>
            <a:ext cx="226536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071810"/>
            <a:ext cx="2019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143248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857224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Γάτα  (θηλυκό)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7072330" y="4643446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Γάτος  (αρσενικό)</a:t>
            </a:r>
            <a:endParaRPr lang="en-US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2428860" y="4357694"/>
            <a:ext cx="1643074" cy="100013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 flipV="1">
            <a:off x="4429124" y="3929066"/>
            <a:ext cx="2205054" cy="142876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3286116" y="64886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Γατάκια   (απόγονοι)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00034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Αναπαραγωγή με μονογονία (ή μονογονική αναπαραγωγή)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57158" y="157161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dirty="0" smtClean="0"/>
              <a:t>μονογονία</a:t>
            </a:r>
            <a:r>
              <a:rPr lang="el-GR" sz="2000" dirty="0" smtClean="0"/>
              <a:t> παρατηρείται κυρίως σε μονοκύτταρους οργανισμούς , αλλά και σε ορισμένα φυτά και ζώα.</a:t>
            </a:r>
            <a:endParaRPr lang="en-US" sz="2000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314324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</a:t>
            </a:r>
            <a:r>
              <a:rPr lang="el-GR" dirty="0" smtClean="0"/>
              <a:t>  αναπαραγωγή με μονογονία ενός μονοκύτταρου οργανισμού, με απλή διαίρεση του κυττάρου.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57628"/>
            <a:ext cx="6117630" cy="19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357290" y="5214950"/>
            <a:ext cx="714380" cy="64294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500034" y="59346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Αρχικός μονοκύτταρος οργανισμός</a:t>
            </a:r>
            <a:endParaRPr lang="en-US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6858016" y="5214950"/>
            <a:ext cx="1214446" cy="3571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929454" y="5934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Δύο απόγονοι</a:t>
            </a:r>
            <a:endParaRPr lang="en-US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28596" y="1071546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Η Αναπαραγωγή</a:t>
            </a:r>
            <a:r>
              <a:rPr lang="el-GR" dirty="0" smtClean="0"/>
              <a:t> </a:t>
            </a:r>
            <a:r>
              <a:rPr lang="el-GR" b="1" dirty="0" smtClean="0"/>
              <a:t>με μονογονία </a:t>
            </a:r>
            <a:r>
              <a:rPr lang="el-GR" dirty="0" smtClean="0"/>
              <a:t>γίνεται χωρίς το ζευγάρωμα αρσενικού και θηλυκού.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3108" y="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Ζυγωτό κύτταρο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8572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Όλοι οι πολυκύτταροι οργανισμοί (ζώα, φυτά) αποτελούνται από πολλά κύτταρα.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502" y="3143248"/>
            <a:ext cx="214314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6072262" y="3429000"/>
            <a:ext cx="785786" cy="7143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929454" y="3286124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Πρώτο ζυγωτό κύτταρο</a:t>
            </a:r>
            <a:endParaRPr lang="en-US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6715172" y="6143644"/>
            <a:ext cx="857224" cy="28575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7500958" y="5380672"/>
            <a:ext cx="1643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Κύτταρα που προήλθαν από την διαίρεση του </a:t>
            </a:r>
            <a:r>
              <a:rPr lang="el-GR" dirty="0" err="1" smtClean="0"/>
              <a:t>ζυγωτού</a:t>
            </a:r>
            <a:r>
              <a:rPr lang="el-GR" dirty="0" smtClean="0"/>
              <a:t> κυττάρου.</a:t>
            </a:r>
            <a:endParaRPr lang="en-US" dirty="0"/>
          </a:p>
        </p:txBody>
      </p:sp>
      <p:sp>
        <p:nvSpPr>
          <p:cNvPr id="21" name="20 - TextBox"/>
          <p:cNvSpPr txBox="1"/>
          <p:nvPr/>
        </p:nvSpPr>
        <p:spPr>
          <a:xfrm>
            <a:off x="214282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Όλα τα κύτταρα αυτής της  γάτας, προήλθαν από ένα ζυγωτό  κύτταρο.  </a:t>
            </a: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24 - Ευθύγραμμο βέλος σύνδεσης"/>
          <p:cNvCxnSpPr/>
          <p:nvPr/>
        </p:nvCxnSpPr>
        <p:spPr>
          <a:xfrm rot="5400000">
            <a:off x="392877" y="5036355"/>
            <a:ext cx="785818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214282" y="142873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Όλα τα κύτταρα ενός πολυκύτταρου οργανισμού, προέρχονται από ένα μοναδικό κύτταρο … το </a:t>
            </a:r>
            <a:r>
              <a:rPr lang="el-GR" b="1" dirty="0" err="1" smtClean="0">
                <a:solidFill>
                  <a:srgbClr val="FF0000"/>
                </a:solidFill>
              </a:rPr>
              <a:t>ζυγωτό</a:t>
            </a:r>
            <a:r>
              <a:rPr lang="el-GR" dirty="0" smtClean="0"/>
              <a:t> κύτταρο.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214282" y="2214554"/>
            <a:ext cx="75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Από την διαίρεση αυτού του </a:t>
            </a:r>
            <a:r>
              <a:rPr lang="el-GR" b="1" dirty="0" err="1" smtClean="0">
                <a:solidFill>
                  <a:srgbClr val="FF0000"/>
                </a:solidFill>
              </a:rPr>
              <a:t>ζυγωτού</a:t>
            </a:r>
            <a:r>
              <a:rPr lang="el-GR" dirty="0" smtClean="0"/>
              <a:t> προκύπτουν όλα τα υπόλοιπα κύτταρα του οργανισμού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785794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Στην αμφιγονία </a:t>
            </a:r>
            <a:r>
              <a:rPr lang="el-GR" sz="2000" dirty="0" smtClean="0"/>
              <a:t>η αναπαραγωγή γίνεται με το ζευγάρωμα δύο ατόμων  διαφορετικού φύλου, δηλαδή με το ζευγάρωμα ενός αρσενικού και ενός θηλυκού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429264"/>
            <a:ext cx="226536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429000"/>
            <a:ext cx="1214446" cy="96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928694" cy="11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785786" y="46434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Γάτα  (θηλυκό)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7072330" y="4429132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Γάτος  (αρσενικό)</a:t>
            </a:r>
            <a:endParaRPr lang="en-US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2285984" y="4286256"/>
            <a:ext cx="2000264" cy="107157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 flipV="1">
            <a:off x="4643438" y="4071942"/>
            <a:ext cx="2143140" cy="1285884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3286116" y="64886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Γατάκια   (απόγονοι)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Αμφιγονία    (ή αμφιγονική  αναπαραγωγή)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1857364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αρσενικά και θηλυκά άτομα παράγουν εξειδικευμένα κύτταρα τους </a:t>
            </a:r>
            <a:r>
              <a:rPr lang="el-GR" b="1" dirty="0" smtClean="0"/>
              <a:t>γαμέτες</a:t>
            </a:r>
            <a:r>
              <a:rPr lang="el-GR" dirty="0" smtClean="0"/>
              <a:t>. </a:t>
            </a:r>
            <a:endParaRPr lang="el-GR" dirty="0" smtClean="0"/>
          </a:p>
        </p:txBody>
      </p:sp>
      <p:sp>
        <p:nvSpPr>
          <p:cNvPr id="15" name="14 - Ορθογώνιο"/>
          <p:cNvSpPr/>
          <p:nvPr/>
        </p:nvSpPr>
        <p:spPr>
          <a:xfrm>
            <a:off x="1857356" y="2500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γαμέτες</a:t>
            </a:r>
            <a:r>
              <a:rPr lang="el-GR" dirty="0" smtClean="0"/>
              <a:t> είναι αυτά τα κύτταρα που θα συμμετέχουν στο ζευγάρωμα.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533588"/>
            <a:ext cx="1071570" cy="13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57148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Στην αμφιγονία , </a:t>
            </a:r>
            <a:r>
              <a:rPr lang="el-GR" sz="2000" dirty="0" smtClean="0"/>
              <a:t>με μια διαδικασία που ονομάζεται γονιμοποίηση ενώνεται, το ένα κύτταρο – γαμέτης του αρσενικού ατόμου με το άλλο κύτταρο- γαμέτη του θηλυκού ατόμου. </a:t>
            </a:r>
          </a:p>
          <a:p>
            <a:r>
              <a:rPr lang="el-GR" sz="2000" dirty="0" smtClean="0"/>
              <a:t>Από την ένωση αυτών των δύο κυττάρων δημιουργείται ένα  ζυγωτό κύτταρο… από το οποίο  θα προκύψει …ένας νέος οργανισμός (απόγονος).</a:t>
            </a:r>
          </a:p>
          <a:p>
            <a:endParaRPr lang="el-GR" sz="2000" dirty="0" smtClean="0"/>
          </a:p>
          <a:p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857496"/>
            <a:ext cx="1571604" cy="12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28948"/>
            <a:ext cx="1143008" cy="13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0" y="43576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Γάτα  (θηλυκό)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7286644" y="4214818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Γάτος  (αρσενικό)</a:t>
            </a:r>
            <a:endParaRPr lang="en-US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1785918" y="4929198"/>
            <a:ext cx="2214578" cy="500066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5072066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Γατάκι  (απόγονος)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Αμφιγονία    (ή αμφιγονική  αναπαραγωγή)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42844" y="242886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 ζώα οι θηλυκοί γαμέτες - κύτταρα ονομάζονται  </a:t>
            </a:r>
            <a:r>
              <a:rPr lang="el-GR" b="1" dirty="0" smtClean="0"/>
              <a:t>ωάρια</a:t>
            </a:r>
            <a:r>
              <a:rPr lang="el-GR" dirty="0" smtClean="0"/>
              <a:t>, ενώ οι αρσενικοί γαμέτες   ονομάζονται </a:t>
            </a:r>
            <a:r>
              <a:rPr lang="el-GR" b="1" dirty="0" smtClean="0"/>
              <a:t>σπερματοζωάρια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933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14884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- Ευθύγραμμο βέλος σύνδεσης"/>
          <p:cNvCxnSpPr/>
          <p:nvPr/>
        </p:nvCxnSpPr>
        <p:spPr>
          <a:xfrm rot="10800000" flipV="1">
            <a:off x="5214942" y="4929198"/>
            <a:ext cx="2143140" cy="428628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000636"/>
            <a:ext cx="1000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714348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ωάριο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143372" y="47148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ζυγωτό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7429520" y="5000636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σπερματοζωάριο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785795"/>
            <a:ext cx="49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Άρα υπάρχουν δύο είδη αναπαραγωγής:</a:t>
            </a:r>
            <a:endParaRPr lang="en-US" sz="2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Αναπαραγωγή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714348" y="221455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1.  Αμφιγονία  (ή αμφιγονική αναπαραγωγή):  </a:t>
            </a:r>
            <a:r>
              <a:rPr lang="el-GR" dirty="0" smtClean="0"/>
              <a:t> η αναπαραγωγή γίνεται με το ζευγάρωμα δύο ατόμων  διαφορετικού φύλου.</a:t>
            </a:r>
            <a:endParaRPr lang="en-US" dirty="0"/>
          </a:p>
        </p:txBody>
      </p:sp>
      <p:sp>
        <p:nvSpPr>
          <p:cNvPr id="21" name="20 - Ορθογώνιο"/>
          <p:cNvSpPr/>
          <p:nvPr/>
        </p:nvSpPr>
        <p:spPr>
          <a:xfrm>
            <a:off x="857224" y="364331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2. Μονογονία  (ή μονογονική αναπαραγωγή):  </a:t>
            </a:r>
            <a:r>
              <a:rPr lang="el-GR" dirty="0" smtClean="0"/>
              <a:t> η αναπαραγωγή γίνεται  από ένα άτομο.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501</Words>
  <PresentationFormat>Προβολή στην οθόνη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Κύτταρα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73</cp:revision>
  <dcterms:created xsi:type="dcterms:W3CDTF">2020-12-15T13:54:20Z</dcterms:created>
  <dcterms:modified xsi:type="dcterms:W3CDTF">2023-11-27T20:00:10Z</dcterms:modified>
</cp:coreProperties>
</file>