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533588"/>
            <a:ext cx="1071570" cy="13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57148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Στην αμφιγονία , </a:t>
            </a:r>
            <a:r>
              <a:rPr lang="el-GR" sz="2000" dirty="0" smtClean="0"/>
              <a:t>με μια διαδικασία που ονομάζεται γονιμοποίηση ενώνεται, το ένα κύτταρο – γαμέτης του αρσενικού ατόμου με το άλλο κύτταρο- γαμέτη του θηλυκού ατόμου. </a:t>
            </a:r>
          </a:p>
          <a:p>
            <a:r>
              <a:rPr lang="el-GR" sz="2000" dirty="0" smtClean="0"/>
              <a:t>Από την </a:t>
            </a:r>
            <a:r>
              <a:rPr lang="el-GR" sz="2000" u="sng" dirty="0" smtClean="0"/>
              <a:t>ένωση αυτών των δύο κυττάρων </a:t>
            </a:r>
            <a:r>
              <a:rPr lang="el-GR" sz="2000" dirty="0" smtClean="0"/>
              <a:t>δημιουργείται ένα  ζυγωτό κύτταρο… από το οποίο  θα προκύψει …ένας νέος οργανισμός (απόγονος).</a:t>
            </a:r>
          </a:p>
          <a:p>
            <a:endParaRPr lang="el-GR" sz="2000" dirty="0" smtClean="0"/>
          </a:p>
          <a:p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857496"/>
            <a:ext cx="1571604" cy="12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28948"/>
            <a:ext cx="1143008" cy="13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0" y="43576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Γάτα  (θηλυκό)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7286644" y="4214818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Γάτος  (αρσενικό)</a:t>
            </a:r>
            <a:endParaRPr lang="en-US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1785918" y="4929198"/>
            <a:ext cx="2214578" cy="500066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5072066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Γατάκι  (απόγονος)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Αμφιγονία    (ή αμφιγονική  αναπαραγωγή)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42844" y="242886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 ζώα οι θηλυκοί γαμέτες - κύτταρα ονομάζονται  </a:t>
            </a:r>
            <a:r>
              <a:rPr lang="el-GR" b="1" dirty="0" smtClean="0"/>
              <a:t>ωάρια</a:t>
            </a:r>
            <a:r>
              <a:rPr lang="el-GR" dirty="0" smtClean="0"/>
              <a:t>, ενώ οι αρσενικοί γαμέτες   ονομάζονται </a:t>
            </a:r>
            <a:r>
              <a:rPr lang="el-GR" b="1" dirty="0" smtClean="0"/>
              <a:t>σπερματοζωάρια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933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714884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- Ευθύγραμμο βέλος σύνδεσης"/>
          <p:cNvCxnSpPr/>
          <p:nvPr/>
        </p:nvCxnSpPr>
        <p:spPr>
          <a:xfrm rot="10800000" flipV="1">
            <a:off x="5214942" y="4929198"/>
            <a:ext cx="2143140" cy="428628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000636"/>
            <a:ext cx="1000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714348" y="52149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ωάριο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143372" y="47148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ζυγωτό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7429520" y="5000636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σπερματοζωάριο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785795"/>
            <a:ext cx="492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Άρα υπάρχουν δύο είδη αναπαραγωγής:</a:t>
            </a:r>
            <a:endParaRPr lang="en-US" sz="2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Αναπαραγωγή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714348" y="221455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1.  Αμφιγονία  (ή αμφιγονική αναπαραγωγή):  </a:t>
            </a:r>
            <a:r>
              <a:rPr lang="el-GR" dirty="0" smtClean="0"/>
              <a:t> η αναπαραγωγή γίνεται με το ζευγάρωμα δύο ατόμων  διαφορετικού φύλου.</a:t>
            </a:r>
            <a:endParaRPr lang="en-US" dirty="0"/>
          </a:p>
        </p:txBody>
      </p:sp>
      <p:sp>
        <p:nvSpPr>
          <p:cNvPr id="21" name="20 - Ορθογώνιο"/>
          <p:cNvSpPr/>
          <p:nvPr/>
        </p:nvSpPr>
        <p:spPr>
          <a:xfrm>
            <a:off x="857224" y="364331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2. Μονογονία  (ή μονογονική αναπαραγωγή):  </a:t>
            </a:r>
            <a:r>
              <a:rPr lang="el-GR" dirty="0" smtClean="0"/>
              <a:t> η αναπαραγωγή γίνεται  από ένα άτομο.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503369" cy="1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71546"/>
            <a:ext cx="5111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14282" y="18573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Ωάριο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143636" y="1571612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Σπερματοζωάριο</a:t>
            </a:r>
            <a:endParaRPr lang="el-GR" sz="1600" dirty="0"/>
          </a:p>
        </p:txBody>
      </p:sp>
      <p:sp>
        <p:nvSpPr>
          <p:cNvPr id="8" name="7 - Ορθογώνιο"/>
          <p:cNvSpPr/>
          <p:nvPr/>
        </p:nvSpPr>
        <p:spPr>
          <a:xfrm>
            <a:off x="5072066" y="2714620"/>
            <a:ext cx="4071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Στα </a:t>
            </a:r>
            <a:r>
              <a:rPr lang="el-GR" sz="1600" dirty="0" smtClean="0"/>
              <a:t>αρσενικά ζώα το κύτταρο που συμμετέχει στην αναπαραγωγή, ονομάζεται   </a:t>
            </a:r>
            <a:r>
              <a:rPr lang="el-GR" sz="1600" dirty="0" smtClean="0"/>
              <a:t>αρσενικός </a:t>
            </a:r>
            <a:r>
              <a:rPr lang="el-GR" sz="1600" dirty="0" smtClean="0"/>
              <a:t>γαμέτης, και συγκεκριμένα </a:t>
            </a:r>
            <a:r>
              <a:rPr lang="el-GR" sz="1600" b="1" dirty="0" smtClean="0"/>
              <a:t>σπερματοζωάριο</a:t>
            </a:r>
            <a:endParaRPr lang="el-GR" sz="1600" dirty="0"/>
          </a:p>
        </p:txBody>
      </p:sp>
      <p:sp>
        <p:nvSpPr>
          <p:cNvPr id="9" name="8 - Ορθογώνιο"/>
          <p:cNvSpPr/>
          <p:nvPr/>
        </p:nvSpPr>
        <p:spPr>
          <a:xfrm>
            <a:off x="4786314" y="42148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dirty="0" smtClean="0"/>
              <a:t>Το σπερματοζωάριο </a:t>
            </a:r>
            <a:r>
              <a:rPr lang="el-GR" sz="1600" u="sng" dirty="0" smtClean="0"/>
              <a:t>είναι πολύ μικρότερο </a:t>
            </a:r>
            <a:r>
              <a:rPr lang="el-GR" sz="1600" u="sng" dirty="0" smtClean="0"/>
              <a:t>από το ωάριο</a:t>
            </a:r>
            <a:r>
              <a:rPr lang="el-GR" sz="1600" dirty="0" smtClean="0"/>
              <a:t>. </a:t>
            </a:r>
            <a:r>
              <a:rPr lang="el-GR" sz="1600" dirty="0" smtClean="0"/>
              <a:t>Έτσι  μπορεί να κινείται εύκολα  </a:t>
            </a:r>
            <a:r>
              <a:rPr lang="el-GR" sz="1600" dirty="0" smtClean="0"/>
              <a:t>με τη βοήθεια του μαστιγίου του. </a:t>
            </a:r>
            <a:endParaRPr lang="el-GR" sz="1600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4214818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Είναι πολύ  </a:t>
            </a:r>
            <a:r>
              <a:rPr lang="el-GR" sz="1600" dirty="0" smtClean="0"/>
              <a:t>μεγαλύτερο από το </a:t>
            </a:r>
            <a:r>
              <a:rPr lang="el-GR" sz="1600" dirty="0" smtClean="0"/>
              <a:t>σπερματοζωάριο, επειδή </a:t>
            </a:r>
            <a:r>
              <a:rPr lang="el-GR" sz="1600" dirty="0" smtClean="0"/>
              <a:t>περιέχει θρεπτικές ουσίες απαραίτητες στο </a:t>
            </a:r>
            <a:r>
              <a:rPr lang="el-GR" sz="1600" dirty="0" err="1" smtClean="0"/>
              <a:t>ζυγωτό</a:t>
            </a:r>
            <a:r>
              <a:rPr lang="el-GR" sz="1600" dirty="0" smtClean="0"/>
              <a:t> </a:t>
            </a:r>
            <a:r>
              <a:rPr lang="el-GR" sz="1600" dirty="0" smtClean="0"/>
              <a:t>κύτταρο,  αλλά και για τα κύτταρα, </a:t>
            </a:r>
            <a:r>
              <a:rPr lang="el-GR" sz="1600" dirty="0" smtClean="0"/>
              <a:t>που θα προκύψουν από τις πρώτες διαιρέσεις </a:t>
            </a:r>
            <a:r>
              <a:rPr lang="el-GR" sz="1600" dirty="0" smtClean="0"/>
              <a:t>του </a:t>
            </a:r>
            <a:r>
              <a:rPr lang="el-GR" sz="1600" dirty="0" err="1" smtClean="0"/>
              <a:t>ζυγωτού</a:t>
            </a:r>
            <a:r>
              <a:rPr lang="el-GR" sz="1600" dirty="0" smtClean="0"/>
              <a:t>.</a:t>
            </a:r>
            <a:endParaRPr lang="el-GR" sz="16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2857496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Στα </a:t>
            </a:r>
            <a:r>
              <a:rPr lang="el-GR" sz="1600" dirty="0" smtClean="0"/>
              <a:t>θηλυκά ζώα </a:t>
            </a:r>
            <a:r>
              <a:rPr lang="el-GR" sz="1600" dirty="0" smtClean="0"/>
              <a:t>το κύτταρο που συμμετέχει στην αναπαραγωγή, ονομάζεται   </a:t>
            </a:r>
            <a:r>
              <a:rPr lang="el-GR" sz="1600" dirty="0" smtClean="0"/>
              <a:t>θηλυκός γαμέτης</a:t>
            </a:r>
            <a:r>
              <a:rPr lang="el-GR" sz="1600" dirty="0" smtClean="0"/>
              <a:t>, και συγκεκριμένα </a:t>
            </a:r>
            <a:r>
              <a:rPr lang="el-GR" sz="1600" b="1" dirty="0" smtClean="0"/>
              <a:t>ωάριο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Τα ζώα 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571744"/>
            <a:ext cx="385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Ασπόνδυλα ζώα </a:t>
            </a:r>
            <a:r>
              <a:rPr lang="el-GR" sz="2000" dirty="0" smtClean="0"/>
              <a:t>είναι τα ζώα που δεν έχουν σπονδυλική στήλη.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393009" y="1393017"/>
            <a:ext cx="1071570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5572132" y="1214422"/>
            <a:ext cx="1571636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857884" y="2857496"/>
            <a:ext cx="300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Σπονδυλωτά ζώα </a:t>
            </a:r>
            <a:r>
              <a:rPr lang="el-GR" sz="2000" dirty="0" smtClean="0"/>
              <a:t>είναι τα ζώα που έχουν σπονδυλική στήλη. </a:t>
            </a:r>
            <a:endParaRPr lang="en-US" sz="2000" u="sng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4286256"/>
            <a:ext cx="21812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2782118" cy="19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857224" y="28572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Τα </a:t>
            </a:r>
            <a:r>
              <a:rPr lang="el-GR" sz="2400" b="1" dirty="0" smtClean="0"/>
              <a:t>ασπόνδυλα ζώα </a:t>
            </a:r>
            <a:r>
              <a:rPr lang="el-GR" sz="2400" dirty="0" smtClean="0"/>
              <a:t>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000240"/>
            <a:ext cx="385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Ερμαφρόδιτα ζώα: </a:t>
            </a:r>
            <a:r>
              <a:rPr lang="el-GR" sz="2000" dirty="0" smtClean="0"/>
              <a:t>σε αυτά τα ζώα, το θηλυκό και το αρσενικό αναπαραγωγικό σύστημα , συνυπάρχουν στο ίδιο άτομο</a:t>
            </a:r>
            <a:r>
              <a:rPr lang="el-GR" sz="2000" b="1" dirty="0" smtClean="0">
                <a:solidFill>
                  <a:srgbClr val="FF0000"/>
                </a:solidFill>
              </a:rPr>
              <a:t>. 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321571" y="821513"/>
            <a:ext cx="1071570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6000760" y="642918"/>
            <a:ext cx="1571636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286388"/>
            <a:ext cx="21812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643578"/>
            <a:ext cx="1143008" cy="79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14282" y="335756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ερμαφρόδιτα μπορούν να αναπαράγονται με μονογονία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85720" y="507207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Παράδειγμα, το σαλιγκάρι είναι ερμαφρόδιτο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143504" y="2214554"/>
            <a:ext cx="3857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Γονοχωριστικά ζώα: </a:t>
            </a:r>
            <a:r>
              <a:rPr lang="el-GR" sz="2000" dirty="0" smtClean="0"/>
              <a:t>σε αυτά τα ζώα, το θηλυκό και το αρσενικό αναπαραγωγικό σύστημα , δεν υπάρχουν στο ίδιο άτομο, αλλά σε χωριστά. </a:t>
            </a:r>
            <a:endParaRPr lang="en-US" sz="2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5857884" y="407194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γονοχωριστικά ζώα να αναπαράγονται με αμφιγονία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857224" y="285728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Στα γονοχωριστικά ζώα η γονιμοποίηση μπορεί να γίνει: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000240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η </a:t>
            </a:r>
            <a:r>
              <a:rPr lang="el-GR" sz="2000" dirty="0" smtClean="0"/>
              <a:t>γονιμοποίηση μπορεί να γίνει μέσα στο σώμα του θηλυκού (εσωτερική γονιμοποίηση)</a:t>
            </a:r>
            <a:r>
              <a:rPr lang="el-GR" sz="2000" b="1" dirty="0" smtClean="0">
                <a:solidFill>
                  <a:srgbClr val="FF0000"/>
                </a:solidFill>
              </a:rPr>
              <a:t>. 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321571" y="821513"/>
            <a:ext cx="1071570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6000760" y="642918"/>
            <a:ext cx="1571636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5072066" y="2143116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dirty="0" smtClean="0"/>
              <a:t>Η γονιμοποίηση </a:t>
            </a:r>
            <a:r>
              <a:rPr lang="el-GR" sz="2000" dirty="0" smtClean="0"/>
              <a:t>μπορεί να γίνει </a:t>
            </a:r>
            <a:r>
              <a:rPr lang="el-GR" sz="2000" dirty="0" smtClean="0"/>
              <a:t>έξω από το σώμα </a:t>
            </a:r>
            <a:r>
              <a:rPr lang="el-GR" sz="2000" dirty="0" smtClean="0"/>
              <a:t>του θηλυκού (</a:t>
            </a:r>
            <a:r>
              <a:rPr lang="el-GR" sz="2000" dirty="0" smtClean="0"/>
              <a:t>εξωτερική </a:t>
            </a:r>
            <a:r>
              <a:rPr lang="el-GR" sz="2000" dirty="0" smtClean="0"/>
              <a:t>γονιμοποίηση)</a:t>
            </a:r>
            <a:r>
              <a:rPr lang="el-GR" sz="2000" b="1" dirty="0" smtClean="0">
                <a:solidFill>
                  <a:srgbClr val="FF0000"/>
                </a:solidFill>
              </a:rPr>
              <a:t>. 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98911"/>
            <a:ext cx="358933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25717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57158" y="28572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dirty="0" smtClean="0"/>
              <a:t>Τα σπονδυλωτά ζώα χωρίζονται σε:</a:t>
            </a:r>
            <a:endParaRPr lang="en-US" sz="20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428736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200000"/>
              <a:buFont typeface="Wingdings" pitchFamily="2" charset="2"/>
              <a:buChar char="ü"/>
            </a:pPr>
            <a:r>
              <a:rPr lang="el-GR" b="1" dirty="0" smtClean="0"/>
              <a:t>Ωοτόκα</a:t>
            </a:r>
            <a:r>
              <a:rPr lang="el-GR" dirty="0" smtClean="0"/>
              <a:t> είναι τα ζώα που γεννούν </a:t>
            </a:r>
            <a:r>
              <a:rPr lang="el-GR" dirty="0" smtClean="0"/>
              <a:t>αυγά (ωά) </a:t>
            </a:r>
            <a:r>
              <a:rPr lang="el-GR" dirty="0" smtClean="0"/>
              <a:t> όπως </a:t>
            </a:r>
            <a:r>
              <a:rPr lang="el-GR" dirty="0" smtClean="0"/>
              <a:t>τα πτηνά 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642910" y="3929066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Ζωοτόκα</a:t>
            </a:r>
            <a:r>
              <a:rPr lang="el-GR" dirty="0" smtClean="0"/>
              <a:t> είναι τα ζώα που γεννούν μικρά (ζώα)  όπως </a:t>
            </a:r>
            <a:r>
              <a:rPr lang="el-GR" dirty="0" smtClean="0"/>
              <a:t>τα </a:t>
            </a:r>
            <a:r>
              <a:rPr lang="el-GR" dirty="0" smtClean="0"/>
              <a:t>θηλαστικά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643314"/>
            <a:ext cx="15240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2454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571472" y="5715016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Ορισμένα σπονδυλωτά, όπως ο καρχαρίας, κρατούν τα αυγά τους μέσα στο σώμα τους μέχρι να εκκολαφθούν και, τελικά, από το σώμα τους βγαίνουν μικρά. Τα ζώα αυτά ονομάζονται </a:t>
            </a:r>
            <a:r>
              <a:rPr lang="el-GR" b="1" dirty="0" smtClean="0"/>
              <a:t>ωοζωοτόκα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28372">
            <a:off x="6790359" y="4682762"/>
            <a:ext cx="2038146" cy="172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7429520" y="5643578"/>
            <a:ext cx="187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οχιά είναι ωοζωοτόκα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087" y="0"/>
            <a:ext cx="5014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357694"/>
            <a:ext cx="41992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28596" y="1071546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Έχει παρατηρηθεί ότι τα περισσότερα σπονδυλωτά γεννούν τα αυγά τους ή τα μικρά τους,  την άνοιξη και το καλοκαίρι που ο καιρός είναι κάλος, και υπάρχει περισσότερη τροφή.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463</Words>
  <PresentationFormat>Προβολή στην οθόνη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98</cp:revision>
  <dcterms:created xsi:type="dcterms:W3CDTF">2020-12-15T13:54:20Z</dcterms:created>
  <dcterms:modified xsi:type="dcterms:W3CDTF">2024-01-29T21:43:38Z</dcterms:modified>
</cp:coreProperties>
</file>