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9" r:id="rId6"/>
    <p:sldId id="262" r:id="rId7"/>
    <p:sldId id="261" r:id="rId8"/>
    <p:sldId id="257" r:id="rId9"/>
    <p:sldId id="265" r:id="rId10"/>
    <p:sldId id="266" r:id="rId11"/>
    <p:sldId id="267" r:id="rId12"/>
    <p:sldId id="264" r:id="rId13"/>
    <p:sldId id="268" r:id="rId14"/>
    <p:sldId id="263" r:id="rId15"/>
    <p:sldId id="276" r:id="rId16"/>
    <p:sldId id="275" r:id="rId17"/>
    <p:sldId id="270" r:id="rId18"/>
    <p:sldId id="271" r:id="rId19"/>
    <p:sldId id="272" r:id="rId20"/>
    <p:sldId id="274" r:id="rId21"/>
    <p:sldId id="277" r:id="rId22"/>
    <p:sldId id="279" r:id="rId23"/>
    <p:sldId id="278" r:id="rId24"/>
    <p:sldId id="280" r:id="rId25"/>
    <p:sldId id="281" r:id="rId26"/>
    <p:sldId id="282" r:id="rId27"/>
    <p:sldId id="284" r:id="rId28"/>
    <p:sldId id="283" r:id="rId29"/>
    <p:sldId id="285" r:id="rId30"/>
    <p:sldId id="287" r:id="rId31"/>
    <p:sldId id="286" r:id="rId32"/>
    <p:sldId id="288" r:id="rId33"/>
    <p:sldId id="307" r:id="rId34"/>
    <p:sldId id="289" r:id="rId35"/>
    <p:sldId id="290" r:id="rId36"/>
    <p:sldId id="304" r:id="rId37"/>
    <p:sldId id="303" r:id="rId38"/>
    <p:sldId id="305" r:id="rId39"/>
    <p:sldId id="306" r:id="rId40"/>
    <p:sldId id="294" r:id="rId41"/>
    <p:sldId id="295" r:id="rId42"/>
    <p:sldId id="291" r:id="rId43"/>
    <p:sldId id="292" r:id="rId44"/>
    <p:sldId id="293" r:id="rId45"/>
    <p:sldId id="296" r:id="rId46"/>
    <p:sldId id="297" r:id="rId47"/>
    <p:sldId id="300" r:id="rId48"/>
    <p:sldId id="301" r:id="rId49"/>
    <p:sldId id="30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316-2DD3-4586-ADB1-F6F2AC5A08D0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539D-BDCC-4C0F-B9CE-95234D234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316-2DD3-4586-ADB1-F6F2AC5A08D0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539D-BDCC-4C0F-B9CE-95234D234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316-2DD3-4586-ADB1-F6F2AC5A08D0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539D-BDCC-4C0F-B9CE-95234D234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316-2DD3-4586-ADB1-F6F2AC5A08D0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539D-BDCC-4C0F-B9CE-95234D234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316-2DD3-4586-ADB1-F6F2AC5A08D0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539D-BDCC-4C0F-B9CE-95234D234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316-2DD3-4586-ADB1-F6F2AC5A08D0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539D-BDCC-4C0F-B9CE-95234D234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316-2DD3-4586-ADB1-F6F2AC5A08D0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539D-BDCC-4C0F-B9CE-95234D234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316-2DD3-4586-ADB1-F6F2AC5A08D0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539D-BDCC-4C0F-B9CE-95234D234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316-2DD3-4586-ADB1-F6F2AC5A08D0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539D-BDCC-4C0F-B9CE-95234D234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316-2DD3-4586-ADB1-F6F2AC5A08D0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539D-BDCC-4C0F-B9CE-95234D234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316-2DD3-4586-ADB1-F6F2AC5A08D0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539D-BDCC-4C0F-B9CE-95234D234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9C316-2DD3-4586-ADB1-F6F2AC5A08D0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539D-BDCC-4C0F-B9CE-95234D234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esis.cup.gr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esis.cup.gr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32" y="0"/>
            <a:ext cx="90776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69807"/>
            <a:ext cx="2714612" cy="458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214414" y="1285860"/>
            <a:ext cx="7772400" cy="1470025"/>
          </a:xfrm>
        </p:spPr>
        <p:txBody>
          <a:bodyPr/>
          <a:lstStyle/>
          <a:p>
            <a:r>
              <a:rPr lang="el-GR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ΑΣΤΕΡΙΣΜΟΙ</a:t>
            </a:r>
            <a:endParaRPr lang="en-US" b="1" i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της μεγάλης άρκτου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071538" y="928670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Την νύχτα φαίνονται έντονα 7 από τα  αστέρια της μεγάλης άρκτου ….. και σχηματίζουν … μια κατσαρόλα..</a:t>
            </a:r>
            <a:endParaRPr lang="en-US" sz="2000" dirty="0"/>
          </a:p>
        </p:txBody>
      </p:sp>
      <p:sp>
        <p:nvSpPr>
          <p:cNvPr id="9" name="8 - Έλλειψη"/>
          <p:cNvSpPr/>
          <p:nvPr/>
        </p:nvSpPr>
        <p:spPr>
          <a:xfrm>
            <a:off x="4681534" y="4727259"/>
            <a:ext cx="176218" cy="130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Έλλειψη"/>
          <p:cNvSpPr/>
          <p:nvPr/>
        </p:nvSpPr>
        <p:spPr>
          <a:xfrm>
            <a:off x="4572000" y="5441640"/>
            <a:ext cx="176218" cy="130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Έλλειψη"/>
          <p:cNvSpPr/>
          <p:nvPr/>
        </p:nvSpPr>
        <p:spPr>
          <a:xfrm>
            <a:off x="5824542" y="5870268"/>
            <a:ext cx="176218" cy="130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Έλλειψη"/>
          <p:cNvSpPr/>
          <p:nvPr/>
        </p:nvSpPr>
        <p:spPr>
          <a:xfrm>
            <a:off x="6324608" y="5227326"/>
            <a:ext cx="176218" cy="130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3752840" y="4227193"/>
            <a:ext cx="176218" cy="130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2857488" y="3786190"/>
            <a:ext cx="176218" cy="130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Έλλειψη"/>
          <p:cNvSpPr/>
          <p:nvPr/>
        </p:nvSpPr>
        <p:spPr>
          <a:xfrm>
            <a:off x="1785918" y="3571876"/>
            <a:ext cx="176218" cy="130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της μεγάλης </a:t>
            </a:r>
            <a:r>
              <a:rPr lang="el-GR" sz="2800" b="1" dirty="0" err="1" smtClean="0">
                <a:solidFill>
                  <a:srgbClr val="FF0000"/>
                </a:solidFill>
              </a:rPr>
              <a:t>αρκτου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071538" y="928670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Την νύχτα φαίνονται έντονα 7 από τα  αστέρια της μεγάλης άρκτου ….. και σχηματίζουν … μια κατσαρόλα..</a:t>
            </a:r>
            <a:endParaRPr lang="en-US" sz="2000" dirty="0"/>
          </a:p>
        </p:txBody>
      </p:sp>
      <p:sp>
        <p:nvSpPr>
          <p:cNvPr id="9" name="8 - Έλλειψη"/>
          <p:cNvSpPr/>
          <p:nvPr/>
        </p:nvSpPr>
        <p:spPr>
          <a:xfrm>
            <a:off x="4681534" y="4727259"/>
            <a:ext cx="176218" cy="130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Έλλειψη"/>
          <p:cNvSpPr/>
          <p:nvPr/>
        </p:nvSpPr>
        <p:spPr>
          <a:xfrm>
            <a:off x="4572000" y="5441640"/>
            <a:ext cx="176218" cy="130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Έλλειψη"/>
          <p:cNvSpPr/>
          <p:nvPr/>
        </p:nvSpPr>
        <p:spPr>
          <a:xfrm>
            <a:off x="5824542" y="5870268"/>
            <a:ext cx="176218" cy="130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Έλλειψη"/>
          <p:cNvSpPr/>
          <p:nvPr/>
        </p:nvSpPr>
        <p:spPr>
          <a:xfrm>
            <a:off x="6324608" y="5227326"/>
            <a:ext cx="176218" cy="130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3752840" y="4227193"/>
            <a:ext cx="176218" cy="130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2857488" y="3786190"/>
            <a:ext cx="176218" cy="130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Έλλειψη"/>
          <p:cNvSpPr/>
          <p:nvPr/>
        </p:nvSpPr>
        <p:spPr>
          <a:xfrm>
            <a:off x="1785918" y="3571876"/>
            <a:ext cx="176218" cy="130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1899138" y="3629465"/>
            <a:ext cx="4508293" cy="2236763"/>
          </a:xfrm>
          <a:custGeom>
            <a:avLst/>
            <a:gdLst>
              <a:gd name="connsiteX0" fmla="*/ 0 w 4508293"/>
              <a:gd name="connsiteY0" fmla="*/ 0 h 2236763"/>
              <a:gd name="connsiteX1" fmla="*/ 267287 w 4508293"/>
              <a:gd name="connsiteY1" fmla="*/ 28135 h 2236763"/>
              <a:gd name="connsiteX2" fmla="*/ 407964 w 4508293"/>
              <a:gd name="connsiteY2" fmla="*/ 70338 h 2236763"/>
              <a:gd name="connsiteX3" fmla="*/ 450167 w 4508293"/>
              <a:gd name="connsiteY3" fmla="*/ 84406 h 2236763"/>
              <a:gd name="connsiteX4" fmla="*/ 548640 w 4508293"/>
              <a:gd name="connsiteY4" fmla="*/ 98473 h 2236763"/>
              <a:gd name="connsiteX5" fmla="*/ 801859 w 4508293"/>
              <a:gd name="connsiteY5" fmla="*/ 140677 h 2236763"/>
              <a:gd name="connsiteX6" fmla="*/ 886265 w 4508293"/>
              <a:gd name="connsiteY6" fmla="*/ 168812 h 2236763"/>
              <a:gd name="connsiteX7" fmla="*/ 970671 w 4508293"/>
              <a:gd name="connsiteY7" fmla="*/ 196947 h 2236763"/>
              <a:gd name="connsiteX8" fmla="*/ 1012874 w 4508293"/>
              <a:gd name="connsiteY8" fmla="*/ 211015 h 2236763"/>
              <a:gd name="connsiteX9" fmla="*/ 1055077 w 4508293"/>
              <a:gd name="connsiteY9" fmla="*/ 239150 h 2236763"/>
              <a:gd name="connsiteX10" fmla="*/ 1195754 w 4508293"/>
              <a:gd name="connsiteY10" fmla="*/ 281353 h 2236763"/>
              <a:gd name="connsiteX11" fmla="*/ 1237957 w 4508293"/>
              <a:gd name="connsiteY11" fmla="*/ 309489 h 2236763"/>
              <a:gd name="connsiteX12" fmla="*/ 1378634 w 4508293"/>
              <a:gd name="connsiteY12" fmla="*/ 351692 h 2236763"/>
              <a:gd name="connsiteX13" fmla="*/ 1463040 w 4508293"/>
              <a:gd name="connsiteY13" fmla="*/ 379827 h 2236763"/>
              <a:gd name="connsiteX14" fmla="*/ 1505244 w 4508293"/>
              <a:gd name="connsiteY14" fmla="*/ 407963 h 2236763"/>
              <a:gd name="connsiteX15" fmla="*/ 1645920 w 4508293"/>
              <a:gd name="connsiteY15" fmla="*/ 450166 h 2236763"/>
              <a:gd name="connsiteX16" fmla="*/ 1688124 w 4508293"/>
              <a:gd name="connsiteY16" fmla="*/ 478301 h 2236763"/>
              <a:gd name="connsiteX17" fmla="*/ 1772530 w 4508293"/>
              <a:gd name="connsiteY17" fmla="*/ 506437 h 2236763"/>
              <a:gd name="connsiteX18" fmla="*/ 1856936 w 4508293"/>
              <a:gd name="connsiteY18" fmla="*/ 548640 h 2236763"/>
              <a:gd name="connsiteX19" fmla="*/ 1899139 w 4508293"/>
              <a:gd name="connsiteY19" fmla="*/ 576775 h 2236763"/>
              <a:gd name="connsiteX20" fmla="*/ 1955410 w 4508293"/>
              <a:gd name="connsiteY20" fmla="*/ 604910 h 2236763"/>
              <a:gd name="connsiteX21" fmla="*/ 1997613 w 4508293"/>
              <a:gd name="connsiteY21" fmla="*/ 618978 h 2236763"/>
              <a:gd name="connsiteX22" fmla="*/ 2096087 w 4508293"/>
              <a:gd name="connsiteY22" fmla="*/ 661181 h 2236763"/>
              <a:gd name="connsiteX23" fmla="*/ 2166425 w 4508293"/>
              <a:gd name="connsiteY23" fmla="*/ 703384 h 2236763"/>
              <a:gd name="connsiteX24" fmla="*/ 2222696 w 4508293"/>
              <a:gd name="connsiteY24" fmla="*/ 759655 h 2236763"/>
              <a:gd name="connsiteX25" fmla="*/ 2307102 w 4508293"/>
              <a:gd name="connsiteY25" fmla="*/ 787790 h 2236763"/>
              <a:gd name="connsiteX26" fmla="*/ 2335237 w 4508293"/>
              <a:gd name="connsiteY26" fmla="*/ 815926 h 2236763"/>
              <a:gd name="connsiteX27" fmla="*/ 2419644 w 4508293"/>
              <a:gd name="connsiteY27" fmla="*/ 844061 h 2236763"/>
              <a:gd name="connsiteX28" fmla="*/ 2461847 w 4508293"/>
              <a:gd name="connsiteY28" fmla="*/ 858129 h 2236763"/>
              <a:gd name="connsiteX29" fmla="*/ 2588456 w 4508293"/>
              <a:gd name="connsiteY29" fmla="*/ 914400 h 2236763"/>
              <a:gd name="connsiteX30" fmla="*/ 2729133 w 4508293"/>
              <a:gd name="connsiteY30" fmla="*/ 970670 h 2236763"/>
              <a:gd name="connsiteX31" fmla="*/ 2771336 w 4508293"/>
              <a:gd name="connsiteY31" fmla="*/ 984738 h 2236763"/>
              <a:gd name="connsiteX32" fmla="*/ 2869810 w 4508293"/>
              <a:gd name="connsiteY32" fmla="*/ 1069144 h 2236763"/>
              <a:gd name="connsiteX33" fmla="*/ 2897945 w 4508293"/>
              <a:gd name="connsiteY33" fmla="*/ 1097280 h 2236763"/>
              <a:gd name="connsiteX34" fmla="*/ 2883877 w 4508293"/>
              <a:gd name="connsiteY34" fmla="*/ 1209821 h 2236763"/>
              <a:gd name="connsiteX35" fmla="*/ 2855742 w 4508293"/>
              <a:gd name="connsiteY35" fmla="*/ 1294227 h 2236763"/>
              <a:gd name="connsiteX36" fmla="*/ 2855742 w 4508293"/>
              <a:gd name="connsiteY36" fmla="*/ 1434904 h 2236763"/>
              <a:gd name="connsiteX37" fmla="*/ 2841674 w 4508293"/>
              <a:gd name="connsiteY37" fmla="*/ 1688123 h 2236763"/>
              <a:gd name="connsiteX38" fmla="*/ 2869810 w 4508293"/>
              <a:gd name="connsiteY38" fmla="*/ 1828800 h 2236763"/>
              <a:gd name="connsiteX39" fmla="*/ 2912013 w 4508293"/>
              <a:gd name="connsiteY39" fmla="*/ 1842867 h 2236763"/>
              <a:gd name="connsiteX40" fmla="*/ 2982351 w 4508293"/>
              <a:gd name="connsiteY40" fmla="*/ 1885070 h 2236763"/>
              <a:gd name="connsiteX41" fmla="*/ 3052690 w 4508293"/>
              <a:gd name="connsiteY41" fmla="*/ 1941341 h 2236763"/>
              <a:gd name="connsiteX42" fmla="*/ 3094893 w 4508293"/>
              <a:gd name="connsiteY42" fmla="*/ 1955409 h 2236763"/>
              <a:gd name="connsiteX43" fmla="*/ 3193367 w 4508293"/>
              <a:gd name="connsiteY43" fmla="*/ 2011680 h 2236763"/>
              <a:gd name="connsiteX44" fmla="*/ 3277773 w 4508293"/>
              <a:gd name="connsiteY44" fmla="*/ 2039815 h 2236763"/>
              <a:gd name="connsiteX45" fmla="*/ 3319976 w 4508293"/>
              <a:gd name="connsiteY45" fmla="*/ 2053883 h 2236763"/>
              <a:gd name="connsiteX46" fmla="*/ 3362179 w 4508293"/>
              <a:gd name="connsiteY46" fmla="*/ 2067950 h 2236763"/>
              <a:gd name="connsiteX47" fmla="*/ 3460653 w 4508293"/>
              <a:gd name="connsiteY47" fmla="*/ 2110153 h 2236763"/>
              <a:gd name="connsiteX48" fmla="*/ 3587262 w 4508293"/>
              <a:gd name="connsiteY48" fmla="*/ 2138289 h 2236763"/>
              <a:gd name="connsiteX49" fmla="*/ 3756074 w 4508293"/>
              <a:gd name="connsiteY49" fmla="*/ 2152357 h 2236763"/>
              <a:gd name="connsiteX50" fmla="*/ 3882684 w 4508293"/>
              <a:gd name="connsiteY50" fmla="*/ 2194560 h 2236763"/>
              <a:gd name="connsiteX51" fmla="*/ 3924887 w 4508293"/>
              <a:gd name="connsiteY51" fmla="*/ 2208627 h 2236763"/>
              <a:gd name="connsiteX52" fmla="*/ 4037428 w 4508293"/>
              <a:gd name="connsiteY52" fmla="*/ 2236763 h 2236763"/>
              <a:gd name="connsiteX53" fmla="*/ 4107767 w 4508293"/>
              <a:gd name="connsiteY53" fmla="*/ 2180492 h 2236763"/>
              <a:gd name="connsiteX54" fmla="*/ 4135902 w 4508293"/>
              <a:gd name="connsiteY54" fmla="*/ 2138289 h 2236763"/>
              <a:gd name="connsiteX55" fmla="*/ 4206240 w 4508293"/>
              <a:gd name="connsiteY55" fmla="*/ 2082018 h 2236763"/>
              <a:gd name="connsiteX56" fmla="*/ 4234376 w 4508293"/>
              <a:gd name="connsiteY56" fmla="*/ 2053883 h 2236763"/>
              <a:gd name="connsiteX57" fmla="*/ 4318782 w 4508293"/>
              <a:gd name="connsiteY57" fmla="*/ 1997612 h 2236763"/>
              <a:gd name="connsiteX58" fmla="*/ 4360985 w 4508293"/>
              <a:gd name="connsiteY58" fmla="*/ 1969477 h 2236763"/>
              <a:gd name="connsiteX59" fmla="*/ 4389120 w 4508293"/>
              <a:gd name="connsiteY59" fmla="*/ 1927273 h 2236763"/>
              <a:gd name="connsiteX60" fmla="*/ 4403188 w 4508293"/>
              <a:gd name="connsiteY60" fmla="*/ 1885070 h 2236763"/>
              <a:gd name="connsiteX61" fmla="*/ 4431324 w 4508293"/>
              <a:gd name="connsiteY61" fmla="*/ 1856935 h 2236763"/>
              <a:gd name="connsiteX62" fmla="*/ 4445391 w 4508293"/>
              <a:gd name="connsiteY62" fmla="*/ 1814732 h 2236763"/>
              <a:gd name="connsiteX63" fmla="*/ 4501662 w 4508293"/>
              <a:gd name="connsiteY63" fmla="*/ 1730326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508293" h="2236763">
                <a:moveTo>
                  <a:pt x="0" y="0"/>
                </a:moveTo>
                <a:cubicBezTo>
                  <a:pt x="127309" y="9792"/>
                  <a:pt x="161766" y="7030"/>
                  <a:pt x="267287" y="28135"/>
                </a:cubicBezTo>
                <a:cubicBezTo>
                  <a:pt x="320431" y="38764"/>
                  <a:pt x="354145" y="52399"/>
                  <a:pt x="407964" y="70338"/>
                </a:cubicBezTo>
                <a:cubicBezTo>
                  <a:pt x="422032" y="75027"/>
                  <a:pt x="435487" y="82309"/>
                  <a:pt x="450167" y="84406"/>
                </a:cubicBezTo>
                <a:lnTo>
                  <a:pt x="548640" y="98473"/>
                </a:lnTo>
                <a:cubicBezTo>
                  <a:pt x="633198" y="109747"/>
                  <a:pt x="719674" y="116022"/>
                  <a:pt x="801859" y="140677"/>
                </a:cubicBezTo>
                <a:cubicBezTo>
                  <a:pt x="830265" y="149199"/>
                  <a:pt x="858130" y="159434"/>
                  <a:pt x="886265" y="168812"/>
                </a:cubicBezTo>
                <a:lnTo>
                  <a:pt x="970671" y="196947"/>
                </a:lnTo>
                <a:cubicBezTo>
                  <a:pt x="984739" y="201636"/>
                  <a:pt x="1000536" y="202790"/>
                  <a:pt x="1012874" y="211015"/>
                </a:cubicBezTo>
                <a:cubicBezTo>
                  <a:pt x="1026942" y="220393"/>
                  <a:pt x="1039627" y="232283"/>
                  <a:pt x="1055077" y="239150"/>
                </a:cubicBezTo>
                <a:cubicBezTo>
                  <a:pt x="1099117" y="258723"/>
                  <a:pt x="1148984" y="269661"/>
                  <a:pt x="1195754" y="281353"/>
                </a:cubicBezTo>
                <a:cubicBezTo>
                  <a:pt x="1209822" y="290732"/>
                  <a:pt x="1222507" y="302622"/>
                  <a:pt x="1237957" y="309489"/>
                </a:cubicBezTo>
                <a:cubicBezTo>
                  <a:pt x="1306812" y="340091"/>
                  <a:pt x="1315688" y="332808"/>
                  <a:pt x="1378634" y="351692"/>
                </a:cubicBezTo>
                <a:cubicBezTo>
                  <a:pt x="1407040" y="360214"/>
                  <a:pt x="1463040" y="379827"/>
                  <a:pt x="1463040" y="379827"/>
                </a:cubicBezTo>
                <a:cubicBezTo>
                  <a:pt x="1477108" y="389206"/>
                  <a:pt x="1489794" y="401096"/>
                  <a:pt x="1505244" y="407963"/>
                </a:cubicBezTo>
                <a:cubicBezTo>
                  <a:pt x="1549274" y="427532"/>
                  <a:pt x="1599157" y="438475"/>
                  <a:pt x="1645920" y="450166"/>
                </a:cubicBezTo>
                <a:cubicBezTo>
                  <a:pt x="1659988" y="459544"/>
                  <a:pt x="1672674" y="471434"/>
                  <a:pt x="1688124" y="478301"/>
                </a:cubicBezTo>
                <a:cubicBezTo>
                  <a:pt x="1715225" y="490346"/>
                  <a:pt x="1747854" y="489986"/>
                  <a:pt x="1772530" y="506437"/>
                </a:cubicBezTo>
                <a:cubicBezTo>
                  <a:pt x="1893478" y="587068"/>
                  <a:pt x="1740451" y="490397"/>
                  <a:pt x="1856936" y="548640"/>
                </a:cubicBezTo>
                <a:cubicBezTo>
                  <a:pt x="1872058" y="556201"/>
                  <a:pt x="1884459" y="568387"/>
                  <a:pt x="1899139" y="576775"/>
                </a:cubicBezTo>
                <a:cubicBezTo>
                  <a:pt x="1917347" y="587179"/>
                  <a:pt x="1936135" y="596649"/>
                  <a:pt x="1955410" y="604910"/>
                </a:cubicBezTo>
                <a:cubicBezTo>
                  <a:pt x="1969040" y="610751"/>
                  <a:pt x="1984350" y="612346"/>
                  <a:pt x="1997613" y="618978"/>
                </a:cubicBezTo>
                <a:cubicBezTo>
                  <a:pt x="2094762" y="667553"/>
                  <a:pt x="1978976" y="631903"/>
                  <a:pt x="2096087" y="661181"/>
                </a:cubicBezTo>
                <a:cubicBezTo>
                  <a:pt x="2200036" y="765134"/>
                  <a:pt x="2038600" y="612082"/>
                  <a:pt x="2166425" y="703384"/>
                </a:cubicBezTo>
                <a:cubicBezTo>
                  <a:pt x="2188010" y="718802"/>
                  <a:pt x="2197531" y="751267"/>
                  <a:pt x="2222696" y="759655"/>
                </a:cubicBezTo>
                <a:lnTo>
                  <a:pt x="2307102" y="787790"/>
                </a:lnTo>
                <a:cubicBezTo>
                  <a:pt x="2316480" y="797169"/>
                  <a:pt x="2323374" y="809995"/>
                  <a:pt x="2335237" y="815926"/>
                </a:cubicBezTo>
                <a:cubicBezTo>
                  <a:pt x="2361763" y="829189"/>
                  <a:pt x="2391508" y="834683"/>
                  <a:pt x="2419644" y="844061"/>
                </a:cubicBezTo>
                <a:cubicBezTo>
                  <a:pt x="2433712" y="848750"/>
                  <a:pt x="2449509" y="849904"/>
                  <a:pt x="2461847" y="858129"/>
                </a:cubicBezTo>
                <a:cubicBezTo>
                  <a:pt x="2585983" y="940885"/>
                  <a:pt x="2387576" y="813962"/>
                  <a:pt x="2588456" y="914400"/>
                </a:cubicBezTo>
                <a:cubicBezTo>
                  <a:pt x="2671255" y="955799"/>
                  <a:pt x="2624830" y="935902"/>
                  <a:pt x="2729133" y="970670"/>
                </a:cubicBezTo>
                <a:cubicBezTo>
                  <a:pt x="2743201" y="975359"/>
                  <a:pt x="2758998" y="976513"/>
                  <a:pt x="2771336" y="984738"/>
                </a:cubicBezTo>
                <a:cubicBezTo>
                  <a:pt x="2835609" y="1027586"/>
                  <a:pt x="2801586" y="1000919"/>
                  <a:pt x="2869810" y="1069144"/>
                </a:cubicBezTo>
                <a:lnTo>
                  <a:pt x="2897945" y="1097280"/>
                </a:lnTo>
                <a:cubicBezTo>
                  <a:pt x="2893256" y="1134794"/>
                  <a:pt x="2891798" y="1172855"/>
                  <a:pt x="2883877" y="1209821"/>
                </a:cubicBezTo>
                <a:cubicBezTo>
                  <a:pt x="2877663" y="1238820"/>
                  <a:pt x="2855742" y="1294227"/>
                  <a:pt x="2855742" y="1294227"/>
                </a:cubicBezTo>
                <a:cubicBezTo>
                  <a:pt x="2881112" y="1395705"/>
                  <a:pt x="2866521" y="1305557"/>
                  <a:pt x="2855742" y="1434904"/>
                </a:cubicBezTo>
                <a:cubicBezTo>
                  <a:pt x="2848721" y="1519148"/>
                  <a:pt x="2846363" y="1603717"/>
                  <a:pt x="2841674" y="1688123"/>
                </a:cubicBezTo>
                <a:cubicBezTo>
                  <a:pt x="2851053" y="1735015"/>
                  <a:pt x="2850021" y="1785265"/>
                  <a:pt x="2869810" y="1828800"/>
                </a:cubicBezTo>
                <a:cubicBezTo>
                  <a:pt x="2875946" y="1842299"/>
                  <a:pt x="2899298" y="1835238"/>
                  <a:pt x="2912013" y="1842867"/>
                </a:cubicBezTo>
                <a:cubicBezTo>
                  <a:pt x="3008564" y="1900798"/>
                  <a:pt x="2862797" y="1845221"/>
                  <a:pt x="2982351" y="1885070"/>
                </a:cubicBezTo>
                <a:cubicBezTo>
                  <a:pt x="3008521" y="1911240"/>
                  <a:pt x="3017197" y="1923594"/>
                  <a:pt x="3052690" y="1941341"/>
                </a:cubicBezTo>
                <a:cubicBezTo>
                  <a:pt x="3065953" y="1947973"/>
                  <a:pt x="3081630" y="1948777"/>
                  <a:pt x="3094893" y="1955409"/>
                </a:cubicBezTo>
                <a:cubicBezTo>
                  <a:pt x="3196398" y="2006162"/>
                  <a:pt x="3070060" y="1962357"/>
                  <a:pt x="3193367" y="2011680"/>
                </a:cubicBezTo>
                <a:cubicBezTo>
                  <a:pt x="3220903" y="2022694"/>
                  <a:pt x="3249638" y="2030437"/>
                  <a:pt x="3277773" y="2039815"/>
                </a:cubicBezTo>
                <a:lnTo>
                  <a:pt x="3319976" y="2053883"/>
                </a:lnTo>
                <a:lnTo>
                  <a:pt x="3362179" y="2067950"/>
                </a:lnTo>
                <a:cubicBezTo>
                  <a:pt x="3408542" y="2114315"/>
                  <a:pt x="3374926" y="2091103"/>
                  <a:pt x="3460653" y="2110153"/>
                </a:cubicBezTo>
                <a:cubicBezTo>
                  <a:pt x="3504368" y="2119867"/>
                  <a:pt x="3542179" y="2132985"/>
                  <a:pt x="3587262" y="2138289"/>
                </a:cubicBezTo>
                <a:cubicBezTo>
                  <a:pt x="3643341" y="2144887"/>
                  <a:pt x="3699803" y="2147668"/>
                  <a:pt x="3756074" y="2152357"/>
                </a:cubicBezTo>
                <a:lnTo>
                  <a:pt x="3882684" y="2194560"/>
                </a:lnTo>
                <a:cubicBezTo>
                  <a:pt x="3896752" y="2199249"/>
                  <a:pt x="3910501" y="2205030"/>
                  <a:pt x="3924887" y="2208627"/>
                </a:cubicBezTo>
                <a:lnTo>
                  <a:pt x="4037428" y="2236763"/>
                </a:lnTo>
                <a:cubicBezTo>
                  <a:pt x="4068761" y="2215874"/>
                  <a:pt x="4084860" y="2209126"/>
                  <a:pt x="4107767" y="2180492"/>
                </a:cubicBezTo>
                <a:cubicBezTo>
                  <a:pt x="4118329" y="2167290"/>
                  <a:pt x="4125340" y="2151491"/>
                  <a:pt x="4135902" y="2138289"/>
                </a:cubicBezTo>
                <a:cubicBezTo>
                  <a:pt x="4166095" y="2100547"/>
                  <a:pt x="4165617" y="2114516"/>
                  <a:pt x="4206240" y="2082018"/>
                </a:cubicBezTo>
                <a:cubicBezTo>
                  <a:pt x="4216597" y="2073733"/>
                  <a:pt x="4223765" y="2061841"/>
                  <a:pt x="4234376" y="2053883"/>
                </a:cubicBezTo>
                <a:cubicBezTo>
                  <a:pt x="4261428" y="2033594"/>
                  <a:pt x="4290647" y="2016369"/>
                  <a:pt x="4318782" y="1997612"/>
                </a:cubicBezTo>
                <a:lnTo>
                  <a:pt x="4360985" y="1969477"/>
                </a:lnTo>
                <a:cubicBezTo>
                  <a:pt x="4370363" y="1955409"/>
                  <a:pt x="4381559" y="1942396"/>
                  <a:pt x="4389120" y="1927273"/>
                </a:cubicBezTo>
                <a:cubicBezTo>
                  <a:pt x="4395752" y="1914010"/>
                  <a:pt x="4395559" y="1897785"/>
                  <a:pt x="4403188" y="1885070"/>
                </a:cubicBezTo>
                <a:cubicBezTo>
                  <a:pt x="4410012" y="1873697"/>
                  <a:pt x="4421945" y="1866313"/>
                  <a:pt x="4431324" y="1856935"/>
                </a:cubicBezTo>
                <a:cubicBezTo>
                  <a:pt x="4436013" y="1842867"/>
                  <a:pt x="4436772" y="1826799"/>
                  <a:pt x="4445391" y="1814732"/>
                </a:cubicBezTo>
                <a:cubicBezTo>
                  <a:pt x="4508293" y="1726668"/>
                  <a:pt x="4501662" y="1793883"/>
                  <a:pt x="4501662" y="1730326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7829570" cy="554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της μεγάλης άρκτου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5 - Ελεύθερη σχεδίαση"/>
          <p:cNvSpPr/>
          <p:nvPr/>
        </p:nvSpPr>
        <p:spPr>
          <a:xfrm>
            <a:off x="2349305" y="2180492"/>
            <a:ext cx="2560320" cy="2182456"/>
          </a:xfrm>
          <a:custGeom>
            <a:avLst/>
            <a:gdLst>
              <a:gd name="connsiteX0" fmla="*/ 0 w 2560320"/>
              <a:gd name="connsiteY0" fmla="*/ 0 h 2182456"/>
              <a:gd name="connsiteX1" fmla="*/ 168812 w 2560320"/>
              <a:gd name="connsiteY1" fmla="*/ 56271 h 2182456"/>
              <a:gd name="connsiteX2" fmla="*/ 211015 w 2560320"/>
              <a:gd name="connsiteY2" fmla="*/ 70339 h 2182456"/>
              <a:gd name="connsiteX3" fmla="*/ 253218 w 2560320"/>
              <a:gd name="connsiteY3" fmla="*/ 98474 h 2182456"/>
              <a:gd name="connsiteX4" fmla="*/ 393895 w 2560320"/>
              <a:gd name="connsiteY4" fmla="*/ 140677 h 2182456"/>
              <a:gd name="connsiteX5" fmla="*/ 478301 w 2560320"/>
              <a:gd name="connsiteY5" fmla="*/ 168813 h 2182456"/>
              <a:gd name="connsiteX6" fmla="*/ 562707 w 2560320"/>
              <a:gd name="connsiteY6" fmla="*/ 196948 h 2182456"/>
              <a:gd name="connsiteX7" fmla="*/ 604910 w 2560320"/>
              <a:gd name="connsiteY7" fmla="*/ 211016 h 2182456"/>
              <a:gd name="connsiteX8" fmla="*/ 647113 w 2560320"/>
              <a:gd name="connsiteY8" fmla="*/ 225083 h 2182456"/>
              <a:gd name="connsiteX9" fmla="*/ 689317 w 2560320"/>
              <a:gd name="connsiteY9" fmla="*/ 253219 h 2182456"/>
              <a:gd name="connsiteX10" fmla="*/ 773723 w 2560320"/>
              <a:gd name="connsiteY10" fmla="*/ 281354 h 2182456"/>
              <a:gd name="connsiteX11" fmla="*/ 801858 w 2560320"/>
              <a:gd name="connsiteY11" fmla="*/ 309490 h 2182456"/>
              <a:gd name="connsiteX12" fmla="*/ 872197 w 2560320"/>
              <a:gd name="connsiteY12" fmla="*/ 365760 h 2182456"/>
              <a:gd name="connsiteX13" fmla="*/ 900332 w 2560320"/>
              <a:gd name="connsiteY13" fmla="*/ 450166 h 2182456"/>
              <a:gd name="connsiteX14" fmla="*/ 956603 w 2560320"/>
              <a:gd name="connsiteY14" fmla="*/ 506437 h 2182456"/>
              <a:gd name="connsiteX15" fmla="*/ 970670 w 2560320"/>
              <a:gd name="connsiteY15" fmla="*/ 548640 h 2182456"/>
              <a:gd name="connsiteX16" fmla="*/ 998806 w 2560320"/>
              <a:gd name="connsiteY16" fmla="*/ 576776 h 2182456"/>
              <a:gd name="connsiteX17" fmla="*/ 1026941 w 2560320"/>
              <a:gd name="connsiteY17" fmla="*/ 618979 h 2182456"/>
              <a:gd name="connsiteX18" fmla="*/ 1041009 w 2560320"/>
              <a:gd name="connsiteY18" fmla="*/ 661182 h 2182456"/>
              <a:gd name="connsiteX19" fmla="*/ 1069144 w 2560320"/>
              <a:gd name="connsiteY19" fmla="*/ 703385 h 2182456"/>
              <a:gd name="connsiteX20" fmla="*/ 1083212 w 2560320"/>
              <a:gd name="connsiteY20" fmla="*/ 745588 h 2182456"/>
              <a:gd name="connsiteX21" fmla="*/ 1125415 w 2560320"/>
              <a:gd name="connsiteY21" fmla="*/ 773723 h 2182456"/>
              <a:gd name="connsiteX22" fmla="*/ 1139483 w 2560320"/>
              <a:gd name="connsiteY22" fmla="*/ 815926 h 2182456"/>
              <a:gd name="connsiteX23" fmla="*/ 1209821 w 2560320"/>
              <a:gd name="connsiteY23" fmla="*/ 872197 h 2182456"/>
              <a:gd name="connsiteX24" fmla="*/ 1237957 w 2560320"/>
              <a:gd name="connsiteY24" fmla="*/ 900333 h 2182456"/>
              <a:gd name="connsiteX25" fmla="*/ 1294227 w 2560320"/>
              <a:gd name="connsiteY25" fmla="*/ 984739 h 2182456"/>
              <a:gd name="connsiteX26" fmla="*/ 1350498 w 2560320"/>
              <a:gd name="connsiteY26" fmla="*/ 1041010 h 2182456"/>
              <a:gd name="connsiteX27" fmla="*/ 1392701 w 2560320"/>
              <a:gd name="connsiteY27" fmla="*/ 1125416 h 2182456"/>
              <a:gd name="connsiteX28" fmla="*/ 1420837 w 2560320"/>
              <a:gd name="connsiteY28" fmla="*/ 1153551 h 2182456"/>
              <a:gd name="connsiteX29" fmla="*/ 1463040 w 2560320"/>
              <a:gd name="connsiteY29" fmla="*/ 1167619 h 2182456"/>
              <a:gd name="connsiteX30" fmla="*/ 1491175 w 2560320"/>
              <a:gd name="connsiteY30" fmla="*/ 1252025 h 2182456"/>
              <a:gd name="connsiteX31" fmla="*/ 1463040 w 2560320"/>
              <a:gd name="connsiteY31" fmla="*/ 1294228 h 2182456"/>
              <a:gd name="connsiteX32" fmla="*/ 1420837 w 2560320"/>
              <a:gd name="connsiteY32" fmla="*/ 1420837 h 2182456"/>
              <a:gd name="connsiteX33" fmla="*/ 1406769 w 2560320"/>
              <a:gd name="connsiteY33" fmla="*/ 1463040 h 2182456"/>
              <a:gd name="connsiteX34" fmla="*/ 1392701 w 2560320"/>
              <a:gd name="connsiteY34" fmla="*/ 1505243 h 2182456"/>
              <a:gd name="connsiteX35" fmla="*/ 1364566 w 2560320"/>
              <a:gd name="connsiteY35" fmla="*/ 1547446 h 2182456"/>
              <a:gd name="connsiteX36" fmla="*/ 1350498 w 2560320"/>
              <a:gd name="connsiteY36" fmla="*/ 1603717 h 2182456"/>
              <a:gd name="connsiteX37" fmla="*/ 1322363 w 2560320"/>
              <a:gd name="connsiteY37" fmla="*/ 1688123 h 2182456"/>
              <a:gd name="connsiteX38" fmla="*/ 1336430 w 2560320"/>
              <a:gd name="connsiteY38" fmla="*/ 1758462 h 2182456"/>
              <a:gd name="connsiteX39" fmla="*/ 1406769 w 2560320"/>
              <a:gd name="connsiteY39" fmla="*/ 1828800 h 2182456"/>
              <a:gd name="connsiteX40" fmla="*/ 1448972 w 2560320"/>
              <a:gd name="connsiteY40" fmla="*/ 1842868 h 2182456"/>
              <a:gd name="connsiteX41" fmla="*/ 1491175 w 2560320"/>
              <a:gd name="connsiteY41" fmla="*/ 1871003 h 2182456"/>
              <a:gd name="connsiteX42" fmla="*/ 1533378 w 2560320"/>
              <a:gd name="connsiteY42" fmla="*/ 1885071 h 2182456"/>
              <a:gd name="connsiteX43" fmla="*/ 1617784 w 2560320"/>
              <a:gd name="connsiteY43" fmla="*/ 1941342 h 2182456"/>
              <a:gd name="connsiteX44" fmla="*/ 1645920 w 2560320"/>
              <a:gd name="connsiteY44" fmla="*/ 1969477 h 2182456"/>
              <a:gd name="connsiteX45" fmla="*/ 1772529 w 2560320"/>
              <a:gd name="connsiteY45" fmla="*/ 2039816 h 2182456"/>
              <a:gd name="connsiteX46" fmla="*/ 1814732 w 2560320"/>
              <a:gd name="connsiteY46" fmla="*/ 2067951 h 2182456"/>
              <a:gd name="connsiteX47" fmla="*/ 1899138 w 2560320"/>
              <a:gd name="connsiteY47" fmla="*/ 2096086 h 2182456"/>
              <a:gd name="connsiteX48" fmla="*/ 1983544 w 2560320"/>
              <a:gd name="connsiteY48" fmla="*/ 2124222 h 2182456"/>
              <a:gd name="connsiteX49" fmla="*/ 2025747 w 2560320"/>
              <a:gd name="connsiteY49" fmla="*/ 2138290 h 2182456"/>
              <a:gd name="connsiteX50" fmla="*/ 2067950 w 2560320"/>
              <a:gd name="connsiteY50" fmla="*/ 2152357 h 2182456"/>
              <a:gd name="connsiteX51" fmla="*/ 2096086 w 2560320"/>
              <a:gd name="connsiteY51" fmla="*/ 2180493 h 2182456"/>
              <a:gd name="connsiteX52" fmla="*/ 2194560 w 2560320"/>
              <a:gd name="connsiteY52" fmla="*/ 2152357 h 2182456"/>
              <a:gd name="connsiteX53" fmla="*/ 2307101 w 2560320"/>
              <a:gd name="connsiteY53" fmla="*/ 2011680 h 2182456"/>
              <a:gd name="connsiteX54" fmla="*/ 2335237 w 2560320"/>
              <a:gd name="connsiteY54" fmla="*/ 1983545 h 2182456"/>
              <a:gd name="connsiteX55" fmla="*/ 2391507 w 2560320"/>
              <a:gd name="connsiteY55" fmla="*/ 1955410 h 2182456"/>
              <a:gd name="connsiteX56" fmla="*/ 2419643 w 2560320"/>
              <a:gd name="connsiteY56" fmla="*/ 1913206 h 2182456"/>
              <a:gd name="connsiteX57" fmla="*/ 2461846 w 2560320"/>
              <a:gd name="connsiteY57" fmla="*/ 1885071 h 2182456"/>
              <a:gd name="connsiteX58" fmla="*/ 2475913 w 2560320"/>
              <a:gd name="connsiteY58" fmla="*/ 1842868 h 2182456"/>
              <a:gd name="connsiteX59" fmla="*/ 2504049 w 2560320"/>
              <a:gd name="connsiteY59" fmla="*/ 1800665 h 2182456"/>
              <a:gd name="connsiteX60" fmla="*/ 2532184 w 2560320"/>
              <a:gd name="connsiteY60" fmla="*/ 1716259 h 2182456"/>
              <a:gd name="connsiteX61" fmla="*/ 2560320 w 2560320"/>
              <a:gd name="connsiteY61" fmla="*/ 1674056 h 218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560320" h="2182456">
                <a:moveTo>
                  <a:pt x="0" y="0"/>
                </a:moveTo>
                <a:lnTo>
                  <a:pt x="168812" y="56271"/>
                </a:lnTo>
                <a:cubicBezTo>
                  <a:pt x="182880" y="60960"/>
                  <a:pt x="198677" y="62114"/>
                  <a:pt x="211015" y="70339"/>
                </a:cubicBezTo>
                <a:cubicBezTo>
                  <a:pt x="225083" y="79717"/>
                  <a:pt x="237768" y="91607"/>
                  <a:pt x="253218" y="98474"/>
                </a:cubicBezTo>
                <a:cubicBezTo>
                  <a:pt x="322101" y="129089"/>
                  <a:pt x="330930" y="121787"/>
                  <a:pt x="393895" y="140677"/>
                </a:cubicBezTo>
                <a:cubicBezTo>
                  <a:pt x="422302" y="149199"/>
                  <a:pt x="450166" y="159435"/>
                  <a:pt x="478301" y="168813"/>
                </a:cubicBezTo>
                <a:lnTo>
                  <a:pt x="562707" y="196948"/>
                </a:lnTo>
                <a:lnTo>
                  <a:pt x="604910" y="211016"/>
                </a:lnTo>
                <a:lnTo>
                  <a:pt x="647113" y="225083"/>
                </a:lnTo>
                <a:cubicBezTo>
                  <a:pt x="661181" y="234462"/>
                  <a:pt x="673867" y="246352"/>
                  <a:pt x="689317" y="253219"/>
                </a:cubicBezTo>
                <a:cubicBezTo>
                  <a:pt x="716418" y="265264"/>
                  <a:pt x="773723" y="281354"/>
                  <a:pt x="773723" y="281354"/>
                </a:cubicBezTo>
                <a:cubicBezTo>
                  <a:pt x="783101" y="290733"/>
                  <a:pt x="791501" y="301204"/>
                  <a:pt x="801858" y="309490"/>
                </a:cubicBezTo>
                <a:cubicBezTo>
                  <a:pt x="890601" y="380485"/>
                  <a:pt x="804253" y="297819"/>
                  <a:pt x="872197" y="365760"/>
                </a:cubicBezTo>
                <a:cubicBezTo>
                  <a:pt x="881575" y="393895"/>
                  <a:pt x="879361" y="429195"/>
                  <a:pt x="900332" y="450166"/>
                </a:cubicBezTo>
                <a:lnTo>
                  <a:pt x="956603" y="506437"/>
                </a:lnTo>
                <a:cubicBezTo>
                  <a:pt x="961292" y="520505"/>
                  <a:pt x="963041" y="535925"/>
                  <a:pt x="970670" y="548640"/>
                </a:cubicBezTo>
                <a:cubicBezTo>
                  <a:pt x="977494" y="560013"/>
                  <a:pt x="990520" y="566419"/>
                  <a:pt x="998806" y="576776"/>
                </a:cubicBezTo>
                <a:cubicBezTo>
                  <a:pt x="1009368" y="589978"/>
                  <a:pt x="1019380" y="603857"/>
                  <a:pt x="1026941" y="618979"/>
                </a:cubicBezTo>
                <a:cubicBezTo>
                  <a:pt x="1033573" y="632242"/>
                  <a:pt x="1034377" y="647919"/>
                  <a:pt x="1041009" y="661182"/>
                </a:cubicBezTo>
                <a:cubicBezTo>
                  <a:pt x="1048570" y="676304"/>
                  <a:pt x="1061583" y="688263"/>
                  <a:pt x="1069144" y="703385"/>
                </a:cubicBezTo>
                <a:cubicBezTo>
                  <a:pt x="1075776" y="716648"/>
                  <a:pt x="1073949" y="734009"/>
                  <a:pt x="1083212" y="745588"/>
                </a:cubicBezTo>
                <a:cubicBezTo>
                  <a:pt x="1093774" y="758790"/>
                  <a:pt x="1111347" y="764345"/>
                  <a:pt x="1125415" y="773723"/>
                </a:cubicBezTo>
                <a:cubicBezTo>
                  <a:pt x="1130104" y="787791"/>
                  <a:pt x="1131854" y="803210"/>
                  <a:pt x="1139483" y="815926"/>
                </a:cubicBezTo>
                <a:cubicBezTo>
                  <a:pt x="1155161" y="842057"/>
                  <a:pt x="1187701" y="854501"/>
                  <a:pt x="1209821" y="872197"/>
                </a:cubicBezTo>
                <a:cubicBezTo>
                  <a:pt x="1220178" y="880483"/>
                  <a:pt x="1229999" y="889722"/>
                  <a:pt x="1237957" y="900333"/>
                </a:cubicBezTo>
                <a:cubicBezTo>
                  <a:pt x="1258246" y="927385"/>
                  <a:pt x="1270317" y="960829"/>
                  <a:pt x="1294227" y="984739"/>
                </a:cubicBezTo>
                <a:lnTo>
                  <a:pt x="1350498" y="1041010"/>
                </a:lnTo>
                <a:cubicBezTo>
                  <a:pt x="1365356" y="1085583"/>
                  <a:pt x="1361536" y="1086460"/>
                  <a:pt x="1392701" y="1125416"/>
                </a:cubicBezTo>
                <a:cubicBezTo>
                  <a:pt x="1400987" y="1135773"/>
                  <a:pt x="1409464" y="1146727"/>
                  <a:pt x="1420837" y="1153551"/>
                </a:cubicBezTo>
                <a:cubicBezTo>
                  <a:pt x="1433553" y="1161180"/>
                  <a:pt x="1448972" y="1162930"/>
                  <a:pt x="1463040" y="1167619"/>
                </a:cubicBezTo>
                <a:cubicBezTo>
                  <a:pt x="1472418" y="1195754"/>
                  <a:pt x="1507626" y="1227349"/>
                  <a:pt x="1491175" y="1252025"/>
                </a:cubicBezTo>
                <a:cubicBezTo>
                  <a:pt x="1481797" y="1266093"/>
                  <a:pt x="1469907" y="1278778"/>
                  <a:pt x="1463040" y="1294228"/>
                </a:cubicBezTo>
                <a:cubicBezTo>
                  <a:pt x="1463029" y="1294253"/>
                  <a:pt x="1427875" y="1399722"/>
                  <a:pt x="1420837" y="1420837"/>
                </a:cubicBezTo>
                <a:lnTo>
                  <a:pt x="1406769" y="1463040"/>
                </a:lnTo>
                <a:cubicBezTo>
                  <a:pt x="1402080" y="1477108"/>
                  <a:pt x="1400926" y="1492905"/>
                  <a:pt x="1392701" y="1505243"/>
                </a:cubicBezTo>
                <a:lnTo>
                  <a:pt x="1364566" y="1547446"/>
                </a:lnTo>
                <a:cubicBezTo>
                  <a:pt x="1359877" y="1566203"/>
                  <a:pt x="1356054" y="1585198"/>
                  <a:pt x="1350498" y="1603717"/>
                </a:cubicBezTo>
                <a:cubicBezTo>
                  <a:pt x="1341976" y="1632123"/>
                  <a:pt x="1322363" y="1688123"/>
                  <a:pt x="1322363" y="1688123"/>
                </a:cubicBezTo>
                <a:cubicBezTo>
                  <a:pt x="1327052" y="1711569"/>
                  <a:pt x="1328034" y="1736074"/>
                  <a:pt x="1336430" y="1758462"/>
                </a:cubicBezTo>
                <a:cubicBezTo>
                  <a:pt x="1349415" y="1793090"/>
                  <a:pt x="1375027" y="1812929"/>
                  <a:pt x="1406769" y="1828800"/>
                </a:cubicBezTo>
                <a:cubicBezTo>
                  <a:pt x="1420032" y="1835432"/>
                  <a:pt x="1435709" y="1836236"/>
                  <a:pt x="1448972" y="1842868"/>
                </a:cubicBezTo>
                <a:cubicBezTo>
                  <a:pt x="1464094" y="1850429"/>
                  <a:pt x="1476053" y="1863442"/>
                  <a:pt x="1491175" y="1871003"/>
                </a:cubicBezTo>
                <a:cubicBezTo>
                  <a:pt x="1504438" y="1877635"/>
                  <a:pt x="1520415" y="1877870"/>
                  <a:pt x="1533378" y="1885071"/>
                </a:cubicBezTo>
                <a:cubicBezTo>
                  <a:pt x="1562937" y="1901493"/>
                  <a:pt x="1593873" y="1917432"/>
                  <a:pt x="1617784" y="1941342"/>
                </a:cubicBezTo>
                <a:cubicBezTo>
                  <a:pt x="1627163" y="1950720"/>
                  <a:pt x="1635309" y="1961519"/>
                  <a:pt x="1645920" y="1969477"/>
                </a:cubicBezTo>
                <a:cubicBezTo>
                  <a:pt x="1823342" y="2102542"/>
                  <a:pt x="1662867" y="1984985"/>
                  <a:pt x="1772529" y="2039816"/>
                </a:cubicBezTo>
                <a:cubicBezTo>
                  <a:pt x="1787651" y="2047377"/>
                  <a:pt x="1799282" y="2061084"/>
                  <a:pt x="1814732" y="2067951"/>
                </a:cubicBezTo>
                <a:cubicBezTo>
                  <a:pt x="1841833" y="2079996"/>
                  <a:pt x="1871003" y="2086708"/>
                  <a:pt x="1899138" y="2096086"/>
                </a:cubicBezTo>
                <a:lnTo>
                  <a:pt x="1983544" y="2124222"/>
                </a:lnTo>
                <a:lnTo>
                  <a:pt x="2025747" y="2138290"/>
                </a:lnTo>
                <a:lnTo>
                  <a:pt x="2067950" y="2152357"/>
                </a:lnTo>
                <a:cubicBezTo>
                  <a:pt x="2077329" y="2161736"/>
                  <a:pt x="2083003" y="2178312"/>
                  <a:pt x="2096086" y="2180493"/>
                </a:cubicBezTo>
                <a:cubicBezTo>
                  <a:pt x="2107862" y="2182456"/>
                  <a:pt x="2179174" y="2157486"/>
                  <a:pt x="2194560" y="2152357"/>
                </a:cubicBezTo>
                <a:cubicBezTo>
                  <a:pt x="2265542" y="2045883"/>
                  <a:pt x="2226922" y="2091858"/>
                  <a:pt x="2307101" y="2011680"/>
                </a:cubicBezTo>
                <a:cubicBezTo>
                  <a:pt x="2316480" y="2002302"/>
                  <a:pt x="2323374" y="1989476"/>
                  <a:pt x="2335237" y="1983545"/>
                </a:cubicBezTo>
                <a:lnTo>
                  <a:pt x="2391507" y="1955410"/>
                </a:lnTo>
                <a:cubicBezTo>
                  <a:pt x="2400886" y="1941342"/>
                  <a:pt x="2407687" y="1925162"/>
                  <a:pt x="2419643" y="1913206"/>
                </a:cubicBezTo>
                <a:cubicBezTo>
                  <a:pt x="2431598" y="1901251"/>
                  <a:pt x="2451284" y="1898273"/>
                  <a:pt x="2461846" y="1885071"/>
                </a:cubicBezTo>
                <a:cubicBezTo>
                  <a:pt x="2471109" y="1873492"/>
                  <a:pt x="2469281" y="1856131"/>
                  <a:pt x="2475913" y="1842868"/>
                </a:cubicBezTo>
                <a:cubicBezTo>
                  <a:pt x="2483474" y="1827746"/>
                  <a:pt x="2497182" y="1816115"/>
                  <a:pt x="2504049" y="1800665"/>
                </a:cubicBezTo>
                <a:cubicBezTo>
                  <a:pt x="2516094" y="1773564"/>
                  <a:pt x="2515733" y="1740935"/>
                  <a:pt x="2532184" y="1716259"/>
                </a:cubicBezTo>
                <a:lnTo>
                  <a:pt x="2560320" y="1674056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06"/>
            <a:ext cx="6258510" cy="357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2953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της μεγάλης άρκτου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2953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της μεγάλης άρκτου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113760">
            <a:off x="1298885" y="898527"/>
            <a:ext cx="3357126" cy="449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flipV="1">
            <a:off x="4857752" y="4286256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6500826" y="3786190"/>
            <a:ext cx="2643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Ολόκληρος ο αστερισμός της μεγάλης άρκτου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2953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της μεγάλης άρκτου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V="1">
            <a:off x="4857752" y="4286256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7894419" cy="488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λέοντος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4229"/>
            <a:ext cx="7858180" cy="581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467" y="1111025"/>
            <a:ext cx="7224243" cy="50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λέοντος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7608"/>
            <a:ext cx="9144000" cy="622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λέοντος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9" name="18 - Ευθεία γραμμή σύνδεσης"/>
          <p:cNvCxnSpPr/>
          <p:nvPr/>
        </p:nvCxnSpPr>
        <p:spPr>
          <a:xfrm flipV="1">
            <a:off x="928662" y="3286124"/>
            <a:ext cx="2143140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>
            <a:off x="928662" y="4429132"/>
            <a:ext cx="2143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>
            <a:off x="3143240" y="4429132"/>
            <a:ext cx="3714776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 rot="5400000" flipH="1" flipV="1">
            <a:off x="6357950" y="4572008"/>
            <a:ext cx="107157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 rot="10800000">
            <a:off x="6143636" y="3429000"/>
            <a:ext cx="78581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 rot="5400000" flipH="1" flipV="1">
            <a:off x="5822165" y="2964653"/>
            <a:ext cx="785818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 flipV="1">
            <a:off x="6286512" y="2071678"/>
            <a:ext cx="128588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/>
          <p:nvPr/>
        </p:nvCxnSpPr>
        <p:spPr>
          <a:xfrm>
            <a:off x="7572396" y="2071678"/>
            <a:ext cx="50006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- Ευθεία γραμμή σύνδεσης"/>
          <p:cNvCxnSpPr/>
          <p:nvPr/>
        </p:nvCxnSpPr>
        <p:spPr>
          <a:xfrm>
            <a:off x="3071802" y="3286124"/>
            <a:ext cx="307183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858280" cy="576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λέοντος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l-GR" dirty="0" smtClean="0"/>
              <a:t>Τι είναι Ουράνια σφαίρα;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20646"/>
            <a:ext cx="4391045" cy="583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44970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λέοντος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3914796" y="142852"/>
            <a:ext cx="522920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Ωρίωνα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924318" cy="59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3914796" y="142852"/>
            <a:ext cx="522920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Ωρίωνα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357718" cy="61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εία γραμμή σύνδεσης"/>
          <p:cNvCxnSpPr/>
          <p:nvPr/>
        </p:nvCxnSpPr>
        <p:spPr>
          <a:xfrm rot="16200000" flipH="1">
            <a:off x="2285984" y="3714752"/>
            <a:ext cx="1643074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 rot="10800000" flipV="1">
            <a:off x="1714480" y="5000636"/>
            <a:ext cx="1857388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rot="5400000" flipH="1" flipV="1">
            <a:off x="1000100" y="4357694"/>
            <a:ext cx="178595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 rot="16200000" flipV="1">
            <a:off x="642910" y="2214554"/>
            <a:ext cx="2071702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flipV="1">
            <a:off x="1357290" y="1071546"/>
            <a:ext cx="92869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 rot="16200000" flipH="1">
            <a:off x="2214546" y="1142984"/>
            <a:ext cx="78581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 rot="5400000">
            <a:off x="2000232" y="2428868"/>
            <a:ext cx="150019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3914796" y="142852"/>
            <a:ext cx="522920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Ωρίωνα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357718" cy="651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4286248" y="0"/>
            <a:ext cx="522920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Ωρίωνα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60263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2214554"/>
            <a:ext cx="27622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1142976" y="1785926"/>
            <a:ext cx="5143536" cy="128588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6500826" y="4714884"/>
            <a:ext cx="2643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αστέρας </a:t>
            </a:r>
            <a:r>
              <a:rPr lang="el-GR" sz="2400" b="1" dirty="0" err="1" smtClean="0">
                <a:solidFill>
                  <a:srgbClr val="FF0000"/>
                </a:solidFill>
              </a:rPr>
              <a:t>μπεντελγκέζ</a:t>
            </a:r>
            <a:r>
              <a:rPr lang="el-GR" sz="2400" dirty="0" smtClean="0"/>
              <a:t> είναι 1180 φορές μεγαλύτερος από τον ήλιο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7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42852"/>
            <a:ext cx="993838" cy="86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642910" y="500042"/>
            <a:ext cx="2500330" cy="714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2286000" y="1443841"/>
            <a:ext cx="6858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Μερικοί επιστήμονες εκτιμούν ότι το τέλος του αστέρα </a:t>
            </a:r>
            <a:r>
              <a:rPr lang="el-GR" sz="2400" dirty="0" err="1" smtClean="0"/>
              <a:t>μπεντελγκέζ</a:t>
            </a:r>
            <a:r>
              <a:rPr lang="el-GR" sz="2400" dirty="0" smtClean="0"/>
              <a:t>  πλησιάζει ταχύτερα του αναμενομένου, καθώς κατά τις τελευταίες εβδομάδες το γιγάντιο άστρο έχει αρχίσει να γίνεται πολύ πιο αμυδρό και αυτό ίσως είναι ένα προειδοποιητικό σήμα ότι σύντομα θα καταρρεύσει.</a:t>
            </a:r>
          </a:p>
          <a:p>
            <a:endParaRPr lang="el-GR" sz="2400" dirty="0" smtClean="0"/>
          </a:p>
          <a:p>
            <a:r>
              <a:rPr lang="el-GR" sz="2400" dirty="0" smtClean="0"/>
              <a:t>Τότε θα εκραγεί βίαια σε ένα υπερκαινοφανή αστέρα (</a:t>
            </a:r>
            <a:r>
              <a:rPr lang="el-GR" sz="2400" dirty="0" err="1" smtClean="0"/>
              <a:t>σουπερνόβα</a:t>
            </a:r>
            <a:r>
              <a:rPr lang="el-GR" sz="2400" dirty="0" smtClean="0"/>
              <a:t>), που θα είναι προσωρινά πιο φωτεινός από όλο τον υπόλοιπο γαλαξία μας, </a:t>
            </a:r>
          </a:p>
          <a:p>
            <a:endParaRPr lang="el-GR" sz="2400" dirty="0" smtClean="0"/>
          </a:p>
          <a:p>
            <a:r>
              <a:rPr lang="el-GR" sz="2400" dirty="0" smtClean="0"/>
              <a:t>ορατός για εβδομάδες ακόμη και τη μέρα, με την ίδια φωτεινότητα που έχει το φεγγάρι τη νύχτα.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3914796" y="142852"/>
            <a:ext cx="522920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Ηρακλή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7"/>
            <a:ext cx="437256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2500298" y="642918"/>
            <a:ext cx="3071834" cy="2357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flipV="1">
            <a:off x="4000496" y="3857628"/>
            <a:ext cx="221457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6500826" y="3286124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Αστερισμός βόρειος στέφανος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3914796" y="142852"/>
            <a:ext cx="522920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Ηρακλή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6886592" cy="488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3914796" y="142852"/>
            <a:ext cx="522920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Ηρακλή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4000496" y="3857628"/>
            <a:ext cx="221457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85860"/>
            <a:ext cx="8968735" cy="50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3914796" y="142852"/>
            <a:ext cx="522920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Ζυγού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977864">
            <a:off x="-234218" y="1315419"/>
            <a:ext cx="6382224" cy="418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Ουράνια σφαίρα;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642910" y="3000372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Είναι μια </a:t>
            </a:r>
            <a:r>
              <a:rPr lang="el-GR" sz="2400" dirty="0" smtClean="0">
                <a:solidFill>
                  <a:srgbClr val="FF0000"/>
                </a:solidFill>
              </a:rPr>
              <a:t>ιδεατή σφαίρα </a:t>
            </a:r>
            <a:r>
              <a:rPr lang="el-GR" sz="2400" dirty="0" smtClean="0"/>
              <a:t>που στην επιφάνεια της είναι ζωγραφισμένα όλα τα αστέρια, όπως  φαίνονται από την γη, την νύχτα με γυμνό μάτι.   </a:t>
            </a:r>
          </a:p>
          <a:p>
            <a:r>
              <a:rPr lang="el-GR" sz="2400" dirty="0" smtClean="0"/>
              <a:t>Στο κέντρο της ουράνιας σφαίρας   …βρίσκεται η γη…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3914796" y="142852"/>
            <a:ext cx="522920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Ζυγού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1725" y="1928802"/>
            <a:ext cx="40862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εία γραμμή σύνδεσης"/>
          <p:cNvCxnSpPr/>
          <p:nvPr/>
        </p:nvCxnSpPr>
        <p:spPr>
          <a:xfrm flipV="1">
            <a:off x="2486007" y="2500306"/>
            <a:ext cx="207170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rot="16200000" flipH="1">
            <a:off x="4236238" y="2893215"/>
            <a:ext cx="1500198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2486007" y="3071810"/>
            <a:ext cx="2928958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rot="16200000" flipH="1">
            <a:off x="1342999" y="4214818"/>
            <a:ext cx="271464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 rot="5400000">
            <a:off x="4136227" y="4350549"/>
            <a:ext cx="1500198" cy="942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 rot="5400000">
            <a:off x="2771759" y="5929330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3914796" y="142852"/>
            <a:ext cx="522920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Ζυγού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16154"/>
            <a:ext cx="7215206" cy="52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3914796" y="142852"/>
            <a:ext cx="522920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Ζυγού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08950"/>
            <a:ext cx="8001024" cy="604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strologicon.org/images/zodiacosimg/Zodiac-Didymoi-Gemini-constellati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8036715" cy="535781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000100" y="357166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Αστερισμός των διδύμων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3914796" y="142852"/>
            <a:ext cx="522920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Σκορπιού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4643470" cy="470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9"/>
            <a:ext cx="878684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642910" y="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Νυχτερινός ουρανός</a:t>
            </a:r>
            <a:endParaRPr lang="en-U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07" y="1357298"/>
            <a:ext cx="874401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79" y="1214422"/>
            <a:ext cx="8979621" cy="468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42910" y="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Νυχτερινός ουρανός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642910" y="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Νυχτερινός ουρανός</a:t>
            </a:r>
            <a:endParaRPr 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154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642910" y="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Νυχτερινός ουρανός</a:t>
            </a:r>
            <a:endParaRPr lang="en-US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7256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939265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l-GR" dirty="0" smtClean="0"/>
              <a:t>Τι είναι Ουράνια σφαίρα;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080957"/>
            <a:ext cx="1643042" cy="277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214282" y="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Τι βλέπουμε στον ουρανό όταν βραδιάζει;</a:t>
            </a:r>
            <a:endParaRPr lang="en-US" sz="2800" dirty="0"/>
          </a:p>
        </p:txBody>
      </p:sp>
      <p:sp>
        <p:nvSpPr>
          <p:cNvPr id="5" name="4 - TextBox"/>
          <p:cNvSpPr txBox="1"/>
          <p:nvPr/>
        </p:nvSpPr>
        <p:spPr>
          <a:xfrm>
            <a:off x="357158" y="1928802"/>
            <a:ext cx="4286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Όταν βραδιάζει στον νυχτερινό ουρανό βλέπουμε:</a:t>
            </a:r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Κυρίως αστέρες</a:t>
            </a:r>
            <a:r>
              <a:rPr lang="el-GR" sz="2400" dirty="0" smtClean="0"/>
              <a:t>… που βγάζουν φως από μόνοι τους…. Είναι αυτοί που φτιάχνουν τους αστερισμούς..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143248"/>
            <a:ext cx="342899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214282" y="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Τι βλέπουμε στον ουρανό όταν βραδιάζει;</a:t>
            </a:r>
            <a:endParaRPr lang="en-US" sz="2800" dirty="0"/>
          </a:p>
        </p:txBody>
      </p:sp>
      <p:sp>
        <p:nvSpPr>
          <p:cNvPr id="5" name="4 - TextBox"/>
          <p:cNvSpPr txBox="1"/>
          <p:nvPr/>
        </p:nvSpPr>
        <p:spPr>
          <a:xfrm>
            <a:off x="428596" y="1285860"/>
            <a:ext cx="5357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Όταν βραδιάζει στον νυχτερινό ουρανό βλέπουμε</a:t>
            </a:r>
            <a:r>
              <a:rPr lang="en-US" sz="2400" dirty="0" smtClean="0"/>
              <a:t> </a:t>
            </a:r>
            <a:r>
              <a:rPr lang="el-GR" sz="2400" dirty="0" smtClean="0"/>
              <a:t>κυρίως: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Κάποιος από τους  8 πλανήτες  </a:t>
            </a:r>
            <a:r>
              <a:rPr lang="el-GR" sz="2400" dirty="0" smtClean="0"/>
              <a:t>του  ηλιακού μας συστήματος …οι οποίοι φωτίζονται από τον ήλιο.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r>
              <a:rPr lang="el-GR" sz="2400" dirty="0" smtClean="0"/>
              <a:t>Ανάλογα με την θέση τους οι πλανήτες φαίνονται μερικές φορές σαν πολύ φωτεινά αστέρια…….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061" y="1428736"/>
            <a:ext cx="239893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5984" y="2500306"/>
            <a:ext cx="53578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2"/>
              </a:rPr>
              <a:t>https://mathesis.cup.gr/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8" name="7 - TextBox"/>
          <p:cNvSpPr txBox="1"/>
          <p:nvPr/>
        </p:nvSpPr>
        <p:spPr>
          <a:xfrm>
            <a:off x="571472" y="1000108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Για περισσότερες πληροφορίες πατήστε στο παρακάτω σύνδεσμο: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6643702" cy="430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3357554" y="3143248"/>
            <a:ext cx="1214446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V="1">
            <a:off x="4429124" y="1714488"/>
            <a:ext cx="242889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6858016" y="1357298"/>
            <a:ext cx="2285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Είναι μάθημα αστρονομίας μπορείτε να γραφτείτε</a:t>
            </a:r>
            <a:endParaRPr lang="en-US" sz="20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2357422" y="5715016"/>
            <a:ext cx="53578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https://mathesis.cup.gr/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571472" y="1000108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Κατεβάζετε στον υπολογιστή σας ή στο  κινητό από </a:t>
            </a:r>
            <a:r>
              <a:rPr lang="en-US" sz="2800" dirty="0" smtClean="0"/>
              <a:t>play</a:t>
            </a:r>
            <a:r>
              <a:rPr lang="el-GR" sz="2800" dirty="0" smtClean="0"/>
              <a:t> </a:t>
            </a:r>
            <a:r>
              <a:rPr lang="en-US" sz="2800" dirty="0" smtClean="0"/>
              <a:t>store </a:t>
            </a:r>
            <a:r>
              <a:rPr lang="el-GR" sz="2800" dirty="0" smtClean="0"/>
              <a:t>την εφαρμογή:</a:t>
            </a:r>
            <a:endParaRPr lang="en-US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1500166" y="3143248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Solar   system   scope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85918" y="0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Solar   system   scope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79" y="1500174"/>
            <a:ext cx="847831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428728" y="0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Solar   system   scope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567553" cy="46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85918" y="214290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Solar   system   scope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858280" cy="476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85918" y="214290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Solar   system   scope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1295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85918" y="214290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Solar   system   scope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7724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557216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Τι είναι Ουράνια σφαίρα;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20646"/>
            <a:ext cx="4391045" cy="583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ύγραμμο βέλος σύνδεσης"/>
          <p:cNvCxnSpPr/>
          <p:nvPr/>
        </p:nvCxnSpPr>
        <p:spPr>
          <a:xfrm flipV="1">
            <a:off x="3643306" y="1500174"/>
            <a:ext cx="2214578" cy="11430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5786446" y="642918"/>
            <a:ext cx="3143272" cy="120032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Όπως φαίνονται τα αστέρια από το </a:t>
            </a:r>
            <a:r>
              <a:rPr lang="el-GR" sz="2400" b="1" dirty="0" smtClean="0"/>
              <a:t>βόρειο ημισφαίριο </a:t>
            </a:r>
            <a:r>
              <a:rPr lang="el-GR" sz="2400" dirty="0" smtClean="0"/>
              <a:t>της  γης</a:t>
            </a:r>
            <a:endParaRPr lang="en-US" sz="2400" dirty="0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-285784" y="1643050"/>
            <a:ext cx="5500726" cy="3143272"/>
          </a:xfrm>
          <a:prstGeom prst="line">
            <a:avLst/>
          </a:prstGeom>
          <a:ln w="762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2357422" y="4429132"/>
            <a:ext cx="2357454" cy="208579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4643438" y="5657671"/>
            <a:ext cx="3143272" cy="120032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Όπως φαίνονται τα αστέρια από το </a:t>
            </a:r>
            <a:r>
              <a:rPr lang="el-GR" sz="2400" b="1" dirty="0" smtClean="0"/>
              <a:t>νότιο  ημισφαίριο </a:t>
            </a:r>
            <a:r>
              <a:rPr lang="el-GR" sz="2400" dirty="0" smtClean="0"/>
              <a:t>της  γης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82" cy="469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/>
          <p:nvPr/>
        </p:nvCxnSpPr>
        <p:spPr>
          <a:xfrm>
            <a:off x="2928926" y="1928802"/>
            <a:ext cx="642942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3857620" y="1714488"/>
            <a:ext cx="4429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Μια από τις 9 μούσες είναι η </a:t>
            </a:r>
            <a:r>
              <a:rPr lang="el-GR" sz="2800" b="1" dirty="0" smtClean="0">
                <a:solidFill>
                  <a:srgbClr val="FF0000"/>
                </a:solidFill>
              </a:rPr>
              <a:t>μούσα  Ουρανία </a:t>
            </a:r>
            <a:r>
              <a:rPr lang="el-GR" sz="2800" dirty="0" smtClean="0"/>
              <a:t>…. που απεικονίζεται πάντα με τα σύμβολά της ένα </a:t>
            </a:r>
            <a:r>
              <a:rPr lang="el-GR" sz="2800" dirty="0" smtClean="0">
                <a:solidFill>
                  <a:srgbClr val="FF0000"/>
                </a:solidFill>
              </a:rPr>
              <a:t>διαβήτη</a:t>
            </a:r>
            <a:r>
              <a:rPr lang="el-GR" sz="2800" dirty="0" smtClean="0"/>
              <a:t>   … και μια </a:t>
            </a:r>
            <a:r>
              <a:rPr lang="el-GR" sz="2800" dirty="0" smtClean="0">
                <a:solidFill>
                  <a:srgbClr val="FF0000"/>
                </a:solidFill>
              </a:rPr>
              <a:t>ουράνια  σφαίρα.</a:t>
            </a:r>
          </a:p>
          <a:p>
            <a:endParaRPr lang="el-GR" sz="2800" dirty="0" smtClean="0">
              <a:solidFill>
                <a:srgbClr val="FF0000"/>
              </a:solidFill>
            </a:endParaRPr>
          </a:p>
          <a:p>
            <a:r>
              <a:rPr lang="el-GR" sz="2800" dirty="0" smtClean="0">
                <a:solidFill>
                  <a:srgbClr val="FF0000"/>
                </a:solidFill>
              </a:rPr>
              <a:t>Η μούσα Ουρανία είναι προστάτιδα της αστρονομίας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2786082" cy="469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/>
          <p:nvPr/>
        </p:nvCxnSpPr>
        <p:spPr>
          <a:xfrm flipV="1">
            <a:off x="3357554" y="2071678"/>
            <a:ext cx="1500198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4786314" y="192880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Ουράνια</a:t>
            </a:r>
            <a:r>
              <a:rPr lang="el-GR" dirty="0" smtClean="0">
                <a:solidFill>
                  <a:srgbClr val="FF0000"/>
                </a:solidFill>
              </a:rPr>
              <a:t>     </a:t>
            </a:r>
            <a:r>
              <a:rPr lang="el-GR" sz="2800" dirty="0" smtClean="0">
                <a:solidFill>
                  <a:srgbClr val="FF0000"/>
                </a:solidFill>
              </a:rPr>
              <a:t>σφαίρα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αστερισμός  ;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1500166" y="2214554"/>
            <a:ext cx="59293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Αστερισμός</a:t>
            </a:r>
            <a:r>
              <a:rPr lang="el-GR" sz="2800" dirty="0" smtClean="0"/>
              <a:t> είναι μια ορισμένη περιοχή της ουράνιας σφαίρας που περιέχει </a:t>
            </a:r>
            <a:r>
              <a:rPr lang="el-GR" sz="2800" b="1" dirty="0" smtClean="0">
                <a:solidFill>
                  <a:srgbClr val="FF0000"/>
                </a:solidFill>
              </a:rPr>
              <a:t>μια μικρή  ομάδα αστεριών</a:t>
            </a:r>
            <a:r>
              <a:rPr lang="el-GR" sz="2800" dirty="0" smtClean="0"/>
              <a:t>.   </a:t>
            </a:r>
          </a:p>
          <a:p>
            <a:endParaRPr lang="el-GR" sz="2800" dirty="0" smtClean="0"/>
          </a:p>
          <a:p>
            <a:r>
              <a:rPr lang="el-GR" sz="2800" dirty="0" smtClean="0"/>
              <a:t> Οι αστερισμοί έχουν ορισθεί αυθαίρετα …από τους αρχαίους ακόμη λαούς…..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αστερισμός  ;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1500166" y="2214554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Στη συνέχεια παρουσιάζω κάποιους αστερισμούς…….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533</Words>
  <Application>Microsoft Office PowerPoint</Application>
  <PresentationFormat>Προβολή στην οθόνη (4:3)</PresentationFormat>
  <Paragraphs>79</Paragraphs>
  <Slides>49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0" baseType="lpstr">
      <vt:lpstr>Θέμα του Office</vt:lpstr>
      <vt:lpstr>ΑΣΤΕΡΙΣΜΟΙ</vt:lpstr>
      <vt:lpstr>Τι είναι Ουράνια σφαίρα;</vt:lpstr>
      <vt:lpstr>Τι είναι Ουράνια σφαίρα;</vt:lpstr>
      <vt:lpstr>Τι είναι Ουράνια σφαίρα;</vt:lpstr>
      <vt:lpstr>Τι είναι Ουράνια σφαίρα;</vt:lpstr>
      <vt:lpstr>Διαφάνεια 6</vt:lpstr>
      <vt:lpstr>Διαφάνεια 7</vt:lpstr>
      <vt:lpstr>Τι είναι αστερισμός  ;</vt:lpstr>
      <vt:lpstr>Τι είναι αστερισμός  ;</vt:lpstr>
      <vt:lpstr>Ο αστερισμός της μεγάλης άρκτου</vt:lpstr>
      <vt:lpstr>Ο αστερισμός της μεγάλης αρκτου</vt:lpstr>
      <vt:lpstr>Ο αστερισμός της μεγάλης άρκτου</vt:lpstr>
      <vt:lpstr>Ο αστερισμός της μεγάλης άρκτου</vt:lpstr>
      <vt:lpstr>Ο αστερισμός της μεγάλης άρκτου</vt:lpstr>
      <vt:lpstr>Ο αστερισμός της μεγάλης άρκτου</vt:lpstr>
      <vt:lpstr>Ο αστερισμός του λέοντος</vt:lpstr>
      <vt:lpstr>Ο αστερισμός του λέοντος</vt:lpstr>
      <vt:lpstr>Ο αστερισμός του λέοντος</vt:lpstr>
      <vt:lpstr>Ο αστερισμός του λέοντος</vt:lpstr>
      <vt:lpstr>Ο αστερισμός του λέοντος</vt:lpstr>
      <vt:lpstr>Ο αστερισμός του Ωρίωνα</vt:lpstr>
      <vt:lpstr>Ο αστερισμός του Ωρίωνα</vt:lpstr>
      <vt:lpstr>Ο αστερισμός του Ωρίωνα</vt:lpstr>
      <vt:lpstr>Ο αστερισμός του Ωρίωνα</vt:lpstr>
      <vt:lpstr>Διαφάνεια 25</vt:lpstr>
      <vt:lpstr>Ο αστερισμός του Ηρακλή</vt:lpstr>
      <vt:lpstr>Ο αστερισμός του Ηρακλή</vt:lpstr>
      <vt:lpstr>Ο αστερισμός του Ηρακλή</vt:lpstr>
      <vt:lpstr>Ο αστερισμός του Ζυγού</vt:lpstr>
      <vt:lpstr>Ο αστερισμός του Ζυγού</vt:lpstr>
      <vt:lpstr>Ο αστερισμός του Ζυγού</vt:lpstr>
      <vt:lpstr>Ο αστερισμός του Ζυγού</vt:lpstr>
      <vt:lpstr>Διαφάνεια 33</vt:lpstr>
      <vt:lpstr>Ο αστερισμός του Σκορπιού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96</cp:revision>
  <dcterms:created xsi:type="dcterms:W3CDTF">2020-10-03T18:37:33Z</dcterms:created>
  <dcterms:modified xsi:type="dcterms:W3CDTF">2023-11-01T20:41:11Z</dcterms:modified>
</cp:coreProperties>
</file>