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86" r:id="rId11"/>
    <p:sldId id="296" r:id="rId12"/>
    <p:sldId id="293" r:id="rId13"/>
    <p:sldId id="294" r:id="rId14"/>
    <p:sldId id="297" r:id="rId15"/>
    <p:sldId id="298" r:id="rId16"/>
    <p:sldId id="302" r:id="rId17"/>
    <p:sldId id="299" r:id="rId18"/>
    <p:sldId id="300" r:id="rId19"/>
    <p:sldId id="301" r:id="rId20"/>
    <p:sldId id="303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22" autoAdjust="0"/>
  </p:normalViewPr>
  <p:slideViewPr>
    <p:cSldViewPr snapToGrid="0">
      <p:cViewPr varScale="1">
        <p:scale>
          <a:sx n="80" d="100"/>
          <a:sy n="80" d="100"/>
        </p:scale>
        <p:origin x="-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DCD5-5A3F-4402-AA5F-E06793E499E6}" type="datetimeFigureOut">
              <a:rPr lang="el-GR" smtClean="0"/>
              <a:pPr/>
              <a:t>26/10/2023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135A-AFFE-45F0-B9FA-F8CBB31EF17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403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288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472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539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030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579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699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9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7876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52178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841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416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1322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536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45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921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494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873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657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695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 ΔΕΝ θα δούμε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C135A-AFFE-45F0-B9FA-F8CBB31EF174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111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70A09-B82A-8B31-2446-86F6B87ABF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C6E838-5763-5615-417C-75A9960C46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9DCB13-CB9B-0DDD-AEDE-790B0A6510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C6810-1848-417B-ACAB-752BA1F7937C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C659D-2D99-2E33-3372-9542A8E6FA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D4F4C-17CF-7A26-FC0D-D4D4614C6F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16842-281E-4D4C-8C5C-18772290F5BB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35079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0F064-E97F-54EC-A449-867F7570D3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B04572-6AAB-E55A-2A04-71596797D2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FAF26-0309-812C-7920-578E33B9B9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EB9254-0FF4-4522-8BC3-2284AB05F44F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AE625C-9C88-F069-DE79-DF3D2551DC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20EF2E-4205-3D73-3689-691DD2DA57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08DF9E-C0D4-4B4B-8CB2-EC04F1D7A6A9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11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39AB5A-5514-BF7E-4449-C694803527E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E795BF-0C78-AAAE-9B23-B75BC10AB9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8D78A6-7C44-B457-5B71-30C7DBAB57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511804-E10D-451C-820B-A28A4A22C0E4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A0735-E88C-B53D-AE32-E6C98CFBDC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B1C23-4E73-C68D-73A1-38F040F0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AD6778-E6F5-4574-A29C-7E36478EFEC3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5116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0500D-F0DE-AB03-8F27-AEDECFDA67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BBB96-7412-1A2D-DCBF-BA7E9F17AE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E32CF-D6DE-8DBD-1C38-48FA1EEE9D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B6FB9-8C92-4FAC-9407-61785B2CD90C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3F9FAF-7CEC-B652-82EC-9B8D30E25C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075AD-1190-CC6B-5570-708B2D2A22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1ED6E-6EC2-49CF-8A97-9D959C1FEBDB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053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3BA82-530D-E0C0-C266-5F35CA8FA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6C2543-32A6-6DBF-E304-248C10C45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415E5-7A91-6D87-C74D-C22E9FDB4D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D3D061-5B75-43C1-A932-719D6DBBEF1C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FD737-51A7-51BA-C1FD-349ADF0841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40A57-DFB3-CBAC-CA09-4E2B4A92A9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39EFB-3464-4486-9E42-1F0E48E735D8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15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296F6-69CC-FD6C-5D3F-3341477A5B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1A0B26-1077-2ADE-E924-6F4FC9360B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CE86BE-6D65-C1FC-29B4-5DD8793D99D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A2C701-0163-4057-0B50-4157CC8D9C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6DBF2-24D3-4FCB-B641-2D76D1E2D849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15A679-2A5A-0A2F-7EA4-0169AB0CF4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FA5205-E43A-31A0-01F0-767F2B994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88E35-9EE8-40EB-9A9D-71A898985F88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722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FD4D9-91B3-2A54-E495-F211BE8FE1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419294-61FE-74A1-E3F5-96590ADAA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01109C-BC86-52CC-BB48-113E720B7B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615B11-3E82-418F-19CC-FB736D04C66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DE6A99-0645-9DA4-3418-704C06ED3BD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2F964E-46D8-6938-26E9-4F0E8533F4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1BAA7B-3CEE-4242-A737-9DC4CA13FA97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5C5B21-C40A-DA08-3566-37DFE063E4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5D615B-0371-A44B-F74D-50022787F2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A1436-C2A7-41F4-A856-F1F2FF779AE9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67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85D4A-46FC-4CB1-8C64-A5AFDBA417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E769B2-9FED-4C8B-0A44-E4624FED8C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DCEE50-558A-4931-9015-760BEBDF1E06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4BE326-6C08-B9E8-3455-8203424706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9675BC-F6E7-8A3F-CD8F-4B7F632094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1F2DCA-8D6F-46AF-9DC0-9F849325C8E3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18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8A1B30-A097-3937-D8E6-EA8CF2400D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D6B15C-5349-440C-9B91-182933793BB6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D478EE-63AF-343D-EF07-02AAA0C96F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CA2536-1558-DFD3-BD7B-8C920A513C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47E4F-01C4-4EB8-81A3-4B5195E44F06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14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EA74E-0007-8B73-497A-70AC03A27E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5B93C-8C8A-7726-A050-6732E13A2F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20513-30A4-0F7E-07EB-38F22F3F30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9E1A87-8C35-67DC-5270-80AC5F48D8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E3038F-6434-43CE-98E2-FA697DB4F266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A9E702-4F2D-A098-71BE-9C8BAC22F5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D49182-924C-8634-45E8-2696102C9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710E65-1566-4303-B657-27FD886B4630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742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41189-B6A0-D0E1-15A1-DFFB32C46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8C7B4C-4565-6BC6-3C72-D9AF9189035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l-GR" sz="3200"/>
            </a:lvl1pPr>
          </a:lstStyle>
          <a:p>
            <a:pPr lvl="0"/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363E7-F309-81A4-C5A7-F223FF7310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F00BF1-B85C-ECD8-EEAC-E3734E6742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4CE99E-BC5F-47CF-9C21-68B671BD2B4B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BAFF9-82F3-A985-6C59-FC4B3A3D7C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6BC4DF-16F6-32C4-64EF-B61134CE58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50F00-A1AA-4BB6-82F9-E87723A1EAEC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1119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772EF8-8946-F1DF-0315-40EE85849A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5D33C0-B131-7F4C-79A6-2C4D1EA748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1295C-DB19-0FDD-8399-53EE4104259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47767E2-275E-4035-A38D-31E116D8E33F}" type="datetime1">
              <a:rPr lang="el-GR"/>
              <a:pPr lvl="0"/>
              <a:t>26/10/2023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81240-F08A-579E-B477-270FCA31C3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4A254-03F0-115B-5E25-A7880F78830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39919CD-0E4F-448E-B54E-23962368895C}" type="slidenum">
              <a:rPr/>
              <a:pPr lvl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26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278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F286AC-1207-E01C-ECF2-6A6891F07EAD}"/>
              </a:ext>
            </a:extLst>
          </p:cNvPr>
          <p:cNvSpPr txBox="1"/>
          <p:nvPr/>
        </p:nvSpPr>
        <p:spPr>
          <a:xfrm>
            <a:off x="4028225" y="759951"/>
            <a:ext cx="4135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Τι ΔΕΝ θα δούμε;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3C0FD4-752C-EEC2-3E8A-1EBA6295B13C}"/>
              </a:ext>
            </a:extLst>
          </p:cNvPr>
          <p:cNvSpPr txBox="1"/>
          <p:nvPr/>
        </p:nvSpPr>
        <p:spPr>
          <a:xfrm>
            <a:off x="2774196" y="1993373"/>
            <a:ext cx="82915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● Χρώματα (στα νεφελώματα και τους γαλαξίες)</a:t>
            </a:r>
          </a:p>
          <a:p>
            <a:r>
              <a:rPr lang="el-GR" sz="4000" b="1" dirty="0">
                <a:solidFill>
                  <a:schemeClr val="bg1"/>
                </a:solidFill>
              </a:rPr>
              <a:t>● Χιλιάδες άστρα</a:t>
            </a:r>
          </a:p>
          <a:p>
            <a:r>
              <a:rPr lang="el-GR" sz="4000" b="1" dirty="0">
                <a:solidFill>
                  <a:schemeClr val="bg1"/>
                </a:solidFill>
              </a:rPr>
              <a:t>● Λεπτομέρειες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57799A17-7EF3-D2FA-F2E1-4ABF25595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811" y="340388"/>
            <a:ext cx="8814186" cy="6177223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145837FC-6A03-6DC2-D05F-4DDEEF36C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331" y="13109"/>
            <a:ext cx="7514027" cy="67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7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EEC764-2840-257F-BC01-1E496A9E3E18}"/>
              </a:ext>
            </a:extLst>
          </p:cNvPr>
          <p:cNvSpPr txBox="1"/>
          <p:nvPr/>
        </p:nvSpPr>
        <p:spPr>
          <a:xfrm>
            <a:off x="4500923" y="172410"/>
            <a:ext cx="319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Εξοπλισμός</a:t>
            </a:r>
          </a:p>
          <a:p>
            <a:r>
              <a:rPr lang="el-G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C21251-6273-939D-B0F4-3501EFDF879F}"/>
              </a:ext>
            </a:extLst>
          </p:cNvPr>
          <p:cNvSpPr txBox="1"/>
          <p:nvPr/>
        </p:nvSpPr>
        <p:spPr>
          <a:xfrm>
            <a:off x="4500923" y="1331653"/>
            <a:ext cx="319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ΜΑΤΙΑ</a:t>
            </a:r>
          </a:p>
          <a:p>
            <a:r>
              <a:rPr lang="el-GR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08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DDC5F0-136A-CDE0-A258-C21149300663}"/>
              </a:ext>
            </a:extLst>
          </p:cNvPr>
          <p:cNvSpPr txBox="1"/>
          <p:nvPr/>
        </p:nvSpPr>
        <p:spPr>
          <a:xfrm>
            <a:off x="4500923" y="172410"/>
            <a:ext cx="319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Εξοπλισμός</a:t>
            </a:r>
          </a:p>
          <a:p>
            <a:r>
              <a:rPr lang="el-GR" sz="4000" b="1" dirty="0" err="1">
                <a:solidFill>
                  <a:schemeClr val="bg1"/>
                </a:solidFill>
              </a:rPr>
              <a:t>Κυάλια</a:t>
            </a:r>
            <a:r>
              <a:rPr lang="el-GR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A94052-D2AE-6099-BA98-42F277F90DC2}"/>
              </a:ext>
            </a:extLst>
          </p:cNvPr>
          <p:cNvSpPr txBox="1"/>
          <p:nvPr/>
        </p:nvSpPr>
        <p:spPr>
          <a:xfrm>
            <a:off x="137862" y="2364581"/>
            <a:ext cx="83729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Τι είναι οι αριθμοί που αναφέρουν τα </a:t>
            </a:r>
            <a:r>
              <a:rPr lang="el-GR" sz="3200" dirty="0" err="1">
                <a:solidFill>
                  <a:schemeClr val="bg1"/>
                </a:solidFill>
              </a:rPr>
              <a:t>κυάλια</a:t>
            </a:r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dirty="0">
                <a:solidFill>
                  <a:schemeClr val="bg1"/>
                </a:solidFill>
              </a:rPr>
              <a:t>– Μεγέθυνση Χ Διάμετρος πρωτεύοντος φακού (π.χ.</a:t>
            </a:r>
          </a:p>
          <a:p>
            <a:r>
              <a:rPr lang="el-GR" sz="3200" dirty="0">
                <a:solidFill>
                  <a:schemeClr val="bg1"/>
                </a:solidFill>
              </a:rPr>
              <a:t>7Χ30)</a:t>
            </a:r>
          </a:p>
          <a:p>
            <a:r>
              <a:rPr lang="el-GR" sz="3200" dirty="0">
                <a:solidFill>
                  <a:schemeClr val="bg1"/>
                </a:solidFill>
              </a:rPr>
              <a:t>● Σημασία της μεγέθυνσης</a:t>
            </a:r>
          </a:p>
          <a:p>
            <a:r>
              <a:rPr lang="el-GR" sz="3200" dirty="0">
                <a:solidFill>
                  <a:schemeClr val="bg1"/>
                </a:solidFill>
              </a:rPr>
              <a:t>● Σημασία της διαμέτρου του πρωτεύοντος φακού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170" name="Picture 2" descr="Οπτικά :: Κυάλια :: Nikon :: Nikon Aculon A211 7x50 Κυάλια">
            <a:extLst>
              <a:ext uri="{FF2B5EF4-FFF2-40B4-BE49-F238E27FC236}">
                <a16:creationId xmlns:a16="http://schemas.microsoft.com/office/drawing/2014/main" xmlns="" id="{A3F581CA-DA5E-5AF8-18DB-0A1BB32B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7689" y="2451105"/>
            <a:ext cx="2974269" cy="29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64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5D40DA-6679-1E4C-66C0-A736D0A9EB7A}"/>
              </a:ext>
            </a:extLst>
          </p:cNvPr>
          <p:cNvSpPr txBox="1"/>
          <p:nvPr/>
        </p:nvSpPr>
        <p:spPr>
          <a:xfrm>
            <a:off x="4500923" y="172410"/>
            <a:ext cx="319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Εξοπλισμός</a:t>
            </a:r>
          </a:p>
          <a:p>
            <a:r>
              <a:rPr lang="el-GR" sz="4000" b="1" dirty="0">
                <a:solidFill>
                  <a:schemeClr val="bg1"/>
                </a:solidFill>
              </a:rPr>
              <a:t>Τηλεσκόπιο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1D5D7C-3170-1017-32F1-1EE3917463A7}"/>
              </a:ext>
            </a:extLst>
          </p:cNvPr>
          <p:cNvSpPr txBox="1"/>
          <p:nvPr/>
        </p:nvSpPr>
        <p:spPr>
          <a:xfrm>
            <a:off x="322134" y="1931439"/>
            <a:ext cx="2725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Διοπτρικά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A44272-A6B7-CE20-DE4E-B1EA999C426F}"/>
              </a:ext>
            </a:extLst>
          </p:cNvPr>
          <p:cNvSpPr txBox="1"/>
          <p:nvPr/>
        </p:nvSpPr>
        <p:spPr>
          <a:xfrm>
            <a:off x="3863740" y="1931438"/>
            <a:ext cx="3810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Κατοπτρικά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CFB718-9E90-4F2C-0429-E6BDC8C16FDE}"/>
              </a:ext>
            </a:extLst>
          </p:cNvPr>
          <p:cNvSpPr txBox="1"/>
          <p:nvPr/>
        </p:nvSpPr>
        <p:spPr>
          <a:xfrm>
            <a:off x="7691073" y="1948819"/>
            <a:ext cx="3810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 err="1">
                <a:solidFill>
                  <a:schemeClr val="bg1"/>
                </a:solidFill>
              </a:rPr>
              <a:t>Καταδιοπτρικά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Καταδιοπτρικά - Τηλεσκόπια - E-SHOP - ΤΗΛΕΣΚΟΠΙΑ, ΚΙΑΛΙΑ ...">
            <a:extLst>
              <a:ext uri="{FF2B5EF4-FFF2-40B4-BE49-F238E27FC236}">
                <a16:creationId xmlns:a16="http://schemas.microsoft.com/office/drawing/2014/main" xmlns="" id="{BF7E7003-79FE-7426-CB3B-4ADCF93D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0839" y="2787650"/>
            <a:ext cx="2995565" cy="29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EE0500F4-1AF7-462B-784A-8424CE5CE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2765" y="2676782"/>
            <a:ext cx="3537654" cy="3106433"/>
          </a:xfrm>
          <a:prstGeom prst="rect">
            <a:avLst/>
          </a:prstGeom>
        </p:spPr>
      </p:pic>
      <p:pic>
        <p:nvPicPr>
          <p:cNvPr id="6150" name="Picture 6" descr="No photo description available.">
            <a:extLst>
              <a:ext uri="{FF2B5EF4-FFF2-40B4-BE49-F238E27FC236}">
                <a16:creationId xmlns:a16="http://schemas.microsoft.com/office/drawing/2014/main" xmlns="" id="{163EA398-B593-3C34-94DF-016069203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47" b="4438"/>
          <a:stretch/>
        </p:blipFill>
        <p:spPr bwMode="auto">
          <a:xfrm>
            <a:off x="4180528" y="2676782"/>
            <a:ext cx="3244719" cy="30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82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Picture 15" descr="FG22_07">
            <a:extLst>
              <a:ext uri="{FF2B5EF4-FFF2-40B4-BE49-F238E27FC236}">
                <a16:creationId xmlns:a16="http://schemas.microsoft.com/office/drawing/2014/main" xmlns="" id="{7E914C9B-20C6-6BAF-EC0E-63A678FC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852" y="267420"/>
            <a:ext cx="6205399" cy="1956658"/>
          </a:xfrm>
          <a:prstGeom prst="rect">
            <a:avLst/>
          </a:prstGeom>
          <a:noFill/>
        </p:spPr>
      </p:pic>
      <p:pic>
        <p:nvPicPr>
          <p:cNvPr id="8" name="Picture 15" descr="FG22_09B">
            <a:extLst>
              <a:ext uri="{FF2B5EF4-FFF2-40B4-BE49-F238E27FC236}">
                <a16:creationId xmlns:a16="http://schemas.microsoft.com/office/drawing/2014/main" xmlns="" id="{7670F21D-01B8-8922-EA9D-0B200678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471" y="2607156"/>
            <a:ext cx="5004876" cy="3645527"/>
          </a:xfrm>
          <a:prstGeom prst="rect">
            <a:avLst/>
          </a:prstGeom>
          <a:noFill/>
        </p:spPr>
      </p:pic>
      <p:pic>
        <p:nvPicPr>
          <p:cNvPr id="9" name="Picture 15" descr="FG22_09C">
            <a:extLst>
              <a:ext uri="{FF2B5EF4-FFF2-40B4-BE49-F238E27FC236}">
                <a16:creationId xmlns:a16="http://schemas.microsoft.com/office/drawing/2014/main" xmlns="" id="{2EAE944F-D5D8-3963-BC47-0376B516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898" y="2491498"/>
            <a:ext cx="5414468" cy="37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70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Picture 15" descr="FG22_09B">
            <a:extLst>
              <a:ext uri="{FF2B5EF4-FFF2-40B4-BE49-F238E27FC236}">
                <a16:creationId xmlns:a16="http://schemas.microsoft.com/office/drawing/2014/main" xmlns="" id="{689E59AE-B828-1FEE-C729-7CC13769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900" y="1181100"/>
            <a:ext cx="61722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15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Picture 1040" descr="FG22_14A">
            <a:extLst>
              <a:ext uri="{FF2B5EF4-FFF2-40B4-BE49-F238E27FC236}">
                <a16:creationId xmlns:a16="http://schemas.microsoft.com/office/drawing/2014/main" xmlns="" id="{07C2950D-AE3E-D0E5-3EB1-C9CAFB57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40" y="1126236"/>
            <a:ext cx="5616689" cy="3913188"/>
          </a:xfrm>
          <a:prstGeom prst="rect">
            <a:avLst/>
          </a:prstGeom>
          <a:noFill/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D217E34-6D39-1EF1-DA84-54D03CEB6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569" y="1080326"/>
            <a:ext cx="5122586" cy="3944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0B768F-6A44-25C4-4B5A-3B759A6AD5D9}"/>
              </a:ext>
            </a:extLst>
          </p:cNvPr>
          <p:cNvSpPr txBox="1"/>
          <p:nvPr/>
        </p:nvSpPr>
        <p:spPr>
          <a:xfrm>
            <a:off x="3412834" y="205300"/>
            <a:ext cx="53663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Αλλά είδη τηλεσκοπίων</a:t>
            </a:r>
          </a:p>
        </p:txBody>
      </p:sp>
    </p:spTree>
    <p:extLst>
      <p:ext uri="{BB962C8B-B14F-4D97-AF65-F5344CB8AC3E}">
        <p14:creationId xmlns:p14="http://schemas.microsoft.com/office/powerpoint/2010/main" xmlns="" val="162576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DF8107C-EBA5-4DC7-B2E9-6EDBFCFFE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86" y="461962"/>
            <a:ext cx="76104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48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2215E6-DBCE-B233-B9DE-907F476AED8F}"/>
              </a:ext>
            </a:extLst>
          </p:cNvPr>
          <p:cNvSpPr txBox="1"/>
          <p:nvPr/>
        </p:nvSpPr>
        <p:spPr>
          <a:xfrm>
            <a:off x="3521322" y="291364"/>
            <a:ext cx="5366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chemeClr val="bg1"/>
                </a:solidFill>
              </a:rPr>
              <a:t>Μαντέψτε ποιο;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2079D99-C72D-C967-9D95-8C316779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0" y="1408827"/>
            <a:ext cx="1926874" cy="19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7AAD3B4-D645-9B1E-9C37-2BAEFB37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1167" y="1408827"/>
            <a:ext cx="1670453" cy="18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88EA302F-747C-1CDF-CCCF-4564F6241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41" t="37138" r="39916" b="23849"/>
          <a:stretch/>
        </p:blipFill>
        <p:spPr bwMode="auto">
          <a:xfrm>
            <a:off x="2430007" y="1512100"/>
            <a:ext cx="2058907" cy="18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8EB9E99-3306-9471-B633-930344EC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526" y="1122361"/>
            <a:ext cx="1731154" cy="22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9CDBB9E8-7502-8662-E5F1-9288666A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709" y="1346333"/>
            <a:ext cx="2455215" cy="19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1538665-F8F4-CC69-FD8B-25BB0515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20" y="3817366"/>
            <a:ext cx="2707153" cy="21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319314E6-5A51-CF94-BFDA-61677FB2B7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186" t="55993" r="56836" b="12402"/>
          <a:stretch/>
        </p:blipFill>
        <p:spPr>
          <a:xfrm>
            <a:off x="3047993" y="3822423"/>
            <a:ext cx="2242378" cy="212716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F1514819-574B-FCD8-13DD-D7151ACD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791" y="3557414"/>
            <a:ext cx="3550232" cy="26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27">
            <a:extLst>
              <a:ext uri="{FF2B5EF4-FFF2-40B4-BE49-F238E27FC236}">
                <a16:creationId xmlns:a16="http://schemas.microsoft.com/office/drawing/2014/main" xmlns="" id="{D0EC442D-F79D-2086-C9E4-FD21F48A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7159" y="3318749"/>
            <a:ext cx="2799046" cy="330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59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Picture 1027">
            <a:extLst>
              <a:ext uri="{FF2B5EF4-FFF2-40B4-BE49-F238E27FC236}">
                <a16:creationId xmlns:a16="http://schemas.microsoft.com/office/drawing/2014/main" xmlns="" id="{F394F221-6855-7509-60EA-EB7ABA7E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17" y="401855"/>
            <a:ext cx="2708601" cy="29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27231AFF-5201-E6DA-37BE-00CE3DE5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914" y="422015"/>
            <a:ext cx="2874394" cy="31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143A78D-FACB-0BFD-97DA-A55E4DBD1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6" b="2876"/>
          <a:stretch/>
        </p:blipFill>
        <p:spPr bwMode="auto">
          <a:xfrm>
            <a:off x="6491751" y="401855"/>
            <a:ext cx="5083444" cy="29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74D304F-6B69-DDC5-7641-B27D4A48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86" y="3509959"/>
            <a:ext cx="2691743" cy="29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209B924-6F6F-5F6E-F7E6-582B17F48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96" r="13742" b="31830"/>
          <a:stretch/>
        </p:blipFill>
        <p:spPr bwMode="auto">
          <a:xfrm>
            <a:off x="3127797" y="3600044"/>
            <a:ext cx="3195511" cy="29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1F1F643-31E4-8534-1AB8-492A59A3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751" y="3594595"/>
            <a:ext cx="2959354" cy="31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D6CBEA07-1B7C-B2CD-1EEE-933583D2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05710" y="4007284"/>
            <a:ext cx="3158988" cy="22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824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345AA6-9C55-76CE-FC1F-1578ECD64CE2}"/>
              </a:ext>
            </a:extLst>
          </p:cNvPr>
          <p:cNvSpPr txBox="1"/>
          <p:nvPr/>
        </p:nvSpPr>
        <p:spPr>
          <a:xfrm>
            <a:off x="1223221" y="273380"/>
            <a:ext cx="9745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Ποιοι άνθρωποι ασχολούνται με αστρονομία;</a:t>
            </a:r>
          </a:p>
        </p:txBody>
      </p:sp>
      <p:pic>
        <p:nvPicPr>
          <p:cNvPr id="20" name="Picture 2" descr="Πέθανε ο διαπρεπής Βρετανός αστροφυσικός Στίβεν Χόκινγκ">
            <a:extLst>
              <a:ext uri="{FF2B5EF4-FFF2-40B4-BE49-F238E27FC236}">
                <a16:creationId xmlns:a16="http://schemas.microsoft.com/office/drawing/2014/main" xmlns="" id="{59FD1071-AE94-79BF-1D6C-76D7042E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67" y="3059850"/>
            <a:ext cx="3223150" cy="23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12F7AF-CD05-DDC8-1D0C-63716ACC8D21}"/>
              </a:ext>
            </a:extLst>
          </p:cNvPr>
          <p:cNvSpPr txBox="1"/>
          <p:nvPr/>
        </p:nvSpPr>
        <p:spPr>
          <a:xfrm>
            <a:off x="284638" y="1754239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200" dirty="0">
                <a:solidFill>
                  <a:prstClr val="white"/>
                </a:solidFill>
              </a:rPr>
              <a:t>Αστροφυσικοί</a:t>
            </a:r>
            <a:r>
              <a:rPr lang="el-GR" sz="4000" dirty="0">
                <a:solidFill>
                  <a:prstClr val="white"/>
                </a:solidFill>
              </a:rPr>
              <a:t> 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utoShape 4" descr="The Astrophotographer - Sky &amp; Telescope - Sky &amp; Telescope">
            <a:extLst>
              <a:ext uri="{FF2B5EF4-FFF2-40B4-BE49-F238E27FC236}">
                <a16:creationId xmlns:a16="http://schemas.microsoft.com/office/drawing/2014/main" xmlns="" id="{C1D11BD8-A653-A73C-8939-6FD0B76DB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" name="Picture 8" descr="A beginner's guide to astrophotography">
            <a:extLst>
              <a:ext uri="{FF2B5EF4-FFF2-40B4-BE49-F238E27FC236}">
                <a16:creationId xmlns:a16="http://schemas.microsoft.com/office/drawing/2014/main" xmlns="" id="{FBB23ACA-E4E2-8444-D361-3F9363B4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281" y="3059850"/>
            <a:ext cx="3228069" cy="23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DF5314-5380-7E1F-8088-92F1ECA85489}"/>
              </a:ext>
            </a:extLst>
          </p:cNvPr>
          <p:cNvSpPr txBox="1"/>
          <p:nvPr/>
        </p:nvSpPr>
        <p:spPr>
          <a:xfrm>
            <a:off x="6239862" y="1897991"/>
            <a:ext cx="3398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200" dirty="0" err="1">
                <a:solidFill>
                  <a:prstClr val="white"/>
                </a:solidFill>
              </a:rPr>
              <a:t>Αστροφωτογράφοι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xmlns="" id="{D6C954F0-C014-43CD-8051-134C317E781D}"/>
              </a:ext>
            </a:extLst>
          </p:cNvPr>
          <p:cNvSpPr txBox="1"/>
          <p:nvPr/>
        </p:nvSpPr>
        <p:spPr>
          <a:xfrm>
            <a:off x="3636182" y="1764560"/>
            <a:ext cx="2303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200" dirty="0">
                <a:solidFill>
                  <a:prstClr val="white"/>
                </a:solidFill>
              </a:rPr>
              <a:t>Αστρονόμοι</a:t>
            </a:r>
            <a:r>
              <a:rPr lang="el-GR" sz="4000" dirty="0">
                <a:solidFill>
                  <a:prstClr val="white"/>
                </a:solidFill>
              </a:rPr>
              <a:t> 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10" descr="Μπορεί να είναι εικόνα 4 άτομα, άτομα που στέκονται, ουρανός και κείμενο που λέει &quot;Αστρονομική Εταιρεία Ηλείας, Βέγας&quot;">
            <a:extLst>
              <a:ext uri="{FF2B5EF4-FFF2-40B4-BE49-F238E27FC236}">
                <a16:creationId xmlns:a16="http://schemas.microsoft.com/office/drawing/2014/main" xmlns="" id="{43FFCDA4-FD78-052D-6DD3-0C6B183B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429" y="2607040"/>
            <a:ext cx="2417640" cy="28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2" descr="Περίεργη ημέρα γι αυτά τα ζώδια: Οι 6 κορυφαίοι αστρολόγοι προειδοποιούν! -  Ζώδια - Athens magazine">
            <a:extLst>
              <a:ext uri="{FF2B5EF4-FFF2-40B4-BE49-F238E27FC236}">
                <a16:creationId xmlns:a16="http://schemas.microsoft.com/office/drawing/2014/main" xmlns="" id="{659888BA-F6A3-37F6-5960-56563825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5800" y="3059850"/>
            <a:ext cx="2517619" cy="23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xmlns="" id="{7DD5F909-BBBA-FD86-7837-FD7C92570EF2}"/>
              </a:ext>
            </a:extLst>
          </p:cNvPr>
          <p:cNvSpPr txBox="1"/>
          <p:nvPr/>
        </p:nvSpPr>
        <p:spPr>
          <a:xfrm>
            <a:off x="9730679" y="1887671"/>
            <a:ext cx="3398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200" noProof="0" dirty="0">
                <a:solidFill>
                  <a:prstClr val="white"/>
                </a:solidFill>
              </a:rPr>
              <a:t>Αστρολόγοι 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" name="Σύμβολο πολλαπλασιασμού 1033">
            <a:extLst>
              <a:ext uri="{FF2B5EF4-FFF2-40B4-BE49-F238E27FC236}">
                <a16:creationId xmlns:a16="http://schemas.microsoft.com/office/drawing/2014/main" xmlns="" id="{2426431F-785A-71AF-0661-5F3A33CE9042}"/>
              </a:ext>
            </a:extLst>
          </p:cNvPr>
          <p:cNvSpPr/>
          <p:nvPr/>
        </p:nvSpPr>
        <p:spPr>
          <a:xfrm>
            <a:off x="8675518" y="2405194"/>
            <a:ext cx="4246536" cy="36819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xmlns="" id="{D39B07D2-F9CD-4385-CA42-72942629A6A1}"/>
              </a:ext>
            </a:extLst>
          </p:cNvPr>
          <p:cNvSpPr txBox="1"/>
          <p:nvPr/>
        </p:nvSpPr>
        <p:spPr>
          <a:xfrm>
            <a:off x="3038649" y="5629673"/>
            <a:ext cx="5174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>
                <a:solidFill>
                  <a:schemeClr val="bg1"/>
                </a:solidFill>
              </a:rPr>
              <a:t>Εμείς τι θα είμαστε;</a:t>
            </a:r>
          </a:p>
        </p:txBody>
      </p:sp>
    </p:spTree>
    <p:extLst>
      <p:ext uri="{BB962C8B-B14F-4D97-AF65-F5344CB8AC3E}">
        <p14:creationId xmlns:p14="http://schemas.microsoft.com/office/powerpoint/2010/main" xmlns="" val="42390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1028" grpId="0"/>
      <p:bldP spid="1033" grpId="0"/>
      <p:bldP spid="1034" grpId="0" animBg="1"/>
      <p:bldP spid="10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6386" name="Picture 2" descr="Comet - Wikipedia">
            <a:extLst>
              <a:ext uri="{FF2B5EF4-FFF2-40B4-BE49-F238E27FC236}">
                <a16:creationId xmlns:a16="http://schemas.microsoft.com/office/drawing/2014/main" xmlns="" id="{596E22F2-51FF-CE1E-E816-3D624995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59" y="253099"/>
            <a:ext cx="2694204" cy="26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Γαλαξίας της Ανδρομέδας - Βικιπαίδεια">
            <a:extLst>
              <a:ext uri="{FF2B5EF4-FFF2-40B4-BE49-F238E27FC236}">
                <a16:creationId xmlns:a16="http://schemas.microsoft.com/office/drawing/2014/main" xmlns="" id="{D533AB3C-C1F6-F0D7-3FC9-1D127E1F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385" y="253099"/>
            <a:ext cx="3997379" cy="26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The Sun and Sunspots">
            <a:extLst>
              <a:ext uri="{FF2B5EF4-FFF2-40B4-BE49-F238E27FC236}">
                <a16:creationId xmlns:a16="http://schemas.microsoft.com/office/drawing/2014/main" xmlns="" id="{2C08B5B6-2EA0-A3F4-E3AB-F2F9E548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253" y="309268"/>
            <a:ext cx="2985127" cy="26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2024 Total Solar Eclipse">
            <a:extLst>
              <a:ext uri="{FF2B5EF4-FFF2-40B4-BE49-F238E27FC236}">
                <a16:creationId xmlns:a16="http://schemas.microsoft.com/office/drawing/2014/main" xmlns="" id="{5DBE0EAE-6971-9054-8364-0BB7EC1A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974" y="3343492"/>
            <a:ext cx="3660790" cy="26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eeing double in the summer sky – Astronomy Now">
            <a:extLst>
              <a:ext uri="{FF2B5EF4-FFF2-40B4-BE49-F238E27FC236}">
                <a16:creationId xmlns:a16="http://schemas.microsoft.com/office/drawing/2014/main" xmlns="" id="{1E8DAB7A-8876-4FC3-B3BA-1768AAE1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59" y="3331752"/>
            <a:ext cx="3763902" cy="27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International Space Station - NASA">
            <a:extLst>
              <a:ext uri="{FF2B5EF4-FFF2-40B4-BE49-F238E27FC236}">
                <a16:creationId xmlns:a16="http://schemas.microsoft.com/office/drawing/2014/main" xmlns="" id="{3F002DC1-3A13-B8C6-888A-8012ECAC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641" y="3252317"/>
            <a:ext cx="3766018" cy="28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50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074" name="Picture 2" descr="Μπορεί να είναι εικόνα 6 άτομα και έκλειψη">
            <a:extLst>
              <a:ext uri="{FF2B5EF4-FFF2-40B4-BE49-F238E27FC236}">
                <a16:creationId xmlns:a16="http://schemas.microsoft.com/office/drawing/2014/main" xmlns="" id="{62BD59DA-2672-B42A-9EAE-9780D843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758" y="327234"/>
            <a:ext cx="3500431" cy="62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Μπορεί να είναι εικόνα 2 άτομα, άτομα που στέκονται και εξωτερικοί χώροι">
            <a:extLst>
              <a:ext uri="{FF2B5EF4-FFF2-40B4-BE49-F238E27FC236}">
                <a16:creationId xmlns:a16="http://schemas.microsoft.com/office/drawing/2014/main" xmlns="" id="{852DB611-773C-55BD-A2A1-EB732706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903" y="1348310"/>
            <a:ext cx="6571339" cy="49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953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B7B8B3-7B78-9C30-E949-8B82D5EAFDC2}"/>
              </a:ext>
            </a:extLst>
          </p:cNvPr>
          <p:cNvSpPr txBox="1"/>
          <p:nvPr/>
        </p:nvSpPr>
        <p:spPr>
          <a:xfrm>
            <a:off x="1331709" y="368434"/>
            <a:ext cx="837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Η αστρονομία είναι μόνο για ενήλικες; </a:t>
            </a:r>
          </a:p>
        </p:txBody>
      </p:sp>
      <p:pic>
        <p:nvPicPr>
          <p:cNvPr id="4098" name="Picture 2" descr="May be an image of 9 people">
            <a:extLst>
              <a:ext uri="{FF2B5EF4-FFF2-40B4-BE49-F238E27FC236}">
                <a16:creationId xmlns:a16="http://schemas.microsoft.com/office/drawing/2014/main" xmlns="" id="{28CC4B95-BC04-95E8-0574-3A989C82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38" y="1143257"/>
            <a:ext cx="3578523" cy="53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photo description available.">
            <a:extLst>
              <a:ext uri="{FF2B5EF4-FFF2-40B4-BE49-F238E27FC236}">
                <a16:creationId xmlns:a16="http://schemas.microsoft.com/office/drawing/2014/main" xmlns="" id="{B5EAA388-56BD-B7B5-3C16-E90563DE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238" y="1071742"/>
            <a:ext cx="4027235" cy="53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y be an image of 12 people and crowd">
            <a:extLst>
              <a:ext uri="{FF2B5EF4-FFF2-40B4-BE49-F238E27FC236}">
                <a16:creationId xmlns:a16="http://schemas.microsoft.com/office/drawing/2014/main" xmlns="" id="{0565E349-24CE-AFC7-E2B3-30125BFD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036" y="1842745"/>
            <a:ext cx="3905626" cy="39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7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B98B0B-7092-A6F0-FF41-05BDA4E919DE}"/>
              </a:ext>
            </a:extLst>
          </p:cNvPr>
          <p:cNvSpPr txBox="1"/>
          <p:nvPr/>
        </p:nvSpPr>
        <p:spPr>
          <a:xfrm>
            <a:off x="1223221" y="273380"/>
            <a:ext cx="9121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Πως μπορούμε να </a:t>
            </a:r>
            <a:r>
              <a:rPr lang="el-GR" sz="4000" dirty="0" err="1">
                <a:solidFill>
                  <a:schemeClr val="bg1"/>
                </a:solidFill>
              </a:rPr>
              <a:t>αστροπαρατηρήσουμε</a:t>
            </a:r>
            <a:r>
              <a:rPr lang="el-GR" sz="400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604224-AA9A-023A-DD55-AEA1B8FED62B}"/>
              </a:ext>
            </a:extLst>
          </p:cNvPr>
          <p:cNvSpPr txBox="1"/>
          <p:nvPr/>
        </p:nvSpPr>
        <p:spPr>
          <a:xfrm>
            <a:off x="771188" y="1894000"/>
            <a:ext cx="4024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● Με γυμνά μάτια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DB3094-2178-BD5E-91B4-2A9A761E7637}"/>
              </a:ext>
            </a:extLst>
          </p:cNvPr>
          <p:cNvSpPr txBox="1"/>
          <p:nvPr/>
        </p:nvSpPr>
        <p:spPr>
          <a:xfrm>
            <a:off x="771188" y="3377591"/>
            <a:ext cx="2856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● Με </a:t>
            </a:r>
            <a:r>
              <a:rPr lang="el-GR" sz="4000" dirty="0" err="1">
                <a:solidFill>
                  <a:schemeClr val="bg1"/>
                </a:solidFill>
              </a:rPr>
              <a:t>κυάλια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2D8F58-0FD3-958E-AEF1-AEDE6AC2DA51}"/>
              </a:ext>
            </a:extLst>
          </p:cNvPr>
          <p:cNvSpPr txBox="1"/>
          <p:nvPr/>
        </p:nvSpPr>
        <p:spPr>
          <a:xfrm>
            <a:off x="771188" y="4722120"/>
            <a:ext cx="3791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● Με τηλεσκόπιο</a:t>
            </a:r>
          </a:p>
        </p:txBody>
      </p:sp>
    </p:spTree>
    <p:extLst>
      <p:ext uri="{BB962C8B-B14F-4D97-AF65-F5344CB8AC3E}">
        <p14:creationId xmlns:p14="http://schemas.microsoft.com/office/powerpoint/2010/main" xmlns="" val="242322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53B657-98F6-0FB3-84EA-670917053186}"/>
              </a:ext>
            </a:extLst>
          </p:cNvPr>
          <p:cNvSpPr txBox="1"/>
          <p:nvPr/>
        </p:nvSpPr>
        <p:spPr>
          <a:xfrm>
            <a:off x="3094621" y="-170063"/>
            <a:ext cx="5942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>
                <a:solidFill>
                  <a:schemeClr val="bg1"/>
                </a:solidFill>
              </a:rPr>
              <a:t>● Με γυμνά μάτια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288D2D4F-C8BB-CF14-ACDE-AACBE603B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94" y="937933"/>
            <a:ext cx="6290132" cy="57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0DA4CE-B44F-19A5-1EF3-16C7FC00B225}"/>
              </a:ext>
            </a:extLst>
          </p:cNvPr>
          <p:cNvSpPr txBox="1"/>
          <p:nvPr/>
        </p:nvSpPr>
        <p:spPr>
          <a:xfrm>
            <a:off x="3999622" y="-155522"/>
            <a:ext cx="4192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>
                <a:solidFill>
                  <a:schemeClr val="bg1"/>
                </a:solidFill>
              </a:rPr>
              <a:t>● Με </a:t>
            </a:r>
            <a:r>
              <a:rPr lang="el-GR" sz="6000" dirty="0" err="1">
                <a:solidFill>
                  <a:schemeClr val="bg1"/>
                </a:solidFill>
              </a:rPr>
              <a:t>κυάλια</a:t>
            </a:r>
            <a:endParaRPr lang="el-GR" sz="6000" dirty="0">
              <a:solidFill>
                <a:schemeClr val="bg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165233C-7A02-EA19-6085-EDBA6C8E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63" y="796064"/>
            <a:ext cx="6850250" cy="59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0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0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0526D-C2FE-0699-91E7-03CE9D28BAB8}"/>
              </a:ext>
            </a:extLst>
          </p:cNvPr>
          <p:cNvSpPr txBox="1"/>
          <p:nvPr/>
        </p:nvSpPr>
        <p:spPr>
          <a:xfrm>
            <a:off x="3297828" y="-116177"/>
            <a:ext cx="5596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>
                <a:solidFill>
                  <a:schemeClr val="bg1"/>
                </a:solidFill>
              </a:rPr>
              <a:t>● Με τηλεσκόπιο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84438C6-FC84-3450-8A68-0FFEF9F2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28" y="832633"/>
            <a:ext cx="5792656" cy="58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4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978C8-227C-CDB0-9F38-B1B1CC02D0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1E9907-4928-2194-B98B-AD7C9E6BB8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6267F5-0107-3DBD-903C-3DBCCDB5B73C}"/>
              </a:ext>
            </a:extLst>
          </p:cNvPr>
          <p:cNvGrpSpPr/>
          <p:nvPr/>
        </p:nvGrpSpPr>
        <p:grpSpPr>
          <a:xfrm>
            <a:off x="0" y="168807"/>
            <a:ext cx="12191996" cy="6866467"/>
            <a:chOff x="0" y="0"/>
            <a:chExt cx="12191996" cy="6866467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xmlns="" id="{CA87E53D-6A02-B847-31C1-BE77BE12D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66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195528-E2E1-5F72-BC08-63D5C4E401A2}"/>
                </a:ext>
              </a:extLst>
            </p:cNvPr>
            <p:cNvSpPr txBox="1"/>
            <p:nvPr/>
          </p:nvSpPr>
          <p:spPr>
            <a:xfrm>
              <a:off x="560440" y="6550223"/>
              <a:ext cx="3763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C6FEC4-B9BA-E008-5DFE-BD786E9468BB}"/>
              </a:ext>
            </a:extLst>
          </p:cNvPr>
          <p:cNvSpPr txBox="1"/>
          <p:nvPr/>
        </p:nvSpPr>
        <p:spPr>
          <a:xfrm>
            <a:off x="560440" y="747348"/>
            <a:ext cx="11367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Στην Παρατήρηση με </a:t>
            </a:r>
            <a:r>
              <a:rPr lang="el-GR" sz="4000" b="1" dirty="0" err="1">
                <a:solidFill>
                  <a:schemeClr val="bg1"/>
                </a:solidFill>
              </a:rPr>
              <a:t>κυάλια</a:t>
            </a:r>
            <a:r>
              <a:rPr lang="el-GR" sz="4000" b="1" dirty="0">
                <a:solidFill>
                  <a:schemeClr val="bg1"/>
                </a:solidFill>
              </a:rPr>
              <a:t> ή</a:t>
            </a:r>
          </a:p>
          <a:p>
            <a:r>
              <a:rPr lang="el-GR" sz="4000" b="1" dirty="0">
                <a:solidFill>
                  <a:schemeClr val="bg1"/>
                </a:solidFill>
              </a:rPr>
              <a:t>Τηλεσκόπιο βλέπουμε τα πάντα όλη την ώρα?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249114-5AC1-CA0A-FCD7-1C7EEE812AC3}"/>
              </a:ext>
            </a:extLst>
          </p:cNvPr>
          <p:cNvSpPr txBox="1"/>
          <p:nvPr/>
        </p:nvSpPr>
        <p:spPr>
          <a:xfrm>
            <a:off x="1995408" y="3052391"/>
            <a:ext cx="94345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● Ώρα παρατήρησης (σελήνη, αντικείμενο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παρατήρησης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κτλ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● Μέρος παρατήρησης (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φωτορύπανση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ησυχία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κτλ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● Εξοπλισμός παρατήρησης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7271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172</Words>
  <Application>Microsoft Office PowerPoint</Application>
  <PresentationFormat>Προσαρμογή</PresentationFormat>
  <Paragraphs>63</Paragraphs>
  <Slides>20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Γιώργος Ρελλιάς</dc:creator>
  <cp:lastModifiedBy>user</cp:lastModifiedBy>
  <cp:revision>12</cp:revision>
  <dcterms:created xsi:type="dcterms:W3CDTF">2023-04-01T10:49:21Z</dcterms:created>
  <dcterms:modified xsi:type="dcterms:W3CDTF">2023-10-26T09:08:25Z</dcterms:modified>
</cp:coreProperties>
</file>