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5" r:id="rId2"/>
    <p:sldId id="266" r:id="rId3"/>
    <p:sldId id="256" r:id="rId4"/>
    <p:sldId id="257" r:id="rId5"/>
    <p:sldId id="258" r:id="rId6"/>
    <p:sldId id="259" r:id="rId7"/>
    <p:sldId id="260" r:id="rId8"/>
    <p:sldId id="262" r:id="rId9"/>
    <p:sldId id="263" r:id="rId10"/>
    <p:sldId id="264" r:id="rId11"/>
    <p:sldId id="261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5" autoAdjust="0"/>
    <p:restoredTop sz="92009" autoAdjust="0"/>
  </p:normalViewPr>
  <p:slideViewPr>
    <p:cSldViewPr snapToGrid="0">
      <p:cViewPr varScale="1">
        <p:scale>
          <a:sx n="105" d="100"/>
          <a:sy n="105" d="100"/>
        </p:scale>
        <p:origin x="14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91630F-938D-4BDF-93B0-D367015FADA7}" type="datetimeFigureOut">
              <a:rPr lang="el-GR" smtClean="0"/>
              <a:t>1/11/2023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5A7D79-67A1-4ABC-8062-B510412E2A6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66126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big is the moon? If Earth were a</a:t>
            </a:r>
          </a:p>
          <a:p>
            <a:r>
              <a:rPr lang="en-US" dirty="0"/>
              <a:t>basketball, the Moon would be a</a:t>
            </a:r>
          </a:p>
          <a:p>
            <a:r>
              <a:rPr lang="en-US" dirty="0"/>
              <a:t>baseball.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5A7D79-67A1-4ABC-8062-B510412E2A6D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55880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5A7D79-67A1-4ABC-8062-B510412E2A6D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99781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76581E7-194E-E027-641B-71785664D2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C18E0573-AEEF-5CDA-0479-51A727ACB1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36582F5-2BE9-80E4-EB10-B0B397DEA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1E2F5-9E30-45F5-B55A-47471F1151EB}" type="datetimeFigureOut">
              <a:rPr lang="el-GR" smtClean="0"/>
              <a:t>1/11/2023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AB0137F-0B1C-80ED-32AF-D37E8349C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F47BE74-CEC3-4419-8CF8-C1AA07F08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4C539-E372-4932-AF87-10C3007B3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35862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B517996-5239-8B0A-4E7C-2D9434B77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495A55E0-65C8-8FFC-644E-B618A6F97C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AD14EC4-B787-6BDD-8191-9AA013AC3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1E2F5-9E30-45F5-B55A-47471F1151EB}" type="datetimeFigureOut">
              <a:rPr lang="el-GR" smtClean="0"/>
              <a:t>1/11/2023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2D0D9A2-B3E0-9C38-D7DB-2FAF42A80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595CADD-28B0-48DF-3385-66BD24A45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4C539-E372-4932-AF87-10C3007B3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53355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36BA6289-0F15-C85A-A9C1-5158175E03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0F0620AC-625C-5658-7A03-7ABAC18884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A526AA0-8E78-5B09-2D00-A37DF60DD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1E2F5-9E30-45F5-B55A-47471F1151EB}" type="datetimeFigureOut">
              <a:rPr lang="el-GR" smtClean="0"/>
              <a:t>1/11/2023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DD1EEFE-1B43-74D7-D536-3FB978B9A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196D303-1D54-1A46-4B3C-D0C56165F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4C539-E372-4932-AF87-10C3007B3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33585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6D764D6-008C-68A1-FE56-C9F9C2834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4D5B5BE-4C3E-0ABB-9AB1-2A9FB07E7E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6A81E73-BD18-7C35-496F-E0997D706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1E2F5-9E30-45F5-B55A-47471F1151EB}" type="datetimeFigureOut">
              <a:rPr lang="el-GR" smtClean="0"/>
              <a:t>1/11/2023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0274FEE-4647-147A-3F0C-A6EDD989A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F737938-2435-3293-8DD4-3C85D6EE7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4C539-E372-4932-AF87-10C3007B3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9892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D7876AC-F8B3-1108-207F-2F0F93AC5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D5D5C59-04B7-1F8D-08E4-4F2C267874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A92E76A-A5F1-E41E-2C8F-2E19ED7E7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1E2F5-9E30-45F5-B55A-47471F1151EB}" type="datetimeFigureOut">
              <a:rPr lang="el-GR" smtClean="0"/>
              <a:t>1/11/2023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2E79C02-BBC1-4CE6-6716-B475F478E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52BE2A2-CEAA-2905-7E92-3105D4A4B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4C539-E372-4932-AF87-10C3007B3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19996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323B2CD-BDC0-6BA4-9A85-80EBA8AF8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2C15F34-7B46-F47F-9DA2-D4FE79DFB9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C6479CF5-FEC7-94C0-29D8-FDF0219A51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F7BE4C93-F299-5FE2-7328-9BA1E2198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1E2F5-9E30-45F5-B55A-47471F1151EB}" type="datetimeFigureOut">
              <a:rPr lang="el-GR" smtClean="0"/>
              <a:t>1/11/2023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14FD112C-E880-0169-C964-4B96EF694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FD611641-4AD5-317C-9187-ABCE633E7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4C539-E372-4932-AF87-10C3007B3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38760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0E524D8-295F-8770-C8B2-2E365127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652343E2-1FBD-480A-7C70-C8A7C4CCD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86537F37-88C4-58FB-42FB-9E0D4E1AD5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F0D4B867-8B92-801F-09CF-B994829EF9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87F5CABE-0BB8-4695-DCE5-BF5A3748DB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84D70CD6-543B-8A96-1948-7FA4EE151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1E2F5-9E30-45F5-B55A-47471F1151EB}" type="datetimeFigureOut">
              <a:rPr lang="el-GR" smtClean="0"/>
              <a:t>1/11/2023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B5AE749A-71E1-BE86-BA6C-B44366C81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9BF3412A-B5FB-C05A-5EAF-6E885993B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4C539-E372-4932-AF87-10C3007B3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02940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CEFF773-9D98-7025-FD1C-28E628722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359F6463-816B-EF95-3F7C-0B3EF03D8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1E2F5-9E30-45F5-B55A-47471F1151EB}" type="datetimeFigureOut">
              <a:rPr lang="el-GR" smtClean="0"/>
              <a:t>1/11/2023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333F57C3-E846-E230-7047-E8F8697B6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4944CA91-7881-A7E2-B07E-159D33614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4C539-E372-4932-AF87-10C3007B3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6101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11106EEB-455D-E2CE-697F-E4F8C93C1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1E2F5-9E30-45F5-B55A-47471F1151EB}" type="datetimeFigureOut">
              <a:rPr lang="el-GR" smtClean="0"/>
              <a:t>1/11/2023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A72BD4DF-5099-0D6F-4F4C-3B9400CEB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BF4D7659-298A-26D9-4716-3946F1BB2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4C539-E372-4932-AF87-10C3007B3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1131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72A8571-4139-D690-7DC8-5BE048B33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6567EB8-B457-5F5D-B4D0-91CF87E20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986F8E20-4723-BE30-97FC-8ADD2BA19F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18243E87-837C-3C08-1D48-E644D1331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1E2F5-9E30-45F5-B55A-47471F1151EB}" type="datetimeFigureOut">
              <a:rPr lang="el-GR" smtClean="0"/>
              <a:t>1/11/2023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540910DA-78EF-DDAC-2024-550A0AF68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32976A3C-9FE1-6A37-CC42-FE69A37DC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4C539-E372-4932-AF87-10C3007B3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7336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DE98F0B-5EAB-0EE9-5F3D-2CC65720F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7181A13B-FBF2-C846-AB4F-38231F2AF0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94504B92-24BE-571A-F920-5D42D6E17E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FFEC3E65-045C-C9B8-84C0-B1BE3BFDB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1E2F5-9E30-45F5-B55A-47471F1151EB}" type="datetimeFigureOut">
              <a:rPr lang="el-GR" smtClean="0"/>
              <a:t>1/11/2023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DF17B2D7-279C-82B1-863C-09F0BC5C9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745ABE9-62F8-1A84-1A87-3588526E3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4C539-E372-4932-AF87-10C3007B3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95641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3535944A-1DF5-D51E-F65E-54E95986F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8BC7D34-070D-F641-47FE-2B9F02B22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6CD3C4E-C0E6-D3F8-7AFF-9CEEE79D2F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1E2F5-9E30-45F5-B55A-47471F1151EB}" type="datetimeFigureOut">
              <a:rPr lang="el-GR" smtClean="0"/>
              <a:t>1/11/2023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2EC3F0B-4C07-F41C-A33C-5C1F4CA2CE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07881A1-EAA5-1DBB-8908-DFACD2B4BE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4C539-E372-4932-AF87-10C3007B3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07497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VW2xRR75lKE?feature=oembed" TargetMode="Externa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Εικόνα 4" descr="Εικόνα που περιέχει ουρανός, χώρος, Αστρονομικό αντικείμενο, εξωτερικός χώρος/ύπαιθρος&#10;&#10;Περιγραφή που δημιουργήθηκε αυτόματα">
            <a:extLst>
              <a:ext uri="{FF2B5EF4-FFF2-40B4-BE49-F238E27FC236}">
                <a16:creationId xmlns:a16="http://schemas.microsoft.com/office/drawing/2014/main" id="{ED1822AA-04F7-50D1-4AAA-6083F93590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20BF9FE2-E44B-2553-BFC3-007150B40C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9891" y="149927"/>
            <a:ext cx="9144000" cy="1098395"/>
          </a:xfrm>
        </p:spPr>
        <p:txBody>
          <a:bodyPr>
            <a:normAutofit fontScale="92500" lnSpcReduction="20000"/>
          </a:bodyPr>
          <a:lstStyle/>
          <a:p>
            <a:r>
              <a:rPr lang="el-GR" sz="3000" b="1" dirty="0">
                <a:solidFill>
                  <a:srgbClr val="FFFFFF"/>
                </a:solidFill>
              </a:rPr>
              <a:t>Τι βλέπουμε στην </a:t>
            </a:r>
            <a:r>
              <a:rPr lang="el-GR" sz="3000" b="1" dirty="0" err="1">
                <a:solidFill>
                  <a:srgbClr val="FFFFFF"/>
                </a:solidFill>
              </a:rPr>
              <a:t>φωτο</a:t>
            </a:r>
            <a:r>
              <a:rPr lang="el-GR" sz="3000" b="1" dirty="0">
                <a:solidFill>
                  <a:srgbClr val="FFFFFF"/>
                </a:solidFill>
              </a:rPr>
              <a:t>?</a:t>
            </a:r>
          </a:p>
          <a:p>
            <a:r>
              <a:rPr lang="el-GR" dirty="0">
                <a:solidFill>
                  <a:srgbClr val="FFFFFF"/>
                </a:solidFill>
              </a:rPr>
              <a:t>Η φωτογραφία έχει τραβηχτεί στις 28/10/2023 από την μεταμόρφωση Λακωνίας </a:t>
            </a:r>
          </a:p>
        </p:txBody>
      </p:sp>
      <p:pic>
        <p:nvPicPr>
          <p:cNvPr id="6" name="Εικόνα 5" descr="Εικόνα που περιέχει φεγγάρι, Αστρονομικό αντικείμενο, φεγγαρόφωτο, ουράνιο φαινό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0B6A5EE1-FADD-17F6-9F4C-509A2E2B49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1" t="-4443" r="18088" b="10760"/>
          <a:stretch/>
        </p:blipFill>
        <p:spPr>
          <a:xfrm rot="16200000">
            <a:off x="2781520" y="748260"/>
            <a:ext cx="5584361" cy="6335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2246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Εικόνα 4" descr="Εικόνα που περιέχει ουρανός, χώρος, Αστρονομικό αντικείμενο, εξωτερικός χώρος/ύπαιθρος&#10;&#10;Περιγραφή που δημιουργήθηκε αυτόματα">
            <a:extLst>
              <a:ext uri="{FF2B5EF4-FFF2-40B4-BE49-F238E27FC236}">
                <a16:creationId xmlns:a16="http://schemas.microsoft.com/office/drawing/2014/main" id="{ED1822AA-04F7-50D1-4AAA-6083F93590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-1"/>
            <a:ext cx="12191980" cy="6857999"/>
          </a:xfrm>
          <a:prstGeom prst="rect">
            <a:avLst/>
          </a:prstGeom>
        </p:spPr>
      </p:pic>
      <p:sp>
        <p:nvSpPr>
          <p:cNvPr id="4" name="Τίτλος 1">
            <a:extLst>
              <a:ext uri="{FF2B5EF4-FFF2-40B4-BE49-F238E27FC236}">
                <a16:creationId xmlns:a16="http://schemas.microsoft.com/office/drawing/2014/main" id="{E5F2C7AD-D774-5356-7B88-F18D107606EB}"/>
              </a:ext>
            </a:extLst>
          </p:cNvPr>
          <p:cNvSpPr txBox="1">
            <a:spLocks/>
          </p:cNvSpPr>
          <p:nvPr/>
        </p:nvSpPr>
        <p:spPr>
          <a:xfrm>
            <a:off x="1652016" y="0"/>
            <a:ext cx="9144000" cy="9624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b="1" dirty="0">
                <a:solidFill>
                  <a:srgbClr val="FFFFFF"/>
                </a:solidFill>
              </a:rPr>
              <a:t>Έκλειψη Σελήνης</a:t>
            </a:r>
          </a:p>
        </p:txBody>
      </p:sp>
      <p:sp>
        <p:nvSpPr>
          <p:cNvPr id="6" name="Υπότιτλος 2">
            <a:extLst>
              <a:ext uri="{FF2B5EF4-FFF2-40B4-BE49-F238E27FC236}">
                <a16:creationId xmlns:a16="http://schemas.microsoft.com/office/drawing/2014/main" id="{0ADC0CE1-6CBB-9331-740B-61CEBE74E14A}"/>
              </a:ext>
            </a:extLst>
          </p:cNvPr>
          <p:cNvSpPr txBox="1">
            <a:spLocks/>
          </p:cNvSpPr>
          <p:nvPr/>
        </p:nvSpPr>
        <p:spPr>
          <a:xfrm>
            <a:off x="1377696" y="1211124"/>
            <a:ext cx="9144000" cy="6869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800" b="1" dirty="0">
                <a:solidFill>
                  <a:srgbClr val="FFFFFF"/>
                </a:solidFill>
              </a:rPr>
              <a:t>Ποιοι μπορούν να δουν την έκλειψη της σελήνης; </a:t>
            </a:r>
          </a:p>
        </p:txBody>
      </p:sp>
      <p:sp>
        <p:nvSpPr>
          <p:cNvPr id="7" name="Υπότιτλος 2">
            <a:extLst>
              <a:ext uri="{FF2B5EF4-FFF2-40B4-BE49-F238E27FC236}">
                <a16:creationId xmlns:a16="http://schemas.microsoft.com/office/drawing/2014/main" id="{B15C7D24-9EB5-EA47-BF59-435FF2CBFC59}"/>
              </a:ext>
            </a:extLst>
          </p:cNvPr>
          <p:cNvSpPr txBox="1">
            <a:spLocks/>
          </p:cNvSpPr>
          <p:nvPr/>
        </p:nvSpPr>
        <p:spPr>
          <a:xfrm>
            <a:off x="1377696" y="2051854"/>
            <a:ext cx="9144000" cy="68691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>
                <a:solidFill>
                  <a:srgbClr val="FFFFFF"/>
                </a:solidFill>
              </a:rPr>
              <a:t>Χιλιάδες άνθρωποι σε όλο το κόσμο καθώς η Σεληνιακή έκλειψη είναι ορατή από πολύ μεγάλο μέρος της Γης σε αντίθεση με τις Ηλιακές </a:t>
            </a:r>
          </a:p>
        </p:txBody>
      </p:sp>
      <p:sp>
        <p:nvSpPr>
          <p:cNvPr id="8" name="Υπότιτλος 2">
            <a:extLst>
              <a:ext uri="{FF2B5EF4-FFF2-40B4-BE49-F238E27FC236}">
                <a16:creationId xmlns:a16="http://schemas.microsoft.com/office/drawing/2014/main" id="{11D995C9-7D40-A3E0-C017-FF9DD06F7CE3}"/>
              </a:ext>
            </a:extLst>
          </p:cNvPr>
          <p:cNvSpPr txBox="1">
            <a:spLocks/>
          </p:cNvSpPr>
          <p:nvPr/>
        </p:nvSpPr>
        <p:spPr>
          <a:xfrm>
            <a:off x="1524000" y="3704486"/>
            <a:ext cx="9144000" cy="686916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7000" b="1" dirty="0">
                <a:solidFill>
                  <a:srgbClr val="FFFFFF"/>
                </a:solidFill>
              </a:rPr>
              <a:t>Είναι ασφαλές να δούμε μια Έκλειψη Σελήνης;</a:t>
            </a:r>
          </a:p>
          <a:p>
            <a:r>
              <a:rPr lang="el-GR" sz="2800" b="1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2" name="Υπότιτλος 2">
            <a:extLst>
              <a:ext uri="{FF2B5EF4-FFF2-40B4-BE49-F238E27FC236}">
                <a16:creationId xmlns:a16="http://schemas.microsoft.com/office/drawing/2014/main" id="{F882DC03-B41B-1B1E-8BAF-40BF89E7D165}"/>
              </a:ext>
            </a:extLst>
          </p:cNvPr>
          <p:cNvSpPr txBox="1">
            <a:spLocks/>
          </p:cNvSpPr>
          <p:nvPr/>
        </p:nvSpPr>
        <p:spPr>
          <a:xfrm>
            <a:off x="1524000" y="4508606"/>
            <a:ext cx="9144000" cy="144413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3900" dirty="0">
                <a:solidFill>
                  <a:srgbClr val="FF0000"/>
                </a:solidFill>
              </a:rPr>
              <a:t>Ναι ΦΥΣΙΚΑ!!!!!!</a:t>
            </a:r>
          </a:p>
          <a:p>
            <a:r>
              <a:rPr lang="el-GR" sz="2800" dirty="0">
                <a:solidFill>
                  <a:srgbClr val="FFFFFF"/>
                </a:solidFill>
              </a:rPr>
              <a:t>Η παρατήρηση της σελήνης δεν κρύβει κανένα κίνδυνο σε αντίθεση με του ηλίου που απαγορεύεται.</a:t>
            </a:r>
          </a:p>
          <a:p>
            <a:r>
              <a:rPr lang="el-GR" sz="2800" dirty="0">
                <a:solidFill>
                  <a:srgbClr val="FFFFFF"/>
                </a:solidFill>
              </a:rPr>
              <a:t>Μάλιστα είναι ένα από τα πιο εντυπωσιακά αστρονομικά φαινόμενα</a:t>
            </a:r>
          </a:p>
        </p:txBody>
      </p:sp>
    </p:spTree>
    <p:extLst>
      <p:ext uri="{BB962C8B-B14F-4D97-AF65-F5344CB8AC3E}">
        <p14:creationId xmlns:p14="http://schemas.microsoft.com/office/powerpoint/2010/main" val="25482315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  <p:bldP spid="8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Εικόνα 4" descr="Εικόνα που περιέχει ουρανός, χώρος, Αστρονομικό αντικείμενο, εξωτερικός χώρος/ύπαιθρος&#10;&#10;Περιγραφή που δημιουργήθηκε αυτόματα">
            <a:extLst>
              <a:ext uri="{FF2B5EF4-FFF2-40B4-BE49-F238E27FC236}">
                <a16:creationId xmlns:a16="http://schemas.microsoft.com/office/drawing/2014/main" id="{ED1822AA-04F7-50D1-4AAA-6083F93590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04" y="-1"/>
            <a:ext cx="12191980" cy="6857999"/>
          </a:xfrm>
          <a:prstGeom prst="rect">
            <a:avLst/>
          </a:prstGeom>
        </p:spPr>
      </p:pic>
      <p:sp>
        <p:nvSpPr>
          <p:cNvPr id="4" name="Τίτλος 1">
            <a:extLst>
              <a:ext uri="{FF2B5EF4-FFF2-40B4-BE49-F238E27FC236}">
                <a16:creationId xmlns:a16="http://schemas.microsoft.com/office/drawing/2014/main" id="{10BDB198-6E70-8169-AB88-64854D63D5A1}"/>
              </a:ext>
            </a:extLst>
          </p:cNvPr>
          <p:cNvSpPr txBox="1">
            <a:spLocks/>
          </p:cNvSpPr>
          <p:nvPr/>
        </p:nvSpPr>
        <p:spPr>
          <a:xfrm>
            <a:off x="1652016" y="0"/>
            <a:ext cx="9144000" cy="9624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b="1" dirty="0">
                <a:solidFill>
                  <a:srgbClr val="FFFFFF"/>
                </a:solidFill>
              </a:rPr>
              <a:t>Ολική Έκλειψη Σελήνης</a:t>
            </a:r>
          </a:p>
        </p:txBody>
      </p:sp>
      <p:sp>
        <p:nvSpPr>
          <p:cNvPr id="7" name="Υπότιτλος 2">
            <a:extLst>
              <a:ext uri="{FF2B5EF4-FFF2-40B4-BE49-F238E27FC236}">
                <a16:creationId xmlns:a16="http://schemas.microsoft.com/office/drawing/2014/main" id="{61E422AF-DE0A-A919-6BF3-6491C2D10E8A}"/>
              </a:ext>
            </a:extLst>
          </p:cNvPr>
          <p:cNvSpPr txBox="1">
            <a:spLocks/>
          </p:cNvSpPr>
          <p:nvPr/>
        </p:nvSpPr>
        <p:spPr>
          <a:xfrm>
            <a:off x="1350910" y="941862"/>
            <a:ext cx="9144000" cy="13532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>
                <a:solidFill>
                  <a:srgbClr val="FFFFFF"/>
                </a:solidFill>
              </a:rPr>
              <a:t>Συμβαίνει όταν η Σελήνη κινείται πλήρως στο εσωτερικό μέρος της σκιάς της Γης. Μέρος του ηλιακού φωτός που διέρχεται από την ατμόσφαιρα της Γης φτάνει στην επιφάνεια της Σελήνης, φωτίζοντάς την αμυδρά. </a:t>
            </a:r>
          </a:p>
        </p:txBody>
      </p:sp>
      <p:sp>
        <p:nvSpPr>
          <p:cNvPr id="12" name="Υπότιτλος 2">
            <a:extLst>
              <a:ext uri="{FF2B5EF4-FFF2-40B4-BE49-F238E27FC236}">
                <a16:creationId xmlns:a16="http://schemas.microsoft.com/office/drawing/2014/main" id="{556F3D19-0F5C-662C-492B-8A7640F1F3A7}"/>
              </a:ext>
            </a:extLst>
          </p:cNvPr>
          <p:cNvSpPr txBox="1">
            <a:spLocks/>
          </p:cNvSpPr>
          <p:nvPr/>
        </p:nvSpPr>
        <p:spPr>
          <a:xfrm>
            <a:off x="1216152" y="2357248"/>
            <a:ext cx="9808464" cy="16187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>
                <a:solidFill>
                  <a:srgbClr val="FFFFFF"/>
                </a:solidFill>
              </a:rPr>
              <a:t>Τα χρώματα με μικρότερα μήκη κύματος - τα μπλε και τα </a:t>
            </a:r>
            <a:r>
              <a:rPr lang="el-GR" dirty="0" err="1">
                <a:solidFill>
                  <a:srgbClr val="FFFFFF"/>
                </a:solidFill>
              </a:rPr>
              <a:t>βιολέ</a:t>
            </a:r>
            <a:r>
              <a:rPr lang="el-GR" dirty="0">
                <a:solidFill>
                  <a:srgbClr val="FFFFFF"/>
                </a:solidFill>
              </a:rPr>
              <a:t> – σκεδάζονται (στρίβουν)  πιο εύκολα από τα χρώματα με μεγαλύτερα μήκη κύματος, όπως το κόκκινο και το πορτοκαλί. Επειδή αυτά τα μεγαλύτερα μήκη κύματος (</a:t>
            </a:r>
            <a:r>
              <a:rPr lang="el-GR" dirty="0">
                <a:solidFill>
                  <a:srgbClr val="FF0000"/>
                </a:solidFill>
              </a:rPr>
              <a:t>κόκκινα</a:t>
            </a:r>
            <a:r>
              <a:rPr lang="el-GR" dirty="0">
                <a:solidFill>
                  <a:srgbClr val="FFFFFF"/>
                </a:solidFill>
              </a:rPr>
              <a:t>)  περνούν μέσα από την ατμόσφαιρα της Γης και τα μικρότερα μήκη κύματος (</a:t>
            </a:r>
            <a:r>
              <a:rPr lang="el-GR" dirty="0">
                <a:solidFill>
                  <a:srgbClr val="0070C0"/>
                </a:solidFill>
              </a:rPr>
              <a:t>μπλε μωβ</a:t>
            </a:r>
            <a:r>
              <a:rPr lang="el-GR" dirty="0">
                <a:solidFill>
                  <a:srgbClr val="FFFFFF"/>
                </a:solidFill>
              </a:rPr>
              <a:t>) έχουν σκεδασθεί, η Σελήνη εμφανίζεται πορτοκαλί ή κοκκινωπή κατά τη διάρκεια μιας σεληνιακής έκλειψης. </a:t>
            </a:r>
          </a:p>
        </p:txBody>
      </p:sp>
      <p:sp>
        <p:nvSpPr>
          <p:cNvPr id="13" name="Υπότιτλος 2">
            <a:extLst>
              <a:ext uri="{FF2B5EF4-FFF2-40B4-BE49-F238E27FC236}">
                <a16:creationId xmlns:a16="http://schemas.microsoft.com/office/drawing/2014/main" id="{C37FB1B6-61A9-1D9E-AB1A-A29EE1344DAD}"/>
              </a:ext>
            </a:extLst>
          </p:cNvPr>
          <p:cNvSpPr txBox="1">
            <a:spLocks/>
          </p:cNvSpPr>
          <p:nvPr/>
        </p:nvSpPr>
        <p:spPr>
          <a:xfrm>
            <a:off x="1880616" y="5096871"/>
            <a:ext cx="9144000" cy="916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>
                <a:solidFill>
                  <a:srgbClr val="FFFFFF"/>
                </a:solidFill>
              </a:rPr>
              <a:t>Όσο περισσότερη σκόνη ή σύννεφα στην ατμόσφαιρα της Γης κατά τη διάρκεια της έκλειψης, τόσο πιο κόκκινη εμφανίζεται η Σελήνη.</a:t>
            </a:r>
          </a:p>
        </p:txBody>
      </p:sp>
      <p:pic>
        <p:nvPicPr>
          <p:cNvPr id="6" name="Picture 5" descr="TotalLunarEclipse-Mar3,07">
            <a:extLst>
              <a:ext uri="{FF2B5EF4-FFF2-40B4-BE49-F238E27FC236}">
                <a16:creationId xmlns:a16="http://schemas.microsoft.com/office/drawing/2014/main" id="{A7CD860B-9104-BA66-ED49-11CF50E6E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853" y="713232"/>
            <a:ext cx="8614294" cy="6254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60304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Εικόνα 4" descr="Εικόνα που περιέχει ουρανός, χώρος, Αστρονομικό αντικείμενο, εξωτερικός χώρος/ύπαιθρος&#10;&#10;Περιγραφή που δημιουργήθηκε αυτόματα">
            <a:extLst>
              <a:ext uri="{FF2B5EF4-FFF2-40B4-BE49-F238E27FC236}">
                <a16:creationId xmlns:a16="http://schemas.microsoft.com/office/drawing/2014/main" id="{ED1822AA-04F7-50D1-4AAA-6083F93590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540" y="-31246"/>
            <a:ext cx="12247528" cy="6889245"/>
          </a:xfrm>
          <a:prstGeom prst="rect">
            <a:avLst/>
          </a:prstGeom>
        </p:spPr>
      </p:pic>
      <p:sp>
        <p:nvSpPr>
          <p:cNvPr id="7" name="Τίτλος 1">
            <a:extLst>
              <a:ext uri="{FF2B5EF4-FFF2-40B4-BE49-F238E27FC236}">
                <a16:creationId xmlns:a16="http://schemas.microsoft.com/office/drawing/2014/main" id="{9CA1378F-E395-47FA-1C49-D7FCE5116466}"/>
              </a:ext>
            </a:extLst>
          </p:cNvPr>
          <p:cNvSpPr txBox="1">
            <a:spLocks/>
          </p:cNvSpPr>
          <p:nvPr/>
        </p:nvSpPr>
        <p:spPr>
          <a:xfrm>
            <a:off x="1652016" y="0"/>
            <a:ext cx="9144000" cy="9624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b="1" dirty="0">
                <a:solidFill>
                  <a:srgbClr val="FFFFFF"/>
                </a:solidFill>
              </a:rPr>
              <a:t>Μερική Έκλειψη Σελήνης</a:t>
            </a:r>
          </a:p>
        </p:txBody>
      </p:sp>
      <p:sp>
        <p:nvSpPr>
          <p:cNvPr id="8" name="Υπότιτλος 2">
            <a:extLst>
              <a:ext uri="{FF2B5EF4-FFF2-40B4-BE49-F238E27FC236}">
                <a16:creationId xmlns:a16="http://schemas.microsoft.com/office/drawing/2014/main" id="{90E65328-F5FA-5108-2E65-ECD56CB4D03F}"/>
              </a:ext>
            </a:extLst>
          </p:cNvPr>
          <p:cNvSpPr txBox="1">
            <a:spLocks/>
          </p:cNvSpPr>
          <p:nvPr/>
        </p:nvSpPr>
        <p:spPr>
          <a:xfrm>
            <a:off x="1377696" y="1353312"/>
            <a:ext cx="9144000" cy="138545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>
                <a:solidFill>
                  <a:srgbClr val="FFFFFF"/>
                </a:solidFill>
              </a:rPr>
              <a:t>Μια ατελής ευθυγράμμιση του Ήλιου, της Γης και της Σελήνης έχει ως αποτέλεσμα η Σελήνη να διέρχεται μόνο από ένα μέρος της σκιάς  της Γης. Η σκιά μεγαλώνει και μετά υποχωρεί προς την παρασκιά χωρίς να καλύψει ποτέ πλήρως τη Σελήνη.  </a:t>
            </a:r>
          </a:p>
        </p:txBody>
      </p:sp>
      <p:sp>
        <p:nvSpPr>
          <p:cNvPr id="9" name="Υπότιτλος 2">
            <a:extLst>
              <a:ext uri="{FF2B5EF4-FFF2-40B4-BE49-F238E27FC236}">
                <a16:creationId xmlns:a16="http://schemas.microsoft.com/office/drawing/2014/main" id="{91D7116A-5C75-33B2-6962-EDC00CA5EA91}"/>
              </a:ext>
            </a:extLst>
          </p:cNvPr>
          <p:cNvSpPr txBox="1">
            <a:spLocks/>
          </p:cNvSpPr>
          <p:nvPr/>
        </p:nvSpPr>
        <p:spPr>
          <a:xfrm>
            <a:off x="1377696" y="3014323"/>
            <a:ext cx="9144000" cy="16819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>
                <a:solidFill>
                  <a:srgbClr val="FFFFFF"/>
                </a:solidFill>
              </a:rPr>
              <a:t>Σε αυτή την έκλειψη πάντα ένα μέρος της Σελήνης είναι μη ορατό. Το ποσοστό της σελήνης που βρίσκεται στο σκοτάδι εξαρτάται από την γωνιά που έχει η γη σε σχέση με τη σελήνη </a:t>
            </a:r>
          </a:p>
        </p:txBody>
      </p:sp>
      <p:pic>
        <p:nvPicPr>
          <p:cNvPr id="9218" name="Picture 2" descr="A lunar eclipse is coming on May 5. Here's what you need to know | Space">
            <a:extLst>
              <a:ext uri="{FF2B5EF4-FFF2-40B4-BE49-F238E27FC236}">
                <a16:creationId xmlns:a16="http://schemas.microsoft.com/office/drawing/2014/main" id="{71C9910F-F271-E908-5D1D-9791665AD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816" y="1065931"/>
            <a:ext cx="9509760" cy="534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2584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Εικόνα 4" descr="Εικόνα που περιέχει ουρανός, χώρος, Αστρονομικό αντικείμενο, εξωτερικός χώρος/ύπαιθρος&#10;&#10;Περιγραφή που δημιουργήθηκε αυτόματα">
            <a:extLst>
              <a:ext uri="{FF2B5EF4-FFF2-40B4-BE49-F238E27FC236}">
                <a16:creationId xmlns:a16="http://schemas.microsoft.com/office/drawing/2014/main" id="{ED1822AA-04F7-50D1-4AAA-6083F93590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20BF9FE2-E44B-2553-BFC3-007150B40C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endParaRPr lang="el-GR">
              <a:solidFill>
                <a:srgbClr val="FFFFFF"/>
              </a:solidFill>
            </a:endParaRPr>
          </a:p>
        </p:txBody>
      </p:sp>
      <p:pic>
        <p:nvPicPr>
          <p:cNvPr id="6" name="Picture 5" descr="lemarch2006_01">
            <a:extLst>
              <a:ext uri="{FF2B5EF4-FFF2-40B4-BE49-F238E27FC236}">
                <a16:creationId xmlns:a16="http://schemas.microsoft.com/office/drawing/2014/main" id="{349C9F1F-37A5-F0EB-3A1E-4725E8E00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25" y="3676093"/>
            <a:ext cx="11454350" cy="2616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Υπότιτλος 2">
            <a:extLst>
              <a:ext uri="{FF2B5EF4-FFF2-40B4-BE49-F238E27FC236}">
                <a16:creationId xmlns:a16="http://schemas.microsoft.com/office/drawing/2014/main" id="{DD43D84F-34D1-5124-0943-F9D6EAFD33DE}"/>
              </a:ext>
            </a:extLst>
          </p:cNvPr>
          <p:cNvSpPr txBox="1">
            <a:spLocks/>
          </p:cNvSpPr>
          <p:nvPr/>
        </p:nvSpPr>
        <p:spPr>
          <a:xfrm>
            <a:off x="1789176" y="1499962"/>
            <a:ext cx="9144000" cy="16819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>
                <a:solidFill>
                  <a:srgbClr val="FFFFFF"/>
                </a:solidFill>
              </a:rPr>
              <a:t>Η πιο εύκολη έκλειψη για να μην το πάρετε χαμπάρι και  να το χάσετε. Η Σελήνη ταξιδεύει μέσα από τη γήινη σκιά ή το αχνό εξωτερικό μέρος της σκιάς της. Ο φωτισμός της Σελήνης χαμηλώνει τόσο ελαφρά που μπορεί να είναι δύσκολο να το εντοπίσουν οι περισσότεροί άνθρωποι</a:t>
            </a:r>
          </a:p>
        </p:txBody>
      </p:sp>
      <p:sp>
        <p:nvSpPr>
          <p:cNvPr id="7" name="Τίτλος 1">
            <a:extLst>
              <a:ext uri="{FF2B5EF4-FFF2-40B4-BE49-F238E27FC236}">
                <a16:creationId xmlns:a16="http://schemas.microsoft.com/office/drawing/2014/main" id="{AA5DEC36-8FF9-CB63-14E6-8046311016FA}"/>
              </a:ext>
            </a:extLst>
          </p:cNvPr>
          <p:cNvSpPr txBox="1">
            <a:spLocks/>
          </p:cNvSpPr>
          <p:nvPr/>
        </p:nvSpPr>
        <p:spPr>
          <a:xfrm>
            <a:off x="1652016" y="0"/>
            <a:ext cx="9144000" cy="9624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b="1" dirty="0">
                <a:solidFill>
                  <a:srgbClr val="FFFFFF"/>
                </a:solidFill>
              </a:rPr>
              <a:t>Έκλειψη Σελήνης παρασκιάς</a:t>
            </a:r>
          </a:p>
        </p:txBody>
      </p:sp>
    </p:spTree>
    <p:extLst>
      <p:ext uri="{BB962C8B-B14F-4D97-AF65-F5344CB8AC3E}">
        <p14:creationId xmlns:p14="http://schemas.microsoft.com/office/powerpoint/2010/main" val="2934059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Εικόνα 4" descr="Εικόνα που περιέχει ουρανός, χώρος, Αστρονομικό αντικείμενο, εξωτερικός χώρος/ύπαιθρος&#10;&#10;Περιγραφή που δημιουργήθηκε αυτόματα">
            <a:extLst>
              <a:ext uri="{FF2B5EF4-FFF2-40B4-BE49-F238E27FC236}">
                <a16:creationId xmlns:a16="http://schemas.microsoft.com/office/drawing/2014/main" id="{ED1822AA-04F7-50D1-4AAA-6083F93590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4" name="Τίτλος 1">
            <a:extLst>
              <a:ext uri="{FF2B5EF4-FFF2-40B4-BE49-F238E27FC236}">
                <a16:creationId xmlns:a16="http://schemas.microsoft.com/office/drawing/2014/main" id="{6F241DCE-82BF-178D-2F8A-DF1F2AED5982}"/>
              </a:ext>
            </a:extLst>
          </p:cNvPr>
          <p:cNvSpPr txBox="1">
            <a:spLocks/>
          </p:cNvSpPr>
          <p:nvPr/>
        </p:nvSpPr>
        <p:spPr>
          <a:xfrm>
            <a:off x="1652016" y="0"/>
            <a:ext cx="9144000" cy="9624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Έκλειψη Σελήνης</a:t>
            </a:r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0C3AAF9B-1197-864E-9986-C154BDF90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9853" y="989161"/>
            <a:ext cx="6615725" cy="4207849"/>
          </a:xfrm>
          <a:prstGeom prst="rect">
            <a:avLst/>
          </a:prstGeom>
        </p:spPr>
      </p:pic>
      <p:sp>
        <p:nvSpPr>
          <p:cNvPr id="3" name="Τίτλος 1">
            <a:extLst>
              <a:ext uri="{FF2B5EF4-FFF2-40B4-BE49-F238E27FC236}">
                <a16:creationId xmlns:a16="http://schemas.microsoft.com/office/drawing/2014/main" id="{9378B731-27A3-C932-1D20-F2158BAD6E01}"/>
              </a:ext>
            </a:extLst>
          </p:cNvPr>
          <p:cNvSpPr txBox="1">
            <a:spLocks/>
          </p:cNvSpPr>
          <p:nvPr/>
        </p:nvSpPr>
        <p:spPr>
          <a:xfrm>
            <a:off x="1088136" y="5321808"/>
            <a:ext cx="9707880" cy="1186931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Στην επιστήμη</a:t>
            </a:r>
            <a:r>
              <a:rPr lang="el-GR" sz="4000" b="1" dirty="0">
                <a:solidFill>
                  <a:srgbClr val="FF0000"/>
                </a:solidFill>
                <a:latin typeface="Calibri Light" panose="020F0302020204030204"/>
              </a:rPr>
              <a:t> πάντα ακολουθούμε τις αποδείξεις!!!!!</a:t>
            </a:r>
            <a:endParaRPr kumimoji="0" lang="el-GR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900028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Εικόνα 4" descr="Εικόνα που περιέχει ουρανός, χώρος, Αστρονομικό αντικείμενο, εξωτερικός χώρος/ύπαιθρος&#10;&#10;Περιγραφή που δημιουργήθηκε αυτόματα">
            <a:extLst>
              <a:ext uri="{FF2B5EF4-FFF2-40B4-BE49-F238E27FC236}">
                <a16:creationId xmlns:a16="http://schemas.microsoft.com/office/drawing/2014/main" id="{ED1822AA-04F7-50D1-4AAA-6083F93590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656F19CB-8BB3-3F7F-64FD-022962B4F1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6613" y="216351"/>
            <a:ext cx="8366620" cy="974886"/>
          </a:xfrm>
        </p:spPr>
        <p:txBody>
          <a:bodyPr>
            <a:normAutofit/>
          </a:bodyPr>
          <a:lstStyle/>
          <a:p>
            <a:r>
              <a:rPr lang="el-GR" b="1" dirty="0">
                <a:solidFill>
                  <a:srgbClr val="FFFFFF"/>
                </a:solidFill>
              </a:rPr>
              <a:t>Έκλειψη Σελήνης 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20BF9FE2-E44B-2553-BFC3-007150B40C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3607" y="1550428"/>
            <a:ext cx="9144000" cy="1098395"/>
          </a:xfrm>
        </p:spPr>
        <p:txBody>
          <a:bodyPr>
            <a:normAutofit/>
          </a:bodyPr>
          <a:lstStyle/>
          <a:p>
            <a:r>
              <a:rPr lang="el-GR" sz="3200" dirty="0">
                <a:solidFill>
                  <a:srgbClr val="FFFFFF"/>
                </a:solidFill>
              </a:rPr>
              <a:t>Τι είναι η έκλειψη;</a:t>
            </a:r>
          </a:p>
        </p:txBody>
      </p:sp>
      <p:sp>
        <p:nvSpPr>
          <p:cNvPr id="4" name="Υπότιτλος 2">
            <a:extLst>
              <a:ext uri="{FF2B5EF4-FFF2-40B4-BE49-F238E27FC236}">
                <a16:creationId xmlns:a16="http://schemas.microsoft.com/office/drawing/2014/main" id="{43CE120E-3383-6CBC-AE11-B49BFBF1E516}"/>
              </a:ext>
            </a:extLst>
          </p:cNvPr>
          <p:cNvSpPr txBox="1">
            <a:spLocks/>
          </p:cNvSpPr>
          <p:nvPr/>
        </p:nvSpPr>
        <p:spPr>
          <a:xfrm>
            <a:off x="857774" y="2104381"/>
            <a:ext cx="9984298" cy="18072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l-GR" sz="3200" dirty="0">
                <a:solidFill>
                  <a:srgbClr val="FFFFFF"/>
                </a:solidFill>
              </a:rPr>
              <a:t>Ένα αστρονομικό γεγονός που συμβαίνει όταν ένα ουράνιο αντικείμενο (Γη ή φεγγάρι) κινείται στη σκιά ενός άλλου ή ένα ουράνιο αντικείμενο περνά μπροστά από τον ήλιο, εμποδίζοντας το φως του να φτάσει σε εμάς</a:t>
            </a: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Βέλος: Δεξιό 5">
            <a:extLst>
              <a:ext uri="{FF2B5EF4-FFF2-40B4-BE49-F238E27FC236}">
                <a16:creationId xmlns:a16="http://schemas.microsoft.com/office/drawing/2014/main" id="{6EC6EEC0-972B-EEB5-E016-9CE27D932052}"/>
              </a:ext>
            </a:extLst>
          </p:cNvPr>
          <p:cNvSpPr/>
          <p:nvPr/>
        </p:nvSpPr>
        <p:spPr>
          <a:xfrm rot="7915938">
            <a:off x="2924890" y="4165003"/>
            <a:ext cx="1197103" cy="56206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Βέλος: Δεξιό 6">
            <a:extLst>
              <a:ext uri="{FF2B5EF4-FFF2-40B4-BE49-F238E27FC236}">
                <a16:creationId xmlns:a16="http://schemas.microsoft.com/office/drawing/2014/main" id="{AFB62218-CE19-0E82-8A2D-C9487BF4C537}"/>
              </a:ext>
            </a:extLst>
          </p:cNvPr>
          <p:cNvSpPr/>
          <p:nvPr/>
        </p:nvSpPr>
        <p:spPr>
          <a:xfrm rot="2792315">
            <a:off x="6890594" y="4145641"/>
            <a:ext cx="1265112" cy="56206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Υπότιτλος 2">
            <a:extLst>
              <a:ext uri="{FF2B5EF4-FFF2-40B4-BE49-F238E27FC236}">
                <a16:creationId xmlns:a16="http://schemas.microsoft.com/office/drawing/2014/main" id="{85E29F6D-E3A1-59A7-3725-FF39059DE376}"/>
              </a:ext>
            </a:extLst>
          </p:cNvPr>
          <p:cNvSpPr txBox="1">
            <a:spLocks/>
          </p:cNvSpPr>
          <p:nvPr/>
        </p:nvSpPr>
        <p:spPr>
          <a:xfrm>
            <a:off x="689593" y="4886592"/>
            <a:ext cx="3722873" cy="1098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3600" dirty="0">
                <a:solidFill>
                  <a:srgbClr val="FFFF00"/>
                </a:solidFill>
              </a:rPr>
              <a:t>Ηλιακή</a:t>
            </a:r>
            <a:endParaRPr lang="el-GR" sz="3200" dirty="0">
              <a:solidFill>
                <a:srgbClr val="FFFF00"/>
              </a:solidFill>
            </a:endParaRPr>
          </a:p>
        </p:txBody>
      </p:sp>
      <p:sp>
        <p:nvSpPr>
          <p:cNvPr id="11" name="Υπότιτλος 2">
            <a:extLst>
              <a:ext uri="{FF2B5EF4-FFF2-40B4-BE49-F238E27FC236}">
                <a16:creationId xmlns:a16="http://schemas.microsoft.com/office/drawing/2014/main" id="{6A581891-2617-79A4-1D45-8B7E418DB26E}"/>
              </a:ext>
            </a:extLst>
          </p:cNvPr>
          <p:cNvSpPr txBox="1">
            <a:spLocks/>
          </p:cNvSpPr>
          <p:nvPr/>
        </p:nvSpPr>
        <p:spPr>
          <a:xfrm>
            <a:off x="6673467" y="4935103"/>
            <a:ext cx="3722873" cy="7449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3600" dirty="0">
                <a:solidFill>
                  <a:srgbClr val="FFFF00"/>
                </a:solidFill>
              </a:rPr>
              <a:t>Σεληνιακή</a:t>
            </a:r>
            <a:endParaRPr lang="el-GR" sz="3200" dirty="0">
              <a:solidFill>
                <a:srgbClr val="FFFF00"/>
              </a:solidFill>
            </a:endParaRPr>
          </a:p>
        </p:txBody>
      </p:sp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38F3AA7B-2BC1-3347-5A75-8C9F496C0D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1589" y="4182114"/>
            <a:ext cx="3172718" cy="237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5897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Εικόνα 4" descr="Εικόνα που περιέχει ουρανός, χώρος, Αστρονομικό αντικείμενο, εξωτερικός χώρος/ύπαιθρος&#10;&#10;Περιγραφή που δημιουργήθηκε αυτόματα">
            <a:extLst>
              <a:ext uri="{FF2B5EF4-FFF2-40B4-BE49-F238E27FC236}">
                <a16:creationId xmlns:a16="http://schemas.microsoft.com/office/drawing/2014/main" id="{ED1822AA-04F7-50D1-4AAA-6083F93590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656F19CB-8BB3-3F7F-64FD-022962B4F1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6613" y="216351"/>
            <a:ext cx="8366620" cy="974886"/>
          </a:xfrm>
        </p:spPr>
        <p:txBody>
          <a:bodyPr>
            <a:normAutofit/>
          </a:bodyPr>
          <a:lstStyle/>
          <a:p>
            <a:r>
              <a:rPr lang="el-GR" b="1" dirty="0">
                <a:solidFill>
                  <a:srgbClr val="FFFFFF"/>
                </a:solidFill>
              </a:rPr>
              <a:t>Έκλειψη Σελήνης 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20BF9FE2-E44B-2553-BFC3-007150B40C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3607" y="1550428"/>
            <a:ext cx="9144000" cy="1098395"/>
          </a:xfrm>
        </p:spPr>
        <p:txBody>
          <a:bodyPr>
            <a:normAutofit/>
          </a:bodyPr>
          <a:lstStyle/>
          <a:p>
            <a:r>
              <a:rPr lang="el-GR" sz="3200" dirty="0">
                <a:solidFill>
                  <a:srgbClr val="FFFFFF"/>
                </a:solidFill>
              </a:rPr>
              <a:t>Τι είναι η έκλειψη Σελήνης;</a:t>
            </a:r>
          </a:p>
        </p:txBody>
      </p:sp>
      <p:sp>
        <p:nvSpPr>
          <p:cNvPr id="4" name="Υπότιτλος 2">
            <a:extLst>
              <a:ext uri="{FF2B5EF4-FFF2-40B4-BE49-F238E27FC236}">
                <a16:creationId xmlns:a16="http://schemas.microsoft.com/office/drawing/2014/main" id="{43CE120E-3383-6CBC-AE11-B49BFBF1E516}"/>
              </a:ext>
            </a:extLst>
          </p:cNvPr>
          <p:cNvSpPr txBox="1">
            <a:spLocks/>
          </p:cNvSpPr>
          <p:nvPr/>
        </p:nvSpPr>
        <p:spPr>
          <a:xfrm>
            <a:off x="857774" y="2648823"/>
            <a:ext cx="9984298" cy="18072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3200" dirty="0">
                <a:solidFill>
                  <a:srgbClr val="FFFFFF"/>
                </a:solidFill>
              </a:rPr>
              <a:t>Έκλειψη Σελήνης είναι το φαινόμενο κατά το οποίο η Σελήνη περνά ακριβώς πίσω από τη Γη και βρίσκεται στη σκιά της με αποτέλεσμα να δέχεται λιγότερο φως</a:t>
            </a:r>
          </a:p>
        </p:txBody>
      </p:sp>
      <p:sp>
        <p:nvSpPr>
          <p:cNvPr id="8" name="Υπότιτλος 2">
            <a:extLst>
              <a:ext uri="{FF2B5EF4-FFF2-40B4-BE49-F238E27FC236}">
                <a16:creationId xmlns:a16="http://schemas.microsoft.com/office/drawing/2014/main" id="{BE338C27-7EC8-44AD-7249-78ACEAC62004}"/>
              </a:ext>
            </a:extLst>
          </p:cNvPr>
          <p:cNvSpPr txBox="1">
            <a:spLocks/>
          </p:cNvSpPr>
          <p:nvPr/>
        </p:nvSpPr>
        <p:spPr>
          <a:xfrm>
            <a:off x="1277923" y="4209177"/>
            <a:ext cx="9144000" cy="1098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 sz="3200" b="1" dirty="0">
              <a:solidFill>
                <a:srgbClr val="FF0000"/>
              </a:solidFill>
            </a:endParaRPr>
          </a:p>
        </p:txBody>
      </p:sp>
      <p:sp>
        <p:nvSpPr>
          <p:cNvPr id="9" name="Υπότιτλος 2">
            <a:extLst>
              <a:ext uri="{FF2B5EF4-FFF2-40B4-BE49-F238E27FC236}">
                <a16:creationId xmlns:a16="http://schemas.microsoft.com/office/drawing/2014/main" id="{058C63F6-28C1-E7E9-3E28-3E76D28F081C}"/>
              </a:ext>
            </a:extLst>
          </p:cNvPr>
          <p:cNvSpPr txBox="1">
            <a:spLocks/>
          </p:cNvSpPr>
          <p:nvPr/>
        </p:nvSpPr>
        <p:spPr>
          <a:xfrm>
            <a:off x="1277923" y="4558648"/>
            <a:ext cx="9144000" cy="1098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3200" b="1" dirty="0">
                <a:solidFill>
                  <a:srgbClr val="FF0000"/>
                </a:solidFill>
              </a:rPr>
              <a:t>Πριν την εξηγήσουμε πως συμβαίνει ας πούμε 2 πράγματα για τη Σελήνη </a:t>
            </a:r>
          </a:p>
        </p:txBody>
      </p:sp>
    </p:spTree>
    <p:extLst>
      <p:ext uri="{BB962C8B-B14F-4D97-AF65-F5344CB8AC3E}">
        <p14:creationId xmlns:p14="http://schemas.microsoft.com/office/powerpoint/2010/main" val="38394119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Εικόνα 4" descr="Εικόνα που περιέχει ουρανός, χώρος, Αστρονομικό αντικείμενο, εξωτερικός χώρος/ύπαιθρος&#10;&#10;Περιγραφή που δημιουργήθηκε αυτόματα">
            <a:extLst>
              <a:ext uri="{FF2B5EF4-FFF2-40B4-BE49-F238E27FC236}">
                <a16:creationId xmlns:a16="http://schemas.microsoft.com/office/drawing/2014/main" id="{ED1822AA-04F7-50D1-4AAA-6083F93590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656F19CB-8BB3-3F7F-64FD-022962B4F1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1091" y="171017"/>
            <a:ext cx="8358909" cy="1098550"/>
          </a:xfrm>
        </p:spPr>
        <p:txBody>
          <a:bodyPr>
            <a:normAutofit/>
          </a:bodyPr>
          <a:lstStyle/>
          <a:p>
            <a:r>
              <a:rPr lang="el-GR" b="1" dirty="0">
                <a:solidFill>
                  <a:srgbClr val="FFFFFF"/>
                </a:solidFill>
              </a:rPr>
              <a:t>Τι είναι η Σελήνη;</a:t>
            </a: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1B2536E3-E9C8-5BB1-D35F-06B12997AE44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73915" y="1269567"/>
            <a:ext cx="9144000" cy="1098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l-GR" sz="2400" dirty="0"/>
              <a:t>Είναι ο μοναδικός φυσικός δορυφόρος της Γης. </a:t>
            </a:r>
          </a:p>
          <a:p>
            <a:pPr algn="just"/>
            <a:r>
              <a:rPr lang="el-GR" sz="2400" dirty="0"/>
              <a:t>Απόσταση Γης-Σελήνης: ~385.000 </a:t>
            </a:r>
            <a:r>
              <a:rPr lang="en-US" sz="2400" dirty="0"/>
              <a:t>km</a:t>
            </a:r>
            <a:r>
              <a:rPr lang="el-GR" sz="2400" dirty="0"/>
              <a:t> 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E34893A5-9FFA-24D9-AA01-E2BAD0B69037}"/>
              </a:ext>
            </a:extLst>
          </p:cNvPr>
          <p:cNvSpPr txBox="1"/>
          <p:nvPr/>
        </p:nvSpPr>
        <p:spPr>
          <a:xfrm>
            <a:off x="757805" y="2253355"/>
            <a:ext cx="1005823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+mn-ea"/>
                <a:cs typeface="+mn-cs"/>
              </a:rPr>
              <a:t>Στη Σελήνη δεν υπάρχει ατμόσφαιρα!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FA9A0F-3DF8-FCAA-D810-3B2A1EA71DF2}"/>
              </a:ext>
            </a:extLst>
          </p:cNvPr>
          <p:cNvSpPr txBox="1"/>
          <p:nvPr/>
        </p:nvSpPr>
        <p:spPr>
          <a:xfrm>
            <a:off x="625886" y="3637683"/>
            <a:ext cx="61533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dirty="0"/>
              <a:t>Είναι το μοναδικό ουράνιο σώμα στο οποίο έχει πατήσει άνθρωπος μέχρι στιγμής.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E529F6-B112-19B0-2880-58A80C53C083}"/>
              </a:ext>
            </a:extLst>
          </p:cNvPr>
          <p:cNvSpPr txBox="1"/>
          <p:nvPr/>
        </p:nvSpPr>
        <p:spPr>
          <a:xfrm>
            <a:off x="673915" y="2741137"/>
            <a:ext cx="750535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l-GR" sz="2400" dirty="0"/>
              <a:t>Αποτελείται από πολλά βουνά, κοιλάδες, και </a:t>
            </a:r>
            <a:endParaRPr lang="en-GB" sz="2400" dirty="0"/>
          </a:p>
          <a:p>
            <a:pPr algn="just"/>
            <a:r>
              <a:rPr lang="el-GR" sz="2400" dirty="0"/>
              <a:t>τεράστιους κρατήρες από συγκρούσεις αστεροειδών.</a:t>
            </a:r>
          </a:p>
        </p:txBody>
      </p:sp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96BE37DD-939B-9555-10E0-FE9BF4D3B3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5075" y="1269567"/>
            <a:ext cx="4786905" cy="3646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4871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Εικόνα 4" descr="Εικόνα που περιέχει ουρανός, χώρος, Αστρονομικό αντικείμενο, εξωτερικός χώρος/ύπαιθρος&#10;&#10;Περιγραφή που δημιουργήθηκε αυτόματα">
            <a:extLst>
              <a:ext uri="{FF2B5EF4-FFF2-40B4-BE49-F238E27FC236}">
                <a16:creationId xmlns:a16="http://schemas.microsoft.com/office/drawing/2014/main" id="{ED1822AA-04F7-50D1-4AAA-6083F93590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656F19CB-8BB3-3F7F-64FD-022962B4F1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6608" y="98234"/>
            <a:ext cx="9284208" cy="1255078"/>
          </a:xfrm>
        </p:spPr>
        <p:txBody>
          <a:bodyPr>
            <a:normAutofit/>
          </a:bodyPr>
          <a:lstStyle/>
          <a:p>
            <a:r>
              <a:rPr lang="el-GR" b="1" dirty="0">
                <a:solidFill>
                  <a:srgbClr val="FFFFFF"/>
                </a:solidFill>
              </a:rPr>
              <a:t>Πως γεννήθηκε η Σελήνη;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20BF9FE2-E44B-2553-BFC3-007150B40C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88008" y="5097770"/>
            <a:ext cx="9144000" cy="1098395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rgbClr val="FFFFFF"/>
                </a:solidFill>
              </a:rPr>
              <a:t>Υπεύθυνή για την γέννησης της είναι μια σύγκρουση και </a:t>
            </a:r>
            <a:r>
              <a:rPr lang="el-GR" b="1" dirty="0">
                <a:solidFill>
                  <a:srgbClr val="FFFFFF"/>
                </a:solidFill>
              </a:rPr>
              <a:t>φυσικά</a:t>
            </a:r>
            <a:r>
              <a:rPr lang="el-GR" dirty="0">
                <a:solidFill>
                  <a:srgbClr val="FFFFFF"/>
                </a:solidFill>
              </a:rPr>
              <a:t> η βαρύτητα της Γης</a:t>
            </a:r>
          </a:p>
        </p:txBody>
      </p:sp>
      <p:pic>
        <p:nvPicPr>
          <p:cNvPr id="4" name="Εικόνα 3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1A50AA45-CC01-4D61-8E3C-8F4C07F763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897" y="1259522"/>
            <a:ext cx="6891402" cy="3775355"/>
          </a:xfrm>
          <a:prstGeom prst="rect">
            <a:avLst/>
          </a:prstGeom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id="{8F9FCBC2-3184-9C4D-65CE-AEA75421914F}"/>
              </a:ext>
            </a:extLst>
          </p:cNvPr>
          <p:cNvSpPr txBox="1"/>
          <p:nvPr/>
        </p:nvSpPr>
        <p:spPr>
          <a:xfrm>
            <a:off x="1588008" y="3013500"/>
            <a:ext cx="10058237" cy="830997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0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l-GR" sz="2400" dirty="0"/>
              <a:t>Σχηματίστηκε 4,5 δις χρόνια πριν, όταν στη Γη συνετρίβη ένα αντικείμενο στο μέγεθος του Άρη.</a:t>
            </a:r>
          </a:p>
        </p:txBody>
      </p:sp>
    </p:spTree>
    <p:extLst>
      <p:ext uri="{BB962C8B-B14F-4D97-AF65-F5344CB8AC3E}">
        <p14:creationId xmlns:p14="http://schemas.microsoft.com/office/powerpoint/2010/main" val="1438579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Εικόνα 4" descr="Εικόνα που περιέχει ουρανός, χώρος, Αστρονομικό αντικείμενο, εξωτερικός χώρος/ύπαιθρος&#10;&#10;Περιγραφή που δημιουργήθηκε αυτόματα">
            <a:extLst>
              <a:ext uri="{FF2B5EF4-FFF2-40B4-BE49-F238E27FC236}">
                <a16:creationId xmlns:a16="http://schemas.microsoft.com/office/drawing/2014/main" id="{ED1822AA-04F7-50D1-4AAA-6083F93590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-213772"/>
            <a:ext cx="12191980" cy="6857999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656F19CB-8BB3-3F7F-64FD-022962B4F1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5168" y="116522"/>
            <a:ext cx="8534400" cy="871030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rgbClr val="FFFFFF"/>
                </a:solidFill>
              </a:rPr>
              <a:t>Σελήνη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20BF9FE2-E44B-2553-BFC3-007150B40C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937729"/>
            <a:ext cx="9144000" cy="678837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rgbClr val="FFFFFF"/>
                </a:solidFill>
              </a:rPr>
              <a:t>Η Σελήνη περιφέρεται γύρω από τη Γη σε κυκλική τροχιά</a:t>
            </a:r>
          </a:p>
        </p:txBody>
      </p:sp>
      <p:pic>
        <p:nvPicPr>
          <p:cNvPr id="8" name="Εικόνα 7" descr="Εικόνα που περιέχει κύκλος, χώρος, σκοτάδι, σφαίρα">
            <a:extLst>
              <a:ext uri="{FF2B5EF4-FFF2-40B4-BE49-F238E27FC236}">
                <a16:creationId xmlns:a16="http://schemas.microsoft.com/office/drawing/2014/main" id="{DC4049FF-0155-BFCF-612D-16F53B1639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9" y="1441797"/>
            <a:ext cx="6160197" cy="312087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270DA1E-8DCB-39EC-9748-73E62EDC123E}"/>
              </a:ext>
            </a:extLst>
          </p:cNvPr>
          <p:cNvSpPr txBox="1"/>
          <p:nvPr/>
        </p:nvSpPr>
        <p:spPr>
          <a:xfrm>
            <a:off x="6418781" y="4402138"/>
            <a:ext cx="555171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l-GR" sz="2400" dirty="0"/>
          </a:p>
          <a:p>
            <a:r>
              <a:rPr lang="el-GR" sz="2400" dirty="0"/>
              <a:t>Χρειάζονται 29,5 ημέρες για</a:t>
            </a:r>
            <a:r>
              <a:rPr lang="en-GB" sz="2400" dirty="0"/>
              <a:t> </a:t>
            </a:r>
            <a:r>
              <a:rPr lang="el-GR" sz="2400" dirty="0"/>
              <a:t>τη Σελήνη να γυρίσει  γύρω από τη Γη .Επίσης βλέπουμε πάντα</a:t>
            </a:r>
            <a:r>
              <a:rPr lang="en-GB" sz="2400" dirty="0"/>
              <a:t> </a:t>
            </a:r>
            <a:r>
              <a:rPr lang="el-GR" sz="2400" dirty="0"/>
              <a:t>ίδια πλευρά του</a:t>
            </a:r>
            <a:r>
              <a:rPr lang="en-GB" sz="2400" dirty="0"/>
              <a:t> </a:t>
            </a:r>
            <a:r>
              <a:rPr lang="el-GR" sz="2400" dirty="0"/>
              <a:t>φεγγάρι. (Δεν βλέπουμε ποτέ</a:t>
            </a:r>
            <a:r>
              <a:rPr lang="en-GB" sz="2400" dirty="0"/>
              <a:t> </a:t>
            </a:r>
            <a:r>
              <a:rPr lang="el-GR" sz="2400" dirty="0"/>
              <a:t>την  πίσω πλευρά)</a:t>
            </a:r>
          </a:p>
        </p:txBody>
      </p:sp>
      <p:sp>
        <p:nvSpPr>
          <p:cNvPr id="18" name="Υπότιτλος 2">
            <a:extLst>
              <a:ext uri="{FF2B5EF4-FFF2-40B4-BE49-F238E27FC236}">
                <a16:creationId xmlns:a16="http://schemas.microsoft.com/office/drawing/2014/main" id="{52BE86DD-BD71-B8CF-593C-34008EE47C08}"/>
              </a:ext>
            </a:extLst>
          </p:cNvPr>
          <p:cNvSpPr txBox="1">
            <a:spLocks/>
          </p:cNvSpPr>
          <p:nvPr/>
        </p:nvSpPr>
        <p:spPr>
          <a:xfrm>
            <a:off x="5868955" y="2062870"/>
            <a:ext cx="6199298" cy="11523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800" b="1" dirty="0">
                <a:solidFill>
                  <a:srgbClr val="FFFFFF"/>
                </a:solidFill>
              </a:rPr>
              <a:t>Τι παρατηρείται για </a:t>
            </a:r>
          </a:p>
          <a:p>
            <a:r>
              <a:rPr lang="el-GR" sz="2800" b="1" dirty="0">
                <a:solidFill>
                  <a:srgbClr val="FFFFFF"/>
                </a:solidFill>
              </a:rPr>
              <a:t>την τροχιά της Σελήνης; </a:t>
            </a:r>
          </a:p>
        </p:txBody>
      </p:sp>
      <p:pic>
        <p:nvPicPr>
          <p:cNvPr id="20" name="Εικόνα 19">
            <a:extLst>
              <a:ext uri="{FF2B5EF4-FFF2-40B4-BE49-F238E27FC236}">
                <a16:creationId xmlns:a16="http://schemas.microsoft.com/office/drawing/2014/main" id="{D90F0558-80DC-804F-252F-CFA5BCA3C5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841" y="4012625"/>
            <a:ext cx="5533975" cy="2700029"/>
          </a:xfrm>
          <a:prstGeom prst="rect">
            <a:avLst/>
          </a:prstGeom>
        </p:spPr>
      </p:pic>
      <p:sp>
        <p:nvSpPr>
          <p:cNvPr id="21" name="Υπότιτλος 2">
            <a:extLst>
              <a:ext uri="{FF2B5EF4-FFF2-40B4-BE49-F238E27FC236}">
                <a16:creationId xmlns:a16="http://schemas.microsoft.com/office/drawing/2014/main" id="{F102DA52-C0B3-0891-0227-432FCAF16A08}"/>
              </a:ext>
            </a:extLst>
          </p:cNvPr>
          <p:cNvSpPr txBox="1">
            <a:spLocks/>
          </p:cNvSpPr>
          <p:nvPr/>
        </p:nvSpPr>
        <p:spPr>
          <a:xfrm>
            <a:off x="1103814" y="2972727"/>
            <a:ext cx="10382440" cy="3419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4000" b="1" dirty="0">
                <a:solidFill>
                  <a:srgbClr val="FF0000"/>
                </a:solidFill>
              </a:rPr>
              <a:t>Περισσότερα για την Σελήνη όταν κάνουμε για το Ηλιακό μας σύστημα ( Δεκέμβριος </a:t>
            </a:r>
            <a:r>
              <a:rPr lang="en-GB" sz="4000" b="1" dirty="0">
                <a:solidFill>
                  <a:srgbClr val="FF0000"/>
                </a:solidFill>
              </a:rPr>
              <a:t>spoiler) </a:t>
            </a:r>
            <a:endParaRPr lang="el-GR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483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7" grpId="0"/>
      <p:bldP spid="18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Εικόνα 4" descr="Εικόνα που περιέχει ουρανός, χώρος, Αστρονομικό αντικείμενο, εξωτερικός χώρος/ύπαιθρος&#10;&#10;Περιγραφή που δημιουργήθηκε αυτόματα">
            <a:extLst>
              <a:ext uri="{FF2B5EF4-FFF2-40B4-BE49-F238E27FC236}">
                <a16:creationId xmlns:a16="http://schemas.microsoft.com/office/drawing/2014/main" id="{ED1822AA-04F7-50D1-4AAA-6083F93590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4" name="Τίτλος 1">
            <a:extLst>
              <a:ext uri="{FF2B5EF4-FFF2-40B4-BE49-F238E27FC236}">
                <a16:creationId xmlns:a16="http://schemas.microsoft.com/office/drawing/2014/main" id="{6F241DCE-82BF-178D-2F8A-DF1F2AED5982}"/>
              </a:ext>
            </a:extLst>
          </p:cNvPr>
          <p:cNvSpPr txBox="1">
            <a:spLocks/>
          </p:cNvSpPr>
          <p:nvPr/>
        </p:nvSpPr>
        <p:spPr>
          <a:xfrm>
            <a:off x="1652016" y="0"/>
            <a:ext cx="9144000" cy="9624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b="1" dirty="0">
                <a:solidFill>
                  <a:srgbClr val="FFFFFF"/>
                </a:solidFill>
              </a:rPr>
              <a:t>Έκλειψη Σελήνης</a:t>
            </a:r>
          </a:p>
        </p:txBody>
      </p:sp>
      <p:pic>
        <p:nvPicPr>
          <p:cNvPr id="8" name="Ηλεκτρονικά πολυμέσα 7" title="Lunar Eclipse 101 | National Geographic">
            <a:hlinkClick r:id="" action="ppaction://media"/>
            <a:extLst>
              <a:ext uri="{FF2B5EF4-FFF2-40B4-BE49-F238E27FC236}">
                <a16:creationId xmlns:a16="http://schemas.microsoft.com/office/drawing/2014/main" id="{EC198152-A825-F4B8-49BA-1F9325D4328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96848" y="962469"/>
            <a:ext cx="9426771" cy="5326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3634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Εικόνα 4" descr="Εικόνα που περιέχει ουρανός, χώρος, Αστρονομικό αντικείμενο, εξωτερικός χώρος/ύπαιθρος&#10;&#10;Περιγραφή που δημιουργήθηκε αυτόματα">
            <a:extLst>
              <a:ext uri="{FF2B5EF4-FFF2-40B4-BE49-F238E27FC236}">
                <a16:creationId xmlns:a16="http://schemas.microsoft.com/office/drawing/2014/main" id="{ED1822AA-04F7-50D1-4AAA-6083F93590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64656"/>
            <a:ext cx="12191980" cy="6857999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656F19CB-8BB3-3F7F-64FD-022962B4F1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8548" y="64656"/>
            <a:ext cx="7994904" cy="871030"/>
          </a:xfrm>
        </p:spPr>
        <p:txBody>
          <a:bodyPr>
            <a:normAutofit fontScale="90000"/>
          </a:bodyPr>
          <a:lstStyle/>
          <a:p>
            <a:r>
              <a:rPr lang="el-GR" b="1" dirty="0">
                <a:solidFill>
                  <a:srgbClr val="FFFFFF"/>
                </a:solidFill>
              </a:rPr>
              <a:t>Έκλειψη Σελήνης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20BF9FE2-E44B-2553-BFC3-007150B40C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61644"/>
            <a:ext cx="9144000" cy="796228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rgbClr val="FFFFFF"/>
                </a:solidFill>
              </a:rPr>
              <a:t>Ανάλογα με το που βρίσκεται η σελήνη στη σκιά της Γης έχουμε 3 ειδών Σεληνιακών εκλείψεων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20BB9AA0-BE4E-ED56-C1FF-451B31BBB3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144" y="780321"/>
            <a:ext cx="7536536" cy="3481066"/>
          </a:xfrm>
          <a:prstGeom prst="rect">
            <a:avLst/>
          </a:prstGeom>
        </p:spPr>
      </p:pic>
      <p:sp>
        <p:nvSpPr>
          <p:cNvPr id="8" name="Υπότιτλος 2">
            <a:extLst>
              <a:ext uri="{FF2B5EF4-FFF2-40B4-BE49-F238E27FC236}">
                <a16:creationId xmlns:a16="http://schemas.microsoft.com/office/drawing/2014/main" id="{34AF2D71-1F36-73FB-ECC1-B2132E51F205}"/>
              </a:ext>
            </a:extLst>
          </p:cNvPr>
          <p:cNvSpPr txBox="1">
            <a:spLocks/>
          </p:cNvSpPr>
          <p:nvPr/>
        </p:nvSpPr>
        <p:spPr>
          <a:xfrm>
            <a:off x="1672412" y="5032343"/>
            <a:ext cx="9144000" cy="520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b="1" dirty="0">
                <a:solidFill>
                  <a:srgbClr val="FF0000"/>
                </a:solidFill>
              </a:rPr>
              <a:t>Την ολική όταν η Σελήνη βρίσκεται στην Σκιά ( έντονο μαύρο) </a:t>
            </a:r>
          </a:p>
        </p:txBody>
      </p:sp>
      <p:sp>
        <p:nvSpPr>
          <p:cNvPr id="9" name="Υπότιτλος 2">
            <a:extLst>
              <a:ext uri="{FF2B5EF4-FFF2-40B4-BE49-F238E27FC236}">
                <a16:creationId xmlns:a16="http://schemas.microsoft.com/office/drawing/2014/main" id="{2568EB06-8B67-786F-6AA9-48055EBC63E9}"/>
              </a:ext>
            </a:extLst>
          </p:cNvPr>
          <p:cNvSpPr txBox="1">
            <a:spLocks/>
          </p:cNvSpPr>
          <p:nvPr/>
        </p:nvSpPr>
        <p:spPr>
          <a:xfrm>
            <a:off x="989660" y="5430055"/>
            <a:ext cx="10202596" cy="775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b="1" dirty="0">
                <a:solidFill>
                  <a:srgbClr val="7030A0"/>
                </a:solidFill>
              </a:rPr>
              <a:t>Την μερική όταν η Σελήνη βρίσκεται κατά ένα μέρος στην σκιά (έντονο μαύρο) και ένα στην παρασκιά ( γκρι) </a:t>
            </a:r>
          </a:p>
        </p:txBody>
      </p:sp>
      <p:sp>
        <p:nvSpPr>
          <p:cNvPr id="11" name="Υπότιτλος 2">
            <a:extLst>
              <a:ext uri="{FF2B5EF4-FFF2-40B4-BE49-F238E27FC236}">
                <a16:creationId xmlns:a16="http://schemas.microsoft.com/office/drawing/2014/main" id="{D3953867-629F-33EA-E607-835D774F7DBA}"/>
              </a:ext>
            </a:extLst>
          </p:cNvPr>
          <p:cNvSpPr txBox="1">
            <a:spLocks/>
          </p:cNvSpPr>
          <p:nvPr/>
        </p:nvSpPr>
        <p:spPr>
          <a:xfrm>
            <a:off x="1422476" y="6164682"/>
            <a:ext cx="9458884" cy="520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b="1" dirty="0">
                <a:solidFill>
                  <a:srgbClr val="00B050"/>
                </a:solidFill>
              </a:rPr>
              <a:t>Την έκλειψη παρασκιάς όταν η Σελήνη βρίσκεται στην παρασκιά ( γκρι) </a:t>
            </a:r>
          </a:p>
        </p:txBody>
      </p:sp>
    </p:spTree>
    <p:extLst>
      <p:ext uri="{BB962C8B-B14F-4D97-AF65-F5344CB8AC3E}">
        <p14:creationId xmlns:p14="http://schemas.microsoft.com/office/powerpoint/2010/main" val="30353136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Εικόνα 4" descr="Εικόνα που περιέχει ουρανός, χώρος, Αστρονομικό αντικείμενο, εξωτερικός χώρος/ύπαιθρος&#10;&#10;Περιγραφή που δημιουργήθηκε αυτόματα">
            <a:extLst>
              <a:ext uri="{FF2B5EF4-FFF2-40B4-BE49-F238E27FC236}">
                <a16:creationId xmlns:a16="http://schemas.microsoft.com/office/drawing/2014/main" id="{ED1822AA-04F7-50D1-4AAA-6083F93590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20BF9FE2-E44B-2553-BFC3-007150B40C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5400" y="968934"/>
            <a:ext cx="9144000" cy="686916"/>
          </a:xfrm>
        </p:spPr>
        <p:txBody>
          <a:bodyPr>
            <a:normAutofit/>
          </a:bodyPr>
          <a:lstStyle/>
          <a:p>
            <a:r>
              <a:rPr lang="el-GR" sz="2800" dirty="0">
                <a:solidFill>
                  <a:srgbClr val="FFFFFF"/>
                </a:solidFill>
              </a:rPr>
              <a:t>Κάθε ποτέ έχουμε εκλείψεις σελήνης; </a:t>
            </a:r>
          </a:p>
        </p:txBody>
      </p:sp>
      <p:sp>
        <p:nvSpPr>
          <p:cNvPr id="4" name="Τίτλος 1">
            <a:extLst>
              <a:ext uri="{FF2B5EF4-FFF2-40B4-BE49-F238E27FC236}">
                <a16:creationId xmlns:a16="http://schemas.microsoft.com/office/drawing/2014/main" id="{509D3AA7-A0F5-D6A0-902C-93C590B4C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2016" y="0"/>
            <a:ext cx="9144000" cy="962469"/>
          </a:xfrm>
        </p:spPr>
        <p:txBody>
          <a:bodyPr>
            <a:normAutofit/>
          </a:bodyPr>
          <a:lstStyle/>
          <a:p>
            <a:r>
              <a:rPr lang="el-GR" b="1" dirty="0">
                <a:solidFill>
                  <a:srgbClr val="FFFFFF"/>
                </a:solidFill>
              </a:rPr>
              <a:t>Έκλειψη Σελήνης</a:t>
            </a:r>
          </a:p>
        </p:txBody>
      </p:sp>
      <p:sp>
        <p:nvSpPr>
          <p:cNvPr id="8" name="Υπότιτλος 2">
            <a:extLst>
              <a:ext uri="{FF2B5EF4-FFF2-40B4-BE49-F238E27FC236}">
                <a16:creationId xmlns:a16="http://schemas.microsoft.com/office/drawing/2014/main" id="{B4FDBCDE-9437-14D9-4A23-7B2085F96D72}"/>
              </a:ext>
            </a:extLst>
          </p:cNvPr>
          <p:cNvSpPr txBox="1">
            <a:spLocks/>
          </p:cNvSpPr>
          <p:nvPr/>
        </p:nvSpPr>
        <p:spPr>
          <a:xfrm>
            <a:off x="1377696" y="1737361"/>
            <a:ext cx="9841992" cy="10881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>
                <a:solidFill>
                  <a:srgbClr val="FFFFFF"/>
                </a:solidFill>
              </a:rPr>
              <a:t>Από τέσσερις έως επτά φορές το χρόνο, αφού η Γη, η Σελήνη και ο Ήλιος μας παρατάσσονται ακριβώς για να δημιουργήσουν την  εκπληκτική παράσταση σκιών σε κοσμική κλίμακα, γνωστή και ως έκλειψη. </a:t>
            </a:r>
          </a:p>
        </p:txBody>
      </p:sp>
      <p:sp>
        <p:nvSpPr>
          <p:cNvPr id="9" name="Υπότιτλος 2">
            <a:extLst>
              <a:ext uri="{FF2B5EF4-FFF2-40B4-BE49-F238E27FC236}">
                <a16:creationId xmlns:a16="http://schemas.microsoft.com/office/drawing/2014/main" id="{BF50E616-A643-BE22-D884-BC2696928564}"/>
              </a:ext>
            </a:extLst>
          </p:cNvPr>
          <p:cNvSpPr txBox="1">
            <a:spLocks/>
          </p:cNvSpPr>
          <p:nvPr/>
        </p:nvSpPr>
        <p:spPr>
          <a:xfrm>
            <a:off x="1726692" y="4337599"/>
            <a:ext cx="9144000" cy="6869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800" dirty="0">
                <a:solidFill>
                  <a:srgbClr val="FFFFFF"/>
                </a:solidFill>
              </a:rPr>
              <a:t>Γιατί δεν έχουμε έκλειψη κάθε μηνά αφού έχουμε πανσέληνο κάθε μηνά;</a:t>
            </a:r>
          </a:p>
        </p:txBody>
      </p:sp>
      <p:sp>
        <p:nvSpPr>
          <p:cNvPr id="11" name="Υπότιτλος 2">
            <a:extLst>
              <a:ext uri="{FF2B5EF4-FFF2-40B4-BE49-F238E27FC236}">
                <a16:creationId xmlns:a16="http://schemas.microsoft.com/office/drawing/2014/main" id="{7D326A0C-9002-87DF-F21B-813F953B5E58}"/>
              </a:ext>
            </a:extLst>
          </p:cNvPr>
          <p:cNvSpPr txBox="1">
            <a:spLocks/>
          </p:cNvSpPr>
          <p:nvPr/>
        </p:nvSpPr>
        <p:spPr>
          <a:xfrm>
            <a:off x="1295400" y="5281217"/>
            <a:ext cx="9144000" cy="68691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b="1" dirty="0">
                <a:solidFill>
                  <a:srgbClr val="FF0000"/>
                </a:solidFill>
              </a:rPr>
              <a:t>Η τροχιά της σελήνης φταίει!! </a:t>
            </a:r>
            <a:r>
              <a:rPr lang="el-GR" dirty="0">
                <a:solidFill>
                  <a:srgbClr val="FFFFFF"/>
                </a:solidFill>
              </a:rPr>
              <a:t>Αυτή η κλίση είναι ο λόγος που έχουμε περιστασιακές εκλείψεις αντί για εκλείψεις κάθε μήνα.</a:t>
            </a:r>
          </a:p>
        </p:txBody>
      </p:sp>
      <p:sp>
        <p:nvSpPr>
          <p:cNvPr id="14" name="Υπότιτλος 2">
            <a:extLst>
              <a:ext uri="{FF2B5EF4-FFF2-40B4-BE49-F238E27FC236}">
                <a16:creationId xmlns:a16="http://schemas.microsoft.com/office/drawing/2014/main" id="{505DA1F9-2DBD-B3A3-A71E-F98A9C50B6EB}"/>
              </a:ext>
            </a:extLst>
          </p:cNvPr>
          <p:cNvSpPr txBox="1">
            <a:spLocks/>
          </p:cNvSpPr>
          <p:nvPr/>
        </p:nvSpPr>
        <p:spPr>
          <a:xfrm>
            <a:off x="1652016" y="3056994"/>
            <a:ext cx="9144000" cy="6869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800" dirty="0">
                <a:solidFill>
                  <a:srgbClr val="FFFFFF"/>
                </a:solidFill>
              </a:rPr>
              <a:t>Σε τι φάση πρέπει να είναι η Σελήνη για να έχουμε έκλειψη;</a:t>
            </a:r>
          </a:p>
        </p:txBody>
      </p:sp>
      <p:sp>
        <p:nvSpPr>
          <p:cNvPr id="15" name="Υπότιτλος 2">
            <a:extLst>
              <a:ext uri="{FF2B5EF4-FFF2-40B4-BE49-F238E27FC236}">
                <a16:creationId xmlns:a16="http://schemas.microsoft.com/office/drawing/2014/main" id="{FE3EA5BD-8FA1-C048-3B3C-CA476FB3072C}"/>
              </a:ext>
            </a:extLst>
          </p:cNvPr>
          <p:cNvSpPr txBox="1">
            <a:spLocks/>
          </p:cNvSpPr>
          <p:nvPr/>
        </p:nvSpPr>
        <p:spPr>
          <a:xfrm>
            <a:off x="1886712" y="3644218"/>
            <a:ext cx="9144000" cy="6869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>
                <a:solidFill>
                  <a:srgbClr val="FFFFFF"/>
                </a:solidFill>
              </a:rPr>
              <a:t>Η έκλειψη είναι δυνατή μονάχα σε νύχτα με πανσέληνο.</a:t>
            </a:r>
          </a:p>
        </p:txBody>
      </p:sp>
    </p:spTree>
    <p:extLst>
      <p:ext uri="{BB962C8B-B14F-4D97-AF65-F5344CB8AC3E}">
        <p14:creationId xmlns:p14="http://schemas.microsoft.com/office/powerpoint/2010/main" val="21639874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9" grpId="0"/>
      <p:bldP spid="11" grpId="0"/>
      <p:bldP spid="15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796</Words>
  <Application>Microsoft Office PowerPoint</Application>
  <PresentationFormat>Ευρεία οθόνη</PresentationFormat>
  <Paragraphs>65</Paragraphs>
  <Slides>14</Slides>
  <Notes>2</Notes>
  <HiddenSlides>0</HiddenSlides>
  <MMClips>1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Θέμα του Office</vt:lpstr>
      <vt:lpstr>Παρουσίαση του PowerPoint</vt:lpstr>
      <vt:lpstr>Έκλειψη Σελήνης </vt:lpstr>
      <vt:lpstr>Έκλειψη Σελήνης </vt:lpstr>
      <vt:lpstr>Τι είναι η Σελήνη;</vt:lpstr>
      <vt:lpstr>Πως γεννήθηκε η Σελήνη;</vt:lpstr>
      <vt:lpstr>Σελήνη</vt:lpstr>
      <vt:lpstr>Παρουσίαση του PowerPoint</vt:lpstr>
      <vt:lpstr>Έκλειψη Σελήνης</vt:lpstr>
      <vt:lpstr>Έκλειψη Σελήνης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Nikolaos Patrikios</dc:creator>
  <cp:lastModifiedBy>Nikolaos Patrikios</cp:lastModifiedBy>
  <cp:revision>7</cp:revision>
  <dcterms:created xsi:type="dcterms:W3CDTF">2023-10-29T20:07:28Z</dcterms:created>
  <dcterms:modified xsi:type="dcterms:W3CDTF">2023-11-01T17:18:19Z</dcterms:modified>
</cp:coreProperties>
</file>