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3" r:id="rId5"/>
    <p:sldId id="265" r:id="rId6"/>
    <p:sldId id="266" r:id="rId7"/>
    <p:sldId id="284" r:id="rId8"/>
    <p:sldId id="292" r:id="rId9"/>
    <p:sldId id="267" r:id="rId10"/>
    <p:sldId id="269" r:id="rId11"/>
    <p:sldId id="282" r:id="rId12"/>
    <p:sldId id="270" r:id="rId13"/>
    <p:sldId id="291" r:id="rId14"/>
    <p:sldId id="286" r:id="rId15"/>
    <p:sldId id="285" r:id="rId16"/>
    <p:sldId id="287" r:id="rId17"/>
    <p:sldId id="28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17/10/2023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E%BD%CF%84%CE%AC%CF%81%CE%B7%CF%8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D%CF%84%CE%AC%CF%81%CE%B7%CF%82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el.wikipedia.org/wiki/%CE%9C%CF%80%CE%B5%CF%84%CE%B5%CE%BB%CE%B3%CE%BA%CE%AD%CE%B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D%CE%AC%CE%BD%CE%BF%CF%82_%CE%B1%CF%83%CF%84%CE%AD%CF%81%CE%B1%CF%82" TargetMode="External"/><Relationship Id="rId5" Type="http://schemas.openxmlformats.org/officeDocument/2006/relationships/hyperlink" Target="https://el.wikipedia.org/wiki/%CE%A5%CF%80%CE%B5%CF%81%CE%B3%CE%AF%CE%B3%CE%B1%CE%BD%CF%84%CE%B1%CF%82_%CE%B1%CF%83%CF%84%CE%AD%CF%81%CE%B1%CF%82" TargetMode="External"/><Relationship Id="rId4" Type="http://schemas.openxmlformats.org/officeDocument/2006/relationships/hyperlink" Target="https://el.wikipedia.org/wiki/%CE%93%CE%AF%CE%B3%CE%B1%CE%BD%CF%84%CE%B1%CF%82_%CE%B1%CF%83%CF%84%CE%AD%CF%81%CE%B1%CF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l.wikipedia.org/wiki/%CE%95%CE%B3%CE%B3%CF%8D%CF%84%CE%B1%CF%84%CE%BF%CF%82_%CE%9A%CE%B5%CE%BD%CF%84%CE%B1%CF%8D%CF%81%CE%BF%CF%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HIV96uXK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71670" y="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ΣΥΜΠΑΝ</a:t>
            </a:r>
            <a:endParaRPr lang="en-US" sz="28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57148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Όταν λέμε τη λέξη </a:t>
            </a:r>
            <a:r>
              <a:rPr lang="el-GR" sz="2800" u="sng" dirty="0" smtClean="0"/>
              <a:t>σύμπαν</a:t>
            </a:r>
            <a:r>
              <a:rPr lang="el-GR" sz="2800" dirty="0" smtClean="0"/>
              <a:t> εννοούμε τα …πάντα δηλαδή την γη, όλα τα αστέρια που υπάρχουν…… τις  σκέψεις μας ..</a:t>
            </a:r>
            <a:r>
              <a:rPr lang="el-GR" sz="2800" u="sng" dirty="0" smtClean="0"/>
              <a:t>τα πάντα</a:t>
            </a:r>
            <a:r>
              <a:rPr lang="el-GR" sz="2800" dirty="0" smtClean="0"/>
              <a:t>…. 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5842337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Όταν λέμε τη λέξη </a:t>
            </a:r>
            <a:r>
              <a:rPr lang="el-GR" sz="2000" u="sng" dirty="0" smtClean="0"/>
              <a:t>σύμπαν</a:t>
            </a:r>
            <a:r>
              <a:rPr lang="el-GR" sz="2000" dirty="0" smtClean="0"/>
              <a:t> εννοούμε τα …</a:t>
            </a:r>
            <a:r>
              <a:rPr lang="el-GR" sz="2000" u="sng" dirty="0" smtClean="0"/>
              <a:t>πάντα</a:t>
            </a:r>
            <a:r>
              <a:rPr lang="el-GR" sz="2000" dirty="0" smtClean="0"/>
              <a:t> δηλαδή όλα τα υλικά σώματα …..και όλη την ενέργεια που υπάρχει….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3116"/>
            <a:ext cx="36459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3257020" cy="23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617373"/>
            <a:ext cx="2571736" cy="25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939784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πλανήτες</a:t>
            </a:r>
            <a:endParaRPr lang="en-US" sz="36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714348" y="1428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Όμως …υπάρχουν και οι </a:t>
            </a:r>
            <a:r>
              <a:rPr lang="el-GR" sz="2400" b="1" dirty="0" smtClean="0"/>
              <a:t>ορφανοί </a:t>
            </a:r>
            <a:r>
              <a:rPr lang="el-GR" sz="2400" dirty="0" smtClean="0"/>
              <a:t> </a:t>
            </a:r>
            <a:r>
              <a:rPr lang="el-GR" sz="2400" b="1" dirty="0" smtClean="0"/>
              <a:t>πλανήτες</a:t>
            </a:r>
            <a:r>
              <a:rPr lang="el-GR" sz="2400" dirty="0" smtClean="0"/>
              <a:t>, που δεν περιφέρονται γύρω από κάποιο…αστερι…..</a:t>
            </a:r>
            <a:r>
              <a:rPr lang="el-GR" sz="2400" b="1" dirty="0" smtClean="0"/>
              <a:t>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14800"/>
            <a:ext cx="571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939784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πλανήτες</a:t>
            </a:r>
            <a:endParaRPr lang="en-US" sz="36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714348" y="142873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Την </a:t>
            </a:r>
            <a:r>
              <a:rPr lang="el-GR" sz="2400" u="sng" dirty="0" smtClean="0"/>
              <a:t>νύχτα  από την γη μπορούμε να δούμε </a:t>
            </a:r>
            <a:r>
              <a:rPr lang="el-GR" sz="2400" dirty="0" smtClean="0"/>
              <a:t>με γυμνό  μάτι μόνο τους πλανήτες του δικού μας ηλιακού συστήματος. Δηλαδή τους πλανήτες που γυρίζουν γύρω από τον ήλιο μας…. </a:t>
            </a:r>
          </a:p>
          <a:p>
            <a:r>
              <a:rPr lang="el-GR" sz="2400" dirty="0" smtClean="0"/>
              <a:t>Αυτούς </a:t>
            </a:r>
            <a:r>
              <a:rPr lang="el-GR" sz="2400" u="sng" dirty="0" smtClean="0"/>
              <a:t>τους  πλανήτες  που βρίσκονται  κοντά μας ,</a:t>
            </a:r>
            <a:r>
              <a:rPr lang="el-GR" sz="2400" dirty="0" smtClean="0"/>
              <a:t>   τους βλέπουμε….. γιατί  φωτίζονται από τον ήλιο…….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14800"/>
            <a:ext cx="571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714356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/>
              <a:t>Πλανητικό σύστημα  </a:t>
            </a:r>
            <a:r>
              <a:rPr lang="el-GR" sz="2400" dirty="0" smtClean="0"/>
              <a:t>είναι ένα αστέρι μαζί με τους πλανήτες του, που γυρνάνε γύρω από αυτό το αστέρι.</a:t>
            </a:r>
          </a:p>
          <a:p>
            <a:endParaRPr lang="el-GR" sz="2400" dirty="0" smtClean="0"/>
          </a:p>
          <a:p>
            <a:r>
              <a:rPr lang="el-GR" sz="2400" dirty="0" smtClean="0"/>
              <a:t>Το δικό μας πλανητικό σύστημα  που βρίσκεται και η γη φαίνεται στην παρακάτω εικόνα….. και το ονομάζουμε  ηλιακό σύστημα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357694"/>
            <a:ext cx="4094909" cy="22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257544" cy="631844"/>
          </a:xfrm>
        </p:spPr>
        <p:txBody>
          <a:bodyPr>
            <a:normAutofit/>
          </a:bodyPr>
          <a:lstStyle/>
          <a:p>
            <a:r>
              <a:rPr lang="el-GR" sz="2800" b="1" smtClean="0">
                <a:solidFill>
                  <a:srgbClr val="FF0000"/>
                </a:solidFill>
              </a:rPr>
              <a:t>Πλανητικό σύστημα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143248"/>
            <a:ext cx="4812911" cy="348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7857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Ηλιακό σύστημα – πλανητικό σύστημα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143" y="714356"/>
            <a:ext cx="948177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785918" y="6027003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 ήλιος φωτίζει ….τους πλανήτες που γυρίζουν γύρω από αυτόν…..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4000496" y="1357298"/>
            <a:ext cx="350046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357950" y="1428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Μέρα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4643438" y="1214422"/>
            <a:ext cx="3571900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358082" y="2142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Νύχτα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 rot="18408815">
            <a:off x="-551431" y="2823629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 Η     Λ      Ι      Ο      Σ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7857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Άλλα…  πλανητικά    συστήματα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757242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857232"/>
            <a:ext cx="592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Πλανητικό σύστημα </a:t>
            </a:r>
            <a:r>
              <a:rPr lang="en-US" dirty="0" err="1" smtClean="0"/>
              <a:t>Kepler</a:t>
            </a:r>
            <a:r>
              <a:rPr lang="en-US" dirty="0" smtClean="0"/>
              <a:t> – 16b</a:t>
            </a:r>
            <a:endParaRPr lang="en-US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3857620" y="4500570"/>
            <a:ext cx="3643338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7286644" y="6429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αστέρας</a:t>
            </a:r>
            <a:endParaRPr lang="el-GR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4071934" y="1500174"/>
            <a:ext cx="3357586" cy="242889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429520" y="13572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αστέρας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3500430" y="928670"/>
            <a:ext cx="3857652" cy="20002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7500958" y="4714884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Πλανήτης που γυρίζει γύρω από δυο αστέρια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643734" cy="49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5257808" cy="51115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Άλλα…  πλανητικά    συστήματα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428604"/>
            <a:ext cx="592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Πλανητικό σύστημα </a:t>
            </a:r>
            <a:r>
              <a:rPr lang="en-US" dirty="0" err="1" smtClean="0"/>
              <a:t>Kepler</a:t>
            </a:r>
            <a:r>
              <a:rPr lang="en-US" dirty="0" smtClean="0"/>
              <a:t> - 11</a:t>
            </a:r>
            <a:endParaRPr lang="en-US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3786182" y="500042"/>
            <a:ext cx="3643338" cy="292895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7072330" y="1428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αστέρας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6715140" y="3857628"/>
            <a:ext cx="221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Γύρω από τον αστέρα βλέπουμε να περιφέρονται 6 πλανήτες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878684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7857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Άλλα…  πλανητικά    συστήματα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142984"/>
            <a:ext cx="592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Πλανητικό σύστημα </a:t>
            </a:r>
            <a:r>
              <a:rPr lang="en-US" dirty="0" err="1" smtClean="0"/>
              <a:t>Kepler</a:t>
            </a:r>
            <a:r>
              <a:rPr lang="en-US" dirty="0" smtClean="0"/>
              <a:t> - 444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2525"/>
            <a:ext cx="64674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7857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Άλλα…  πλανητικά    συστήματα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" name="3 - Ευθύγραμμο βέλος σύνδεσης"/>
          <p:cNvCxnSpPr/>
          <p:nvPr/>
        </p:nvCxnSpPr>
        <p:spPr>
          <a:xfrm flipV="1">
            <a:off x="1285852" y="928670"/>
            <a:ext cx="5572164" cy="20002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6858016" y="71435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αστέρας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286248" y="3786190"/>
            <a:ext cx="2643206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072330" y="3429000"/>
            <a:ext cx="207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Πλανήτης που γυρίζει γύρω από τον αστέρα.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71670" y="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ΣΥΜΠΑΝ</a:t>
            </a:r>
            <a:endParaRPr lang="en-US" sz="28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857232"/>
            <a:ext cx="3214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Όταν λέμε τη λέξη </a:t>
            </a:r>
            <a:r>
              <a:rPr lang="el-GR" sz="2800" b="1" dirty="0" smtClean="0"/>
              <a:t>σύμπαν</a:t>
            </a:r>
            <a:r>
              <a:rPr lang="el-GR" sz="2800" dirty="0" smtClean="0"/>
              <a:t> εννοούμε  …</a:t>
            </a:r>
            <a:r>
              <a:rPr lang="el-GR" sz="2800" b="1" dirty="0" smtClean="0"/>
              <a:t>όλο το χώρο που υπάρχει και ότι έχει μέσα …αυτός ο χώρος….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90458"/>
            <a:ext cx="4333868" cy="226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828" y="0"/>
            <a:ext cx="3967172" cy="184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6175" y="3000372"/>
            <a:ext cx="557936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71546"/>
            <a:ext cx="5429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/>
              <a:t>Αστέρας</a:t>
            </a:r>
            <a:r>
              <a:rPr lang="el-GR" sz="2800" dirty="0" smtClean="0"/>
              <a:t> ή </a:t>
            </a:r>
            <a:r>
              <a:rPr lang="el-GR" sz="2800" b="1" dirty="0" smtClean="0"/>
              <a:t>απλανής</a:t>
            </a:r>
            <a:r>
              <a:rPr lang="el-GR" sz="2800" dirty="0" smtClean="0"/>
              <a:t> ονομάζεται κάθε ουράνιο σώμα …… που </a:t>
            </a:r>
            <a:r>
              <a:rPr lang="el-GR" sz="2800" u="sng" dirty="0" smtClean="0"/>
              <a:t>μοιάζει με το δικό μας ήλιο.</a:t>
            </a:r>
            <a:endParaRPr lang="en-US" sz="2800" u="sng" dirty="0" smtClean="0"/>
          </a:p>
          <a:p>
            <a:r>
              <a:rPr lang="el-GR" sz="2800" dirty="0" smtClean="0"/>
              <a:t> </a:t>
            </a:r>
          </a:p>
          <a:p>
            <a:r>
              <a:rPr lang="el-GR" sz="2800" dirty="0" smtClean="0"/>
              <a:t>Ο  κάθε αστέρας είναι ένα λαμπερό ουράνιο σώμα που </a:t>
            </a:r>
            <a:r>
              <a:rPr lang="el-GR" sz="2800" u="sng" dirty="0" smtClean="0"/>
              <a:t>βγάζει ….φως από μόνος του …</a:t>
            </a:r>
            <a:r>
              <a:rPr lang="el-GR" sz="2800" dirty="0" smtClean="0"/>
              <a:t>…είναι αυτόφωτος…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357290" y="21429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ΑΣΤΕΡΑΣ  - ΑΠΛΑΝΗΣ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100616"/>
            <a:ext cx="3500462" cy="330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463861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7143768" y="3286124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err="1" smtClean="0">
                <a:hlinkClick r:id="rId3" tooltip="Αντάρης"/>
              </a:rPr>
              <a:t>Αντάρης</a:t>
            </a:r>
            <a:r>
              <a:rPr lang="el-GR" dirty="0" smtClean="0"/>
              <a:t>, </a:t>
            </a:r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928662" y="42860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ΑΣΤΕΡΑΣ  - ΑΠΛΑΝΗΣ</a:t>
            </a:r>
            <a:endParaRPr lang="en-US" sz="28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785926"/>
            <a:ext cx="4857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Όλοι οι </a:t>
            </a:r>
            <a:r>
              <a:rPr lang="el-GR" sz="2800" u="sng" dirty="0" smtClean="0"/>
              <a:t>αστέρες</a:t>
            </a:r>
            <a:r>
              <a:rPr lang="el-GR" sz="2800" dirty="0" smtClean="0"/>
              <a:t> (εκτός από τον δικό μας ήλιο) λόγω της μεγάλης απόστασής τους από την γη, φαίνονται ως </a:t>
            </a:r>
            <a:r>
              <a:rPr lang="el-GR" sz="2800" u="sng" dirty="0" smtClean="0"/>
              <a:t>φωτεινά σημεία </a:t>
            </a:r>
            <a:r>
              <a:rPr lang="el-GR" sz="2800" dirty="0" smtClean="0"/>
              <a:t> στον νυχτερινό ουρανό. </a:t>
            </a:r>
            <a:endParaRPr lang="el-GR" sz="2800" baseline="30000" dirty="0" smtClean="0"/>
          </a:p>
          <a:p>
            <a:endParaRPr lang="el-GR" sz="2800" dirty="0" smtClean="0"/>
          </a:p>
          <a:p>
            <a:pPr algn="ctr"/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91494"/>
            <a:ext cx="2302199" cy="226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ΑΣΤΕΡΑΣ  - ΑΠΛΑΝΗΣ</a:t>
            </a:r>
            <a:endParaRPr 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0"/>
            <a:ext cx="50482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7429520" y="3286124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αστέρας νετρονίων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571612"/>
            <a:ext cx="4857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Γενικά οι αστέρες διακρίνονται ανάλογα του μεγέθους τους σε </a:t>
            </a:r>
            <a:r>
              <a:rPr lang="el-GR" sz="2800" b="1" dirty="0" smtClean="0">
                <a:hlinkClick r:id="rId4" tooltip="Γίγαντας αστέρας"/>
              </a:rPr>
              <a:t>αστέρες γίγαντες</a:t>
            </a:r>
            <a:r>
              <a:rPr lang="el-GR" sz="2800" dirty="0" smtClean="0"/>
              <a:t>, </a:t>
            </a:r>
            <a:r>
              <a:rPr lang="el-GR" sz="2800" b="1" dirty="0" err="1" smtClean="0">
                <a:hlinkClick r:id="rId5" tooltip="Υπεργίγαντας αστέρας"/>
              </a:rPr>
              <a:t>υπεργίγαντες</a:t>
            </a:r>
            <a:r>
              <a:rPr lang="el-GR" sz="2800" dirty="0" smtClean="0"/>
              <a:t> και </a:t>
            </a:r>
            <a:r>
              <a:rPr lang="el-GR" sz="2800" b="1" dirty="0" smtClean="0">
                <a:hlinkClick r:id="rId6" tooltip="Νάνος αστέρας"/>
              </a:rPr>
              <a:t>αστέρες νάνοι</a:t>
            </a:r>
            <a:endParaRPr lang="el-GR" sz="2800" b="1" dirty="0" smtClean="0"/>
          </a:p>
          <a:p>
            <a:pPr algn="ctr"/>
            <a:endParaRPr lang="el-GR" sz="2800" b="1" dirty="0" smtClean="0"/>
          </a:p>
          <a:p>
            <a:pPr algn="ctr"/>
            <a:endParaRPr lang="el-GR" sz="2800" b="1" dirty="0" smtClean="0"/>
          </a:p>
          <a:p>
            <a:r>
              <a:rPr lang="el-GR" sz="2800" dirty="0" smtClean="0"/>
              <a:t>Από τους μεγαλύτερους γνωστούς αστέρες είναι ο </a:t>
            </a:r>
            <a:r>
              <a:rPr lang="el-GR" sz="2800" dirty="0" err="1" smtClean="0">
                <a:hlinkClick r:id="rId7" tooltip="Μπετελγκέζ"/>
              </a:rPr>
              <a:t>Μπετελγκέζ</a:t>
            </a:r>
            <a:r>
              <a:rPr lang="el-GR" sz="2800" dirty="0" smtClean="0"/>
              <a:t> και ο </a:t>
            </a:r>
            <a:r>
              <a:rPr lang="el-GR" sz="2800" dirty="0" err="1" smtClean="0">
                <a:hlinkClick r:id="rId8" tooltip="Αντάρης"/>
              </a:rPr>
              <a:t>Αντάρης</a:t>
            </a:r>
            <a:r>
              <a:rPr lang="el-GR" sz="2800" dirty="0" smtClean="0"/>
              <a:t>, είναι περίπου 800 φορές μεγαλύτεροι  από τον ήλιο.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786314" y="0"/>
            <a:ext cx="4357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αστέρια στο σύμπαν είναι πάρα …πάρα πολλά.</a:t>
            </a:r>
          </a:p>
          <a:p>
            <a:r>
              <a:rPr lang="el-GR" sz="2400" dirty="0" smtClean="0"/>
              <a:t> Περίπου είναι 10</a:t>
            </a:r>
            <a:r>
              <a:rPr lang="el-GR" sz="2400" baseline="30000" dirty="0" smtClean="0"/>
              <a:t>24</a:t>
            </a:r>
            <a:r>
              <a:rPr lang="el-GR" sz="2400" dirty="0" smtClean="0"/>
              <a:t> =1000000000000000000000000……αστέρια…</a:t>
            </a:r>
            <a:endParaRPr lang="el-GR" sz="2400" baseline="30000" dirty="0"/>
          </a:p>
        </p:txBody>
      </p:sp>
      <p:sp>
        <p:nvSpPr>
          <p:cNvPr id="3" name="2 - Ορθογώνιο"/>
          <p:cNvSpPr/>
          <p:nvPr/>
        </p:nvSpPr>
        <p:spPr>
          <a:xfrm>
            <a:off x="1071538" y="3714752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Οι</a:t>
            </a:r>
            <a:r>
              <a:rPr lang="en-US" sz="2400" dirty="0" smtClean="0"/>
              <a:t> </a:t>
            </a:r>
            <a:r>
              <a:rPr lang="el-GR" sz="2400" dirty="0" smtClean="0"/>
              <a:t> αποστάσεις</a:t>
            </a:r>
            <a:r>
              <a:rPr lang="en-US" sz="2400" dirty="0" smtClean="0"/>
              <a:t> </a:t>
            </a:r>
            <a:r>
              <a:rPr lang="el-GR" sz="2400" dirty="0" smtClean="0"/>
              <a:t>μεταξύ των αστέρων  είναι τεράστιες και δεν μπορούμε να τις μετρήσουμε   απ’ ευθείας  (αλλά  μόνο με</a:t>
            </a:r>
            <a:r>
              <a:rPr lang="en-US" sz="2400" dirty="0" smtClean="0"/>
              <a:t> </a:t>
            </a:r>
            <a:r>
              <a:rPr lang="el-GR" sz="2400" dirty="0" smtClean="0"/>
              <a:t>έμμεσους  </a:t>
            </a:r>
            <a:r>
              <a:rPr lang="el-GR" sz="2400" dirty="0" err="1" smtClean="0"/>
              <a:t>τρόπ</a:t>
            </a:r>
            <a:r>
              <a:rPr lang="en-US" sz="2400" dirty="0" smtClean="0"/>
              <a:t>o</a:t>
            </a:r>
            <a:r>
              <a:rPr lang="el-GR" sz="2400" dirty="0" err="1" smtClean="0"/>
              <a:t>υς</a:t>
            </a:r>
            <a:r>
              <a:rPr lang="el-GR" sz="2400" dirty="0" smtClean="0"/>
              <a:t>.) </a:t>
            </a:r>
            <a:endParaRPr lang="en-US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142844" y="578645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κοντινότερο σε μας αστέρι, ο </a:t>
            </a:r>
            <a:r>
              <a:rPr lang="el-GR" sz="2400" dirty="0" smtClean="0">
                <a:hlinkClick r:id="rId2" tooltip="Εγγύτατος Κενταύρου"/>
              </a:rPr>
              <a:t>Εγγύτατος Κενταύρου</a:t>
            </a:r>
            <a:r>
              <a:rPr lang="el-GR" sz="2400" dirty="0" smtClean="0"/>
              <a:t>, βρίσκεται σε απόσταση 4*10</a:t>
            </a:r>
            <a:r>
              <a:rPr lang="el-GR" sz="2400" baseline="30000" dirty="0" smtClean="0"/>
              <a:t>13</a:t>
            </a:r>
            <a:r>
              <a:rPr lang="el-GR" sz="2400" dirty="0" smtClean="0"/>
              <a:t> </a:t>
            </a:r>
            <a:r>
              <a:rPr lang="en-US" sz="2400" dirty="0" smtClean="0"/>
              <a:t>km</a:t>
            </a:r>
            <a:endParaRPr lang="en-US" sz="2400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9625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ΑΣΤΕΡΑΣ  - ΑΠΛΑΝΗΣ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857488" y="28572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ΑΣΤΕΡΑΣ  - ΑΠΛΑΝΗΣ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396611" cy="29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7143768" y="457200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>
                <a:solidFill>
                  <a:srgbClr val="FF0000"/>
                </a:solidFill>
              </a:rPr>
              <a:t>Αλτάιρ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214554"/>
            <a:ext cx="2557183" cy="26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571604" y="492919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Βέγας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000264" cy="20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3108" y="157161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 Κάστωρ  (</a:t>
            </a:r>
            <a:r>
              <a:rPr lang="en-US" sz="2400" dirty="0" smtClean="0">
                <a:solidFill>
                  <a:srgbClr val="FF0000"/>
                </a:solidFill>
              </a:rPr>
              <a:t>Castor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488" y="28572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ΑΣΤΕΡΑΣ  - ΑΠΛΑΝΗΣ</a:t>
            </a:r>
            <a:endParaRPr lang="en-U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3116"/>
            <a:ext cx="21494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6858016" y="450057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Πολυδεύκης </a:t>
            </a:r>
            <a:r>
              <a:rPr lang="el-GR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Pollux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0" y="4286256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Κάστορας και Πολυδεύκης, κατά την μυθολογία ήταν δίδυμα αδέρφια από τη Σπάρτη, και ετεροθαλή αδέρφια της Ωραίας Ελένης, βασίλισσας της Σπάρτης.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42844" y="557214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λατρεία των Διοσκούρων άρχισε στη Σπάρτη και σύμβολά τους ήταν δυο δόκανα και φίδια.</a:t>
            </a:r>
          </a:p>
          <a:p>
            <a:r>
              <a:rPr lang="el-GR" dirty="0" smtClean="0"/>
              <a:t> Σήμερα στο αρχαιολογικό μουσείο της Σπάρτης, υπάρχουν αρκετά εκθέματα που αναφέρονται στους Διόσκουρους,  Κάστορα και Πολυδεύκη.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54257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3043230" cy="939784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πλανήτες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Είναι μεγάλα ουράνια σώματα που περιφέρονται γύρω από τους αστέρες. Οι πλανήτες </a:t>
            </a:r>
            <a:r>
              <a:rPr lang="el-GR" sz="2400" u="sng" dirty="0" smtClean="0"/>
              <a:t>δεν βγάζουν φως από μόνοι </a:t>
            </a:r>
            <a:r>
              <a:rPr lang="el-GR" sz="2400" u="sng" dirty="0" err="1" smtClean="0"/>
              <a:t>τους</a:t>
            </a:r>
            <a:r>
              <a:rPr lang="el-GR" sz="2400" dirty="0" err="1" smtClean="0"/>
              <a:t>….είναι</a:t>
            </a:r>
            <a:r>
              <a:rPr lang="el-GR" sz="2400" dirty="0" smtClean="0"/>
              <a:t> ετερόφωτοι</a:t>
            </a:r>
            <a:endParaRPr lang="en-US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3786182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https://www.youtube.com/watch?v=tIHIV96uXKk</a:t>
            </a:r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542</Words>
  <PresentationFormat>Προβολή στην οθόνη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πλανήτες</vt:lpstr>
      <vt:lpstr>πλανήτες</vt:lpstr>
      <vt:lpstr>πλανήτες</vt:lpstr>
      <vt:lpstr>Πλανητικό σύστημα</vt:lpstr>
      <vt:lpstr>Ηλιακό σύστημα – πλανητικό σύστημα</vt:lpstr>
      <vt:lpstr>Άλλα…  πλανητικά    συστήματα</vt:lpstr>
      <vt:lpstr>Άλλα…  πλανητικά    συστήματα</vt:lpstr>
      <vt:lpstr>Άλλα…  πλανητικά    συστήματα</vt:lpstr>
      <vt:lpstr>Άλλα…  πλανητικά    συστήματα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Ουράνια σώματα</dc:title>
  <dc:creator>Panorea</dc:creator>
  <cp:lastModifiedBy>hp pc</cp:lastModifiedBy>
  <cp:revision>154</cp:revision>
  <dcterms:created xsi:type="dcterms:W3CDTF">2020-04-06T06:16:34Z</dcterms:created>
  <dcterms:modified xsi:type="dcterms:W3CDTF">2023-10-17T15:58:20Z</dcterms:modified>
</cp:coreProperties>
</file>