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3" r:id="rId8"/>
    <p:sldId id="262" r:id="rId9"/>
    <p:sldId id="264" r:id="rId10"/>
    <p:sldId id="271" r:id="rId11"/>
    <p:sldId id="272" r:id="rId12"/>
    <p:sldId id="267" r:id="rId13"/>
    <p:sldId id="268" r:id="rId14"/>
    <p:sldId id="269" r:id="rId15"/>
    <p:sldId id="270" r:id="rId16"/>
    <p:sldId id="274" r:id="rId17"/>
    <p:sldId id="273" r:id="rId18"/>
    <p:sldId id="275" r:id="rId19"/>
    <p:sldId id="276" r:id="rId20"/>
    <p:sldId id="277" r:id="rId21"/>
    <p:sldId id="278" r:id="rId22"/>
    <p:sldId id="279" r:id="rId23"/>
    <p:sldId id="280"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714"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28/3/2024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el.wikipedia.org/wiki/%CE%98%CE%B5%CF%81%CE%BC%CE%BF%CE%BA%CF%81%CE%B1%CF%83%CE%AF%CE%B1"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el.wikipedia.org/w/index.php?title=%CE%9C%CE%AD%CE%B9%CE%B6%CE%B5%CF%81&amp;action=edit&amp;redlink=1" TargetMode="External"/><Relationship Id="rId3" Type="http://schemas.openxmlformats.org/officeDocument/2006/relationships/hyperlink" Target="https://el.wikipedia.org/wiki/%CE%91%CF%83%CF%84%CE%AD%CF%81%CE%B1%CF%82" TargetMode="External"/><Relationship Id="rId7" Type="http://schemas.openxmlformats.org/officeDocument/2006/relationships/hyperlink" Target="https://el.wikipedia.org/wiki/%CE%A0%CE%AC%CE%BB%CF%83%CE%B1%CF%8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el.wikipedia.org/wiki/%CE%9A%CE%B2%CE%AC%CE%B6%CE%B1%CF%81" TargetMode="External"/><Relationship Id="rId11" Type="http://schemas.openxmlformats.org/officeDocument/2006/relationships/hyperlink" Target="https://el.wikipedia.org/wiki/%CE%9C%CE%B5%CE%B3%CE%AC%CE%BB%CE%B7_%CE%88%CE%BA%CF%81%CE%B7%CE%BE%CE%B7" TargetMode="External"/><Relationship Id="rId5" Type="http://schemas.openxmlformats.org/officeDocument/2006/relationships/hyperlink" Target="https://el.wikipedia.org/wiki/%CE%A1%CE%B1%CE%B4%CE%B9%CE%BF%CE%B3%CE%B1%CE%BB%CE%B1%CE%BE%CE%AF%CE%B1%CF%82" TargetMode="External"/><Relationship Id="rId10" Type="http://schemas.openxmlformats.org/officeDocument/2006/relationships/hyperlink" Target="https://el.wikipedia.org/wiki/%CE%91%CE%BA%CF%84%CE%B9%CE%BD%CE%BF%CE%B2%CE%BF%CE%BB%CE%AF%CE%B1_%CF%85%CF%80%CE%BF%CE%B2%CE%AC%CE%B8%CF%81%CE%BF%CF%85" TargetMode="External"/><Relationship Id="rId4" Type="http://schemas.openxmlformats.org/officeDocument/2006/relationships/hyperlink" Target="https://el.wikipedia.org/wiki/%CE%93%CE%B1%CE%BB%CE%B1%CE%BE%CE%AF%CE%B5%CF%82" TargetMode="External"/><Relationship Id="rId9" Type="http://schemas.openxmlformats.org/officeDocument/2006/relationships/hyperlink" Target="https://el.wikipedia.org/wiki/%CE%9A%CE%BF%CF%83%CE%BC%CE%B9%CE%BA%CE%AE_%CE%B1%CE%BA%CF%84%CE%B9%CE%BD%CE%BF%CE%B2%CE%BF%CE%BB%CE%AF%CE%B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l.wikipedia.org/w/index.php?title=%CE%9C%CE%AD%CE%B9%CE%B6%CE%B5%CF%81&amp;action=edit&amp;redlink=1" TargetMode="External"/><Relationship Id="rId3" Type="http://schemas.openxmlformats.org/officeDocument/2006/relationships/hyperlink" Target="https://el.wikipedia.org/wiki/%CE%91%CF%83%CF%84%CE%AD%CF%81%CE%B1%CF%82" TargetMode="External"/><Relationship Id="rId7" Type="http://schemas.openxmlformats.org/officeDocument/2006/relationships/hyperlink" Target="https://el.wikipedia.org/wiki/%CE%A0%CE%AC%CE%BB%CF%83%CE%B1%CF%8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el.wikipedia.org/wiki/%CE%9A%CE%B2%CE%AC%CE%B6%CE%B1%CF%81" TargetMode="External"/><Relationship Id="rId11" Type="http://schemas.openxmlformats.org/officeDocument/2006/relationships/hyperlink" Target="https://el.wikipedia.org/wiki/%CE%9C%CE%B5%CE%B3%CE%AC%CE%BB%CE%B7_%CE%88%CE%BA%CF%81%CE%B7%CE%BE%CE%B7" TargetMode="External"/><Relationship Id="rId5" Type="http://schemas.openxmlformats.org/officeDocument/2006/relationships/hyperlink" Target="https://el.wikipedia.org/wiki/%CE%A1%CE%B1%CE%B4%CE%B9%CE%BF%CE%B3%CE%B1%CE%BB%CE%B1%CE%BE%CE%AF%CE%B1%CF%82" TargetMode="External"/><Relationship Id="rId10" Type="http://schemas.openxmlformats.org/officeDocument/2006/relationships/hyperlink" Target="https://el.wikipedia.org/wiki/%CE%91%CE%BA%CF%84%CE%B9%CE%BD%CE%BF%CE%B2%CE%BF%CE%BB%CE%AF%CE%B1_%CF%85%CF%80%CE%BF%CE%B2%CE%AC%CE%B8%CF%81%CE%BF%CF%85" TargetMode="External"/><Relationship Id="rId4" Type="http://schemas.openxmlformats.org/officeDocument/2006/relationships/hyperlink" Target="https://el.wikipedia.org/wiki/%CE%93%CE%B1%CE%BB%CE%B1%CE%BE%CE%AF%CE%B5%CF%82" TargetMode="External"/><Relationship Id="rId9" Type="http://schemas.openxmlformats.org/officeDocument/2006/relationships/hyperlink" Target="https://el.wikipedia.org/wiki/%CE%9A%CE%BF%CF%83%CE%BC%CE%B9%CE%BA%CE%AE_%CE%B1%CE%BA%CF%84%CE%B9%CE%BD%CE%BF%CE%B2%CE%BF%CE%BB%CE%AF%CE%B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l.wikipedia.org/wiki/%CE%9C%CE%B1%CF%8D%CF%81%CE%B7_%CF%84%CF%81%CF%8D%CF%80%CE%B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el.wikipedia.org/wiki/%CE%93%CE%B1%CE%BB%CE%B1%CE%BE%CE%AF%CE%B1%CF%82" TargetMode="External"/><Relationship Id="rId5" Type="http://schemas.openxmlformats.org/officeDocument/2006/relationships/hyperlink" Target="https://el.wikipedia.org/wiki/%CE%A3%CE%BF%CF%85%CF%80%CE%B5%CF%81%CE%BD%CF%8C%CE%B2%CE%B1" TargetMode="External"/><Relationship Id="rId4" Type="http://schemas.openxmlformats.org/officeDocument/2006/relationships/hyperlink" Target="https://el.wikipedia.org/wiki/%CE%91%CF%83%CF%84%CE%AD%CF%81%CE%B1%CF%82_%CE%BD%CE%B5%CF%84%CF%81%CE%BF%CE%BD%CE%AF%CF%89%CE%BD"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357158" y="357166"/>
            <a:ext cx="8358246" cy="830997"/>
          </a:xfrm>
          <a:prstGeom prst="rect">
            <a:avLst/>
          </a:prstGeom>
          <a:noFill/>
        </p:spPr>
        <p:txBody>
          <a:bodyPr wrap="square" rtlCol="0">
            <a:spAutoFit/>
          </a:bodyPr>
          <a:lstStyle/>
          <a:p>
            <a:r>
              <a:rPr lang="el-GR" sz="2400" dirty="0" smtClean="0"/>
              <a:t>Κύμα είναι η μεταφορά ενέργειας από ένα σημείο του χώρου σε ένα άλλο σημείο του χώρου</a:t>
            </a:r>
            <a:endParaRPr lang="el-GR" sz="2400" dirty="0"/>
          </a:p>
        </p:txBody>
      </p:sp>
      <p:sp>
        <p:nvSpPr>
          <p:cNvPr id="4" name="3 - TextBox"/>
          <p:cNvSpPr txBox="1"/>
          <p:nvPr/>
        </p:nvSpPr>
        <p:spPr>
          <a:xfrm>
            <a:off x="357158" y="1785926"/>
            <a:ext cx="8215370" cy="830997"/>
          </a:xfrm>
          <a:prstGeom prst="rect">
            <a:avLst/>
          </a:prstGeom>
          <a:noFill/>
        </p:spPr>
        <p:txBody>
          <a:bodyPr wrap="square" rtlCol="0">
            <a:spAutoFit/>
          </a:bodyPr>
          <a:lstStyle/>
          <a:p>
            <a:r>
              <a:rPr lang="el-GR" sz="2400" dirty="0" smtClean="0"/>
              <a:t>Το </a:t>
            </a:r>
            <a:r>
              <a:rPr lang="el-GR" sz="2400" b="1" dirty="0" smtClean="0"/>
              <a:t>φως είναι κύμα </a:t>
            </a:r>
            <a:r>
              <a:rPr lang="el-GR" sz="2400" dirty="0" smtClean="0"/>
              <a:t>και η ενέργεια που μεταφέρει ονομάζεται </a:t>
            </a:r>
            <a:r>
              <a:rPr lang="el-GR" sz="2400" b="1" dirty="0" smtClean="0"/>
              <a:t>ακτινοβολία</a:t>
            </a:r>
            <a:endParaRPr lang="el-GR" sz="2400" b="1" dirty="0"/>
          </a:p>
        </p:txBody>
      </p:sp>
      <p:sp>
        <p:nvSpPr>
          <p:cNvPr id="5" name="4 - TextBox"/>
          <p:cNvSpPr txBox="1"/>
          <p:nvPr/>
        </p:nvSpPr>
        <p:spPr>
          <a:xfrm>
            <a:off x="785786" y="3357562"/>
            <a:ext cx="7858180" cy="646331"/>
          </a:xfrm>
          <a:prstGeom prst="rect">
            <a:avLst/>
          </a:prstGeom>
          <a:noFill/>
        </p:spPr>
        <p:txBody>
          <a:bodyPr wrap="square" rtlCol="0">
            <a:spAutoFit/>
          </a:bodyPr>
          <a:lstStyle/>
          <a:p>
            <a:r>
              <a:rPr lang="el-GR" dirty="0" smtClean="0"/>
              <a:t>Το φως μπορεί να μεταφέρει  διάφορες ποσότητες ενέργειας . Η </a:t>
            </a:r>
            <a:r>
              <a:rPr lang="el-GR" b="1" dirty="0" smtClean="0"/>
              <a:t>ενέργεια (Ε)</a:t>
            </a:r>
            <a:r>
              <a:rPr lang="el-GR" dirty="0" smtClean="0"/>
              <a:t>  που μεταφέρει το φως εξαρτάται από τη </a:t>
            </a:r>
            <a:r>
              <a:rPr lang="el-GR" b="1" dirty="0" smtClean="0"/>
              <a:t>συχνότητα </a:t>
            </a:r>
            <a:r>
              <a:rPr lang="en-US" b="1" dirty="0" smtClean="0"/>
              <a:t>(f )</a:t>
            </a:r>
            <a:r>
              <a:rPr lang="el-GR" b="1" dirty="0" smtClean="0"/>
              <a:t> </a:t>
            </a:r>
            <a:r>
              <a:rPr lang="el-GR" dirty="0" smtClean="0"/>
              <a:t>του </a:t>
            </a:r>
            <a:r>
              <a:rPr lang="en-US" dirty="0" smtClean="0"/>
              <a:t> </a:t>
            </a:r>
            <a:r>
              <a:rPr lang="el-GR" dirty="0" smtClean="0"/>
              <a:t>κύματος φωτός </a:t>
            </a:r>
            <a:endParaRPr lang="el-GR" dirty="0"/>
          </a:p>
        </p:txBody>
      </p:sp>
      <p:sp>
        <p:nvSpPr>
          <p:cNvPr id="6" name="5 - TextBox"/>
          <p:cNvSpPr txBox="1"/>
          <p:nvPr/>
        </p:nvSpPr>
        <p:spPr>
          <a:xfrm>
            <a:off x="2428860" y="4643446"/>
            <a:ext cx="3786214" cy="830997"/>
          </a:xfrm>
          <a:prstGeom prst="rect">
            <a:avLst/>
          </a:prstGeom>
          <a:noFill/>
        </p:spPr>
        <p:txBody>
          <a:bodyPr wrap="square" rtlCol="0">
            <a:spAutoFit/>
          </a:bodyPr>
          <a:lstStyle/>
          <a:p>
            <a:r>
              <a:rPr lang="el-GR" sz="4800" b="1" dirty="0" smtClean="0">
                <a:solidFill>
                  <a:srgbClr val="FF0000"/>
                </a:solidFill>
              </a:rPr>
              <a:t>Ε</a:t>
            </a:r>
            <a:r>
              <a:rPr lang="en-US" sz="4800" b="1" dirty="0" smtClean="0">
                <a:solidFill>
                  <a:srgbClr val="FF0000"/>
                </a:solidFill>
              </a:rPr>
              <a:t> = h </a:t>
            </a:r>
            <a:r>
              <a:rPr lang="el-GR" sz="4800" b="1" baseline="30000" dirty="0" smtClean="0">
                <a:solidFill>
                  <a:srgbClr val="FF0000"/>
                </a:solidFill>
              </a:rPr>
              <a:t>.</a:t>
            </a:r>
            <a:r>
              <a:rPr lang="en-US" sz="4800" b="1" dirty="0" smtClean="0">
                <a:solidFill>
                  <a:srgbClr val="FF0000"/>
                </a:solidFill>
              </a:rPr>
              <a:t> f</a:t>
            </a:r>
            <a:endParaRPr lang="en-US" sz="4800" b="1" dirty="0">
              <a:solidFill>
                <a:srgbClr val="FF0000"/>
              </a:solidFill>
            </a:endParaRPr>
          </a:p>
        </p:txBody>
      </p:sp>
      <p:sp>
        <p:nvSpPr>
          <p:cNvPr id="7" name="6 - TextBox"/>
          <p:cNvSpPr txBox="1"/>
          <p:nvPr/>
        </p:nvSpPr>
        <p:spPr>
          <a:xfrm>
            <a:off x="1500166" y="5643578"/>
            <a:ext cx="5143536" cy="369332"/>
          </a:xfrm>
          <a:prstGeom prst="rect">
            <a:avLst/>
          </a:prstGeom>
          <a:noFill/>
        </p:spPr>
        <p:txBody>
          <a:bodyPr wrap="square" rtlCol="0">
            <a:spAutoFit/>
          </a:bodyPr>
          <a:lstStyle/>
          <a:p>
            <a:r>
              <a:rPr lang="en-US" dirty="0" smtClean="0"/>
              <a:t>To h</a:t>
            </a:r>
            <a:r>
              <a:rPr lang="el-GR" dirty="0" smtClean="0"/>
              <a:t> είναι η σταθερά του </a:t>
            </a:r>
            <a:r>
              <a:rPr lang="el-GR" dirty="0" err="1" smtClean="0"/>
              <a:t>Πλάνκ</a:t>
            </a:r>
            <a:endParaRPr lang="el-GR" dirty="0"/>
          </a:p>
        </p:txBody>
      </p:sp>
      <p:sp>
        <p:nvSpPr>
          <p:cNvPr id="8" name="7 - TextBox"/>
          <p:cNvSpPr txBox="1"/>
          <p:nvPr/>
        </p:nvSpPr>
        <p:spPr>
          <a:xfrm>
            <a:off x="500034" y="6072206"/>
            <a:ext cx="7643866" cy="646331"/>
          </a:xfrm>
          <a:prstGeom prst="rect">
            <a:avLst/>
          </a:prstGeom>
          <a:noFill/>
        </p:spPr>
        <p:txBody>
          <a:bodyPr wrap="square" rtlCol="0">
            <a:spAutoFit/>
          </a:bodyPr>
          <a:lstStyle/>
          <a:p>
            <a:r>
              <a:rPr lang="el-GR" b="1" dirty="0" smtClean="0"/>
              <a:t>Όσο μεγαλύτερη η συχνότητα φωτός, τόσο μεγαλύτερη είναι και η ενέργεια που μεταφέρει το φως</a:t>
            </a: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821505" y="2107397"/>
            <a:ext cx="3286148"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857224" y="4429132"/>
            <a:ext cx="7572428" cy="646331"/>
          </a:xfrm>
          <a:prstGeom prst="rect">
            <a:avLst/>
          </a:prstGeom>
        </p:spPr>
        <p:txBody>
          <a:bodyPr wrap="square">
            <a:spAutoFit/>
          </a:bodyPr>
          <a:lstStyle/>
          <a:p>
            <a:r>
              <a:rPr lang="en-US" dirty="0" smtClean="0"/>
              <a:t>H </a:t>
            </a:r>
            <a:r>
              <a:rPr lang="el-GR" dirty="0" smtClean="0"/>
              <a:t>υπεριώδης ακτινοβολία (</a:t>
            </a:r>
            <a:r>
              <a:rPr lang="en-US" dirty="0" smtClean="0"/>
              <a:t>UV)</a:t>
            </a:r>
          </a:p>
          <a:p>
            <a:r>
              <a:rPr lang="en-US" dirty="0" smtClean="0"/>
              <a:t> </a:t>
            </a:r>
            <a:r>
              <a:rPr lang="el-GR" dirty="0" smtClean="0"/>
              <a:t>Κύρια πηγή υπεριώδους ακτινοβολίας είναι ο ήλιος</a:t>
            </a:r>
            <a:endParaRPr lang="el-GR" dirty="0"/>
          </a:p>
        </p:txBody>
      </p:sp>
      <p:sp>
        <p:nvSpPr>
          <p:cNvPr id="8" name="7 - Ορθογώνιο"/>
          <p:cNvSpPr/>
          <p:nvPr/>
        </p:nvSpPr>
        <p:spPr>
          <a:xfrm>
            <a:off x="714348" y="5214950"/>
            <a:ext cx="7929618" cy="1200329"/>
          </a:xfrm>
          <a:prstGeom prst="rect">
            <a:avLst/>
          </a:prstGeom>
        </p:spPr>
        <p:txBody>
          <a:bodyPr wrap="square">
            <a:spAutoFit/>
          </a:bodyPr>
          <a:lstStyle/>
          <a:p>
            <a:r>
              <a:rPr lang="el-GR" dirty="0" smtClean="0"/>
              <a:t>Η υπεριώδης </a:t>
            </a:r>
            <a:r>
              <a:rPr lang="el-GR" b="1" dirty="0" smtClean="0"/>
              <a:t>ακτινοβολία</a:t>
            </a:r>
            <a:r>
              <a:rPr lang="el-GR" dirty="0" smtClean="0"/>
              <a:t> είναι η υπογραφή των θερμότερων αντικειμένων, συνήθως στα πρώιμα και ύστερα στάδια της εξέλιξής τους.</a:t>
            </a:r>
          </a:p>
          <a:p>
            <a:r>
              <a:rPr lang="el-GR" dirty="0" smtClean="0"/>
              <a:t> Στον ουρανό της Γης που παρατηρείται στο </a:t>
            </a:r>
            <a:r>
              <a:rPr lang="el-GR" b="1" dirty="0" smtClean="0"/>
              <a:t>υπεριώδες</a:t>
            </a:r>
            <a:r>
              <a:rPr lang="el-GR" dirty="0" smtClean="0"/>
              <a:t> φως, τα περισσότερα </a:t>
            </a:r>
            <a:r>
              <a:rPr lang="el-GR" b="1" dirty="0" smtClean="0"/>
              <a:t>αστέρια</a:t>
            </a:r>
            <a:r>
              <a:rPr lang="el-GR" dirty="0" smtClean="0"/>
              <a:t> θα ξεθώριαζαν στην προβολή.</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821505" y="2107397"/>
            <a:ext cx="3286148"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857224" y="4429132"/>
            <a:ext cx="7572428" cy="369332"/>
          </a:xfrm>
          <a:prstGeom prst="rect">
            <a:avLst/>
          </a:prstGeom>
        </p:spPr>
        <p:txBody>
          <a:bodyPr wrap="square">
            <a:spAutoFit/>
          </a:bodyPr>
          <a:lstStyle/>
          <a:p>
            <a:r>
              <a:rPr lang="en-US" dirty="0" smtClean="0"/>
              <a:t>H </a:t>
            </a:r>
            <a:r>
              <a:rPr lang="el-GR" dirty="0" smtClean="0"/>
              <a:t>υπεριώδης ακτινοβολία (</a:t>
            </a:r>
            <a:r>
              <a:rPr lang="en-US" dirty="0" smtClean="0"/>
              <a:t>UV)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071538" y="714356"/>
            <a:ext cx="6251600" cy="46771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cxnSp>
        <p:nvCxnSpPr>
          <p:cNvPr id="6" name="5 - Ευθύγραμμο βέλος σύνδεσης"/>
          <p:cNvCxnSpPr/>
          <p:nvPr/>
        </p:nvCxnSpPr>
        <p:spPr>
          <a:xfrm rot="5400000">
            <a:off x="1214414" y="2214554"/>
            <a:ext cx="314327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571472" y="4357694"/>
            <a:ext cx="2571768" cy="1200329"/>
          </a:xfrm>
          <a:prstGeom prst="rect">
            <a:avLst/>
          </a:prstGeom>
        </p:spPr>
        <p:txBody>
          <a:bodyPr wrap="square">
            <a:spAutoFit/>
          </a:bodyPr>
          <a:lstStyle/>
          <a:p>
            <a:r>
              <a:rPr lang="el-GR" b="1" dirty="0" smtClean="0"/>
              <a:t>Ορατό φως </a:t>
            </a:r>
            <a:r>
              <a:rPr lang="el-GR" dirty="0" smtClean="0"/>
              <a:t>είναι αυτό  το φως που ο άνθρωπος μπορεί να δει. Εμπεριέχει τα </a:t>
            </a:r>
            <a:r>
              <a:rPr lang="el-GR" b="1" dirty="0" smtClean="0"/>
              <a:t>χρώματα</a:t>
            </a:r>
            <a:endParaRPr lang="el-GR" b="1" dirty="0"/>
          </a:p>
        </p:txBody>
      </p:sp>
      <p:pic>
        <p:nvPicPr>
          <p:cNvPr id="1026" name="Picture 2"/>
          <p:cNvPicPr>
            <a:picLocks noChangeAspect="1" noChangeArrowheads="1"/>
          </p:cNvPicPr>
          <p:nvPr/>
        </p:nvPicPr>
        <p:blipFill>
          <a:blip r:embed="rId3"/>
          <a:srcRect/>
          <a:stretch>
            <a:fillRect/>
          </a:stretch>
        </p:blipFill>
        <p:spPr bwMode="auto">
          <a:xfrm>
            <a:off x="3192463" y="4175125"/>
            <a:ext cx="5951537" cy="2682875"/>
          </a:xfrm>
          <a:prstGeom prst="rect">
            <a:avLst/>
          </a:prstGeom>
          <a:noFill/>
          <a:ln w="9525">
            <a:noFill/>
            <a:miter lim="800000"/>
            <a:headEnd/>
            <a:tailEnd/>
          </a:ln>
          <a:effectLst/>
        </p:spPr>
      </p:pic>
      <p:sp>
        <p:nvSpPr>
          <p:cNvPr id="8" name="7 - Ορθογώνιο"/>
          <p:cNvSpPr/>
          <p:nvPr/>
        </p:nvSpPr>
        <p:spPr>
          <a:xfrm>
            <a:off x="2143108" y="2071678"/>
            <a:ext cx="1753237" cy="584775"/>
          </a:xfrm>
          <a:prstGeom prst="rect">
            <a:avLst/>
          </a:prstGeom>
        </p:spPr>
        <p:txBody>
          <a:bodyPr wrap="none">
            <a:spAutoFit/>
          </a:bodyPr>
          <a:lstStyle/>
          <a:p>
            <a:r>
              <a:rPr lang="el-GR" sz="3200" b="1" dirty="0" smtClean="0"/>
              <a:t>χρώματα</a:t>
            </a:r>
            <a:endParaRPr lang="el-GR" sz="3200" dirty="0"/>
          </a:p>
        </p:txBody>
      </p:sp>
      <p:sp>
        <p:nvSpPr>
          <p:cNvPr id="9" name="8 - Ορθογώνιο"/>
          <p:cNvSpPr/>
          <p:nvPr/>
        </p:nvSpPr>
        <p:spPr>
          <a:xfrm>
            <a:off x="5429256" y="3571876"/>
            <a:ext cx="1753237" cy="584775"/>
          </a:xfrm>
          <a:prstGeom prst="rect">
            <a:avLst/>
          </a:prstGeom>
        </p:spPr>
        <p:txBody>
          <a:bodyPr wrap="none">
            <a:spAutoFit/>
          </a:bodyPr>
          <a:lstStyle/>
          <a:p>
            <a:r>
              <a:rPr lang="el-GR" sz="3200" b="1" dirty="0" smtClean="0"/>
              <a:t>χρώματα</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0.70"/>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strVal val="#ppt_w*0.70"/>
                                          </p:val>
                                        </p:tav>
                                        <p:tav tm="100000">
                                          <p:val>
                                            <p:strVal val="#ppt_w"/>
                                          </p:val>
                                        </p:tav>
                                      </p:tavLst>
                                    </p:anim>
                                    <p:anim calcmode="lin" valueType="num">
                                      <p:cBhvr>
                                        <p:cTn id="29" dur="1000" fill="hold"/>
                                        <p:tgtEl>
                                          <p:spTgt spid="9"/>
                                        </p:tgtEl>
                                        <p:attrNameLst>
                                          <p:attrName>ppt_h</p:attrName>
                                        </p:attrNameLst>
                                      </p:cBhvr>
                                      <p:tavLst>
                                        <p:tav tm="0">
                                          <p:val>
                                            <p:strVal val="#ppt_h"/>
                                          </p:val>
                                        </p:tav>
                                        <p:tav tm="100000">
                                          <p:val>
                                            <p:strVal val="#ppt_h"/>
                                          </p:val>
                                        </p:tav>
                                      </p:tavLst>
                                    </p:anim>
                                    <p:animEffect transition="in" filter="fade">
                                      <p:cBhvr>
                                        <p:cTn id="30" dur="10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anim calcmode="lin" valueType="num">
                                      <p:cBhvr>
                                        <p:cTn id="35" dur="1000" fill="hold"/>
                                        <p:tgtEl>
                                          <p:spTgt spid="1026"/>
                                        </p:tgtEl>
                                        <p:attrNameLst>
                                          <p:attrName>ppt_w</p:attrName>
                                        </p:attrNameLst>
                                      </p:cBhvr>
                                      <p:tavLst>
                                        <p:tav tm="0">
                                          <p:val>
                                            <p:strVal val="#ppt_w*0.70"/>
                                          </p:val>
                                        </p:tav>
                                        <p:tav tm="100000">
                                          <p:val>
                                            <p:strVal val="#ppt_w"/>
                                          </p:val>
                                        </p:tav>
                                      </p:tavLst>
                                    </p:anim>
                                    <p:anim calcmode="lin" valueType="num">
                                      <p:cBhvr>
                                        <p:cTn id="36" dur="1000" fill="hold"/>
                                        <p:tgtEl>
                                          <p:spTgt spid="1026"/>
                                        </p:tgtEl>
                                        <p:attrNameLst>
                                          <p:attrName>ppt_h</p:attrName>
                                        </p:attrNameLst>
                                      </p:cBhvr>
                                      <p:tavLst>
                                        <p:tav tm="0">
                                          <p:val>
                                            <p:strVal val="#ppt_h"/>
                                          </p:val>
                                        </p:tav>
                                        <p:tav tm="100000">
                                          <p:val>
                                            <p:strVal val="#ppt_h"/>
                                          </p:val>
                                        </p:tav>
                                      </p:tavLst>
                                    </p:anim>
                                    <p:animEffect transition="in" filter="fade">
                                      <p:cBhvr>
                                        <p:cTn id="3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cxnSp>
        <p:nvCxnSpPr>
          <p:cNvPr id="6" name="5 - Ευθύγραμμο βέλος σύνδεσης"/>
          <p:cNvCxnSpPr/>
          <p:nvPr/>
        </p:nvCxnSpPr>
        <p:spPr>
          <a:xfrm rot="5400000">
            <a:off x="1214414" y="2214554"/>
            <a:ext cx="314327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571472" y="4357694"/>
            <a:ext cx="5572164" cy="646331"/>
          </a:xfrm>
          <a:prstGeom prst="rect">
            <a:avLst/>
          </a:prstGeom>
        </p:spPr>
        <p:txBody>
          <a:bodyPr wrap="square">
            <a:spAutoFit/>
          </a:bodyPr>
          <a:lstStyle/>
          <a:p>
            <a:r>
              <a:rPr lang="el-GR" dirty="0" smtClean="0"/>
              <a:t>Η κυριότερη πηγή της ορατής ακτινοβολίας είναι βέβαια ο ήλιος. Επίσης οι λάμπες τα λέιζερ κ.α.</a:t>
            </a:r>
            <a:endParaRPr lang="el-GR" b="1" dirty="0"/>
          </a:p>
        </p:txBody>
      </p:sp>
      <p:sp>
        <p:nvSpPr>
          <p:cNvPr id="8" name="7 - Ορθογώνιο"/>
          <p:cNvSpPr/>
          <p:nvPr/>
        </p:nvSpPr>
        <p:spPr>
          <a:xfrm>
            <a:off x="2143108" y="2071678"/>
            <a:ext cx="1753237" cy="584775"/>
          </a:xfrm>
          <a:prstGeom prst="rect">
            <a:avLst/>
          </a:prstGeom>
        </p:spPr>
        <p:txBody>
          <a:bodyPr wrap="none">
            <a:spAutoFit/>
          </a:bodyPr>
          <a:lstStyle/>
          <a:p>
            <a:r>
              <a:rPr lang="el-GR" sz="3200" b="1" dirty="0" smtClean="0"/>
              <a:t>χρώματα</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0.70"/>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1178695" y="1678769"/>
            <a:ext cx="3357586"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857224" y="4429132"/>
            <a:ext cx="7572428" cy="923330"/>
          </a:xfrm>
          <a:prstGeom prst="rect">
            <a:avLst/>
          </a:prstGeom>
        </p:spPr>
        <p:txBody>
          <a:bodyPr wrap="square">
            <a:spAutoFit/>
          </a:bodyPr>
          <a:lstStyle/>
          <a:p>
            <a:r>
              <a:rPr lang="el-GR" dirty="0" smtClean="0"/>
              <a:t>Οι υπέρυθρες ακτίνες  (</a:t>
            </a:r>
            <a:r>
              <a:rPr lang="en-US" dirty="0" smtClean="0"/>
              <a:t>IR) </a:t>
            </a:r>
            <a:r>
              <a:rPr lang="el-GR" dirty="0" smtClean="0"/>
              <a:t>   συνήθως εκπέμπονται από όλα τα σώματα που έχουν κάποια </a:t>
            </a:r>
            <a:r>
              <a:rPr lang="el-GR" dirty="0" smtClean="0">
                <a:hlinkClick r:id="rId3" tooltip="Θερμοκρασία"/>
              </a:rPr>
              <a:t>θερμοκρασία</a:t>
            </a:r>
            <a:r>
              <a:rPr lang="el-GR" dirty="0" smtClean="0"/>
              <a:t>. Τα σώματα με τη μεγαλύτερη θερμοκρασία εκπέμπουν περισσότερες υπέρυθρες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1178695" y="1678769"/>
            <a:ext cx="3357586"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TextBox"/>
          <p:cNvSpPr txBox="1"/>
          <p:nvPr/>
        </p:nvSpPr>
        <p:spPr>
          <a:xfrm>
            <a:off x="642910" y="4429132"/>
            <a:ext cx="6643734" cy="1754326"/>
          </a:xfrm>
          <a:prstGeom prst="rect">
            <a:avLst/>
          </a:prstGeom>
          <a:noFill/>
        </p:spPr>
        <p:txBody>
          <a:bodyPr wrap="square" rtlCol="0">
            <a:spAutoFit/>
          </a:bodyPr>
          <a:lstStyle/>
          <a:p>
            <a:r>
              <a:rPr lang="el-GR" dirty="0" smtClean="0"/>
              <a:t>περισσότερη από την υπέρυθρη ακτινοβολία η οποία προέρχεται από το Σύμπαν απορροφάται από τους υδρατμούς και το διοξείδιο του άνθρακα που περιέχονται στην ατμόσφαιρα της Γης. Μονάχα σε λίγες περιοχές του υπέρυθρου φάσματος (κυρίως στο κοντινό υπέρυθρο) το φως καταφέρνει να περάσει τη Γήινη ατμόσφαιρα και έτσι να ανιχνευθεί από επίγεια τηλεσκόπια.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1178695" y="1678769"/>
            <a:ext cx="3357586"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a:off x="571472" y="4357694"/>
            <a:ext cx="8072494" cy="1200329"/>
          </a:xfrm>
          <a:prstGeom prst="rect">
            <a:avLst/>
          </a:prstGeom>
        </p:spPr>
        <p:txBody>
          <a:bodyPr wrap="square">
            <a:spAutoFit/>
          </a:bodyPr>
          <a:lstStyle/>
          <a:p>
            <a:r>
              <a:rPr lang="el-GR" dirty="0" smtClean="0"/>
              <a:t>οι αστρονόμοι που ασχολούνται με παρατηρήσεις στο υπέρυθρο μέρος του φάσματος, έχουν τοποθετήσει ανιχνευτές σε πυραύλους, αερόστατα, αεροπλάνα και σε διαστημικά τηλεσκόπια προκειμένου να αποφύγουν τους περιορισμούς από την ατμόσφαιρα της Γης.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1178695" y="1678769"/>
            <a:ext cx="3357586"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 Ορθογώνιο"/>
          <p:cNvSpPr/>
          <p:nvPr/>
        </p:nvSpPr>
        <p:spPr>
          <a:xfrm>
            <a:off x="785786" y="4286256"/>
            <a:ext cx="7643866" cy="923330"/>
          </a:xfrm>
          <a:prstGeom prst="rect">
            <a:avLst/>
          </a:prstGeom>
        </p:spPr>
        <p:txBody>
          <a:bodyPr wrap="square">
            <a:spAutoFit/>
          </a:bodyPr>
          <a:lstStyle/>
          <a:p>
            <a:r>
              <a:rPr lang="el-GR" dirty="0" smtClean="0"/>
              <a:t>Όλοι οι πλανήτες και οι δορυφόροι τους στο ηλιακό μας σύστημα εκπέμπουν ισχυρά στο υπέρυθρο. Η υπέρυθρη ακτινοβολία προέρχεται από τη θέρμανση των ατμοσφαιρών των πλανητών και των επιφανειών τους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1000100" y="0"/>
            <a:ext cx="6858048" cy="1857364"/>
          </a:xfrm>
          <a:prstGeom prst="rect">
            <a:avLst/>
          </a:prstGeom>
          <a:noFill/>
        </p:spPr>
      </p:pic>
      <p:sp>
        <p:nvSpPr>
          <p:cNvPr id="4" name="3 - TextBox"/>
          <p:cNvSpPr txBox="1"/>
          <p:nvPr/>
        </p:nvSpPr>
        <p:spPr>
          <a:xfrm rot="16200000">
            <a:off x="6971244" y="2958582"/>
            <a:ext cx="714380" cy="369332"/>
          </a:xfrm>
          <a:prstGeom prst="rect">
            <a:avLst/>
          </a:prstGeom>
          <a:solidFill>
            <a:schemeClr val="bg1">
              <a:lumMod val="95000"/>
            </a:schemeClr>
          </a:solidFill>
        </p:spPr>
        <p:txBody>
          <a:bodyPr wrap="square" rtlCol="0">
            <a:spAutoFit/>
          </a:bodyPr>
          <a:lstStyle/>
          <a:p>
            <a:r>
              <a:rPr lang="el-GR" sz="900" dirty="0" smtClean="0"/>
              <a:t>Ακτίνες  </a:t>
            </a:r>
            <a:r>
              <a:rPr lang="en-US" sz="900" dirty="0" smtClean="0"/>
              <a:t>  UV</a:t>
            </a:r>
            <a:endParaRPr lang="el-GR" sz="900" dirty="0"/>
          </a:p>
        </p:txBody>
      </p:sp>
      <p:cxnSp>
        <p:nvCxnSpPr>
          <p:cNvPr id="6" name="5 - Ευθύγραμμο βέλος σύνδεσης"/>
          <p:cNvCxnSpPr/>
          <p:nvPr/>
        </p:nvCxnSpPr>
        <p:spPr>
          <a:xfrm rot="5400000">
            <a:off x="1464447" y="1107265"/>
            <a:ext cx="3357586" cy="20002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a:off x="357158" y="2357430"/>
            <a:ext cx="8501122" cy="3693319"/>
          </a:xfrm>
          <a:prstGeom prst="rect">
            <a:avLst/>
          </a:prstGeom>
        </p:spPr>
        <p:txBody>
          <a:bodyPr wrap="square">
            <a:spAutoFit/>
          </a:bodyPr>
          <a:lstStyle/>
          <a:p>
            <a:r>
              <a:rPr lang="el-GR" dirty="0" smtClean="0"/>
              <a:t>Τα αστέρια δημιουργούνται από την κατάρρευση νεφών αερίου και σκόνης. Καθώς το νέφος καταρρέει, η πυκνότητα και η θερμοκρασία του μεγαλώνει. Η πυκνότητα και η θερμοκρασία είναι μέγιστη στο κέντρο του νέφος όπου και ένα νέο αστέρι θα γεννηθεί. Στα πρώτα στάδια της κατάρρευσης του νέφους το αντικείμενο που δημιουργείται στο κέντρο λέγεται </a:t>
            </a:r>
            <a:r>
              <a:rPr lang="el-GR" dirty="0" err="1" smtClean="0"/>
              <a:t>πρωτοαστέρας</a:t>
            </a:r>
            <a:r>
              <a:rPr lang="el-GR" dirty="0" smtClean="0"/>
              <a:t>. Επειδή ο </a:t>
            </a:r>
            <a:r>
              <a:rPr lang="el-GR" dirty="0" err="1" smtClean="0"/>
              <a:t>πρωτοαστέρας</a:t>
            </a:r>
            <a:r>
              <a:rPr lang="el-GR" dirty="0" smtClean="0"/>
              <a:t> είναι μέσα σε ένα πυκνό νέφος αερίου και σκόνης είναι αδύνατο να παρατηρηθεί στα οπτικά μήκη κύματος. Αυτό, γιατί το ορατό φως που εκπέμπει απορροφάται αμέσως από το υλικό που το περικλείει. Έτσι, ο μόνος τρόπος να παρατηρηθεί ένα </a:t>
            </a:r>
            <a:r>
              <a:rPr lang="el-GR" dirty="0" err="1" smtClean="0"/>
              <a:t>νεο</a:t>
            </a:r>
            <a:r>
              <a:rPr lang="el-GR" dirty="0" smtClean="0"/>
              <a:t>-σχηματιζόμενο αστέρι είναι στο υπέρυθρο. Το φως από τον </a:t>
            </a:r>
            <a:r>
              <a:rPr lang="el-GR" dirty="0" err="1" smtClean="0"/>
              <a:t>πρωτοαστέρα</a:t>
            </a:r>
            <a:r>
              <a:rPr lang="el-GR" dirty="0" smtClean="0"/>
              <a:t> απορροφάται από την σκόνη η οποία το περιβάλει με αποτέλεσμα την αύξηση της θερμοκρασίας της σκόνης και την εκπομπή υπέρυθρης ακτινοβολίας. Μελέτες στο υπέρυθρο μέρος του φάσματος μας δίνει μοναδικές πληροφορίες για τον τρόπο που γεννιούνται τα αστέρια και πλανητικά συστήματα γύρω από αυτά</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00034" y="782405"/>
            <a:ext cx="7358114" cy="369332"/>
          </a:xfrm>
          <a:prstGeom prst="rect">
            <a:avLst/>
          </a:prstGeom>
          <a:noFill/>
        </p:spPr>
        <p:txBody>
          <a:bodyPr wrap="square" rtlCol="0">
            <a:spAutoFit/>
          </a:bodyPr>
          <a:lstStyle/>
          <a:p>
            <a:r>
              <a:rPr lang="el-GR" dirty="0" smtClean="0"/>
              <a:t>Για κάθε συχνότητα του κύματος φωτός αντιστοιχεί και ένα μήκος κύματος .</a:t>
            </a:r>
            <a:endParaRPr lang="el-GR" dirty="0"/>
          </a:p>
        </p:txBody>
      </p:sp>
      <p:sp>
        <p:nvSpPr>
          <p:cNvPr id="4" name="3 - TextBox"/>
          <p:cNvSpPr txBox="1"/>
          <p:nvPr/>
        </p:nvSpPr>
        <p:spPr>
          <a:xfrm>
            <a:off x="1857356" y="0"/>
            <a:ext cx="3786214" cy="830997"/>
          </a:xfrm>
          <a:prstGeom prst="rect">
            <a:avLst/>
          </a:prstGeom>
          <a:noFill/>
        </p:spPr>
        <p:txBody>
          <a:bodyPr wrap="square" rtlCol="0">
            <a:spAutoFit/>
          </a:bodyPr>
          <a:lstStyle/>
          <a:p>
            <a:r>
              <a:rPr lang="el-GR" sz="4800" b="1" dirty="0" smtClean="0">
                <a:solidFill>
                  <a:srgbClr val="FF0000"/>
                </a:solidFill>
              </a:rPr>
              <a:t>Ε</a:t>
            </a:r>
            <a:r>
              <a:rPr lang="en-US" sz="4800" b="1" dirty="0" smtClean="0">
                <a:solidFill>
                  <a:srgbClr val="FF0000"/>
                </a:solidFill>
              </a:rPr>
              <a:t> = h </a:t>
            </a:r>
            <a:r>
              <a:rPr lang="el-GR" sz="4800" b="1" baseline="30000" dirty="0" smtClean="0">
                <a:solidFill>
                  <a:srgbClr val="FF0000"/>
                </a:solidFill>
              </a:rPr>
              <a:t>.</a:t>
            </a:r>
            <a:r>
              <a:rPr lang="en-US" sz="4800" b="1" dirty="0" smtClean="0">
                <a:solidFill>
                  <a:srgbClr val="FF0000"/>
                </a:solidFill>
              </a:rPr>
              <a:t> f</a:t>
            </a:r>
            <a:endParaRPr lang="en-US" sz="4800" b="1" dirty="0">
              <a:solidFill>
                <a:srgbClr val="FF0000"/>
              </a:solidFill>
            </a:endParaRPr>
          </a:p>
        </p:txBody>
      </p:sp>
      <p:sp>
        <p:nvSpPr>
          <p:cNvPr id="5" name="4 - TextBox"/>
          <p:cNvSpPr txBox="1"/>
          <p:nvPr/>
        </p:nvSpPr>
        <p:spPr>
          <a:xfrm>
            <a:off x="357158" y="1282471"/>
            <a:ext cx="7786742" cy="646331"/>
          </a:xfrm>
          <a:prstGeom prst="rect">
            <a:avLst/>
          </a:prstGeom>
          <a:noFill/>
        </p:spPr>
        <p:txBody>
          <a:bodyPr wrap="square" rtlCol="0">
            <a:spAutoFit/>
          </a:bodyPr>
          <a:lstStyle/>
          <a:p>
            <a:r>
              <a:rPr lang="el-GR" dirty="0" smtClean="0"/>
              <a:t>Μάλιστα όσο μεγαλύτερη η συχνότητα (άρα και η ενέργεια) τόσο μικρότερο το μήκος κύματος (λ)</a:t>
            </a:r>
            <a:endParaRPr lang="el-GR" dirty="0"/>
          </a:p>
        </p:txBody>
      </p:sp>
      <p:sp>
        <p:nvSpPr>
          <p:cNvPr id="8" name="7 - Ορθογώνιο"/>
          <p:cNvSpPr/>
          <p:nvPr/>
        </p:nvSpPr>
        <p:spPr>
          <a:xfrm>
            <a:off x="3071802" y="2857496"/>
            <a:ext cx="571504" cy="769441"/>
          </a:xfrm>
          <a:prstGeom prst="rect">
            <a:avLst/>
          </a:prstGeom>
        </p:spPr>
        <p:txBody>
          <a:bodyPr wrap="square">
            <a:spAutoFit/>
          </a:bodyPr>
          <a:lstStyle/>
          <a:p>
            <a:r>
              <a:rPr lang="en-US" sz="4400" b="1" dirty="0" smtClean="0">
                <a:solidFill>
                  <a:schemeClr val="tx1">
                    <a:lumMod val="95000"/>
                    <a:lumOff val="5000"/>
                  </a:schemeClr>
                </a:solidFill>
              </a:rPr>
              <a:t>f</a:t>
            </a:r>
            <a:endParaRPr lang="en-US" sz="4400" b="1" dirty="0">
              <a:solidFill>
                <a:schemeClr val="tx1">
                  <a:lumMod val="95000"/>
                  <a:lumOff val="5000"/>
                </a:schemeClr>
              </a:solidFill>
            </a:endParaRPr>
          </a:p>
        </p:txBody>
      </p:sp>
      <p:sp>
        <p:nvSpPr>
          <p:cNvPr id="9" name="8 - Ορθογώνιο"/>
          <p:cNvSpPr/>
          <p:nvPr/>
        </p:nvSpPr>
        <p:spPr>
          <a:xfrm>
            <a:off x="3643306" y="2786058"/>
            <a:ext cx="465192" cy="769441"/>
          </a:xfrm>
          <a:prstGeom prst="rect">
            <a:avLst/>
          </a:prstGeom>
        </p:spPr>
        <p:txBody>
          <a:bodyPr wrap="none">
            <a:spAutoFit/>
          </a:bodyPr>
          <a:lstStyle/>
          <a:p>
            <a:r>
              <a:rPr lang="el-GR" sz="4400" b="1" dirty="0" smtClean="0">
                <a:solidFill>
                  <a:schemeClr val="tx1">
                    <a:lumMod val="95000"/>
                    <a:lumOff val="5000"/>
                  </a:schemeClr>
                </a:solidFill>
              </a:rPr>
              <a:t>=</a:t>
            </a:r>
            <a:endParaRPr lang="en-US" sz="4400" b="1" dirty="0"/>
          </a:p>
        </p:txBody>
      </p:sp>
      <p:sp>
        <p:nvSpPr>
          <p:cNvPr id="10" name="9 - Ορθογώνιο"/>
          <p:cNvSpPr/>
          <p:nvPr/>
        </p:nvSpPr>
        <p:spPr>
          <a:xfrm>
            <a:off x="4286248" y="2571744"/>
            <a:ext cx="642942" cy="769441"/>
          </a:xfrm>
          <a:prstGeom prst="rect">
            <a:avLst/>
          </a:prstGeom>
        </p:spPr>
        <p:txBody>
          <a:bodyPr wrap="square">
            <a:spAutoFit/>
          </a:bodyPr>
          <a:lstStyle/>
          <a:p>
            <a:r>
              <a:rPr lang="en-US" sz="4400" b="1" dirty="0" smtClean="0">
                <a:solidFill>
                  <a:schemeClr val="tx1">
                    <a:lumMod val="95000"/>
                    <a:lumOff val="5000"/>
                  </a:schemeClr>
                </a:solidFill>
              </a:rPr>
              <a:t>c</a:t>
            </a:r>
            <a:endParaRPr lang="en-US" sz="4400" b="1" dirty="0">
              <a:solidFill>
                <a:schemeClr val="tx1">
                  <a:lumMod val="95000"/>
                  <a:lumOff val="5000"/>
                </a:schemeClr>
              </a:solidFill>
            </a:endParaRPr>
          </a:p>
        </p:txBody>
      </p:sp>
      <p:sp>
        <p:nvSpPr>
          <p:cNvPr id="11" name="10 - Ορθογώνιο"/>
          <p:cNvSpPr/>
          <p:nvPr/>
        </p:nvSpPr>
        <p:spPr>
          <a:xfrm>
            <a:off x="4357686" y="3286124"/>
            <a:ext cx="367408" cy="543739"/>
          </a:xfrm>
          <a:prstGeom prst="rect">
            <a:avLst/>
          </a:prstGeom>
        </p:spPr>
        <p:txBody>
          <a:bodyPr wrap="none">
            <a:spAutoFit/>
          </a:bodyPr>
          <a:lstStyle/>
          <a:p>
            <a:r>
              <a:rPr lang="el-GR" sz="4400" b="1" baseline="30000" dirty="0" smtClean="0"/>
              <a:t>λ</a:t>
            </a:r>
            <a:endParaRPr lang="en-US" sz="4400" b="1" baseline="30000" dirty="0"/>
          </a:p>
        </p:txBody>
      </p:sp>
      <p:cxnSp>
        <p:nvCxnSpPr>
          <p:cNvPr id="12" name="11 - Ευθεία γραμμή σύνδεσης"/>
          <p:cNvCxnSpPr/>
          <p:nvPr/>
        </p:nvCxnSpPr>
        <p:spPr>
          <a:xfrm>
            <a:off x="4143372" y="3214686"/>
            <a:ext cx="857256" cy="158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12 - TextBox"/>
          <p:cNvSpPr txBox="1"/>
          <p:nvPr/>
        </p:nvSpPr>
        <p:spPr>
          <a:xfrm>
            <a:off x="1285852" y="4214818"/>
            <a:ext cx="4143404" cy="369332"/>
          </a:xfrm>
          <a:prstGeom prst="rect">
            <a:avLst/>
          </a:prstGeom>
          <a:noFill/>
        </p:spPr>
        <p:txBody>
          <a:bodyPr wrap="square" rtlCol="0">
            <a:spAutoFit/>
          </a:bodyPr>
          <a:lstStyle/>
          <a:p>
            <a:r>
              <a:rPr lang="en-US" b="1" dirty="0" smtClean="0"/>
              <a:t>C</a:t>
            </a:r>
            <a:r>
              <a:rPr lang="en-US" dirty="0" smtClean="0"/>
              <a:t>   </a:t>
            </a:r>
            <a:r>
              <a:rPr lang="el-GR" dirty="0" smtClean="0"/>
              <a:t>είναι η ταχύτητα του φωτός </a:t>
            </a:r>
            <a:endParaRPr lang="el-GR" dirty="0"/>
          </a:p>
        </p:txBody>
      </p:sp>
      <p:sp>
        <p:nvSpPr>
          <p:cNvPr id="14" name="13 - TextBox"/>
          <p:cNvSpPr txBox="1"/>
          <p:nvPr/>
        </p:nvSpPr>
        <p:spPr>
          <a:xfrm>
            <a:off x="1357290" y="5143512"/>
            <a:ext cx="6286544" cy="923330"/>
          </a:xfrm>
          <a:prstGeom prst="rect">
            <a:avLst/>
          </a:prstGeom>
          <a:noFill/>
        </p:spPr>
        <p:txBody>
          <a:bodyPr wrap="square" rtlCol="0">
            <a:spAutoFit/>
          </a:bodyPr>
          <a:lstStyle/>
          <a:p>
            <a:r>
              <a:rPr lang="el-GR" dirty="0" smtClean="0"/>
              <a:t>***Η συχνότητα κάθε ακτινοβολίας φωτός δεν αλλάζει, αλλά η ταχύτητα του φωτός και το μήκος κύματος αλλάζει σε διαφορετικά υλικά από τα οποία διέρχεται το φως.</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1000100" y="0"/>
            <a:ext cx="6858048" cy="1857364"/>
          </a:xfrm>
          <a:prstGeom prst="rect">
            <a:avLst/>
          </a:prstGeom>
          <a:noFill/>
        </p:spPr>
      </p:pic>
      <p:cxnSp>
        <p:nvCxnSpPr>
          <p:cNvPr id="6" name="5 - Ευθύγραμμο βέλος σύνδεσης"/>
          <p:cNvCxnSpPr/>
          <p:nvPr/>
        </p:nvCxnSpPr>
        <p:spPr>
          <a:xfrm rot="5400000">
            <a:off x="2678893" y="678637"/>
            <a:ext cx="2286016"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 Ορθογώνιο"/>
          <p:cNvSpPr/>
          <p:nvPr/>
        </p:nvSpPr>
        <p:spPr>
          <a:xfrm>
            <a:off x="142844" y="2786058"/>
            <a:ext cx="8643998" cy="1477328"/>
          </a:xfrm>
          <a:prstGeom prst="rect">
            <a:avLst/>
          </a:prstGeom>
        </p:spPr>
        <p:txBody>
          <a:bodyPr wrap="square">
            <a:spAutoFit/>
          </a:bodyPr>
          <a:lstStyle/>
          <a:p>
            <a:r>
              <a:rPr lang="el-GR" dirty="0" smtClean="0"/>
              <a:t>Εδώ και δεκαετίες οι αστρονόμοι αναρωτιούνται ποια είναι η πηγή των μυστηριωδών μικροκυμάτων που φθάνουν στη Γη από μακρινά συστήματα άστρων στο γαλαξία μας. Τώρα πιστεύουν ότι έχουν την «πολύτιμη» απάντηση: προέρχονται από μικροσκοπικά </a:t>
            </a:r>
            <a:r>
              <a:rPr lang="el-GR" dirty="0" smtClean="0"/>
              <a:t>διαμαντάκια (κρύσταλλοι άνθρακα), </a:t>
            </a:r>
            <a:r>
              <a:rPr lang="el-GR" dirty="0" smtClean="0"/>
              <a:t>τα οποία περιβάλλουν ως νέφος διαμαντόσκονης ορισμένα άστρα.</a:t>
            </a:r>
            <a:endParaRPr lang="el-GR" dirty="0"/>
          </a:p>
        </p:txBody>
      </p:sp>
      <p:sp>
        <p:nvSpPr>
          <p:cNvPr id="10" name="9 - Ορθογώνιο"/>
          <p:cNvSpPr/>
          <p:nvPr/>
        </p:nvSpPr>
        <p:spPr>
          <a:xfrm>
            <a:off x="571472" y="4214818"/>
            <a:ext cx="7929618" cy="923330"/>
          </a:xfrm>
          <a:prstGeom prst="rect">
            <a:avLst/>
          </a:prstGeom>
        </p:spPr>
        <p:txBody>
          <a:bodyPr wrap="square">
            <a:spAutoFit/>
          </a:bodyPr>
          <a:lstStyle/>
          <a:p>
            <a:r>
              <a:rPr lang="el-GR" dirty="0" smtClean="0"/>
              <a:t>Η συγκεκριμένη ακτινοβολία, που έχει ονομαστεί «ανώμαλη εκπομπή μικροκυμάτων», προέρχεται από διάφορα σημεία του ουρανού, αλλά μέχρι τώρα ήταν άγνωστη η πηγή της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1000100" y="0"/>
            <a:ext cx="6858048" cy="1857364"/>
          </a:xfrm>
          <a:prstGeom prst="rect">
            <a:avLst/>
          </a:prstGeom>
          <a:noFill/>
        </p:spPr>
      </p:pic>
      <p:cxnSp>
        <p:nvCxnSpPr>
          <p:cNvPr id="6" name="5 - Ευθύγραμμο βέλος σύνδεσης"/>
          <p:cNvCxnSpPr/>
          <p:nvPr/>
        </p:nvCxnSpPr>
        <p:spPr>
          <a:xfrm rot="5400000">
            <a:off x="2678893" y="678637"/>
            <a:ext cx="2286016"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a:off x="285720" y="2643182"/>
            <a:ext cx="8643998" cy="1754326"/>
          </a:xfrm>
          <a:prstGeom prst="rect">
            <a:avLst/>
          </a:prstGeom>
        </p:spPr>
        <p:txBody>
          <a:bodyPr wrap="square">
            <a:spAutoFit/>
          </a:bodyPr>
          <a:lstStyle/>
          <a:p>
            <a:r>
              <a:rPr lang="el-GR" dirty="0" smtClean="0"/>
              <a:t>Χάρη στην υψηλή ενέργεια που έχουν αυτά τα </a:t>
            </a:r>
            <a:r>
              <a:rPr lang="el-GR" dirty="0" err="1" smtClean="0"/>
              <a:t>νανοδιαμάντια</a:t>
            </a:r>
            <a:r>
              <a:rPr lang="el-GR" dirty="0" smtClean="0"/>
              <a:t>, καθώς περιστρέφονται με μεγάλη ταχύτητα στο εσωτερικό του </a:t>
            </a:r>
            <a:r>
              <a:rPr lang="el-GR" dirty="0" err="1" smtClean="0"/>
              <a:t>πρωτοπλανητικού</a:t>
            </a:r>
            <a:r>
              <a:rPr lang="el-GR" dirty="0" smtClean="0"/>
              <a:t> δίσκου, εκπέμπουν ακτινοβολία στο τμήμα του ηλεκτρομαγνητικού φάσματος που αντιστοιχεί στα μικροκύματα. Τέτοια </a:t>
            </a:r>
            <a:r>
              <a:rPr lang="el-GR" dirty="0" err="1" smtClean="0"/>
              <a:t>νανοδιαμάντια</a:t>
            </a:r>
            <a:r>
              <a:rPr lang="el-GR" dirty="0" smtClean="0"/>
              <a:t>, που το καθένα είναι εκατοντάδες χιλιάδες φορές μικρότερο από ένα κόκκο άμμου, έχουν συχνά βρεθεί και σε μετεωρίτες, οι οποίοι έχουν πέσει στη Γη, ενώ είναι δυνατό να παραχθούν και με βιομηχανικές μεθόδους</a:t>
            </a:r>
            <a:endParaRPr lang="el-GR" dirty="0"/>
          </a:p>
        </p:txBody>
      </p:sp>
      <p:sp>
        <p:nvSpPr>
          <p:cNvPr id="9" name="8 - Ορθογώνιο"/>
          <p:cNvSpPr/>
          <p:nvPr/>
        </p:nvSpPr>
        <p:spPr>
          <a:xfrm>
            <a:off x="500034" y="5000636"/>
            <a:ext cx="8429684" cy="923330"/>
          </a:xfrm>
          <a:prstGeom prst="rect">
            <a:avLst/>
          </a:prstGeom>
        </p:spPr>
        <p:txBody>
          <a:bodyPr wrap="square">
            <a:spAutoFit/>
          </a:bodyPr>
          <a:lstStyle/>
          <a:p>
            <a:r>
              <a:rPr lang="el-GR" dirty="0" smtClean="0"/>
              <a:t>Γνωρίζαμε ότι κάποιου είδους σωματίδιο ευθύνεται γι’ αυτό το φως των μικροκυμάτων, αλλά η ακριβής πηγή αποτελούσε αίνιγμα από τότε που ανιχνεύθηκε για πρώτη φορά πριν περίπου 20 χρόνια.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1000100" y="0"/>
            <a:ext cx="6858048" cy="1857364"/>
          </a:xfrm>
          <a:prstGeom prst="rect">
            <a:avLst/>
          </a:prstGeom>
          <a:noFill/>
        </p:spPr>
      </p:pic>
      <p:cxnSp>
        <p:nvCxnSpPr>
          <p:cNvPr id="6" name="5 - Ευθύγραμμο βέλος σύνδεσης"/>
          <p:cNvCxnSpPr/>
          <p:nvPr/>
        </p:nvCxnSpPr>
        <p:spPr>
          <a:xfrm rot="5400000">
            <a:off x="3679025" y="821513"/>
            <a:ext cx="2286016"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 Ορθογώνιο"/>
          <p:cNvSpPr/>
          <p:nvPr/>
        </p:nvSpPr>
        <p:spPr>
          <a:xfrm>
            <a:off x="785786" y="2786058"/>
            <a:ext cx="7929618" cy="1754326"/>
          </a:xfrm>
          <a:prstGeom prst="rect">
            <a:avLst/>
          </a:prstGeom>
        </p:spPr>
        <p:txBody>
          <a:bodyPr wrap="square">
            <a:spAutoFit/>
          </a:bodyPr>
          <a:lstStyle/>
          <a:p>
            <a:r>
              <a:rPr lang="el-GR" dirty="0" smtClean="0"/>
              <a:t>ι επόμενες παρατηρήσεις εντόπισαν πολλές διαφορετικές αστρονομικές πηγές εκπομπής ραδιοκυμάτων. Αυτές περιλαμβάνουν </a:t>
            </a:r>
            <a:r>
              <a:rPr lang="el-GR" dirty="0" smtClean="0">
                <a:hlinkClick r:id="rId3" tooltip="Αστέρας"/>
              </a:rPr>
              <a:t>αστέρια</a:t>
            </a:r>
            <a:r>
              <a:rPr lang="el-GR" dirty="0" smtClean="0"/>
              <a:t> και οι </a:t>
            </a:r>
            <a:r>
              <a:rPr lang="el-GR" dirty="0" smtClean="0">
                <a:hlinkClick r:id="rId4" tooltip="Γαλαξίες"/>
              </a:rPr>
              <a:t>γαλαξίες</a:t>
            </a:r>
            <a:r>
              <a:rPr lang="el-GR" dirty="0" smtClean="0"/>
              <a:t>, καθώς και νέες κατηγορίες, όπως είναι οι </a:t>
            </a:r>
            <a:r>
              <a:rPr lang="el-GR" dirty="0" err="1" smtClean="0">
                <a:hlinkClick r:id="rId5" tooltip="Ραδιογαλαξίας"/>
              </a:rPr>
              <a:t>ραδιογαλαξίες</a:t>
            </a:r>
            <a:r>
              <a:rPr lang="el-GR" dirty="0" smtClean="0"/>
              <a:t>, τα </a:t>
            </a:r>
            <a:r>
              <a:rPr lang="el-GR" dirty="0" err="1" smtClean="0">
                <a:hlinkClick r:id="rId6" tooltip="Κβάζαρ"/>
              </a:rPr>
              <a:t>κβάζαρ</a:t>
            </a:r>
            <a:r>
              <a:rPr lang="el-GR" dirty="0" smtClean="0"/>
              <a:t>, τα </a:t>
            </a:r>
            <a:r>
              <a:rPr lang="el-GR" dirty="0" err="1" smtClean="0">
                <a:hlinkClick r:id="rId7" tooltip="Πάλσαρ"/>
              </a:rPr>
              <a:t>πάλσαρ</a:t>
            </a:r>
            <a:r>
              <a:rPr lang="el-GR" dirty="0" smtClean="0"/>
              <a:t> και τα </a:t>
            </a:r>
            <a:r>
              <a:rPr lang="el-GR" dirty="0" err="1" smtClean="0">
                <a:hlinkClick r:id="rId8" tooltip="Μέιζερ (δεν έχει γραφτεί ακόμα)"/>
              </a:rPr>
              <a:t>μέιζερ</a:t>
            </a:r>
            <a:r>
              <a:rPr lang="el-GR" dirty="0" smtClean="0"/>
              <a:t>. Η ανακάλυψη της Κ</a:t>
            </a:r>
            <a:r>
              <a:rPr lang="el-GR" dirty="0" smtClean="0">
                <a:hlinkClick r:id="rId9" tooltip="Κοσμική ακτινοβολία"/>
              </a:rPr>
              <a:t>οσμικής </a:t>
            </a:r>
            <a:r>
              <a:rPr lang="el-GR" dirty="0" err="1" smtClean="0">
                <a:hlinkClick r:id="rId9" tooltip="Κοσμική ακτινοβολία"/>
              </a:rPr>
              <a:t>Μικροκυματικής</a:t>
            </a:r>
            <a:r>
              <a:rPr lang="el-GR" dirty="0" smtClean="0">
                <a:hlinkClick r:id="rId9" tooltip="Κοσμική ακτινοβολία"/>
              </a:rPr>
              <a:t> Ακτινοβολίας</a:t>
            </a:r>
            <a:r>
              <a:rPr lang="el-GR" dirty="0" smtClean="0"/>
              <a:t> Υ</a:t>
            </a:r>
            <a:r>
              <a:rPr lang="el-GR" dirty="0" smtClean="0">
                <a:hlinkClick r:id="rId10" tooltip="Ακτινοβολία υποβάθρου"/>
              </a:rPr>
              <a:t>ποβάθρου</a:t>
            </a:r>
            <a:r>
              <a:rPr lang="el-GR" dirty="0" smtClean="0"/>
              <a:t> (</a:t>
            </a:r>
            <a:r>
              <a:rPr lang="el-GR" dirty="0" err="1" smtClean="0"/>
              <a:t>Cosmic</a:t>
            </a:r>
            <a:r>
              <a:rPr lang="el-GR" dirty="0" smtClean="0"/>
              <a:t> </a:t>
            </a:r>
            <a:r>
              <a:rPr lang="el-GR" dirty="0" err="1" smtClean="0"/>
              <a:t>Microwave</a:t>
            </a:r>
            <a:r>
              <a:rPr lang="el-GR" dirty="0" smtClean="0"/>
              <a:t> </a:t>
            </a:r>
            <a:r>
              <a:rPr lang="el-GR" dirty="0" err="1" smtClean="0"/>
              <a:t>Background</a:t>
            </a:r>
            <a:r>
              <a:rPr lang="el-GR" dirty="0" smtClean="0"/>
              <a:t>, CMB), η οποία αποτέλεσε αδιάσειστο στοιχείο για την ύπαρξη της </a:t>
            </a:r>
            <a:r>
              <a:rPr lang="el-GR" dirty="0" smtClean="0">
                <a:hlinkClick r:id="rId11" tooltip="Μεγάλη Έκρηξη"/>
              </a:rPr>
              <a:t>Μεγάλης Έκρηξης</a:t>
            </a:r>
            <a:r>
              <a:rPr lang="el-GR" dirty="0" smtClean="0"/>
              <a:t>, έγινε μέσω της ραδιοαστρονομίας.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1000100" y="0"/>
            <a:ext cx="6858048" cy="1857364"/>
          </a:xfrm>
          <a:prstGeom prst="rect">
            <a:avLst/>
          </a:prstGeom>
          <a:noFill/>
        </p:spPr>
      </p:pic>
      <p:cxnSp>
        <p:nvCxnSpPr>
          <p:cNvPr id="6" name="5 - Ευθύγραμμο βέλος σύνδεσης"/>
          <p:cNvCxnSpPr/>
          <p:nvPr/>
        </p:nvCxnSpPr>
        <p:spPr>
          <a:xfrm rot="5400000">
            <a:off x="3679025" y="821513"/>
            <a:ext cx="2286016" cy="19288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 Ορθογώνιο"/>
          <p:cNvSpPr/>
          <p:nvPr/>
        </p:nvSpPr>
        <p:spPr>
          <a:xfrm>
            <a:off x="785786" y="2786058"/>
            <a:ext cx="7929618" cy="1754326"/>
          </a:xfrm>
          <a:prstGeom prst="rect">
            <a:avLst/>
          </a:prstGeom>
        </p:spPr>
        <p:txBody>
          <a:bodyPr wrap="square">
            <a:spAutoFit/>
          </a:bodyPr>
          <a:lstStyle/>
          <a:p>
            <a:r>
              <a:rPr lang="el-GR" dirty="0" smtClean="0"/>
              <a:t>ι επόμενες παρατηρήσεις εντόπισαν πολλές διαφορετικές αστρονομικές πηγές εκπομπής ραδιοκυμάτων. Αυτές περιλαμβάνουν </a:t>
            </a:r>
            <a:r>
              <a:rPr lang="el-GR" dirty="0" smtClean="0">
                <a:hlinkClick r:id="rId3" tooltip="Αστέρας"/>
              </a:rPr>
              <a:t>αστέρια</a:t>
            </a:r>
            <a:r>
              <a:rPr lang="el-GR" dirty="0" smtClean="0"/>
              <a:t> και οι </a:t>
            </a:r>
            <a:r>
              <a:rPr lang="el-GR" dirty="0" smtClean="0">
                <a:hlinkClick r:id="rId4" tooltip="Γαλαξίες"/>
              </a:rPr>
              <a:t>γαλαξίες</a:t>
            </a:r>
            <a:r>
              <a:rPr lang="el-GR" dirty="0" smtClean="0"/>
              <a:t>, καθώς και νέες κατηγορίες, όπως είναι οι </a:t>
            </a:r>
            <a:r>
              <a:rPr lang="el-GR" dirty="0" err="1" smtClean="0">
                <a:hlinkClick r:id="rId5" tooltip="Ραδιογαλαξίας"/>
              </a:rPr>
              <a:t>ραδιογαλαξίες</a:t>
            </a:r>
            <a:r>
              <a:rPr lang="el-GR" dirty="0" smtClean="0"/>
              <a:t>, τα </a:t>
            </a:r>
            <a:r>
              <a:rPr lang="el-GR" dirty="0" err="1" smtClean="0">
                <a:hlinkClick r:id="rId6" tooltip="Κβάζαρ"/>
              </a:rPr>
              <a:t>κβάζαρ</a:t>
            </a:r>
            <a:r>
              <a:rPr lang="el-GR" dirty="0" smtClean="0"/>
              <a:t>, τα </a:t>
            </a:r>
            <a:r>
              <a:rPr lang="el-GR" dirty="0" err="1" smtClean="0">
                <a:hlinkClick r:id="rId7" tooltip="Πάλσαρ"/>
              </a:rPr>
              <a:t>πάλσαρ</a:t>
            </a:r>
            <a:r>
              <a:rPr lang="el-GR" dirty="0" smtClean="0"/>
              <a:t> και τα </a:t>
            </a:r>
            <a:r>
              <a:rPr lang="el-GR" dirty="0" err="1" smtClean="0">
                <a:hlinkClick r:id="rId8" tooltip="Μέιζερ (δεν έχει γραφτεί ακόμα)"/>
              </a:rPr>
              <a:t>μέιζερ</a:t>
            </a:r>
            <a:r>
              <a:rPr lang="el-GR" dirty="0" smtClean="0"/>
              <a:t>. Η ανακάλυψη της Κ</a:t>
            </a:r>
            <a:r>
              <a:rPr lang="el-GR" dirty="0" smtClean="0">
                <a:hlinkClick r:id="rId9" tooltip="Κοσμική ακτινοβολία"/>
              </a:rPr>
              <a:t>οσμικής </a:t>
            </a:r>
            <a:r>
              <a:rPr lang="el-GR" dirty="0" err="1" smtClean="0">
                <a:hlinkClick r:id="rId9" tooltip="Κοσμική ακτινοβολία"/>
              </a:rPr>
              <a:t>Μικροκυματικής</a:t>
            </a:r>
            <a:r>
              <a:rPr lang="el-GR" dirty="0" smtClean="0">
                <a:hlinkClick r:id="rId9" tooltip="Κοσμική ακτινοβολία"/>
              </a:rPr>
              <a:t> Ακτινοβολίας</a:t>
            </a:r>
            <a:r>
              <a:rPr lang="el-GR" dirty="0" smtClean="0"/>
              <a:t> Υ</a:t>
            </a:r>
            <a:r>
              <a:rPr lang="el-GR" dirty="0" smtClean="0">
                <a:hlinkClick r:id="rId10" tooltip="Ακτινοβολία υποβάθρου"/>
              </a:rPr>
              <a:t>ποβάθρου</a:t>
            </a:r>
            <a:r>
              <a:rPr lang="el-GR" dirty="0" smtClean="0"/>
              <a:t> (</a:t>
            </a:r>
            <a:r>
              <a:rPr lang="el-GR" dirty="0" err="1" smtClean="0"/>
              <a:t>Cosmic</a:t>
            </a:r>
            <a:r>
              <a:rPr lang="el-GR" dirty="0" smtClean="0"/>
              <a:t> </a:t>
            </a:r>
            <a:r>
              <a:rPr lang="el-GR" dirty="0" err="1" smtClean="0"/>
              <a:t>Microwave</a:t>
            </a:r>
            <a:r>
              <a:rPr lang="el-GR" dirty="0" smtClean="0"/>
              <a:t> </a:t>
            </a:r>
            <a:r>
              <a:rPr lang="el-GR" dirty="0" err="1" smtClean="0"/>
              <a:t>Background</a:t>
            </a:r>
            <a:r>
              <a:rPr lang="el-GR" dirty="0" smtClean="0"/>
              <a:t>, CMB), η οποία αποτέλεσε αδιάσειστο στοιχείο για την ύπαρξη της </a:t>
            </a:r>
            <a:r>
              <a:rPr lang="el-GR" dirty="0" smtClean="0">
                <a:hlinkClick r:id="rId11" tooltip="Μεγάλη Έκρηξη"/>
              </a:rPr>
              <a:t>Μεγάλης Έκρηξης</a:t>
            </a:r>
            <a:r>
              <a:rPr lang="el-GR" dirty="0" smtClean="0"/>
              <a:t>, έγινε μέσω της ραδιοαστρονομίας.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214282" y="785794"/>
            <a:ext cx="8072494" cy="646331"/>
          </a:xfrm>
          <a:prstGeom prst="rect">
            <a:avLst/>
          </a:prstGeom>
          <a:noFill/>
        </p:spPr>
        <p:txBody>
          <a:bodyPr wrap="square" rtlCol="0">
            <a:spAutoFit/>
          </a:bodyPr>
          <a:lstStyle/>
          <a:p>
            <a:r>
              <a:rPr lang="el-GR" dirty="0" smtClean="0"/>
              <a:t>Όλες οι ενέργειες (ακτινοβολίες) που μεταφέρει το φως ονομάζονται </a:t>
            </a:r>
            <a:r>
              <a:rPr lang="el-GR" b="1" dirty="0" smtClean="0"/>
              <a:t>φάσμα ηλεκτρομαγνητικής ακτινοβολίας </a:t>
            </a:r>
            <a:endParaRPr lang="el-GR" b="1" dirty="0"/>
          </a:p>
        </p:txBody>
      </p:sp>
      <p:pic>
        <p:nvPicPr>
          <p:cNvPr id="2050" name="Picture 2" descr="https://fysikafysikh.files.wordpress.com/2014/10/em-spectrum.jpg"/>
          <p:cNvPicPr>
            <a:picLocks noChangeAspect="1" noChangeArrowheads="1"/>
          </p:cNvPicPr>
          <p:nvPr/>
        </p:nvPicPr>
        <p:blipFill>
          <a:blip r:embed="rId2"/>
          <a:srcRect/>
          <a:stretch>
            <a:fillRect/>
          </a:stretch>
        </p:blipFill>
        <p:spPr bwMode="auto">
          <a:xfrm>
            <a:off x="642910" y="1679295"/>
            <a:ext cx="7858180" cy="4207149"/>
          </a:xfrm>
          <a:prstGeom prst="rect">
            <a:avLst/>
          </a:prstGeom>
          <a:noFill/>
        </p:spPr>
      </p:pic>
      <p:sp>
        <p:nvSpPr>
          <p:cNvPr id="7" name="6 - Ορθογώνιο"/>
          <p:cNvSpPr/>
          <p:nvPr/>
        </p:nvSpPr>
        <p:spPr>
          <a:xfrm>
            <a:off x="1571604" y="214290"/>
            <a:ext cx="4197816" cy="369332"/>
          </a:xfrm>
          <a:prstGeom prst="rect">
            <a:avLst/>
          </a:prstGeom>
        </p:spPr>
        <p:txBody>
          <a:bodyPr wrap="none">
            <a:spAutoFit/>
          </a:bodyPr>
          <a:lstStyle/>
          <a:p>
            <a:r>
              <a:rPr lang="el-GR" b="1" dirty="0" smtClean="0"/>
              <a:t>φάσμα ηλεκτρομαγνητικής ακτινοβολίας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a:off x="500034" y="714356"/>
            <a:ext cx="1214446" cy="369332"/>
          </a:xfrm>
          <a:prstGeom prst="rect">
            <a:avLst/>
          </a:prstGeom>
          <a:solidFill>
            <a:schemeClr val="bg1">
              <a:lumMod val="95000"/>
            </a:schemeClr>
          </a:solidFill>
        </p:spPr>
        <p:txBody>
          <a:bodyPr wrap="square" rtlCol="0">
            <a:spAutoFit/>
          </a:bodyPr>
          <a:lstStyle/>
          <a:p>
            <a:r>
              <a:rPr lang="el-GR" dirty="0" smtClean="0"/>
              <a:t>Ακτίνες γ</a:t>
            </a:r>
            <a:endParaRPr lang="el-GR" dirty="0"/>
          </a:p>
        </p:txBody>
      </p:sp>
      <p:cxnSp>
        <p:nvCxnSpPr>
          <p:cNvPr id="6" name="5 - Ευθύγραμμο βέλος σύνδεσης"/>
          <p:cNvCxnSpPr/>
          <p:nvPr/>
        </p:nvCxnSpPr>
        <p:spPr>
          <a:xfrm rot="5400000">
            <a:off x="-857288" y="2428868"/>
            <a:ext cx="292895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a:off x="214282" y="3929066"/>
            <a:ext cx="8215370" cy="923330"/>
          </a:xfrm>
          <a:prstGeom prst="rect">
            <a:avLst/>
          </a:prstGeom>
        </p:spPr>
        <p:txBody>
          <a:bodyPr wrap="square">
            <a:spAutoFit/>
          </a:bodyPr>
          <a:lstStyle/>
          <a:p>
            <a:r>
              <a:rPr lang="el-GR" dirty="0" smtClean="0"/>
              <a:t>Οι ακτίνες γ, που έχουν τη μεγαλύτερη συχνότητα και ενέργεια  και τα μικρότερα μήκη κύματος εκπέμπονται από ραδιενεργά υλικά και βρίσκονται και στο διάστημα.   Μπορούν να τρυπήσουν μια επιφάνεια τσιμέντου με πάχος 3 μέτρα!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786842" cy="3000372"/>
          </a:xfrm>
          <a:prstGeom prst="rect">
            <a:avLst/>
          </a:prstGeom>
          <a:noFill/>
        </p:spPr>
      </p:pic>
      <p:sp>
        <p:nvSpPr>
          <p:cNvPr id="4" name="3 - TextBox"/>
          <p:cNvSpPr txBox="1"/>
          <p:nvPr/>
        </p:nvSpPr>
        <p:spPr>
          <a:xfrm>
            <a:off x="571472" y="571480"/>
            <a:ext cx="1214446" cy="369332"/>
          </a:xfrm>
          <a:prstGeom prst="rect">
            <a:avLst/>
          </a:prstGeom>
          <a:solidFill>
            <a:schemeClr val="bg1">
              <a:lumMod val="95000"/>
            </a:schemeClr>
          </a:solidFill>
        </p:spPr>
        <p:txBody>
          <a:bodyPr wrap="square" rtlCol="0">
            <a:spAutoFit/>
          </a:bodyPr>
          <a:lstStyle/>
          <a:p>
            <a:r>
              <a:rPr lang="el-GR" dirty="0" smtClean="0"/>
              <a:t>Ακτίνες γ</a:t>
            </a:r>
            <a:endParaRPr lang="el-GR" dirty="0"/>
          </a:p>
        </p:txBody>
      </p:sp>
      <p:cxnSp>
        <p:nvCxnSpPr>
          <p:cNvPr id="6" name="5 - Ευθύγραμμο βέλος σύνδεσης"/>
          <p:cNvCxnSpPr/>
          <p:nvPr/>
        </p:nvCxnSpPr>
        <p:spPr>
          <a:xfrm rot="16200000" flipH="1">
            <a:off x="142844" y="1500174"/>
            <a:ext cx="2643206" cy="1643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 Ορθογώνιο"/>
          <p:cNvSpPr/>
          <p:nvPr/>
        </p:nvSpPr>
        <p:spPr>
          <a:xfrm>
            <a:off x="142844" y="3714752"/>
            <a:ext cx="7072362" cy="369332"/>
          </a:xfrm>
          <a:prstGeom prst="rect">
            <a:avLst/>
          </a:prstGeom>
        </p:spPr>
        <p:txBody>
          <a:bodyPr wrap="square">
            <a:spAutoFit/>
          </a:bodyPr>
          <a:lstStyle/>
          <a:p>
            <a:r>
              <a:rPr lang="el-GR" dirty="0" smtClean="0"/>
              <a:t>Ακτίνες γ δημιουργούνται στο σύμπαν από:</a:t>
            </a:r>
            <a:endParaRPr lang="el-GR" dirty="0"/>
          </a:p>
        </p:txBody>
      </p:sp>
      <p:sp>
        <p:nvSpPr>
          <p:cNvPr id="9" name="8 - Ορθογώνιο"/>
          <p:cNvSpPr/>
          <p:nvPr/>
        </p:nvSpPr>
        <p:spPr>
          <a:xfrm>
            <a:off x="1214414" y="4857760"/>
            <a:ext cx="2879763" cy="369332"/>
          </a:xfrm>
          <a:prstGeom prst="rect">
            <a:avLst/>
          </a:prstGeom>
        </p:spPr>
        <p:txBody>
          <a:bodyPr wrap="none">
            <a:spAutoFit/>
          </a:bodyPr>
          <a:lstStyle/>
          <a:p>
            <a:r>
              <a:rPr lang="el-GR" dirty="0" smtClean="0"/>
              <a:t>τη γέννηση </a:t>
            </a:r>
            <a:r>
              <a:rPr lang="el-GR" dirty="0" smtClean="0">
                <a:hlinkClick r:id="rId3" tooltip="Μαύρη τρύπα"/>
              </a:rPr>
              <a:t>μαύρων </a:t>
            </a:r>
            <a:r>
              <a:rPr lang="el-GR" dirty="0" smtClean="0"/>
              <a:t>τρυπών </a:t>
            </a:r>
            <a:endParaRPr lang="el-GR" dirty="0"/>
          </a:p>
        </p:txBody>
      </p:sp>
      <p:sp>
        <p:nvSpPr>
          <p:cNvPr id="10" name="9 - Ορθογώνιο"/>
          <p:cNvSpPr/>
          <p:nvPr/>
        </p:nvSpPr>
        <p:spPr>
          <a:xfrm>
            <a:off x="1071538" y="4357694"/>
            <a:ext cx="3854966" cy="369332"/>
          </a:xfrm>
          <a:prstGeom prst="rect">
            <a:avLst/>
          </a:prstGeom>
        </p:spPr>
        <p:txBody>
          <a:bodyPr wrap="none">
            <a:spAutoFit/>
          </a:bodyPr>
          <a:lstStyle/>
          <a:p>
            <a:r>
              <a:rPr lang="el-GR" dirty="0" smtClean="0"/>
              <a:t>από τη σύγκρουση </a:t>
            </a:r>
            <a:r>
              <a:rPr lang="el-GR" dirty="0" smtClean="0">
                <a:hlinkClick r:id="rId4" tooltip="Αστέρας νετρονίων"/>
              </a:rPr>
              <a:t>αστέρων νετρονίων</a:t>
            </a:r>
            <a:endParaRPr lang="el-GR" dirty="0"/>
          </a:p>
        </p:txBody>
      </p:sp>
      <p:sp>
        <p:nvSpPr>
          <p:cNvPr id="11" name="10 - Ορθογώνιο"/>
          <p:cNvSpPr/>
          <p:nvPr/>
        </p:nvSpPr>
        <p:spPr>
          <a:xfrm>
            <a:off x="1714480" y="5786454"/>
            <a:ext cx="2670475" cy="369332"/>
          </a:xfrm>
          <a:prstGeom prst="rect">
            <a:avLst/>
          </a:prstGeom>
        </p:spPr>
        <p:txBody>
          <a:bodyPr wrap="none">
            <a:spAutoFit/>
          </a:bodyPr>
          <a:lstStyle/>
          <a:p>
            <a:r>
              <a:rPr lang="el-GR" dirty="0" smtClean="0"/>
              <a:t>από εκρήξεις </a:t>
            </a:r>
            <a:r>
              <a:rPr lang="el-GR" dirty="0" err="1" smtClean="0">
                <a:hlinkClick r:id="rId5" tooltip="Σουπερνόβα"/>
              </a:rPr>
              <a:t>σουπερνόβα</a:t>
            </a:r>
            <a:endParaRPr lang="el-GR" dirty="0"/>
          </a:p>
        </p:txBody>
      </p:sp>
      <p:sp>
        <p:nvSpPr>
          <p:cNvPr id="12" name="11 - Ορθογώνιο"/>
          <p:cNvSpPr/>
          <p:nvPr/>
        </p:nvSpPr>
        <p:spPr>
          <a:xfrm>
            <a:off x="1000100" y="5286388"/>
            <a:ext cx="6858048" cy="369332"/>
          </a:xfrm>
          <a:prstGeom prst="rect">
            <a:avLst/>
          </a:prstGeom>
        </p:spPr>
        <p:txBody>
          <a:bodyPr wrap="square">
            <a:spAutoFit/>
          </a:bodyPr>
          <a:lstStyle/>
          <a:p>
            <a:r>
              <a:rPr lang="el-GR" dirty="0" smtClean="0"/>
              <a:t>από άστρα νετρονίων που τρώγονται από </a:t>
            </a:r>
            <a:r>
              <a:rPr lang="el-GR" dirty="0" smtClean="0">
                <a:hlinkClick r:id="rId3" tooltip="Μαύρη τρύπα"/>
              </a:rPr>
              <a:t>μαύρες τρύπες</a:t>
            </a:r>
            <a:r>
              <a:rPr lang="el-GR" dirty="0" smtClean="0"/>
              <a:t> </a:t>
            </a:r>
            <a:endParaRPr lang="el-GR" dirty="0"/>
          </a:p>
        </p:txBody>
      </p:sp>
      <p:sp>
        <p:nvSpPr>
          <p:cNvPr id="13" name="12 - Ορθογώνιο"/>
          <p:cNvSpPr/>
          <p:nvPr/>
        </p:nvSpPr>
        <p:spPr>
          <a:xfrm>
            <a:off x="2000232" y="6286520"/>
            <a:ext cx="3176447" cy="369332"/>
          </a:xfrm>
          <a:prstGeom prst="rect">
            <a:avLst/>
          </a:prstGeom>
        </p:spPr>
        <p:txBody>
          <a:bodyPr wrap="none">
            <a:spAutoFit/>
          </a:bodyPr>
          <a:lstStyle/>
          <a:p>
            <a:r>
              <a:rPr lang="el-GR" dirty="0" smtClean="0"/>
              <a:t>και από άστρα που καταρρέουν</a:t>
            </a:r>
            <a:endParaRPr lang="el-GR" dirty="0"/>
          </a:p>
        </p:txBody>
      </p:sp>
      <p:sp>
        <p:nvSpPr>
          <p:cNvPr id="15" name="14 - Ορθογώνιο"/>
          <p:cNvSpPr/>
          <p:nvPr/>
        </p:nvSpPr>
        <p:spPr>
          <a:xfrm>
            <a:off x="6786578" y="2357430"/>
            <a:ext cx="2357422" cy="2308324"/>
          </a:xfrm>
          <a:prstGeom prst="rect">
            <a:avLst/>
          </a:prstGeom>
        </p:spPr>
        <p:txBody>
          <a:bodyPr wrap="square">
            <a:spAutoFit/>
          </a:bodyPr>
          <a:lstStyle/>
          <a:p>
            <a:r>
              <a:rPr lang="el-GR" dirty="0" smtClean="0"/>
              <a:t>Η ανακάλυψη ισχυρής πηγής </a:t>
            </a:r>
            <a:r>
              <a:rPr lang="el-GR" dirty="0" err="1" smtClean="0"/>
              <a:t>ακτίνων</a:t>
            </a:r>
            <a:r>
              <a:rPr lang="el-GR" dirty="0" smtClean="0"/>
              <a:t> γ από το κέντρο του </a:t>
            </a:r>
            <a:r>
              <a:rPr lang="el-GR" dirty="0" smtClean="0">
                <a:hlinkClick r:id="rId6" tooltip="Γαλαξίας"/>
              </a:rPr>
              <a:t>γαλαξία μας</a:t>
            </a:r>
            <a:r>
              <a:rPr lang="el-GR" dirty="0" smtClean="0"/>
              <a:t> ενισχύει την επιστημονική άποψη ότι στο κέντρο του βρίσκεται μια μεγάλη </a:t>
            </a:r>
            <a:r>
              <a:rPr lang="el-GR" dirty="0" smtClean="0">
                <a:hlinkClick r:id="rId3" tooltip="Μαύρη τρύπα"/>
              </a:rPr>
              <a:t>μαύρη τρύπα</a:t>
            </a:r>
            <a:r>
              <a:rPr lang="el-GR" dirty="0" smtClean="0"/>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0.70"/>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strVal val="#ppt_w*0.70"/>
                                          </p:val>
                                        </p:tav>
                                        <p:tav tm="100000">
                                          <p:val>
                                            <p:strVal val="#ppt_w"/>
                                          </p:val>
                                        </p:tav>
                                      </p:tavLst>
                                    </p:anim>
                                    <p:anim calcmode="lin" valueType="num">
                                      <p:cBhvr>
                                        <p:cTn id="29" dur="1000" fill="hold"/>
                                        <p:tgtEl>
                                          <p:spTgt spid="9"/>
                                        </p:tgtEl>
                                        <p:attrNameLst>
                                          <p:attrName>ppt_h</p:attrName>
                                        </p:attrNameLst>
                                      </p:cBhvr>
                                      <p:tavLst>
                                        <p:tav tm="0">
                                          <p:val>
                                            <p:strVal val="#ppt_h"/>
                                          </p:val>
                                        </p:tav>
                                        <p:tav tm="100000">
                                          <p:val>
                                            <p:strVal val="#ppt_h"/>
                                          </p:val>
                                        </p:tav>
                                      </p:tavLst>
                                    </p:anim>
                                    <p:animEffect transition="in" filter="fade">
                                      <p:cBhvr>
                                        <p:cTn id="30" dur="10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strVal val="#ppt_w*0.70"/>
                                          </p:val>
                                        </p:tav>
                                        <p:tav tm="100000">
                                          <p:val>
                                            <p:strVal val="#ppt_w"/>
                                          </p:val>
                                        </p:tav>
                                      </p:tavLst>
                                    </p:anim>
                                    <p:anim calcmode="lin" valueType="num">
                                      <p:cBhvr>
                                        <p:cTn id="36" dur="1000" fill="hold"/>
                                        <p:tgtEl>
                                          <p:spTgt spid="12"/>
                                        </p:tgtEl>
                                        <p:attrNameLst>
                                          <p:attrName>ppt_h</p:attrName>
                                        </p:attrNameLst>
                                      </p:cBhvr>
                                      <p:tavLst>
                                        <p:tav tm="0">
                                          <p:val>
                                            <p:strVal val="#ppt_h"/>
                                          </p:val>
                                        </p:tav>
                                        <p:tav tm="100000">
                                          <p:val>
                                            <p:strVal val="#ppt_h"/>
                                          </p:val>
                                        </p:tav>
                                      </p:tavLst>
                                    </p:anim>
                                    <p:animEffect transition="in" filter="fade">
                                      <p:cBhvr>
                                        <p:cTn id="37" dur="1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1000" fill="hold"/>
                                        <p:tgtEl>
                                          <p:spTgt spid="11"/>
                                        </p:tgtEl>
                                        <p:attrNameLst>
                                          <p:attrName>ppt_w</p:attrName>
                                        </p:attrNameLst>
                                      </p:cBhvr>
                                      <p:tavLst>
                                        <p:tav tm="0">
                                          <p:val>
                                            <p:strVal val="#ppt_w*0.70"/>
                                          </p:val>
                                        </p:tav>
                                        <p:tav tm="100000">
                                          <p:val>
                                            <p:strVal val="#ppt_w"/>
                                          </p:val>
                                        </p:tav>
                                      </p:tavLst>
                                    </p:anim>
                                    <p:anim calcmode="lin" valueType="num">
                                      <p:cBhvr>
                                        <p:cTn id="43" dur="1000" fill="hold"/>
                                        <p:tgtEl>
                                          <p:spTgt spid="11"/>
                                        </p:tgtEl>
                                        <p:attrNameLst>
                                          <p:attrName>ppt_h</p:attrName>
                                        </p:attrNameLst>
                                      </p:cBhvr>
                                      <p:tavLst>
                                        <p:tav tm="0">
                                          <p:val>
                                            <p:strVal val="#ppt_h"/>
                                          </p:val>
                                        </p:tav>
                                        <p:tav tm="100000">
                                          <p:val>
                                            <p:strVal val="#ppt_h"/>
                                          </p:val>
                                        </p:tav>
                                      </p:tavLst>
                                    </p:anim>
                                    <p:animEffect transition="in" filter="fade">
                                      <p:cBhvr>
                                        <p:cTn id="44" dur="10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1000" fill="hold"/>
                                        <p:tgtEl>
                                          <p:spTgt spid="13"/>
                                        </p:tgtEl>
                                        <p:attrNameLst>
                                          <p:attrName>ppt_w</p:attrName>
                                        </p:attrNameLst>
                                      </p:cBhvr>
                                      <p:tavLst>
                                        <p:tav tm="0">
                                          <p:val>
                                            <p:strVal val="#ppt_w*0.70"/>
                                          </p:val>
                                        </p:tav>
                                        <p:tav tm="100000">
                                          <p:val>
                                            <p:strVal val="#ppt_w"/>
                                          </p:val>
                                        </p:tav>
                                      </p:tavLst>
                                    </p:anim>
                                    <p:anim calcmode="lin" valueType="num">
                                      <p:cBhvr>
                                        <p:cTn id="50" dur="1000" fill="hold"/>
                                        <p:tgtEl>
                                          <p:spTgt spid="13"/>
                                        </p:tgtEl>
                                        <p:attrNameLst>
                                          <p:attrName>ppt_h</p:attrName>
                                        </p:attrNameLst>
                                      </p:cBhvr>
                                      <p:tavLst>
                                        <p:tav tm="0">
                                          <p:val>
                                            <p:strVal val="#ppt_h"/>
                                          </p:val>
                                        </p:tav>
                                        <p:tav tm="100000">
                                          <p:val>
                                            <p:strVal val="#ppt_h"/>
                                          </p:val>
                                        </p:tav>
                                      </p:tavLst>
                                    </p:anim>
                                    <p:animEffect transition="in" filter="fade">
                                      <p:cBhvr>
                                        <p:cTn id="51" dur="10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p:cTn id="56" dur="1000" fill="hold"/>
                                        <p:tgtEl>
                                          <p:spTgt spid="15"/>
                                        </p:tgtEl>
                                        <p:attrNameLst>
                                          <p:attrName>ppt_w</p:attrName>
                                        </p:attrNameLst>
                                      </p:cBhvr>
                                      <p:tavLst>
                                        <p:tav tm="0">
                                          <p:val>
                                            <p:strVal val="#ppt_w*0.70"/>
                                          </p:val>
                                        </p:tav>
                                        <p:tav tm="100000">
                                          <p:val>
                                            <p:strVal val="#ppt_w"/>
                                          </p:val>
                                        </p:tav>
                                      </p:tavLst>
                                    </p:anim>
                                    <p:anim calcmode="lin" valueType="num">
                                      <p:cBhvr>
                                        <p:cTn id="57" dur="1000" fill="hold"/>
                                        <p:tgtEl>
                                          <p:spTgt spid="15"/>
                                        </p:tgtEl>
                                        <p:attrNameLst>
                                          <p:attrName>ppt_h</p:attrName>
                                        </p:attrNameLst>
                                      </p:cBhvr>
                                      <p:tavLst>
                                        <p:tav tm="0">
                                          <p:val>
                                            <p:strVal val="#ppt_h"/>
                                          </p:val>
                                        </p:tav>
                                        <p:tav tm="100000">
                                          <p:val>
                                            <p:strVal val="#ppt_h"/>
                                          </p:val>
                                        </p:tav>
                                      </p:tavLst>
                                    </p:anim>
                                    <p:animEffect transition="in" filter="fade">
                                      <p:cBhvr>
                                        <p:cTn id="5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10" grpId="0"/>
      <p:bldP spid="11" grpId="0"/>
      <p:bldP spid="12" grpId="0"/>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a:off x="2071670" y="714356"/>
            <a:ext cx="714380" cy="430887"/>
          </a:xfrm>
          <a:prstGeom prst="rect">
            <a:avLst/>
          </a:prstGeom>
          <a:solidFill>
            <a:schemeClr val="bg1">
              <a:lumMod val="95000"/>
            </a:schemeClr>
          </a:solidFill>
        </p:spPr>
        <p:txBody>
          <a:bodyPr wrap="square" rtlCol="0">
            <a:spAutoFit/>
          </a:bodyPr>
          <a:lstStyle/>
          <a:p>
            <a:r>
              <a:rPr lang="el-GR" sz="1100" dirty="0" smtClean="0"/>
              <a:t>Ακτίνες  χ</a:t>
            </a:r>
            <a:endParaRPr lang="el-GR" sz="1100" dirty="0"/>
          </a:p>
        </p:txBody>
      </p:sp>
      <p:cxnSp>
        <p:nvCxnSpPr>
          <p:cNvPr id="6" name="5 - Ευθύγραμμο βέλος σύνδεσης"/>
          <p:cNvCxnSpPr/>
          <p:nvPr/>
        </p:nvCxnSpPr>
        <p:spPr>
          <a:xfrm rot="5400000">
            <a:off x="-35751" y="1535893"/>
            <a:ext cx="3000396"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 Ορθογώνιο"/>
          <p:cNvSpPr/>
          <p:nvPr/>
        </p:nvSpPr>
        <p:spPr>
          <a:xfrm>
            <a:off x="214282" y="3857628"/>
            <a:ext cx="8358246" cy="923330"/>
          </a:xfrm>
          <a:prstGeom prst="rect">
            <a:avLst/>
          </a:prstGeom>
        </p:spPr>
        <p:txBody>
          <a:bodyPr wrap="square">
            <a:spAutoFit/>
          </a:bodyPr>
          <a:lstStyle/>
          <a:p>
            <a:r>
              <a:rPr lang="el-GR" dirty="0" smtClean="0"/>
              <a:t>Οι ακτίνες Χ, των οποίων η συχνότητα βρίσκεται σε τιμές μεταξύ των </a:t>
            </a:r>
            <a:r>
              <a:rPr lang="el-GR" dirty="0" err="1" smtClean="0"/>
              <a:t>ακτίνων</a:t>
            </a:r>
            <a:r>
              <a:rPr lang="el-GR" dirty="0" smtClean="0"/>
              <a:t> γ και των </a:t>
            </a:r>
            <a:r>
              <a:rPr lang="el-GR" dirty="0" err="1" smtClean="0"/>
              <a:t>υπεριώδων</a:t>
            </a:r>
            <a:r>
              <a:rPr lang="el-GR" dirty="0" smtClean="0"/>
              <a:t> </a:t>
            </a:r>
            <a:r>
              <a:rPr lang="el-GR" dirty="0" err="1" smtClean="0"/>
              <a:t>ακτίνων</a:t>
            </a:r>
            <a:r>
              <a:rPr lang="el-GR" dirty="0" smtClean="0"/>
              <a:t> έχουν τέτοια διατρητική ικανότητα ώστε να διαπερνούν εύκολα αρκετά υλικά και να καταστρέφουν ιστούς δέρματος πολλών ζώων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strVal val="#ppt_w*0.70"/>
                                          </p:val>
                                        </p:tav>
                                        <p:tav tm="100000">
                                          <p:val>
                                            <p:strVal val="#ppt_w"/>
                                          </p:val>
                                        </p:tav>
                                      </p:tavLst>
                                    </p:anim>
                                    <p:anim calcmode="lin" valueType="num">
                                      <p:cBhvr>
                                        <p:cTn id="22" dur="1000" fill="hold"/>
                                        <p:tgtEl>
                                          <p:spTgt spid="9"/>
                                        </p:tgtEl>
                                        <p:attrNameLst>
                                          <p:attrName>ppt_h</p:attrName>
                                        </p:attrNameLst>
                                      </p:cBhvr>
                                      <p:tavLst>
                                        <p:tav tm="0">
                                          <p:val>
                                            <p:strVal val="#ppt_h"/>
                                          </p:val>
                                        </p:tav>
                                        <p:tav tm="100000">
                                          <p:val>
                                            <p:strVal val="#ppt_h"/>
                                          </p:val>
                                        </p:tav>
                                      </p:tavLst>
                                    </p:anim>
                                    <p:animEffect transition="in" filter="fade">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a:off x="2071670" y="714356"/>
            <a:ext cx="714380" cy="430887"/>
          </a:xfrm>
          <a:prstGeom prst="rect">
            <a:avLst/>
          </a:prstGeom>
          <a:solidFill>
            <a:schemeClr val="bg1">
              <a:lumMod val="95000"/>
            </a:schemeClr>
          </a:solidFill>
        </p:spPr>
        <p:txBody>
          <a:bodyPr wrap="square" rtlCol="0">
            <a:spAutoFit/>
          </a:bodyPr>
          <a:lstStyle/>
          <a:p>
            <a:r>
              <a:rPr lang="el-GR" sz="1100" dirty="0" smtClean="0"/>
              <a:t>Ακτίνες  χ</a:t>
            </a:r>
            <a:endParaRPr lang="el-GR" sz="1100" dirty="0"/>
          </a:p>
        </p:txBody>
      </p:sp>
      <p:cxnSp>
        <p:nvCxnSpPr>
          <p:cNvPr id="6" name="5 - Ευθύγραμμο βέλος σύνδεσης"/>
          <p:cNvCxnSpPr/>
          <p:nvPr/>
        </p:nvCxnSpPr>
        <p:spPr>
          <a:xfrm rot="5400000">
            <a:off x="-35751" y="1535893"/>
            <a:ext cx="3000396"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13 - Ορθογώνιο"/>
          <p:cNvSpPr/>
          <p:nvPr/>
        </p:nvSpPr>
        <p:spPr>
          <a:xfrm>
            <a:off x="500034" y="3857628"/>
            <a:ext cx="7858180" cy="2031325"/>
          </a:xfrm>
          <a:prstGeom prst="rect">
            <a:avLst/>
          </a:prstGeom>
        </p:spPr>
        <p:txBody>
          <a:bodyPr wrap="square">
            <a:spAutoFit/>
          </a:bodyPr>
          <a:lstStyle/>
          <a:p>
            <a:r>
              <a:rPr lang="el-GR" dirty="0" smtClean="0"/>
              <a:t>Σήμερα γνωρίζουμε ότι οι ακτίνες-Χ εκπέμπονται από αέρια που βρίσκονται σε θερμοκρασία </a:t>
            </a:r>
            <a:r>
              <a:rPr lang="el-GR" b="1" dirty="0" smtClean="0"/>
              <a:t>μεγαλύτερη από 10 εκατομμύρια βαθμούς Κελσίου</a:t>
            </a:r>
            <a:r>
              <a:rPr lang="el-GR" dirty="0" smtClean="0"/>
              <a:t>. </a:t>
            </a:r>
          </a:p>
          <a:p>
            <a:r>
              <a:rPr lang="el-GR" dirty="0" smtClean="0"/>
              <a:t>Για σύγκριση σκεφθείτε ότι το αέριο στην επιφάνεια του </a:t>
            </a:r>
            <a:r>
              <a:rPr lang="el-GR" dirty="0" err="1" smtClean="0"/>
              <a:t>Ηλιου</a:t>
            </a:r>
            <a:r>
              <a:rPr lang="el-GR" dirty="0" smtClean="0"/>
              <a:t> βρίσκεται σε θερμοκρασία μόλις 6.000 βαθμών Κελσίου. </a:t>
            </a:r>
          </a:p>
          <a:p>
            <a:r>
              <a:rPr lang="el-GR" dirty="0" smtClean="0"/>
              <a:t>Αέριο τόσο μεγάλης θερμοκρασίας βρίσκεται σε αφθονία κοντά σε ουράνια σώματα με ισχυρή βαρύτητα (άρα με πολύ ύλη-πυκνότητα) όπως μαύρες τρύπες και αστέρες νετρονίων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a:off x="2071670" y="714356"/>
            <a:ext cx="714380" cy="430887"/>
          </a:xfrm>
          <a:prstGeom prst="rect">
            <a:avLst/>
          </a:prstGeom>
          <a:solidFill>
            <a:schemeClr val="bg1">
              <a:lumMod val="95000"/>
            </a:schemeClr>
          </a:solidFill>
        </p:spPr>
        <p:txBody>
          <a:bodyPr wrap="square" rtlCol="0">
            <a:spAutoFit/>
          </a:bodyPr>
          <a:lstStyle/>
          <a:p>
            <a:r>
              <a:rPr lang="el-GR" sz="1100" dirty="0" smtClean="0"/>
              <a:t>Ακτίνες  χ</a:t>
            </a:r>
            <a:endParaRPr lang="el-GR" sz="1100" dirty="0"/>
          </a:p>
        </p:txBody>
      </p:sp>
      <p:cxnSp>
        <p:nvCxnSpPr>
          <p:cNvPr id="6" name="5 - Ευθύγραμμο βέλος σύνδεσης"/>
          <p:cNvCxnSpPr/>
          <p:nvPr/>
        </p:nvCxnSpPr>
        <p:spPr>
          <a:xfrm rot="5400000">
            <a:off x="-35751" y="1535893"/>
            <a:ext cx="3000396"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 Ορθογώνιο"/>
          <p:cNvSpPr/>
          <p:nvPr/>
        </p:nvSpPr>
        <p:spPr>
          <a:xfrm>
            <a:off x="214282" y="3857628"/>
            <a:ext cx="8358246" cy="369332"/>
          </a:xfrm>
          <a:prstGeom prst="rect">
            <a:avLst/>
          </a:prstGeom>
        </p:spPr>
        <p:txBody>
          <a:bodyPr wrap="square">
            <a:spAutoFit/>
          </a:bodyPr>
          <a:lstStyle/>
          <a:p>
            <a:r>
              <a:rPr lang="el-GR" dirty="0" smtClean="0"/>
              <a:t>Οι ακτίνες Χ, παράγονται από : </a:t>
            </a:r>
            <a:endParaRPr lang="el-GR" dirty="0"/>
          </a:p>
        </p:txBody>
      </p:sp>
      <p:sp>
        <p:nvSpPr>
          <p:cNvPr id="12" name="11 - Ορθογώνιο"/>
          <p:cNvSpPr/>
          <p:nvPr/>
        </p:nvSpPr>
        <p:spPr>
          <a:xfrm>
            <a:off x="214282" y="4357694"/>
            <a:ext cx="7858180" cy="923330"/>
          </a:xfrm>
          <a:prstGeom prst="rect">
            <a:avLst/>
          </a:prstGeom>
        </p:spPr>
        <p:txBody>
          <a:bodyPr wrap="square">
            <a:spAutoFit/>
          </a:bodyPr>
          <a:lstStyle/>
          <a:p>
            <a:r>
              <a:rPr lang="el-GR" dirty="0" smtClean="0"/>
              <a:t>παράγεται σε ένα διπλό σύστημα αστέρων, όπου μάζα από ένα αστέρι σαν τον </a:t>
            </a:r>
            <a:r>
              <a:rPr lang="el-GR" dirty="0" err="1" smtClean="0"/>
              <a:t>Ηλιο</a:t>
            </a:r>
            <a:r>
              <a:rPr lang="el-GR" dirty="0" smtClean="0"/>
              <a:t> μας «πέφτει» σε έναν αστέρα νετρονίων και θερμαίνεται σε θερμοκρασία 100 εκατομμυρίων βαθμών.</a:t>
            </a:r>
            <a:endParaRPr lang="el-GR" dirty="0"/>
          </a:p>
        </p:txBody>
      </p:sp>
      <p:sp>
        <p:nvSpPr>
          <p:cNvPr id="13" name="12 - TextBox"/>
          <p:cNvSpPr txBox="1"/>
          <p:nvPr/>
        </p:nvSpPr>
        <p:spPr>
          <a:xfrm>
            <a:off x="1500166" y="5572140"/>
            <a:ext cx="2643206" cy="369332"/>
          </a:xfrm>
          <a:prstGeom prst="rect">
            <a:avLst/>
          </a:prstGeom>
          <a:noFill/>
        </p:spPr>
        <p:txBody>
          <a:bodyPr wrap="square" rtlCol="0">
            <a:spAutoFit/>
          </a:bodyPr>
          <a:lstStyle/>
          <a:p>
            <a:r>
              <a:rPr lang="el-GR" dirty="0" smtClean="0"/>
              <a:t>Αστέρες νετρονίων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strVal val="#ppt_w*0.70"/>
                                          </p:val>
                                        </p:tav>
                                        <p:tav tm="100000">
                                          <p:val>
                                            <p:strVal val="#ppt_w"/>
                                          </p:val>
                                        </p:tav>
                                      </p:tavLst>
                                    </p:anim>
                                    <p:anim calcmode="lin" valueType="num">
                                      <p:cBhvr>
                                        <p:cTn id="22" dur="1000" fill="hold"/>
                                        <p:tgtEl>
                                          <p:spTgt spid="9"/>
                                        </p:tgtEl>
                                        <p:attrNameLst>
                                          <p:attrName>ppt_h</p:attrName>
                                        </p:attrNameLst>
                                      </p:cBhvr>
                                      <p:tavLst>
                                        <p:tav tm="0">
                                          <p:val>
                                            <p:strVal val="#ppt_h"/>
                                          </p:val>
                                        </p:tav>
                                        <p:tav tm="100000">
                                          <p:val>
                                            <p:strVal val="#ppt_h"/>
                                          </p:val>
                                        </p:tav>
                                      </p:tavLst>
                                    </p:anim>
                                    <p:animEffect transition="in" filter="fade">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fysikafysikh.files.wordpress.com/2014/10/em-spectrum.jpg"/>
          <p:cNvPicPr>
            <a:picLocks noChangeAspect="1" noChangeArrowheads="1"/>
          </p:cNvPicPr>
          <p:nvPr/>
        </p:nvPicPr>
        <p:blipFill>
          <a:blip r:embed="rId2"/>
          <a:srcRect/>
          <a:stretch>
            <a:fillRect/>
          </a:stretch>
        </p:blipFill>
        <p:spPr bwMode="auto">
          <a:xfrm>
            <a:off x="0" y="0"/>
            <a:ext cx="8501090" cy="3529014"/>
          </a:xfrm>
          <a:prstGeom prst="rect">
            <a:avLst/>
          </a:prstGeom>
          <a:noFill/>
        </p:spPr>
      </p:pic>
      <p:sp>
        <p:nvSpPr>
          <p:cNvPr id="4" name="3 - TextBox"/>
          <p:cNvSpPr txBox="1"/>
          <p:nvPr/>
        </p:nvSpPr>
        <p:spPr>
          <a:xfrm>
            <a:off x="2071670" y="714356"/>
            <a:ext cx="714380" cy="430887"/>
          </a:xfrm>
          <a:prstGeom prst="rect">
            <a:avLst/>
          </a:prstGeom>
          <a:solidFill>
            <a:schemeClr val="bg1">
              <a:lumMod val="95000"/>
            </a:schemeClr>
          </a:solidFill>
        </p:spPr>
        <p:txBody>
          <a:bodyPr wrap="square" rtlCol="0">
            <a:spAutoFit/>
          </a:bodyPr>
          <a:lstStyle/>
          <a:p>
            <a:r>
              <a:rPr lang="el-GR" sz="1100" dirty="0" smtClean="0"/>
              <a:t>Ακτίνες  χ</a:t>
            </a:r>
            <a:endParaRPr lang="el-GR" sz="1100" dirty="0"/>
          </a:p>
        </p:txBody>
      </p:sp>
      <p:cxnSp>
        <p:nvCxnSpPr>
          <p:cNvPr id="6" name="5 - Ευθύγραμμο βέλος σύνδεσης"/>
          <p:cNvCxnSpPr/>
          <p:nvPr/>
        </p:nvCxnSpPr>
        <p:spPr>
          <a:xfrm rot="5400000">
            <a:off x="392877" y="2393149"/>
            <a:ext cx="342902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a:off x="428596" y="4357694"/>
            <a:ext cx="7715304" cy="1200329"/>
          </a:xfrm>
          <a:prstGeom prst="rect">
            <a:avLst/>
          </a:prstGeom>
        </p:spPr>
        <p:txBody>
          <a:bodyPr wrap="square">
            <a:spAutoFit/>
          </a:bodyPr>
          <a:lstStyle/>
          <a:p>
            <a:r>
              <a:rPr lang="el-GR" dirty="0" smtClean="0"/>
              <a:t>Ακτίνες  χ παρήχθησαν ως αποτέλεσμα της σφοδρότατης υπερηχητικής σύγκρουσης, με ταχύτητα 10 εκατομμυρίων χιλιομέτρων την ώρα, δύο σμηνών γαλαξιών (πολύ συγκεντρωμένοι γαλαξίες) σε απόσταση 3,7 δισεκατομμυρίων ετών φωτός.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1194</Words>
  <PresentationFormat>Προβολή στην οθόνη (4:3)</PresentationFormat>
  <Paragraphs>67</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hp pc</dc:creator>
  <cp:lastModifiedBy>hp pc</cp:lastModifiedBy>
  <cp:revision>55</cp:revision>
  <dcterms:created xsi:type="dcterms:W3CDTF">2024-03-09T04:36:12Z</dcterms:created>
  <dcterms:modified xsi:type="dcterms:W3CDTF">2024-03-28T05:11:03Z</dcterms:modified>
</cp:coreProperties>
</file>