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86" r:id="rId8"/>
    <p:sldId id="287" r:id="rId9"/>
    <p:sldId id="271" r:id="rId10"/>
    <p:sldId id="272" r:id="rId11"/>
    <p:sldId id="273" r:id="rId12"/>
    <p:sldId id="288" r:id="rId13"/>
    <p:sldId id="274" r:id="rId14"/>
    <p:sldId id="275" r:id="rId15"/>
    <p:sldId id="276" r:id="rId16"/>
    <p:sldId id="279"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13" autoAdjust="0"/>
  </p:normalViewPr>
  <p:slideViewPr>
    <p:cSldViewPr>
      <p:cViewPr varScale="1">
        <p:scale>
          <a:sx n="73" d="100"/>
          <a:sy n="73" d="100"/>
        </p:scale>
        <p:origin x="-171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18/10/2023</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18/10/2023</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A3%CF%86%CE%B1%CE%AF%CF%81%CE%B1" TargetMode="External"/><Relationship Id="rId7" Type="http://schemas.openxmlformats.org/officeDocument/2006/relationships/image" Target="../media/image5.png"/><Relationship Id="rId2" Type="http://schemas.openxmlformats.org/officeDocument/2006/relationships/hyperlink" Target="https://el.wikipedia.org/wiki/%CE%A0%CE%B1%CF%84%CE%AC%CF%84%CE%B1"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l.wikipedia.org/wiki/%CE%88%CE%BB%CE%BB%CE%B5%CE%B9%CF%88%CE%B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42852"/>
            <a:ext cx="4000528" cy="400110"/>
          </a:xfrm>
          <a:prstGeom prst="rect">
            <a:avLst/>
          </a:prstGeom>
          <a:noFill/>
        </p:spPr>
        <p:txBody>
          <a:bodyPr wrap="square" rtlCol="0">
            <a:spAutoFit/>
          </a:bodyPr>
          <a:lstStyle/>
          <a:p>
            <a:r>
              <a:rPr lang="el-GR" sz="2000" b="1" spc="600" dirty="0" smtClean="0"/>
              <a:t>Αστεροειδής</a:t>
            </a:r>
            <a:endParaRPr lang="el-GR" sz="2000" b="1" spc="600" dirty="0"/>
          </a:p>
        </p:txBody>
      </p:sp>
      <p:sp>
        <p:nvSpPr>
          <p:cNvPr id="5" name="4 - Ορθογώνιο"/>
          <p:cNvSpPr/>
          <p:nvPr/>
        </p:nvSpPr>
        <p:spPr>
          <a:xfrm>
            <a:off x="571472" y="857232"/>
            <a:ext cx="4714908" cy="1200329"/>
          </a:xfrm>
          <a:prstGeom prst="rect">
            <a:avLst/>
          </a:prstGeom>
        </p:spPr>
        <p:txBody>
          <a:bodyPr wrap="square">
            <a:spAutoFit/>
          </a:bodyPr>
          <a:lstStyle/>
          <a:p>
            <a:r>
              <a:rPr lang="el-GR" dirty="0" smtClean="0"/>
              <a:t>Με πολύ απλά λόγια, μπορούμε να περιγράψουμε τους αστεροειδείς σαν </a:t>
            </a:r>
            <a:r>
              <a:rPr lang="el-GR" u="sng" dirty="0" smtClean="0"/>
              <a:t>τεράστιους </a:t>
            </a:r>
            <a:r>
              <a:rPr lang="el-GR" b="1" u="sng" dirty="0" smtClean="0"/>
              <a:t>βράχους</a:t>
            </a:r>
            <a:r>
              <a:rPr lang="el-GR" u="sng" dirty="0" smtClean="0"/>
              <a:t> </a:t>
            </a:r>
            <a:r>
              <a:rPr lang="el-GR" dirty="0" smtClean="0"/>
              <a:t>που γυρνάνε γύρω από τον  Ήλιο.</a:t>
            </a:r>
            <a:endParaRPr lang="el-GR" dirty="0"/>
          </a:p>
        </p:txBody>
      </p:sp>
      <p:sp>
        <p:nvSpPr>
          <p:cNvPr id="6" name="5 - Ορθογώνιο"/>
          <p:cNvSpPr/>
          <p:nvPr/>
        </p:nvSpPr>
        <p:spPr>
          <a:xfrm>
            <a:off x="428596" y="3357562"/>
            <a:ext cx="4857784" cy="646331"/>
          </a:xfrm>
          <a:prstGeom prst="rect">
            <a:avLst/>
          </a:prstGeom>
        </p:spPr>
        <p:txBody>
          <a:bodyPr wrap="square">
            <a:spAutoFit/>
          </a:bodyPr>
          <a:lstStyle/>
          <a:p>
            <a:r>
              <a:rPr lang="el-GR" dirty="0" smtClean="0"/>
              <a:t>Το μέγεθός τους ποικίλλει από </a:t>
            </a:r>
            <a:r>
              <a:rPr lang="el-GR" u="sng" dirty="0" smtClean="0"/>
              <a:t>λίγες δεκάδες μέτρα μέχρι εκατοντάδες χιλιόμετρα.</a:t>
            </a:r>
            <a:endParaRPr lang="el-GR" u="sng" dirty="0"/>
          </a:p>
        </p:txBody>
      </p:sp>
      <p:pic>
        <p:nvPicPr>
          <p:cNvPr id="1027" name="Picture 3"/>
          <p:cNvPicPr>
            <a:picLocks noChangeAspect="1" noChangeArrowheads="1"/>
          </p:cNvPicPr>
          <p:nvPr/>
        </p:nvPicPr>
        <p:blipFill>
          <a:blip r:embed="rId2"/>
          <a:srcRect/>
          <a:stretch>
            <a:fillRect/>
          </a:stretch>
        </p:blipFill>
        <p:spPr bwMode="auto">
          <a:xfrm>
            <a:off x="0" y="4714884"/>
            <a:ext cx="3363501" cy="21431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5786414" y="142852"/>
            <a:ext cx="3357586" cy="3522907"/>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257808" cy="939784"/>
          </a:xfrm>
        </p:spPr>
        <p:txBody>
          <a:bodyPr>
            <a:normAutofit/>
          </a:bodyPr>
          <a:lstStyle/>
          <a:p>
            <a:r>
              <a:rPr lang="el-GR" sz="2800" b="1" dirty="0" smtClean="0"/>
              <a:t>Φεγγάρια  - δορυφόροι</a:t>
            </a:r>
            <a:endParaRPr lang="en-US" sz="2800" b="1" dirty="0"/>
          </a:p>
        </p:txBody>
      </p:sp>
      <p:sp>
        <p:nvSpPr>
          <p:cNvPr id="5" name="4 - Ορθογώνιο"/>
          <p:cNvSpPr/>
          <p:nvPr/>
        </p:nvSpPr>
        <p:spPr>
          <a:xfrm>
            <a:off x="214282" y="1428736"/>
            <a:ext cx="3429024" cy="3785652"/>
          </a:xfrm>
          <a:prstGeom prst="rect">
            <a:avLst/>
          </a:prstGeom>
        </p:spPr>
        <p:txBody>
          <a:bodyPr wrap="square">
            <a:spAutoFit/>
          </a:bodyPr>
          <a:lstStyle/>
          <a:p>
            <a:r>
              <a:rPr lang="el-GR" sz="2400" dirty="0" smtClean="0"/>
              <a:t>Ένας πλανήτης μπορεί να έχει πολλά φεγγάρια που γυρίζουν γύρω του.</a:t>
            </a:r>
          </a:p>
          <a:p>
            <a:endParaRPr lang="el-GR" sz="2400" dirty="0" smtClean="0"/>
          </a:p>
          <a:p>
            <a:r>
              <a:rPr lang="el-GR" sz="2400" dirty="0" smtClean="0"/>
              <a:t>Παράδειγμα ο πλανήτης  Κρόνος  έχει  γύρω του περίπου 62 φεγγάρια.</a:t>
            </a:r>
          </a:p>
          <a:p>
            <a:endParaRPr lang="el-GR" sz="2400" dirty="0" smtClean="0"/>
          </a:p>
          <a:p>
            <a:r>
              <a:rPr lang="el-GR" sz="2400" dirty="0" smtClean="0"/>
              <a:t>Ο πλανήτης γη έχει ένα φεγγάρι   την Σελήνη.</a:t>
            </a:r>
            <a:endParaRPr lang="en-US" sz="2400" dirty="0"/>
          </a:p>
        </p:txBody>
      </p:sp>
      <p:pic>
        <p:nvPicPr>
          <p:cNvPr id="8194" name="Picture 2"/>
          <p:cNvPicPr>
            <a:picLocks noChangeAspect="1" noChangeArrowheads="1"/>
          </p:cNvPicPr>
          <p:nvPr/>
        </p:nvPicPr>
        <p:blipFill>
          <a:blip r:embed="rId2"/>
          <a:srcRect/>
          <a:stretch>
            <a:fillRect/>
          </a:stretch>
        </p:blipFill>
        <p:spPr bwMode="auto">
          <a:xfrm>
            <a:off x="3587176" y="2285992"/>
            <a:ext cx="5556824" cy="45945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257808" cy="939784"/>
          </a:xfrm>
        </p:spPr>
        <p:txBody>
          <a:bodyPr>
            <a:normAutofit/>
          </a:bodyPr>
          <a:lstStyle/>
          <a:p>
            <a:r>
              <a:rPr lang="el-GR" sz="2800" b="1" dirty="0" smtClean="0"/>
              <a:t>Φεγγάρια  - δορυφόροι</a:t>
            </a:r>
            <a:endParaRPr lang="en-US" sz="2800" b="1" dirty="0"/>
          </a:p>
        </p:txBody>
      </p:sp>
      <p:sp>
        <p:nvSpPr>
          <p:cNvPr id="5" name="4 - Ορθογώνιο"/>
          <p:cNvSpPr/>
          <p:nvPr/>
        </p:nvSpPr>
        <p:spPr>
          <a:xfrm>
            <a:off x="0" y="1285860"/>
            <a:ext cx="3429024" cy="3416320"/>
          </a:xfrm>
          <a:prstGeom prst="rect">
            <a:avLst/>
          </a:prstGeom>
        </p:spPr>
        <p:txBody>
          <a:bodyPr wrap="square">
            <a:spAutoFit/>
          </a:bodyPr>
          <a:lstStyle/>
          <a:p>
            <a:r>
              <a:rPr lang="el-GR" sz="2400" dirty="0" smtClean="0"/>
              <a:t>Ο πλανήτης  Δίας έχει 79 δορυφόρους – φεγγάρια</a:t>
            </a:r>
          </a:p>
          <a:p>
            <a:endParaRPr lang="el-GR" sz="2400" dirty="0" smtClean="0"/>
          </a:p>
          <a:p>
            <a:r>
              <a:rPr lang="el-GR" sz="2400" dirty="0" smtClean="0"/>
              <a:t>Ο πλανήτης  Ουρανός έχει 27 δορυφόρους – φεγγάρια</a:t>
            </a:r>
          </a:p>
          <a:p>
            <a:endParaRPr lang="el-GR" sz="2400" dirty="0" smtClean="0"/>
          </a:p>
          <a:p>
            <a:endParaRPr lang="el-GR" sz="2400" dirty="0" smtClean="0"/>
          </a:p>
          <a:p>
            <a:endParaRPr lang="en-US" sz="2400" dirty="0"/>
          </a:p>
        </p:txBody>
      </p:sp>
      <p:pic>
        <p:nvPicPr>
          <p:cNvPr id="7171" name="Picture 3"/>
          <p:cNvPicPr>
            <a:picLocks noChangeAspect="1" noChangeArrowheads="1"/>
          </p:cNvPicPr>
          <p:nvPr/>
        </p:nvPicPr>
        <p:blipFill>
          <a:blip r:embed="rId2"/>
          <a:srcRect/>
          <a:stretch>
            <a:fillRect/>
          </a:stretch>
        </p:blipFill>
        <p:spPr bwMode="auto">
          <a:xfrm>
            <a:off x="4143372" y="1857364"/>
            <a:ext cx="5000628" cy="5000636"/>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0" y="4629151"/>
            <a:ext cx="2928926" cy="2228849"/>
          </a:xfrm>
          <a:prstGeom prst="rect">
            <a:avLst/>
          </a:prstGeom>
          <a:noFill/>
          <a:ln w="9525">
            <a:noFill/>
            <a:miter lim="800000"/>
            <a:headEnd/>
            <a:tailEnd/>
          </a:ln>
          <a:effectLst/>
        </p:spPr>
      </p:pic>
      <p:cxnSp>
        <p:nvCxnSpPr>
          <p:cNvPr id="7" name="6 - Ευθύγραμμο βέλος σύνδεσης"/>
          <p:cNvCxnSpPr/>
          <p:nvPr/>
        </p:nvCxnSpPr>
        <p:spPr>
          <a:xfrm>
            <a:off x="2928926" y="1928802"/>
            <a:ext cx="3857652" cy="107157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3081326" y="2081202"/>
            <a:ext cx="4348194" cy="1133484"/>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2714612" y="2000240"/>
            <a:ext cx="5286412" cy="178595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2643174" y="2071678"/>
            <a:ext cx="5715040" cy="321471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0"/>
            <a:ext cx="5257808" cy="939784"/>
          </a:xfrm>
        </p:spPr>
        <p:txBody>
          <a:bodyPr>
            <a:normAutofit/>
          </a:bodyPr>
          <a:lstStyle/>
          <a:p>
            <a:r>
              <a:rPr lang="el-GR" sz="2800" b="1" dirty="0" smtClean="0"/>
              <a:t>Φεγγάρια  - δορυφόροι</a:t>
            </a:r>
            <a:endParaRPr lang="en-US" sz="2800" b="1" dirty="0"/>
          </a:p>
        </p:txBody>
      </p:sp>
      <p:sp>
        <p:nvSpPr>
          <p:cNvPr id="5" name="4 - Ορθογώνιο"/>
          <p:cNvSpPr/>
          <p:nvPr/>
        </p:nvSpPr>
        <p:spPr>
          <a:xfrm>
            <a:off x="0" y="3643314"/>
            <a:ext cx="3429024" cy="1200329"/>
          </a:xfrm>
          <a:prstGeom prst="rect">
            <a:avLst/>
          </a:prstGeom>
        </p:spPr>
        <p:txBody>
          <a:bodyPr wrap="square">
            <a:spAutoFit/>
          </a:bodyPr>
          <a:lstStyle/>
          <a:p>
            <a:r>
              <a:rPr lang="el-GR" sz="2400" dirty="0" smtClean="0"/>
              <a:t>Ο πλανήτης  </a:t>
            </a:r>
            <a:r>
              <a:rPr lang="el-GR" sz="2400" dirty="0" smtClean="0"/>
              <a:t>Άρης έχει 2 </a:t>
            </a:r>
            <a:r>
              <a:rPr lang="el-GR" sz="2400" dirty="0" smtClean="0"/>
              <a:t>δορυφόρους – </a:t>
            </a:r>
            <a:r>
              <a:rPr lang="el-GR" sz="2400" dirty="0" smtClean="0"/>
              <a:t>φεγγάρια, τον Φόβο και τον Δείμο.</a:t>
            </a:r>
            <a:endParaRPr lang="en-US" sz="2400" dirty="0"/>
          </a:p>
        </p:txBody>
      </p:sp>
      <p:pic>
        <p:nvPicPr>
          <p:cNvPr id="1026" name="Picture 2"/>
          <p:cNvPicPr>
            <a:picLocks noChangeAspect="1" noChangeArrowheads="1"/>
          </p:cNvPicPr>
          <p:nvPr/>
        </p:nvPicPr>
        <p:blipFill>
          <a:blip r:embed="rId2"/>
          <a:srcRect/>
          <a:stretch>
            <a:fillRect/>
          </a:stretch>
        </p:blipFill>
        <p:spPr bwMode="auto">
          <a:xfrm>
            <a:off x="-142908" y="5445290"/>
            <a:ext cx="5786478" cy="141270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103338" y="1285860"/>
            <a:ext cx="4661251" cy="4214842"/>
          </a:xfrm>
          <a:prstGeom prst="rect">
            <a:avLst/>
          </a:prstGeom>
          <a:noFill/>
          <a:ln w="9525">
            <a:noFill/>
            <a:miter lim="800000"/>
            <a:headEnd/>
            <a:tailEnd/>
          </a:ln>
          <a:effectLst/>
        </p:spPr>
      </p:pic>
      <p:sp>
        <p:nvSpPr>
          <p:cNvPr id="12" name="11 - Ορθογώνιο"/>
          <p:cNvSpPr/>
          <p:nvPr/>
        </p:nvSpPr>
        <p:spPr>
          <a:xfrm>
            <a:off x="5500694" y="3286124"/>
            <a:ext cx="1745991" cy="369332"/>
          </a:xfrm>
          <a:prstGeom prst="rect">
            <a:avLst/>
          </a:prstGeom>
        </p:spPr>
        <p:txBody>
          <a:bodyPr wrap="none">
            <a:spAutoFit/>
          </a:bodyPr>
          <a:lstStyle/>
          <a:p>
            <a:r>
              <a:rPr lang="el-GR" b="1" dirty="0" smtClean="0"/>
              <a:t>πλανήτης  Άρης </a:t>
            </a:r>
            <a:endParaRPr lang="el-GR"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7872410" cy="3143264"/>
          </a:xfrm>
        </p:spPr>
        <p:txBody>
          <a:bodyPr>
            <a:normAutofit/>
          </a:bodyPr>
          <a:lstStyle/>
          <a:p>
            <a:r>
              <a:rPr lang="el-GR" sz="2800" dirty="0" smtClean="0"/>
              <a:t>Στο </a:t>
            </a:r>
            <a:r>
              <a:rPr lang="el-GR" sz="2800" u="sng" dirty="0" smtClean="0"/>
              <a:t>σύμπαν</a:t>
            </a:r>
            <a:r>
              <a:rPr lang="el-GR" sz="2800" dirty="0" smtClean="0"/>
              <a:t> εκτός από τα αστέρια, τους πλανήτες και τα φεγγάρια υπάρχουν </a:t>
            </a:r>
            <a:r>
              <a:rPr lang="el-GR" sz="2800" u="sng" dirty="0" smtClean="0"/>
              <a:t>τεράστιες  ποσότητες από σκόνη και αέρια (νεφελώματα),  μικρές και μεγάλες πέτρες  (αυτές οι πέτρες ονομάζονται αστεροειδής), </a:t>
            </a:r>
            <a:r>
              <a:rPr lang="el-GR" sz="2800" dirty="0" smtClean="0"/>
              <a:t>……….και μαύρες τρύπες…</a:t>
            </a:r>
            <a:endParaRPr lang="en-US" sz="2800" dirty="0"/>
          </a:p>
        </p:txBody>
      </p:sp>
      <p:pic>
        <p:nvPicPr>
          <p:cNvPr id="9218" name="Picture 2"/>
          <p:cNvPicPr>
            <a:picLocks noChangeAspect="1" noChangeArrowheads="1"/>
          </p:cNvPicPr>
          <p:nvPr/>
        </p:nvPicPr>
        <p:blipFill>
          <a:blip r:embed="rId2"/>
          <a:srcRect/>
          <a:stretch>
            <a:fillRect/>
          </a:stretch>
        </p:blipFill>
        <p:spPr bwMode="auto">
          <a:xfrm>
            <a:off x="857224" y="2744700"/>
            <a:ext cx="8501122" cy="43464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00440" y="928670"/>
            <a:ext cx="8397014" cy="5286412"/>
          </a:xfrm>
          <a:prstGeom prst="rect">
            <a:avLst/>
          </a:prstGeom>
          <a:noFill/>
          <a:ln w="9525">
            <a:noFill/>
            <a:miter lim="800000"/>
            <a:headEnd/>
            <a:tailEnd/>
          </a:ln>
          <a:effectLst/>
        </p:spPr>
      </p:pic>
      <p:sp>
        <p:nvSpPr>
          <p:cNvPr id="6" name="5 - TextBox"/>
          <p:cNvSpPr txBox="1"/>
          <p:nvPr/>
        </p:nvSpPr>
        <p:spPr>
          <a:xfrm>
            <a:off x="785786" y="357166"/>
            <a:ext cx="3143272" cy="1200329"/>
          </a:xfrm>
          <a:prstGeom prst="rect">
            <a:avLst/>
          </a:prstGeom>
          <a:noFill/>
        </p:spPr>
        <p:txBody>
          <a:bodyPr wrap="square" rtlCol="0">
            <a:spAutoFit/>
          </a:bodyPr>
          <a:lstStyle/>
          <a:p>
            <a:r>
              <a:rPr lang="el-GR" sz="2400" b="1" dirty="0" smtClean="0">
                <a:solidFill>
                  <a:schemeClr val="accent6">
                    <a:lumMod val="50000"/>
                  </a:schemeClr>
                </a:solidFill>
              </a:rPr>
              <a:t>Μαύρη  τρύπα   που   καταβροχθίζει ένα αστέρα</a:t>
            </a:r>
            <a:endParaRPr lang="en-US" sz="24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346" y="0"/>
            <a:ext cx="5257808" cy="939784"/>
          </a:xfrm>
        </p:spPr>
        <p:txBody>
          <a:bodyPr>
            <a:normAutofit/>
          </a:bodyPr>
          <a:lstStyle/>
          <a:p>
            <a:r>
              <a:rPr lang="el-GR" sz="2800" b="1" dirty="0" smtClean="0"/>
              <a:t>Γαλαξίες</a:t>
            </a:r>
            <a:endParaRPr lang="en-US" sz="2800" b="1" dirty="0"/>
          </a:p>
        </p:txBody>
      </p:sp>
      <p:sp>
        <p:nvSpPr>
          <p:cNvPr id="5" name="4 - Ορθογώνιο"/>
          <p:cNvSpPr/>
          <p:nvPr/>
        </p:nvSpPr>
        <p:spPr>
          <a:xfrm>
            <a:off x="0" y="642918"/>
            <a:ext cx="4714876" cy="3046988"/>
          </a:xfrm>
          <a:prstGeom prst="rect">
            <a:avLst/>
          </a:prstGeom>
        </p:spPr>
        <p:txBody>
          <a:bodyPr wrap="square">
            <a:spAutoFit/>
          </a:bodyPr>
          <a:lstStyle/>
          <a:p>
            <a:r>
              <a:rPr lang="el-GR" sz="2400" dirty="0" smtClean="0"/>
              <a:t>Ένας γαλαξίας    αποτελείται   από δισεκατομμύρια αστέρια. </a:t>
            </a:r>
          </a:p>
          <a:p>
            <a:r>
              <a:rPr lang="el-GR" sz="2400" dirty="0" smtClean="0"/>
              <a:t>Όλα μαζί   τα   αστέρια   του   γαλαξία   περιφέρονται    γύρω   από   το   κέντρο   του   γαλαξία.  </a:t>
            </a:r>
          </a:p>
          <a:p>
            <a:endParaRPr lang="el-GR" sz="2400" dirty="0" smtClean="0"/>
          </a:p>
          <a:p>
            <a:endParaRPr lang="el-GR" sz="2400" dirty="0" smtClean="0"/>
          </a:p>
          <a:p>
            <a:endParaRPr lang="en-US" sz="2400" dirty="0"/>
          </a:p>
        </p:txBody>
      </p:sp>
      <p:pic>
        <p:nvPicPr>
          <p:cNvPr id="13314" name="Picture 2"/>
          <p:cNvPicPr>
            <a:picLocks noChangeAspect="1" noChangeArrowheads="1"/>
          </p:cNvPicPr>
          <p:nvPr/>
        </p:nvPicPr>
        <p:blipFill>
          <a:blip r:embed="rId2"/>
          <a:srcRect/>
          <a:stretch>
            <a:fillRect/>
          </a:stretch>
        </p:blipFill>
        <p:spPr bwMode="auto">
          <a:xfrm>
            <a:off x="-299020" y="4572008"/>
            <a:ext cx="3004730" cy="2285991"/>
          </a:xfrm>
          <a:prstGeom prst="rect">
            <a:avLst/>
          </a:prstGeom>
          <a:noFill/>
          <a:ln w="9525">
            <a:noFill/>
            <a:miter lim="800000"/>
            <a:headEnd/>
            <a:tailEnd/>
          </a:ln>
          <a:effectLst/>
        </p:spPr>
      </p:pic>
      <p:pic>
        <p:nvPicPr>
          <p:cNvPr id="9" name="Picture 5"/>
          <p:cNvPicPr>
            <a:picLocks noChangeAspect="1" noChangeArrowheads="1"/>
          </p:cNvPicPr>
          <p:nvPr/>
        </p:nvPicPr>
        <p:blipFill>
          <a:blip r:embed="rId3"/>
          <a:srcRect/>
          <a:stretch>
            <a:fillRect/>
          </a:stretch>
        </p:blipFill>
        <p:spPr bwMode="auto">
          <a:xfrm>
            <a:off x="4000496" y="1357298"/>
            <a:ext cx="5143504" cy="5000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714348" y="1428736"/>
            <a:ext cx="6572296" cy="1938992"/>
          </a:xfrm>
          <a:prstGeom prst="rect">
            <a:avLst/>
          </a:prstGeom>
        </p:spPr>
        <p:txBody>
          <a:bodyPr wrap="square">
            <a:spAutoFit/>
          </a:bodyPr>
          <a:lstStyle/>
          <a:p>
            <a:r>
              <a:rPr lang="el-GR" sz="2400" dirty="0" smtClean="0"/>
              <a:t>Στο   σύμπαν   υπολογίζεται   ότι   υπάρχουν   πάνω   από   170   δισεκατομμύρια    γαλαξίες.</a:t>
            </a:r>
          </a:p>
          <a:p>
            <a:endParaRPr lang="el-GR" sz="2400" dirty="0" smtClean="0"/>
          </a:p>
          <a:p>
            <a:endParaRPr lang="el-GR" sz="2400" dirty="0" smtClean="0"/>
          </a:p>
          <a:p>
            <a:endParaRPr lang="en-US" sz="2400" dirty="0"/>
          </a:p>
        </p:txBody>
      </p:sp>
      <p:sp>
        <p:nvSpPr>
          <p:cNvPr id="6" name="1 - Τίτλος"/>
          <p:cNvSpPr>
            <a:spLocks noGrp="1"/>
          </p:cNvSpPr>
          <p:nvPr>
            <p:ph type="title"/>
          </p:nvPr>
        </p:nvSpPr>
        <p:spPr>
          <a:xfrm>
            <a:off x="-214346" y="0"/>
            <a:ext cx="5257808" cy="939784"/>
          </a:xfrm>
        </p:spPr>
        <p:txBody>
          <a:bodyPr>
            <a:normAutofit/>
          </a:bodyPr>
          <a:lstStyle/>
          <a:p>
            <a:r>
              <a:rPr lang="el-GR" sz="2800" b="1" dirty="0" smtClean="0"/>
              <a:t>Γαλαξίες</a:t>
            </a:r>
            <a:endParaRPr lang="en-US" sz="2800" b="1" dirty="0"/>
          </a:p>
        </p:txBody>
      </p:sp>
      <p:pic>
        <p:nvPicPr>
          <p:cNvPr id="12291" name="Picture 3"/>
          <p:cNvPicPr>
            <a:picLocks noChangeAspect="1" noChangeArrowheads="1"/>
          </p:cNvPicPr>
          <p:nvPr/>
        </p:nvPicPr>
        <p:blipFill>
          <a:blip r:embed="rId2"/>
          <a:srcRect/>
          <a:stretch>
            <a:fillRect/>
          </a:stretch>
        </p:blipFill>
        <p:spPr bwMode="auto">
          <a:xfrm>
            <a:off x="3357554" y="2224491"/>
            <a:ext cx="5786446" cy="4633509"/>
          </a:xfrm>
          <a:prstGeom prst="rect">
            <a:avLst/>
          </a:prstGeom>
          <a:noFill/>
          <a:ln w="9525">
            <a:noFill/>
            <a:miter lim="800000"/>
            <a:headEnd/>
            <a:tailEnd/>
          </a:ln>
          <a:effectLst/>
        </p:spPr>
      </p:pic>
      <p:pic>
        <p:nvPicPr>
          <p:cNvPr id="9" name="Picture 4"/>
          <p:cNvPicPr>
            <a:picLocks noChangeAspect="1" noChangeArrowheads="1"/>
          </p:cNvPicPr>
          <p:nvPr/>
        </p:nvPicPr>
        <p:blipFill>
          <a:blip r:embed="rId3"/>
          <a:srcRect/>
          <a:stretch>
            <a:fillRect/>
          </a:stretch>
        </p:blipFill>
        <p:spPr bwMode="auto">
          <a:xfrm>
            <a:off x="-642974" y="4929198"/>
            <a:ext cx="3609108" cy="1928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42852"/>
            <a:ext cx="4000528" cy="400110"/>
          </a:xfrm>
          <a:prstGeom prst="rect">
            <a:avLst/>
          </a:prstGeom>
          <a:noFill/>
        </p:spPr>
        <p:txBody>
          <a:bodyPr wrap="square" rtlCol="0">
            <a:spAutoFit/>
          </a:bodyPr>
          <a:lstStyle/>
          <a:p>
            <a:r>
              <a:rPr lang="el-GR" sz="2000" b="1" spc="600" dirty="0" smtClean="0"/>
              <a:t>Αστεροειδής</a:t>
            </a:r>
            <a:endParaRPr lang="el-GR" sz="2000" b="1" spc="600" dirty="0"/>
          </a:p>
        </p:txBody>
      </p:sp>
      <p:sp>
        <p:nvSpPr>
          <p:cNvPr id="7" name="6 - Ορθογώνιο"/>
          <p:cNvSpPr/>
          <p:nvPr/>
        </p:nvSpPr>
        <p:spPr>
          <a:xfrm>
            <a:off x="428596" y="928670"/>
            <a:ext cx="7500990" cy="646331"/>
          </a:xfrm>
          <a:prstGeom prst="rect">
            <a:avLst/>
          </a:prstGeom>
        </p:spPr>
        <p:txBody>
          <a:bodyPr wrap="square">
            <a:spAutoFit/>
          </a:bodyPr>
          <a:lstStyle/>
          <a:p>
            <a:r>
              <a:rPr lang="el-GR" dirty="0" smtClean="0"/>
              <a:t>Συνήθως οι αστεροειδείς έχουν ακανόνιστο σχήμα που μοιάζει με </a:t>
            </a:r>
            <a:r>
              <a:rPr lang="el-GR" dirty="0" smtClean="0">
                <a:hlinkClick r:id="rId2" tooltip="Πατάτα"/>
              </a:rPr>
              <a:t>πατάτα</a:t>
            </a:r>
            <a:r>
              <a:rPr lang="el-GR" dirty="0" smtClean="0"/>
              <a:t>, οι μεγαλύτεροι όμως έχουν </a:t>
            </a:r>
            <a:r>
              <a:rPr lang="el-GR" dirty="0" smtClean="0">
                <a:hlinkClick r:id="rId3" tooltip="Σφαίρα"/>
              </a:rPr>
              <a:t>σφαιρικό</a:t>
            </a:r>
            <a:r>
              <a:rPr lang="el-GR" dirty="0" smtClean="0"/>
              <a:t> ή </a:t>
            </a:r>
            <a:r>
              <a:rPr lang="el-GR" dirty="0" smtClean="0">
                <a:hlinkClick r:id="rId4" tooltip="Έλλειψη"/>
              </a:rPr>
              <a:t>ελλειπτικό</a:t>
            </a:r>
            <a:r>
              <a:rPr lang="el-GR" dirty="0" smtClean="0"/>
              <a:t> σχήμα,</a:t>
            </a:r>
            <a:endParaRPr lang="el-GR" dirty="0"/>
          </a:p>
        </p:txBody>
      </p:sp>
      <p:pic>
        <p:nvPicPr>
          <p:cNvPr id="8" name="Picture 4"/>
          <p:cNvPicPr>
            <a:picLocks noChangeAspect="1" noChangeArrowheads="1"/>
          </p:cNvPicPr>
          <p:nvPr/>
        </p:nvPicPr>
        <p:blipFill>
          <a:blip r:embed="rId5"/>
          <a:srcRect/>
          <a:stretch>
            <a:fillRect/>
          </a:stretch>
        </p:blipFill>
        <p:spPr bwMode="auto">
          <a:xfrm>
            <a:off x="6429388" y="4946395"/>
            <a:ext cx="2714612" cy="1911605"/>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0" y="3989284"/>
            <a:ext cx="2857488" cy="2868716"/>
          </a:xfrm>
          <a:prstGeom prst="rect">
            <a:avLst/>
          </a:prstGeom>
          <a:noFill/>
          <a:ln w="9525">
            <a:noFill/>
            <a:miter lim="800000"/>
            <a:headEnd/>
            <a:tailEnd/>
          </a:ln>
          <a:effectLst/>
        </p:spPr>
      </p:pic>
      <p:pic>
        <p:nvPicPr>
          <p:cNvPr id="2053" name="Picture 5"/>
          <p:cNvPicPr>
            <a:picLocks noChangeAspect="1" noChangeArrowheads="1"/>
          </p:cNvPicPr>
          <p:nvPr/>
        </p:nvPicPr>
        <p:blipFill>
          <a:blip r:embed="rId7"/>
          <a:srcRect/>
          <a:stretch>
            <a:fillRect/>
          </a:stretch>
        </p:blipFill>
        <p:spPr bwMode="auto">
          <a:xfrm>
            <a:off x="4071934" y="2143116"/>
            <a:ext cx="3443843" cy="195581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42852"/>
            <a:ext cx="4000528" cy="400110"/>
          </a:xfrm>
          <a:prstGeom prst="rect">
            <a:avLst/>
          </a:prstGeom>
          <a:noFill/>
        </p:spPr>
        <p:txBody>
          <a:bodyPr wrap="square" rtlCol="0">
            <a:spAutoFit/>
          </a:bodyPr>
          <a:lstStyle/>
          <a:p>
            <a:r>
              <a:rPr lang="el-GR" sz="2000" b="1" spc="600" dirty="0" err="1" smtClean="0"/>
              <a:t>Μετερωοειδής</a:t>
            </a:r>
            <a:endParaRPr lang="el-GR" sz="2000" b="1" spc="600" dirty="0"/>
          </a:p>
        </p:txBody>
      </p:sp>
      <p:sp>
        <p:nvSpPr>
          <p:cNvPr id="9" name="8 - Ορθογώνιο"/>
          <p:cNvSpPr/>
          <p:nvPr/>
        </p:nvSpPr>
        <p:spPr>
          <a:xfrm>
            <a:off x="0" y="785794"/>
            <a:ext cx="8001024" cy="646331"/>
          </a:xfrm>
          <a:prstGeom prst="rect">
            <a:avLst/>
          </a:prstGeom>
        </p:spPr>
        <p:txBody>
          <a:bodyPr wrap="square">
            <a:spAutoFit/>
          </a:bodyPr>
          <a:lstStyle/>
          <a:p>
            <a:r>
              <a:rPr lang="el-GR" dirty="0" smtClean="0"/>
              <a:t>Οι </a:t>
            </a:r>
            <a:r>
              <a:rPr lang="el-GR" b="1" dirty="0" err="1" smtClean="0"/>
              <a:t>μετεωροειδείς</a:t>
            </a:r>
            <a:r>
              <a:rPr lang="el-GR" dirty="0" smtClean="0"/>
              <a:t> είναι μικρά σώματα, μικρότερα από αστεροειδείς, τα οποία κινούνται στο διάστημα. </a:t>
            </a:r>
            <a:endParaRPr lang="el-GR" dirty="0"/>
          </a:p>
        </p:txBody>
      </p:sp>
      <p:sp>
        <p:nvSpPr>
          <p:cNvPr id="10" name="9 - Ορθογώνιο"/>
          <p:cNvSpPr/>
          <p:nvPr/>
        </p:nvSpPr>
        <p:spPr>
          <a:xfrm>
            <a:off x="142844" y="1643050"/>
            <a:ext cx="4461286" cy="369332"/>
          </a:xfrm>
          <a:prstGeom prst="rect">
            <a:avLst/>
          </a:prstGeom>
        </p:spPr>
        <p:txBody>
          <a:bodyPr wrap="none">
            <a:spAutoFit/>
          </a:bodyPr>
          <a:lstStyle/>
          <a:p>
            <a:r>
              <a:rPr lang="el-GR" b="1" u="sng" dirty="0" smtClean="0"/>
              <a:t>Έχουν διαστάσεις μέχρι ένα μέτρο περίπου. </a:t>
            </a:r>
            <a:endParaRPr lang="el-GR" b="1" u="sng" dirty="0"/>
          </a:p>
        </p:txBody>
      </p:sp>
      <p:sp>
        <p:nvSpPr>
          <p:cNvPr id="11" name="10 - Ορθογώνιο"/>
          <p:cNvSpPr/>
          <p:nvPr/>
        </p:nvSpPr>
        <p:spPr>
          <a:xfrm>
            <a:off x="0" y="6072206"/>
            <a:ext cx="8786842" cy="646331"/>
          </a:xfrm>
          <a:prstGeom prst="rect">
            <a:avLst/>
          </a:prstGeom>
        </p:spPr>
        <p:txBody>
          <a:bodyPr wrap="square">
            <a:spAutoFit/>
          </a:bodyPr>
          <a:lstStyle/>
          <a:p>
            <a:r>
              <a:rPr lang="el-GR" dirty="0" smtClean="0"/>
              <a:t>Οι περισσότεροι εμφανίζονται όταν συγκρούονται αστεροειδείς, με αποτέλεσμα να δημιουργούνται μικρότερα πετρώδη σώματα</a:t>
            </a:r>
            <a:endParaRPr lang="el-GR" dirty="0"/>
          </a:p>
        </p:txBody>
      </p:sp>
      <p:pic>
        <p:nvPicPr>
          <p:cNvPr id="3074" name="Picture 2"/>
          <p:cNvPicPr>
            <a:picLocks noChangeAspect="1" noChangeArrowheads="1"/>
          </p:cNvPicPr>
          <p:nvPr/>
        </p:nvPicPr>
        <p:blipFill>
          <a:blip r:embed="rId2"/>
          <a:srcRect/>
          <a:stretch>
            <a:fillRect/>
          </a:stretch>
        </p:blipFill>
        <p:spPr bwMode="auto">
          <a:xfrm>
            <a:off x="5638800" y="2928934"/>
            <a:ext cx="3505200" cy="20351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0" y="3214686"/>
            <a:ext cx="2301875" cy="19208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42852"/>
            <a:ext cx="4000528" cy="400110"/>
          </a:xfrm>
          <a:prstGeom prst="rect">
            <a:avLst/>
          </a:prstGeom>
          <a:noFill/>
        </p:spPr>
        <p:txBody>
          <a:bodyPr wrap="square" rtlCol="0">
            <a:spAutoFit/>
          </a:bodyPr>
          <a:lstStyle/>
          <a:p>
            <a:r>
              <a:rPr lang="el-GR" sz="2000" b="1" spc="600" dirty="0" err="1" smtClean="0"/>
              <a:t>Μετερωοειδής</a:t>
            </a:r>
            <a:endParaRPr lang="el-GR" sz="2000" b="1" spc="600" dirty="0"/>
          </a:p>
        </p:txBody>
      </p:sp>
      <p:pic>
        <p:nvPicPr>
          <p:cNvPr id="7" name="Picture 3"/>
          <p:cNvPicPr>
            <a:picLocks noChangeAspect="1" noChangeArrowheads="1"/>
          </p:cNvPicPr>
          <p:nvPr/>
        </p:nvPicPr>
        <p:blipFill>
          <a:blip r:embed="rId2"/>
          <a:srcRect/>
          <a:stretch>
            <a:fillRect/>
          </a:stretch>
        </p:blipFill>
        <p:spPr bwMode="auto">
          <a:xfrm>
            <a:off x="-142908" y="5159375"/>
            <a:ext cx="2682875" cy="1698625"/>
          </a:xfrm>
          <a:prstGeom prst="rect">
            <a:avLst/>
          </a:prstGeom>
          <a:noFill/>
          <a:ln w="9525">
            <a:noFill/>
            <a:miter lim="800000"/>
            <a:headEnd/>
            <a:tailEnd/>
          </a:ln>
          <a:effectLst/>
        </p:spPr>
      </p:pic>
      <p:sp>
        <p:nvSpPr>
          <p:cNvPr id="8" name="7 - Ορθογώνιο"/>
          <p:cNvSpPr/>
          <p:nvPr/>
        </p:nvSpPr>
        <p:spPr>
          <a:xfrm>
            <a:off x="142844" y="1571612"/>
            <a:ext cx="8215370" cy="923330"/>
          </a:xfrm>
          <a:prstGeom prst="rect">
            <a:avLst/>
          </a:prstGeom>
        </p:spPr>
        <p:txBody>
          <a:bodyPr wrap="square">
            <a:spAutoFit/>
          </a:bodyPr>
          <a:lstStyle/>
          <a:p>
            <a:r>
              <a:rPr lang="el-GR" dirty="0" smtClean="0"/>
              <a:t>Όταν ένα μετεωροειδές  μπαίνει </a:t>
            </a:r>
            <a:r>
              <a:rPr lang="el-GR" dirty="0" smtClean="0"/>
              <a:t>στην </a:t>
            </a:r>
            <a:r>
              <a:rPr lang="el-GR" dirty="0" smtClean="0"/>
              <a:t>ατμόσφαιρα της γης , αναφλέγεται </a:t>
            </a:r>
            <a:r>
              <a:rPr lang="el-GR" dirty="0" smtClean="0"/>
              <a:t>(καίγεται </a:t>
            </a:r>
            <a:r>
              <a:rPr lang="el-GR" dirty="0" smtClean="0"/>
              <a:t>λόγω της τριβής με τον αέρα </a:t>
            </a:r>
            <a:r>
              <a:rPr lang="el-GR" dirty="0" smtClean="0"/>
              <a:t>της </a:t>
            </a:r>
            <a:r>
              <a:rPr lang="el-GR" dirty="0" smtClean="0"/>
              <a:t>ατμόσφαιρας) δημιουργώντας μια ορατή φωτεινή γραμμή που ονομάζεται </a:t>
            </a:r>
            <a:r>
              <a:rPr lang="el-GR" b="1" dirty="0" smtClean="0"/>
              <a:t>μετέωρο ή διάττοντας αστέρας ή πεφταστέρι</a:t>
            </a:r>
            <a:r>
              <a:rPr lang="el-GR" dirty="0" smtClean="0"/>
              <a:t>. </a:t>
            </a:r>
            <a:endParaRPr lang="el-GR" dirty="0"/>
          </a:p>
        </p:txBody>
      </p:sp>
      <p:sp>
        <p:nvSpPr>
          <p:cNvPr id="12" name="11 - Ορθογώνιο"/>
          <p:cNvSpPr/>
          <p:nvPr/>
        </p:nvSpPr>
        <p:spPr>
          <a:xfrm>
            <a:off x="785786" y="3714752"/>
            <a:ext cx="6858000" cy="923330"/>
          </a:xfrm>
          <a:prstGeom prst="rect">
            <a:avLst/>
          </a:prstGeom>
        </p:spPr>
        <p:txBody>
          <a:bodyPr wrap="square">
            <a:spAutoFit/>
          </a:bodyPr>
          <a:lstStyle/>
          <a:p>
            <a:r>
              <a:rPr lang="el-GR" dirty="0" smtClean="0"/>
              <a:t>Αν το αντικείμενο δεν εξατμιστεί </a:t>
            </a:r>
            <a:r>
              <a:rPr lang="el-GR" dirty="0" smtClean="0"/>
              <a:t>ολοκληρωτικά στην ατμόσφαιρα της γης,  </a:t>
            </a:r>
            <a:r>
              <a:rPr lang="el-GR" dirty="0" smtClean="0"/>
              <a:t>και πέσει πάνω στην επιφάνεια της γης, τότε ονομάζεται </a:t>
            </a:r>
            <a:r>
              <a:rPr lang="el-GR" dirty="0" smtClean="0"/>
              <a:t>μετεωρίτης. </a:t>
            </a:r>
            <a:endParaRPr lang="el-GR" dirty="0"/>
          </a:p>
        </p:txBody>
      </p:sp>
      <p:pic>
        <p:nvPicPr>
          <p:cNvPr id="4098" name="Picture 2"/>
          <p:cNvPicPr>
            <a:picLocks noChangeAspect="1" noChangeArrowheads="1"/>
          </p:cNvPicPr>
          <p:nvPr/>
        </p:nvPicPr>
        <p:blipFill>
          <a:blip r:embed="rId3"/>
          <a:srcRect/>
          <a:stretch>
            <a:fillRect/>
          </a:stretch>
        </p:blipFill>
        <p:spPr bwMode="auto">
          <a:xfrm>
            <a:off x="6088063" y="4632325"/>
            <a:ext cx="3055937" cy="2225675"/>
          </a:xfrm>
          <a:prstGeom prst="rect">
            <a:avLst/>
          </a:prstGeom>
          <a:noFill/>
          <a:ln w="9525">
            <a:noFill/>
            <a:miter lim="800000"/>
            <a:headEnd/>
            <a:tailEnd/>
          </a:ln>
          <a:effectLst/>
        </p:spPr>
      </p:pic>
      <p:sp>
        <p:nvSpPr>
          <p:cNvPr id="13" name="12 - Ορθογώνιο"/>
          <p:cNvSpPr/>
          <p:nvPr/>
        </p:nvSpPr>
        <p:spPr>
          <a:xfrm>
            <a:off x="2071670" y="6488668"/>
            <a:ext cx="1330621" cy="369332"/>
          </a:xfrm>
          <a:prstGeom prst="rect">
            <a:avLst/>
          </a:prstGeom>
        </p:spPr>
        <p:txBody>
          <a:bodyPr wrap="none">
            <a:spAutoFit/>
          </a:bodyPr>
          <a:lstStyle/>
          <a:p>
            <a:r>
              <a:rPr lang="el-GR" b="1" dirty="0" smtClean="0"/>
              <a:t> μετεωρίτης</a:t>
            </a:r>
            <a:endParaRPr lang="el-G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42852"/>
            <a:ext cx="4000528" cy="400110"/>
          </a:xfrm>
          <a:prstGeom prst="rect">
            <a:avLst/>
          </a:prstGeom>
          <a:noFill/>
        </p:spPr>
        <p:txBody>
          <a:bodyPr wrap="square" rtlCol="0">
            <a:spAutoFit/>
          </a:bodyPr>
          <a:lstStyle/>
          <a:p>
            <a:r>
              <a:rPr lang="el-GR" sz="2000" b="1" spc="600" dirty="0" err="1" smtClean="0"/>
              <a:t>Μετερωοειδής</a:t>
            </a:r>
            <a:endParaRPr lang="el-GR" sz="2000" b="1" spc="600" dirty="0"/>
          </a:p>
        </p:txBody>
      </p:sp>
      <p:pic>
        <p:nvPicPr>
          <p:cNvPr id="7" name="Picture 3"/>
          <p:cNvPicPr>
            <a:picLocks noChangeAspect="1" noChangeArrowheads="1"/>
          </p:cNvPicPr>
          <p:nvPr/>
        </p:nvPicPr>
        <p:blipFill>
          <a:blip r:embed="rId2"/>
          <a:srcRect/>
          <a:stretch>
            <a:fillRect/>
          </a:stretch>
        </p:blipFill>
        <p:spPr bwMode="auto">
          <a:xfrm>
            <a:off x="-142908" y="5159375"/>
            <a:ext cx="2682875" cy="1698625"/>
          </a:xfrm>
          <a:prstGeom prst="rect">
            <a:avLst/>
          </a:prstGeom>
          <a:noFill/>
          <a:ln w="9525">
            <a:noFill/>
            <a:miter lim="800000"/>
            <a:headEnd/>
            <a:tailEnd/>
          </a:ln>
          <a:effectLst/>
        </p:spPr>
      </p:pic>
      <p:sp>
        <p:nvSpPr>
          <p:cNvPr id="8" name="7 - Ορθογώνιο"/>
          <p:cNvSpPr/>
          <p:nvPr/>
        </p:nvSpPr>
        <p:spPr>
          <a:xfrm>
            <a:off x="142844" y="1571612"/>
            <a:ext cx="8215370" cy="923330"/>
          </a:xfrm>
          <a:prstGeom prst="rect">
            <a:avLst/>
          </a:prstGeom>
        </p:spPr>
        <p:txBody>
          <a:bodyPr wrap="square">
            <a:spAutoFit/>
          </a:bodyPr>
          <a:lstStyle/>
          <a:p>
            <a:r>
              <a:rPr lang="el-GR" dirty="0" smtClean="0"/>
              <a:t>Όταν ένα μετεωροειδές  μπαίνει </a:t>
            </a:r>
            <a:r>
              <a:rPr lang="el-GR" dirty="0" smtClean="0"/>
              <a:t>στην </a:t>
            </a:r>
            <a:r>
              <a:rPr lang="el-GR" dirty="0" smtClean="0"/>
              <a:t>ατμόσφαιρα της γης , αναφλέγεται </a:t>
            </a:r>
            <a:r>
              <a:rPr lang="el-GR" dirty="0" smtClean="0"/>
              <a:t>(καίγεται </a:t>
            </a:r>
            <a:r>
              <a:rPr lang="el-GR" dirty="0" smtClean="0"/>
              <a:t>λόγω της τριβής με τον αέρα </a:t>
            </a:r>
            <a:r>
              <a:rPr lang="el-GR" dirty="0" smtClean="0"/>
              <a:t>της </a:t>
            </a:r>
            <a:r>
              <a:rPr lang="el-GR" dirty="0" smtClean="0"/>
              <a:t>ατμόσφαιρας) δημιουργώντας μια ορατή φωτεινή γραμμή που ονομάζεται </a:t>
            </a:r>
            <a:r>
              <a:rPr lang="el-GR" b="1" dirty="0" smtClean="0"/>
              <a:t>μετέωρο ή διάττοντας αστέρας ή πεφταστέρι</a:t>
            </a:r>
            <a:r>
              <a:rPr lang="el-GR" dirty="0" smtClean="0"/>
              <a:t>. </a:t>
            </a:r>
            <a:endParaRPr lang="el-GR" dirty="0"/>
          </a:p>
        </p:txBody>
      </p:sp>
      <p:sp>
        <p:nvSpPr>
          <p:cNvPr id="12" name="11 - Ορθογώνιο"/>
          <p:cNvSpPr/>
          <p:nvPr/>
        </p:nvSpPr>
        <p:spPr>
          <a:xfrm>
            <a:off x="785786" y="3714752"/>
            <a:ext cx="6858000" cy="923330"/>
          </a:xfrm>
          <a:prstGeom prst="rect">
            <a:avLst/>
          </a:prstGeom>
        </p:spPr>
        <p:txBody>
          <a:bodyPr wrap="square">
            <a:spAutoFit/>
          </a:bodyPr>
          <a:lstStyle/>
          <a:p>
            <a:r>
              <a:rPr lang="el-GR" dirty="0" smtClean="0"/>
              <a:t>Αν το αντικείμενο δεν εξατμιστεί </a:t>
            </a:r>
            <a:r>
              <a:rPr lang="el-GR" dirty="0" smtClean="0"/>
              <a:t>ολοκληρωτικά στην ατμόσφαιρα της γης,  </a:t>
            </a:r>
            <a:r>
              <a:rPr lang="el-GR" dirty="0" smtClean="0"/>
              <a:t>και πέσει πάνω στην επιφάνεια της γης, τότε ονομάζεται </a:t>
            </a:r>
            <a:r>
              <a:rPr lang="el-GR" dirty="0" smtClean="0"/>
              <a:t>μετεωρίτης. </a:t>
            </a:r>
            <a:endParaRPr lang="el-GR" dirty="0"/>
          </a:p>
        </p:txBody>
      </p:sp>
      <p:pic>
        <p:nvPicPr>
          <p:cNvPr id="4098" name="Picture 2"/>
          <p:cNvPicPr>
            <a:picLocks noChangeAspect="1" noChangeArrowheads="1"/>
          </p:cNvPicPr>
          <p:nvPr/>
        </p:nvPicPr>
        <p:blipFill>
          <a:blip r:embed="rId3"/>
          <a:srcRect/>
          <a:stretch>
            <a:fillRect/>
          </a:stretch>
        </p:blipFill>
        <p:spPr bwMode="auto">
          <a:xfrm>
            <a:off x="6088063" y="4632325"/>
            <a:ext cx="3055937" cy="2225675"/>
          </a:xfrm>
          <a:prstGeom prst="rect">
            <a:avLst/>
          </a:prstGeom>
          <a:noFill/>
          <a:ln w="9525">
            <a:noFill/>
            <a:miter lim="800000"/>
            <a:headEnd/>
            <a:tailEnd/>
          </a:ln>
          <a:effectLst/>
        </p:spPr>
      </p:pic>
      <p:sp>
        <p:nvSpPr>
          <p:cNvPr id="13" name="12 - Ορθογώνιο"/>
          <p:cNvSpPr/>
          <p:nvPr/>
        </p:nvSpPr>
        <p:spPr>
          <a:xfrm>
            <a:off x="2071670" y="6488668"/>
            <a:ext cx="1330621" cy="369332"/>
          </a:xfrm>
          <a:prstGeom prst="rect">
            <a:avLst/>
          </a:prstGeom>
        </p:spPr>
        <p:txBody>
          <a:bodyPr wrap="none">
            <a:spAutoFit/>
          </a:bodyPr>
          <a:lstStyle/>
          <a:p>
            <a:r>
              <a:rPr lang="el-GR" b="1" dirty="0" smtClean="0"/>
              <a:t> μετεωρίτης</a:t>
            </a: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85786" y="142852"/>
            <a:ext cx="4000528" cy="400110"/>
          </a:xfrm>
          <a:prstGeom prst="rect">
            <a:avLst/>
          </a:prstGeom>
          <a:noFill/>
        </p:spPr>
        <p:txBody>
          <a:bodyPr wrap="square" rtlCol="0">
            <a:spAutoFit/>
          </a:bodyPr>
          <a:lstStyle/>
          <a:p>
            <a:r>
              <a:rPr lang="el-GR" sz="2000" b="1" spc="600" dirty="0" smtClean="0"/>
              <a:t>Μετεωρίτης </a:t>
            </a:r>
            <a:endParaRPr lang="el-GR" sz="2000" b="1" spc="600" dirty="0"/>
          </a:p>
        </p:txBody>
      </p:sp>
      <p:pic>
        <p:nvPicPr>
          <p:cNvPr id="4098" name="Picture 2"/>
          <p:cNvPicPr>
            <a:picLocks noChangeAspect="1" noChangeArrowheads="1"/>
          </p:cNvPicPr>
          <p:nvPr/>
        </p:nvPicPr>
        <p:blipFill>
          <a:blip r:embed="rId2"/>
          <a:srcRect/>
          <a:stretch>
            <a:fillRect/>
          </a:stretch>
        </p:blipFill>
        <p:spPr bwMode="auto">
          <a:xfrm>
            <a:off x="6088063" y="4632325"/>
            <a:ext cx="3055937" cy="2225675"/>
          </a:xfrm>
          <a:prstGeom prst="rect">
            <a:avLst/>
          </a:prstGeom>
          <a:noFill/>
          <a:ln w="9525">
            <a:noFill/>
            <a:miter lim="800000"/>
            <a:headEnd/>
            <a:tailEnd/>
          </a:ln>
          <a:effectLst/>
        </p:spPr>
      </p:pic>
      <p:sp>
        <p:nvSpPr>
          <p:cNvPr id="13" name="12 - Ορθογώνιο"/>
          <p:cNvSpPr/>
          <p:nvPr/>
        </p:nvSpPr>
        <p:spPr>
          <a:xfrm>
            <a:off x="2071670" y="6488668"/>
            <a:ext cx="1330621" cy="369332"/>
          </a:xfrm>
          <a:prstGeom prst="rect">
            <a:avLst/>
          </a:prstGeom>
        </p:spPr>
        <p:txBody>
          <a:bodyPr wrap="none">
            <a:spAutoFit/>
          </a:bodyPr>
          <a:lstStyle/>
          <a:p>
            <a:r>
              <a:rPr lang="el-GR" b="1" dirty="0" smtClean="0"/>
              <a:t> μετεωρίτης</a:t>
            </a:r>
            <a:endParaRPr lang="el-GR" b="1" dirty="0"/>
          </a:p>
        </p:txBody>
      </p:sp>
      <p:sp>
        <p:nvSpPr>
          <p:cNvPr id="9" name="8 - Ορθογώνιο"/>
          <p:cNvSpPr/>
          <p:nvPr/>
        </p:nvSpPr>
        <p:spPr>
          <a:xfrm>
            <a:off x="428596" y="642918"/>
            <a:ext cx="7715304" cy="646331"/>
          </a:xfrm>
          <a:prstGeom prst="rect">
            <a:avLst/>
          </a:prstGeom>
        </p:spPr>
        <p:txBody>
          <a:bodyPr wrap="square">
            <a:spAutoFit/>
          </a:bodyPr>
          <a:lstStyle/>
          <a:p>
            <a:r>
              <a:rPr lang="el-GR" dirty="0" smtClean="0"/>
              <a:t>Ορισμένα </a:t>
            </a:r>
            <a:r>
              <a:rPr lang="el-GR" dirty="0" smtClean="0"/>
              <a:t>βασικά στοιχεία αναγνώρισης ενός </a:t>
            </a:r>
            <a:r>
              <a:rPr lang="el-GR" dirty="0" smtClean="0"/>
              <a:t>μετεωρίτη που τον διαχωρίζουν από τις πέτρες της γης, είναι:</a:t>
            </a:r>
            <a:endParaRPr lang="el-GR" dirty="0"/>
          </a:p>
        </p:txBody>
      </p:sp>
      <p:sp>
        <p:nvSpPr>
          <p:cNvPr id="10" name="9 - Ορθογώνιο"/>
          <p:cNvSpPr/>
          <p:nvPr/>
        </p:nvSpPr>
        <p:spPr>
          <a:xfrm>
            <a:off x="142844" y="1500174"/>
            <a:ext cx="9001156" cy="923330"/>
          </a:xfrm>
          <a:prstGeom prst="rect">
            <a:avLst/>
          </a:prstGeom>
        </p:spPr>
        <p:txBody>
          <a:bodyPr wrap="square">
            <a:spAutoFit/>
          </a:bodyPr>
          <a:lstStyle/>
          <a:p>
            <a:pPr>
              <a:buFont typeface="Wingdings" pitchFamily="2" charset="2"/>
              <a:buChar char="ü"/>
            </a:pPr>
            <a:r>
              <a:rPr lang="el-GR" dirty="0" smtClean="0"/>
              <a:t> Το </a:t>
            </a:r>
            <a:r>
              <a:rPr lang="el-GR" dirty="0" smtClean="0"/>
              <a:t>εξωτερικό του μετεωρίτη χαρακτηρίζεται από </a:t>
            </a:r>
            <a:r>
              <a:rPr lang="el-GR" dirty="0" smtClean="0"/>
              <a:t>      ένα </a:t>
            </a:r>
            <a:r>
              <a:rPr lang="el-GR" dirty="0" smtClean="0"/>
              <a:t>συνήθως μαύρο περίβλημα γύρω από το πέτρωμα, που δημιουργείται από την ανάπτυξη πολύ υψηλών θερμοκρασιών κατά το ταχύτατο πέρασμα του μετεώρου </a:t>
            </a:r>
            <a:r>
              <a:rPr lang="el-GR" dirty="0" smtClean="0"/>
              <a:t>μέσα από </a:t>
            </a:r>
            <a:r>
              <a:rPr lang="el-GR" dirty="0" smtClean="0"/>
              <a:t>την ατμόσφαιρα της Γης.</a:t>
            </a:r>
            <a:endParaRPr lang="el-GR" dirty="0"/>
          </a:p>
        </p:txBody>
      </p:sp>
      <p:sp>
        <p:nvSpPr>
          <p:cNvPr id="11" name="10 - Ορθογώνιο"/>
          <p:cNvSpPr/>
          <p:nvPr/>
        </p:nvSpPr>
        <p:spPr>
          <a:xfrm>
            <a:off x="428596" y="2643182"/>
            <a:ext cx="8429684" cy="646331"/>
          </a:xfrm>
          <a:prstGeom prst="rect">
            <a:avLst/>
          </a:prstGeom>
        </p:spPr>
        <p:txBody>
          <a:bodyPr wrap="square">
            <a:spAutoFit/>
          </a:bodyPr>
          <a:lstStyle/>
          <a:p>
            <a:pPr>
              <a:buFont typeface="Wingdings" pitchFamily="2" charset="2"/>
              <a:buChar char="ü"/>
            </a:pPr>
            <a:r>
              <a:rPr lang="el-GR" dirty="0" smtClean="0"/>
              <a:t>   Αν </a:t>
            </a:r>
            <a:r>
              <a:rPr lang="el-GR" dirty="0" smtClean="0"/>
              <a:t>πρόκειται για μετεωρίτη πλούσιο σε μέταλλα, τότε θα είναι αρκετά </a:t>
            </a:r>
            <a:r>
              <a:rPr lang="el-GR" dirty="0" smtClean="0"/>
              <a:t>βαρύς, σε σχέση με το μέγεθός του.</a:t>
            </a:r>
            <a:endParaRPr lang="el-GR" dirty="0"/>
          </a:p>
        </p:txBody>
      </p:sp>
      <p:sp>
        <p:nvSpPr>
          <p:cNvPr id="14" name="13 - Ορθογώνιο"/>
          <p:cNvSpPr/>
          <p:nvPr/>
        </p:nvSpPr>
        <p:spPr>
          <a:xfrm>
            <a:off x="642910" y="3500438"/>
            <a:ext cx="8215370" cy="369332"/>
          </a:xfrm>
          <a:prstGeom prst="rect">
            <a:avLst/>
          </a:prstGeom>
        </p:spPr>
        <p:txBody>
          <a:bodyPr wrap="square">
            <a:spAutoFit/>
          </a:bodyPr>
          <a:lstStyle/>
          <a:p>
            <a:pPr>
              <a:buFont typeface="Wingdings" pitchFamily="2" charset="2"/>
              <a:buChar char="ü"/>
            </a:pPr>
            <a:r>
              <a:rPr lang="el-GR" dirty="0" smtClean="0"/>
              <a:t>  Ένα </a:t>
            </a:r>
            <a:r>
              <a:rPr lang="el-GR" dirty="0" smtClean="0"/>
              <a:t>μεγάλο ποσοστό </a:t>
            </a:r>
            <a:r>
              <a:rPr lang="el-GR" dirty="0" smtClean="0"/>
              <a:t>μετεωριτών θα </a:t>
            </a:r>
            <a:r>
              <a:rPr lang="el-GR" dirty="0" smtClean="0"/>
              <a:t>πρέπει να έλκεται από ένα κοινό μαγνήτη </a:t>
            </a:r>
            <a:r>
              <a:rPr lang="el-GR" dirty="0" smtClean="0"/>
              <a:t>.</a:t>
            </a:r>
            <a:endParaRPr lang="el-GR" dirty="0"/>
          </a:p>
        </p:txBody>
      </p:sp>
      <p:pic>
        <p:nvPicPr>
          <p:cNvPr id="15" name="Picture 2"/>
          <p:cNvPicPr>
            <a:picLocks noChangeAspect="1" noChangeArrowheads="1"/>
          </p:cNvPicPr>
          <p:nvPr/>
        </p:nvPicPr>
        <p:blipFill>
          <a:blip r:embed="rId3"/>
          <a:srcRect/>
          <a:stretch>
            <a:fillRect/>
          </a:stretch>
        </p:blipFill>
        <p:spPr bwMode="auto">
          <a:xfrm>
            <a:off x="0" y="4071942"/>
            <a:ext cx="5000660" cy="29034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214414" y="0"/>
            <a:ext cx="4000528" cy="400110"/>
          </a:xfrm>
          <a:prstGeom prst="rect">
            <a:avLst/>
          </a:prstGeom>
          <a:noFill/>
        </p:spPr>
        <p:txBody>
          <a:bodyPr wrap="square" rtlCol="0">
            <a:spAutoFit/>
          </a:bodyPr>
          <a:lstStyle/>
          <a:p>
            <a:r>
              <a:rPr lang="el-GR" sz="2000" b="1" spc="600" dirty="0" smtClean="0"/>
              <a:t>Μετεωρίτης </a:t>
            </a:r>
            <a:endParaRPr lang="el-GR" sz="2000" b="1" spc="600" dirty="0"/>
          </a:p>
        </p:txBody>
      </p:sp>
      <p:pic>
        <p:nvPicPr>
          <p:cNvPr id="4098" name="Picture 2"/>
          <p:cNvPicPr>
            <a:picLocks noChangeAspect="1" noChangeArrowheads="1"/>
          </p:cNvPicPr>
          <p:nvPr/>
        </p:nvPicPr>
        <p:blipFill>
          <a:blip r:embed="rId2"/>
          <a:srcRect/>
          <a:stretch>
            <a:fillRect/>
          </a:stretch>
        </p:blipFill>
        <p:spPr bwMode="auto">
          <a:xfrm>
            <a:off x="7084204" y="5357826"/>
            <a:ext cx="2059796" cy="1500174"/>
          </a:xfrm>
          <a:prstGeom prst="rect">
            <a:avLst/>
          </a:prstGeom>
          <a:noFill/>
          <a:ln w="9525">
            <a:noFill/>
            <a:miter lim="800000"/>
            <a:headEnd/>
            <a:tailEnd/>
          </a:ln>
          <a:effectLst/>
        </p:spPr>
      </p:pic>
      <p:sp>
        <p:nvSpPr>
          <p:cNvPr id="13" name="12 - Ορθογώνιο"/>
          <p:cNvSpPr/>
          <p:nvPr/>
        </p:nvSpPr>
        <p:spPr>
          <a:xfrm>
            <a:off x="2071670" y="6488668"/>
            <a:ext cx="1330621" cy="369332"/>
          </a:xfrm>
          <a:prstGeom prst="rect">
            <a:avLst/>
          </a:prstGeom>
        </p:spPr>
        <p:txBody>
          <a:bodyPr wrap="none">
            <a:spAutoFit/>
          </a:bodyPr>
          <a:lstStyle/>
          <a:p>
            <a:r>
              <a:rPr lang="el-GR" b="1" dirty="0" smtClean="0"/>
              <a:t> μετεωρίτης</a:t>
            </a:r>
            <a:endParaRPr lang="el-GR" b="1" dirty="0"/>
          </a:p>
        </p:txBody>
      </p:sp>
      <p:sp>
        <p:nvSpPr>
          <p:cNvPr id="9" name="8 - Ορθογώνιο"/>
          <p:cNvSpPr/>
          <p:nvPr/>
        </p:nvSpPr>
        <p:spPr>
          <a:xfrm>
            <a:off x="0" y="500042"/>
            <a:ext cx="8929718" cy="646331"/>
          </a:xfrm>
          <a:prstGeom prst="rect">
            <a:avLst/>
          </a:prstGeom>
        </p:spPr>
        <p:txBody>
          <a:bodyPr wrap="square">
            <a:spAutoFit/>
          </a:bodyPr>
          <a:lstStyle/>
          <a:p>
            <a:r>
              <a:rPr lang="el-GR" dirty="0" smtClean="0"/>
              <a:t>Ορισμένα </a:t>
            </a:r>
            <a:r>
              <a:rPr lang="el-GR" dirty="0" smtClean="0"/>
              <a:t>βασικά στοιχεία αναγνώρισης ενός </a:t>
            </a:r>
            <a:r>
              <a:rPr lang="el-GR" dirty="0" smtClean="0"/>
              <a:t>μετεωρίτη που τον διαχωρίζουν από τις πέτρες της γης, είναι:</a:t>
            </a:r>
            <a:endParaRPr lang="el-GR" dirty="0"/>
          </a:p>
        </p:txBody>
      </p:sp>
      <p:sp>
        <p:nvSpPr>
          <p:cNvPr id="10" name="9 - Ορθογώνιο"/>
          <p:cNvSpPr/>
          <p:nvPr/>
        </p:nvSpPr>
        <p:spPr>
          <a:xfrm>
            <a:off x="0" y="1214422"/>
            <a:ext cx="9001156" cy="923330"/>
          </a:xfrm>
          <a:prstGeom prst="rect">
            <a:avLst/>
          </a:prstGeom>
        </p:spPr>
        <p:txBody>
          <a:bodyPr wrap="square">
            <a:spAutoFit/>
          </a:bodyPr>
          <a:lstStyle/>
          <a:p>
            <a:pPr>
              <a:buFont typeface="Wingdings" pitchFamily="2" charset="2"/>
              <a:buChar char="ü"/>
            </a:pPr>
            <a:r>
              <a:rPr lang="el-GR" dirty="0" smtClean="0"/>
              <a:t> Δεν θα πρέπει να αφήνει μαυρίλα στα χέρια, ωστόσο είναι </a:t>
            </a:r>
            <a:r>
              <a:rPr lang="el-GR" dirty="0" smtClean="0"/>
              <a:t>πιθανό να αφήνει  μια  </a:t>
            </a:r>
            <a:r>
              <a:rPr lang="el-GR" dirty="0" smtClean="0"/>
              <a:t>κόκκινη </a:t>
            </a:r>
            <a:r>
              <a:rPr lang="el-GR" dirty="0" smtClean="0"/>
              <a:t> σκόνης </a:t>
            </a:r>
            <a:r>
              <a:rPr lang="el-GR" dirty="0" smtClean="0"/>
              <a:t>(τη διαπιστώνουμε κατά τη </a:t>
            </a:r>
            <a:r>
              <a:rPr lang="el-GR" dirty="0" err="1" smtClean="0"/>
              <a:t>σύρση</a:t>
            </a:r>
            <a:r>
              <a:rPr lang="el-GR" dirty="0" smtClean="0"/>
              <a:t> του δείγματος σε μια πλάκα πορσελάνης), αν έχει οξειδωθεί το εξωτερικό τμήμα του μετεωρίτη.</a:t>
            </a:r>
            <a:endParaRPr lang="el-GR" dirty="0"/>
          </a:p>
        </p:txBody>
      </p:sp>
      <p:sp>
        <p:nvSpPr>
          <p:cNvPr id="11" name="10 - Ορθογώνιο"/>
          <p:cNvSpPr/>
          <p:nvPr/>
        </p:nvSpPr>
        <p:spPr>
          <a:xfrm>
            <a:off x="0" y="2428868"/>
            <a:ext cx="8929718" cy="1200329"/>
          </a:xfrm>
          <a:prstGeom prst="rect">
            <a:avLst/>
          </a:prstGeom>
        </p:spPr>
        <p:txBody>
          <a:bodyPr wrap="square">
            <a:spAutoFit/>
          </a:bodyPr>
          <a:lstStyle/>
          <a:p>
            <a:pPr>
              <a:buFont typeface="Wingdings" pitchFamily="2" charset="2"/>
              <a:buChar char="ü"/>
            </a:pPr>
            <a:r>
              <a:rPr lang="el-GR" dirty="0" smtClean="0"/>
              <a:t>   Η επιφάνεια των μετεωριτών φέρει μικρές </a:t>
            </a:r>
            <a:r>
              <a:rPr lang="el-GR" dirty="0" smtClean="0"/>
              <a:t>κοιλότητες δηλαδή μικρές λακκούβες </a:t>
            </a:r>
            <a:r>
              <a:rPr lang="el-GR" dirty="0" smtClean="0"/>
              <a:t>(όχι </a:t>
            </a:r>
            <a:r>
              <a:rPr lang="el-GR" dirty="0" smtClean="0"/>
              <a:t>τρύπες), </a:t>
            </a:r>
            <a:r>
              <a:rPr lang="el-GR" dirty="0" smtClean="0"/>
              <a:t>οι οποίες μοιάζουν με καμπυλωτές επιφάνειες σαν μικροί κρατήρες, εξαιτίας της </a:t>
            </a:r>
            <a:r>
              <a:rPr lang="el-GR" dirty="0" smtClean="0"/>
              <a:t>τήξης (λιώσιμο)  </a:t>
            </a:r>
            <a:r>
              <a:rPr lang="el-GR" dirty="0" smtClean="0"/>
              <a:t>του εξωτερικού του κατά το πέρασμα από την ατμόσφαιρα της Γης. </a:t>
            </a:r>
            <a:endParaRPr lang="el-GR" dirty="0" smtClean="0"/>
          </a:p>
          <a:p>
            <a:r>
              <a:rPr lang="el-GR" dirty="0" smtClean="0"/>
              <a:t>Πολλές </a:t>
            </a:r>
            <a:r>
              <a:rPr lang="el-GR" dirty="0" smtClean="0"/>
              <a:t>φορές αυτές οι </a:t>
            </a:r>
            <a:r>
              <a:rPr lang="el-GR" dirty="0" smtClean="0"/>
              <a:t>λακκούβες μοιάζουν </a:t>
            </a:r>
            <a:r>
              <a:rPr lang="el-GR" dirty="0" smtClean="0"/>
              <a:t>με δακτυλικά αποτυπώματα.</a:t>
            </a:r>
            <a:endParaRPr lang="el-GR" dirty="0"/>
          </a:p>
        </p:txBody>
      </p:sp>
      <p:pic>
        <p:nvPicPr>
          <p:cNvPr id="12" name="Picture 2"/>
          <p:cNvPicPr>
            <a:picLocks noChangeAspect="1" noChangeArrowheads="1"/>
          </p:cNvPicPr>
          <p:nvPr/>
        </p:nvPicPr>
        <p:blipFill>
          <a:blip r:embed="rId3"/>
          <a:srcRect/>
          <a:stretch>
            <a:fillRect/>
          </a:stretch>
        </p:blipFill>
        <p:spPr bwMode="auto">
          <a:xfrm>
            <a:off x="0" y="4071942"/>
            <a:ext cx="5000660" cy="29034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43372" y="3059896"/>
            <a:ext cx="5214942" cy="3798104"/>
          </a:xfrm>
          <a:prstGeom prst="rect">
            <a:avLst/>
          </a:prstGeom>
          <a:noFill/>
          <a:ln w="9525">
            <a:noFill/>
            <a:miter lim="800000"/>
            <a:headEnd/>
            <a:tailEnd/>
          </a:ln>
          <a:effectLst/>
        </p:spPr>
      </p:pic>
      <p:sp>
        <p:nvSpPr>
          <p:cNvPr id="14" name="13 - Ορθογώνιο"/>
          <p:cNvSpPr/>
          <p:nvPr/>
        </p:nvSpPr>
        <p:spPr>
          <a:xfrm>
            <a:off x="428596" y="1500174"/>
            <a:ext cx="8429684" cy="923330"/>
          </a:xfrm>
          <a:prstGeom prst="rect">
            <a:avLst/>
          </a:prstGeom>
        </p:spPr>
        <p:txBody>
          <a:bodyPr wrap="square">
            <a:spAutoFit/>
          </a:bodyPr>
          <a:lstStyle/>
          <a:p>
            <a:r>
              <a:rPr lang="el-GR" dirty="0" smtClean="0"/>
              <a:t>Η </a:t>
            </a:r>
            <a:r>
              <a:rPr lang="el-GR" dirty="0" smtClean="0"/>
              <a:t>Γη δέχεται </a:t>
            </a:r>
            <a:r>
              <a:rPr lang="el-GR" dirty="0" smtClean="0"/>
              <a:t>100.00 κιλά αστρικού </a:t>
            </a:r>
            <a:r>
              <a:rPr lang="el-GR" dirty="0" smtClean="0"/>
              <a:t>υλικού τη μέρα, εκ των οποίων η ποσότητα των </a:t>
            </a:r>
            <a:r>
              <a:rPr lang="el-GR" dirty="0" smtClean="0"/>
              <a:t>κόκκων (= σκόνη, μικρές πετρούλες)  </a:t>
            </a:r>
            <a:r>
              <a:rPr lang="el-GR" dirty="0" smtClean="0"/>
              <a:t>που θα διασωθεί κατά το πέρασμά τους από την ατμόσφαιρα και θα φθάσει τελικά στη Γη, </a:t>
            </a:r>
            <a:r>
              <a:rPr lang="el-GR" dirty="0" smtClean="0"/>
              <a:t>θα είναι περίπου 10.000 κιλά .</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257808" cy="939784"/>
          </a:xfrm>
        </p:spPr>
        <p:txBody>
          <a:bodyPr>
            <a:normAutofit/>
          </a:bodyPr>
          <a:lstStyle/>
          <a:p>
            <a:r>
              <a:rPr lang="el-GR" sz="2800" b="1" dirty="0" smtClean="0"/>
              <a:t>Φεγγάρια  - δορυφόροι</a:t>
            </a:r>
            <a:endParaRPr lang="en-US" sz="2800" b="1" dirty="0"/>
          </a:p>
        </p:txBody>
      </p:sp>
      <p:sp>
        <p:nvSpPr>
          <p:cNvPr id="5" name="4 - Ορθογώνιο"/>
          <p:cNvSpPr/>
          <p:nvPr/>
        </p:nvSpPr>
        <p:spPr>
          <a:xfrm>
            <a:off x="0" y="1428736"/>
            <a:ext cx="9144000" cy="830997"/>
          </a:xfrm>
          <a:prstGeom prst="rect">
            <a:avLst/>
          </a:prstGeom>
        </p:spPr>
        <p:txBody>
          <a:bodyPr wrap="square">
            <a:spAutoFit/>
          </a:bodyPr>
          <a:lstStyle/>
          <a:p>
            <a:r>
              <a:rPr lang="el-GR" sz="2400" dirty="0" smtClean="0"/>
              <a:t>Τα </a:t>
            </a:r>
            <a:r>
              <a:rPr lang="el-GR" sz="2400" dirty="0" smtClean="0"/>
              <a:t>φεγγάρια (ή δορυφόροι)  </a:t>
            </a:r>
            <a:r>
              <a:rPr lang="el-GR" sz="2400" dirty="0" smtClean="0"/>
              <a:t>μοιάζουν  με   </a:t>
            </a:r>
            <a:r>
              <a:rPr lang="el-GR" sz="2400" dirty="0" smtClean="0"/>
              <a:t>μικρούς πλανήτες  ή αστεροειδής    </a:t>
            </a:r>
            <a:endParaRPr lang="en-US" sz="2400" dirty="0"/>
          </a:p>
        </p:txBody>
      </p:sp>
      <p:sp>
        <p:nvSpPr>
          <p:cNvPr id="6" name="5 - Ορθογώνιο"/>
          <p:cNvSpPr/>
          <p:nvPr/>
        </p:nvSpPr>
        <p:spPr>
          <a:xfrm>
            <a:off x="0" y="3857628"/>
            <a:ext cx="3571900" cy="1200329"/>
          </a:xfrm>
          <a:prstGeom prst="rect">
            <a:avLst/>
          </a:prstGeom>
        </p:spPr>
        <p:txBody>
          <a:bodyPr wrap="square">
            <a:spAutoFit/>
          </a:bodyPr>
          <a:lstStyle/>
          <a:p>
            <a:r>
              <a:rPr lang="el-GR" sz="2400" u="sng" dirty="0" smtClean="0">
                <a:solidFill>
                  <a:srgbClr val="FF0000"/>
                </a:solidFill>
              </a:rPr>
              <a:t>Τα φεγγάρια περιφέρονται   γύρω  από  τους   πλανήτες.</a:t>
            </a:r>
            <a:endParaRPr lang="en-US" sz="2400" u="sng" dirty="0">
              <a:solidFill>
                <a:srgbClr val="FF0000"/>
              </a:solidFill>
            </a:endParaRPr>
          </a:p>
        </p:txBody>
      </p:sp>
      <p:pic>
        <p:nvPicPr>
          <p:cNvPr id="7" name="Picture 2"/>
          <p:cNvPicPr>
            <a:picLocks noChangeAspect="1" noChangeArrowheads="1"/>
          </p:cNvPicPr>
          <p:nvPr/>
        </p:nvPicPr>
        <p:blipFill>
          <a:blip r:embed="rId2"/>
          <a:srcRect/>
          <a:stretch>
            <a:fillRect/>
          </a:stretch>
        </p:blipFill>
        <p:spPr bwMode="auto">
          <a:xfrm>
            <a:off x="4143372" y="3214685"/>
            <a:ext cx="4975194" cy="3531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641</Words>
  <PresentationFormat>Προβολή στην οθόνη (4:3)</PresentationFormat>
  <Paragraphs>56</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Φεγγάρια  - δορυφόροι</vt:lpstr>
      <vt:lpstr>Φεγγάρια  - δορυφόροι</vt:lpstr>
      <vt:lpstr>Φεγγάρια  - δορυφόροι</vt:lpstr>
      <vt:lpstr>Φεγγάρια  - δορυφόροι</vt:lpstr>
      <vt:lpstr>Στο σύμπαν εκτός από τα αστέρια, τους πλανήτες και τα φεγγάρια υπάρχουν τεράστιες  ποσότητες από σκόνη και αέρια (νεφελώματα),  μικρές και μεγάλες πέτρες  (αυτές οι πέτρες ονομάζονται αστεροειδής), ……….και μαύρες τρύπες…</vt:lpstr>
      <vt:lpstr>Διαφάνεια 14</vt:lpstr>
      <vt:lpstr>Γαλαξίες</vt:lpstr>
      <vt:lpstr>Γαλαξίες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Ουράνια σώματα</dc:title>
  <dc:creator>Panorea</dc:creator>
  <cp:lastModifiedBy>hp pc</cp:lastModifiedBy>
  <cp:revision>185</cp:revision>
  <dcterms:created xsi:type="dcterms:W3CDTF">2020-04-06T06:16:34Z</dcterms:created>
  <dcterms:modified xsi:type="dcterms:W3CDTF">2023-10-18T18:57:17Z</dcterms:modified>
</cp:coreProperties>
</file>