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5" r:id="rId4"/>
    <p:sldId id="266" r:id="rId5"/>
    <p:sldId id="289" r:id="rId6"/>
    <p:sldId id="305" r:id="rId7"/>
    <p:sldId id="291" r:id="rId8"/>
    <p:sldId id="292" r:id="rId9"/>
    <p:sldId id="304" r:id="rId10"/>
    <p:sldId id="294" r:id="rId11"/>
    <p:sldId id="295" r:id="rId12"/>
    <p:sldId id="297" r:id="rId13"/>
    <p:sldId id="303" r:id="rId14"/>
    <p:sldId id="308" r:id="rId15"/>
    <p:sldId id="302" r:id="rId16"/>
    <p:sldId id="306" r:id="rId17"/>
    <p:sldId id="298" r:id="rId18"/>
    <p:sldId id="299" r:id="rId19"/>
    <p:sldId id="301" r:id="rId20"/>
    <p:sldId id="309" r:id="rId21"/>
    <p:sldId id="307" r:id="rId22"/>
    <p:sldId id="310" r:id="rId23"/>
    <p:sldId id="311"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13" autoAdjust="0"/>
  </p:normalViewPr>
  <p:slideViewPr>
    <p:cSldViewPr>
      <p:cViewPr>
        <p:scale>
          <a:sx n="64" d="100"/>
          <a:sy n="64" d="100"/>
        </p:scale>
        <p:origin x="-1978"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21/2/2024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A3%CF%8D%CE%BC%CF%80%CE%B1%CE%BD" TargetMode="External"/><Relationship Id="rId2" Type="http://schemas.openxmlformats.org/officeDocument/2006/relationships/hyperlink" Target="https://el.wikipedia.org/wiki/%CE%9C%CE%B1%CF%8D%CF%81%CE%BF%CF%82_%CE%BD%CE%AC%CE%BD%CE%BF%CF%82"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92%CE%B1%CF%81%CF%8D%CF%84%CE%B7%CF%84%CE%B1" TargetMode="External"/><Relationship Id="rId2" Type="http://schemas.openxmlformats.org/officeDocument/2006/relationships/hyperlink" Target="https://el.wikipedia.org/wiki/%CE%95%CE%BD%CE%AD%CF%81%CE%B3%CE%B5%CE%B9%CE%B1"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l.wikipedia.org/wiki/%CE%93%CE%B1%CE%BB%CE%B1%CE%BE%CE%AF%CE%B5%CF%8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l.wikipedia.org/wiki/%CE%97%CE%BB%CE%B9%CE%B1%CE%BA%CE%AE_%CE%BC%CE%AC%CE%B6%CE%B1" TargetMode="External"/><Relationship Id="rId7" Type="http://schemas.openxmlformats.org/officeDocument/2006/relationships/hyperlink" Target="https://el.wikipedia.org/wiki/%CE%9A%CF%85%CE%B2%CE%B9%CE%BA%CF%8C_%CE%B5%CE%BA%CE%B1%CF%84%CE%BF%CF%83%CF%84%CF%8C" TargetMode="External"/><Relationship Id="rId2" Type="http://schemas.openxmlformats.org/officeDocument/2006/relationships/hyperlink" Target="https://el.wikipedia.org/wiki/%CE%9C%CE%AC%CE%B6%CE%B1" TargetMode="External"/><Relationship Id="rId1" Type="http://schemas.openxmlformats.org/officeDocument/2006/relationships/slideLayout" Target="../slideLayouts/slideLayout2.xml"/><Relationship Id="rId6" Type="http://schemas.openxmlformats.org/officeDocument/2006/relationships/hyperlink" Target="https://el.wikipedia.org/wiki/%CE%A0%CF%85%CE%BA%CE%BD%CF%8C%CF%84%CE%B7%CF%84%CE%B1" TargetMode="External"/><Relationship Id="rId11" Type="http://schemas.openxmlformats.org/officeDocument/2006/relationships/hyperlink" Target="https://el.wikipedia.org/wiki/%CE%A5%CF%80%CE%B5%CF%81%CE%BA%CE%B1%CE%B9%CE%BD%CE%BF%CF%86%CE%B1%CE%BD%CE%B5%CE%AF%CF%82_%CE%B1%CF%83%CF%84%CE%AD%CF%81%CE%B5%CF%82" TargetMode="External"/><Relationship Id="rId5" Type="http://schemas.openxmlformats.org/officeDocument/2006/relationships/hyperlink" Target="https://el.wikipedia.org/wiki/%CE%A4%CF%81%CE%B9%CF%83%CE%B5%CE%BA%CE%B1%CF%84%CE%BF%CE%BC%CE%BC%CF%8D%CF%81%CE%B9%CE%BF" TargetMode="External"/><Relationship Id="rId10" Type="http://schemas.openxmlformats.org/officeDocument/2006/relationships/hyperlink" Target="https://el.wikipedia.org/wiki/%CE%92%CE%B1%CF%81%CF%85%CF%84%CE%B9%CE%BA%CE%AE_%CE%BA%CE%B1%CF%84%CE%AC%CF%81%CF%81%CE%B5%CF%85%CF%83%CE%B7" TargetMode="External"/><Relationship Id="rId4" Type="http://schemas.openxmlformats.org/officeDocument/2006/relationships/hyperlink" Target="https://el.wikipedia.org/wiki/%CE%A7%CE%B9%CE%BB%CE%B9%CF%8C%CE%BC%CE%B5%CF%84%CF%81%CE%BF" TargetMode="Externa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el.wikipedia.org/wiki/%CE%97%CE%BB%CE%B9%CE%B1%CE%BA%CE%AE_%CE%BC%CE%AC%CE%B6%CE%B1" TargetMode="External"/><Relationship Id="rId2" Type="http://schemas.openxmlformats.org/officeDocument/2006/relationships/hyperlink" Target="https://el.wikipedia.org/wiki/%CE%9C%CE%AC%CE%B6%CE%B1"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el.wikipedia.org/wiki/%CE%A7%CE%B9%CE%BB%CE%B9%CF%8C%CE%BC%CE%B5%CF%84%CF%81%CE%B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l.wikipedia.org/wiki/%CE%9B%CE%B5%CF%85%CE%BA%CF%8C%CF%82_%CE%BD%CE%AC%CE%BD%CE%BF%CF%8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l.wikipedia.org/wiki/%CE%9B%CE%B5%CF%85%CE%BA%CF%8C%CF%82_%CE%BD%CE%AC%CE%BD%CE%BF%CF%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ki/%CE%91%CF%83%CE%B2%CE%AD%CF%83%CF%84%CE%B9%CE%BF" TargetMode="External"/><Relationship Id="rId2" Type="http://schemas.openxmlformats.org/officeDocument/2006/relationships/hyperlink" Target="https://el.wikipedia.org/wiki/%CE%9F%CE%BE%CF%85%CE%B3%CF%8C%CE%BD%CE%BF"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hyperlink" Target="https://el.wikipedia.org/wiki/%CE%A3%CE%AF%CE%B4%CE%B7%CF%81%CE%BF%CF%8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1%CE%BD%CF%84%CE%AC%CF%81%CE%B7%CF%82"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l.wikipedia.org/wiki/%CE%9A%CE%BF%CF%83%CE%BC%CE%B9%CE%BA%CE%AD%CF%82_%CE%B1%CE%BA%CF%84%CE%AF%CE%BD%CE%B5%CF%82" TargetMode="External"/><Relationship Id="rId13" Type="http://schemas.openxmlformats.org/officeDocument/2006/relationships/hyperlink" Target="https://el.wikipedia.org/wiki/%CE%89%CE%BB%CE%B9%CE%BF" TargetMode="External"/><Relationship Id="rId18" Type="http://schemas.openxmlformats.org/officeDocument/2006/relationships/hyperlink" Target="https://el.wikipedia.org/wiki/%CE%9D%CE%B5%CF%84%CF%81%CE%AF%CE%BD%CE%BF" TargetMode="External"/><Relationship Id="rId3" Type="http://schemas.openxmlformats.org/officeDocument/2006/relationships/hyperlink" Target="https://el.wikipedia.org/wiki/%CE%95%CE%BD%CE%AD%CF%81%CE%B3%CE%B5%CE%B9%CE%B1" TargetMode="External"/><Relationship Id="rId7" Type="http://schemas.openxmlformats.org/officeDocument/2006/relationships/hyperlink" Target="https://el.wikipedia.org/wiki/%CE%A3%CE%BF%CF%85%CF%80%CE%B5%CF%81%CE%BD%CF%8C%CE%B2%CE%B1" TargetMode="External"/><Relationship Id="rId12" Type="http://schemas.openxmlformats.org/officeDocument/2006/relationships/hyperlink" Target="https://el.wikipedia.org/wiki/%CE%A3%CF%89%CE%BC%CE%B1%CF%84%CE%AF%CE%B4%CE%B9%CE%BF_%CE%AC%CE%BB%CF%86%CE%B1" TargetMode="External"/><Relationship Id="rId17" Type="http://schemas.openxmlformats.org/officeDocument/2006/relationships/hyperlink" Target="https://el.wikipedia.org/wiki/%CE%97%CE%BB%CE%B5%CE%BA%CF%84%CF%81%CF%8C%CE%BD%CE%B9%CE%BF" TargetMode="External"/><Relationship Id="rId2" Type="http://schemas.openxmlformats.org/officeDocument/2006/relationships/hyperlink" Target="https://el.wikipedia.org/wiki/%CE%91%CE%BA%CF%84%CE%B9%CE%BD%CE%BF%CE%B2%CE%BF%CE%BB%CE%AF%CE%B1" TargetMode="External"/><Relationship Id="rId16" Type="http://schemas.openxmlformats.org/officeDocument/2006/relationships/hyperlink" Target="https://el.wikipedia.org/wiki/%CE%A6%CF%89%CF%84%CF%8C%CE%BD%CE%B9%CE%BF" TargetMode="External"/><Relationship Id="rId1" Type="http://schemas.openxmlformats.org/officeDocument/2006/relationships/slideLayout" Target="../slideLayouts/slideLayout2.xml"/><Relationship Id="rId6" Type="http://schemas.openxmlformats.org/officeDocument/2006/relationships/hyperlink" Target="https://el.wikipedia.org/wiki/%CE%91%CF%84%CE%BC%CF%8C%CF%83%CF%86%CE%B1%CE%B9%CF%81%CE%B1" TargetMode="External"/><Relationship Id="rId11" Type="http://schemas.openxmlformats.org/officeDocument/2006/relationships/hyperlink" Target="https://el.wikipedia.org/wiki/%CE%A5%CE%B4%CF%81%CE%BF%CE%B3%CF%8C%CE%BD%CE%BF" TargetMode="External"/><Relationship Id="rId5" Type="http://schemas.openxmlformats.org/officeDocument/2006/relationships/hyperlink" Target="https://el.wikipedia.org/wiki/%CE%93%CE%B7" TargetMode="External"/><Relationship Id="rId15" Type="http://schemas.openxmlformats.org/officeDocument/2006/relationships/hyperlink" Target="https://el.wikipedia.org/wiki/%CE%91%CE%BA%CF%84%CE%AF%CE%BD%CE%B5%CF%82_%CE%B3" TargetMode="External"/><Relationship Id="rId10" Type="http://schemas.openxmlformats.org/officeDocument/2006/relationships/hyperlink" Target="https://el.wikipedia.org/wiki/%CE%A0%CF%81%CF%89%CF%84%CF%8C%CE%BD%CE%B9%CE%BF" TargetMode="External"/><Relationship Id="rId4" Type="http://schemas.openxmlformats.org/officeDocument/2006/relationships/hyperlink" Target="https://el.wikipedia.org/wiki/%CE%A3%CF%8D%CE%BC%CF%80%CE%B1%CE%BD" TargetMode="External"/><Relationship Id="rId9" Type="http://schemas.openxmlformats.org/officeDocument/2006/relationships/hyperlink" Target="https://el.wikipedia.org/wiki/%CE%91%CF%84%CE%BF%CE%BC%CE%B9%CE%BA%CF%8C%CF%82_%CF%80%CF%85%CF%81%CE%AE%CE%BD%CE%B1%CF%82" TargetMode="External"/><Relationship Id="rId14" Type="http://schemas.openxmlformats.org/officeDocument/2006/relationships/hyperlink" Target="https://el.wikipedia.org/wiki/%CE%97%CE%BB%CE%B9%CE%B1%CE%BA%CF%8C%CF%82_%CE%AC%CE%BD%CE%B5%CE%BC%CE%BF%CF%8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l.wikipedia.org/wiki/%CE%95%CF%80%CE%B9%CF%84%CE%B1%CF%87%CF%85%CE%BD%CF%84%CE%AE%CF%82_%CF%83%CF%89%CE%BC%CE%B1%CF%84%CE%AF%CF%89%CE%BD" TargetMode="External"/><Relationship Id="rId2" Type="http://schemas.openxmlformats.org/officeDocument/2006/relationships/hyperlink" Target="https://el.wikipedia.org/wiki/%CE%97%CE%BB%CE%B5%CE%BA%CF%84%CF%81%CE%BF%CE%BD%CE%B9%CE%BF%CE%B2%CF%8C%CE%BB%CF%8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1%CE%BD%CF%84%CE%AC%CF%81%CE%B7%CF%82" TargetMode="External"/><Relationship Id="rId3" Type="http://schemas.openxmlformats.org/officeDocument/2006/relationships/image" Target="../media/image4.jpeg"/><Relationship Id="rId7" Type="http://schemas.openxmlformats.org/officeDocument/2006/relationships/hyperlink" Target="https://el.wikipedia.org/wiki/%CE%9C%CF%80%CE%B5%CF%84%CE%B5%CE%BB%CE%B3%CE%BA%CE%AD%CE%B6"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l.wikipedia.org/wiki/%CE%9D%CE%AC%CE%BD%CE%BF%CF%82_%CE%B1%CF%83%CF%84%CE%AD%CF%81%CE%B1%CF%82" TargetMode="External"/><Relationship Id="rId5" Type="http://schemas.openxmlformats.org/officeDocument/2006/relationships/hyperlink" Target="https://el.wikipedia.org/wiki/%CE%A5%CF%80%CE%B5%CF%81%CE%B3%CE%AF%CE%B3%CE%B1%CE%BD%CF%84%CE%B1%CF%82_%CE%B1%CF%83%CF%84%CE%AD%CF%81%CE%B1%CF%82" TargetMode="External"/><Relationship Id="rId4" Type="http://schemas.openxmlformats.org/officeDocument/2006/relationships/hyperlink" Target="https://el.wikipedia.org/wiki/%CE%93%CE%AF%CE%B3%CE%B1%CE%BD%CF%84%CE%B1%CF%82_%CE%B1%CF%83%CF%84%CE%AD%CF%81%CE%B1%CF%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l.wikipedia.org/wiki/%CE%95%CE%B3%CE%B3%CF%8D%CF%84%CE%B1%CF%84%CE%BF%CF%82_%CE%9A%CE%B5%CE%BD%CF%84%CE%B1%CF%8D%CF%81%CE%BF%CF%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A3%CF%8D%CE%BC%CF%80%CE%B1%CE%BD" TargetMode="External"/><Relationship Id="rId2" Type="http://schemas.openxmlformats.org/officeDocument/2006/relationships/hyperlink" Target="https://el.wikipedia.org/wiki/%CE%98%CE%B5%CF%81%CE%BC%CE%BF%CE%BA%CF%81%CE%B1%CF%83%CE%AF%CE%B1" TargetMode="External"/><Relationship Id="rId1" Type="http://schemas.openxmlformats.org/officeDocument/2006/relationships/slideLayout" Target="../slideLayouts/slideLayout2.xml"/><Relationship Id="rId6" Type="http://schemas.openxmlformats.org/officeDocument/2006/relationships/hyperlink" Target="https://el.wikipedia.org/wiki/%CE%9C%CE%B1%CF%8D%CF%81%CE%B7_%CF%84%CF%81%CF%8D%CF%80%CE%B1" TargetMode="External"/><Relationship Id="rId5" Type="http://schemas.openxmlformats.org/officeDocument/2006/relationships/hyperlink" Target="https://el.wikipedia.org/wiki/%CE%91%CF%83%CF%84%CE%AD%CF%81%CE%B1%CF%82_%CE%BD%CE%B5%CF%84%CF%81%CE%BF%CE%BD%CE%AF%CF%89%CE%BD"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3%CE%B5%CE%AF%CF%81%CE%B9%CE%BF%CF%82" TargetMode="External"/><Relationship Id="rId7" Type="http://schemas.openxmlformats.org/officeDocument/2006/relationships/image" Target="../media/image1.jpeg"/><Relationship Id="rId2" Type="http://schemas.openxmlformats.org/officeDocument/2006/relationships/hyperlink" Target="https://el.wikipedia.org/wiki/%CE%A6%CE%B1%CE%B9%CE%BD%CF%8C%CE%BC%CE%B5%CE%BD%CE%BF_%CE%BC%CE%AD%CE%B3%CE%B5%CE%B8%CE%BF%CF%82" TargetMode="External"/><Relationship Id="rId1" Type="http://schemas.openxmlformats.org/officeDocument/2006/relationships/slideLayout" Target="../slideLayouts/slideLayout2.xml"/><Relationship Id="rId6" Type="http://schemas.openxmlformats.org/officeDocument/2006/relationships/hyperlink" Target="https://el.wikipedia.org/wiki/%CE%89%CE%BB%CE%B9%CE%BF%CF%82" TargetMode="External"/><Relationship Id="rId5" Type="http://schemas.openxmlformats.org/officeDocument/2006/relationships/image" Target="../media/image7.png"/><Relationship Id="rId4" Type="http://schemas.openxmlformats.org/officeDocument/2006/relationships/hyperlink" Target="https://el.wikipedia.org/wiki/%CE%88%CF%84%CE%BF%CF%82_%CF%86%CF%89%CF%84%CF%8C%CF%8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A0%CF%85%CF%81%CE%B7%CE%BD%CE%B9%CE%BA%CE%AE_%CF%83%CF%8D%CE%BD%CF%84%CE%B7%CE%BE%CE%B7" TargetMode="External"/><Relationship Id="rId3" Type="http://schemas.openxmlformats.org/officeDocument/2006/relationships/hyperlink" Target="https://el.wikipedia.org/wiki/%CE%89%CE%BB%CE%B9%CE%BF%CF%82" TargetMode="External"/><Relationship Id="rId7" Type="http://schemas.openxmlformats.org/officeDocument/2006/relationships/image" Target="../media/image7.png"/><Relationship Id="rId12" Type="http://schemas.openxmlformats.org/officeDocument/2006/relationships/hyperlink" Target="https://el.wikipedia.org/wiki/%CE%86%CE%BD%CE%B8%CF%81%CE%B1%CE%BA%CE%B1%CF%82" TargetMode="External"/><Relationship Id="rId2" Type="http://schemas.openxmlformats.org/officeDocument/2006/relationships/hyperlink" Target="https://el.wikipedia.org/wiki/%CE%9C%CE%AC%CE%B6%CE%B1" TargetMode="External"/><Relationship Id="rId1" Type="http://schemas.openxmlformats.org/officeDocument/2006/relationships/slideLayout" Target="../slideLayouts/slideLayout2.xml"/><Relationship Id="rId6" Type="http://schemas.openxmlformats.org/officeDocument/2006/relationships/hyperlink" Target="https://el.wikipedia.org/wiki/%CE%9A%CF%85%CE%B2%CE%B9%CE%BA%CF%8C_%CE%B5%CE%BA%CE%B1%CF%84%CE%BF%CF%83%CF%84%CF%8C" TargetMode="External"/><Relationship Id="rId11" Type="http://schemas.openxmlformats.org/officeDocument/2006/relationships/hyperlink" Target="https://el.wikipedia.org/wiki/%CE%9F%CE%BE%CF%85%CE%B3%CF%8C%CE%BD%CE%BF" TargetMode="External"/><Relationship Id="rId5" Type="http://schemas.openxmlformats.org/officeDocument/2006/relationships/hyperlink" Target="https://el.wikipedia.org/wiki/%CE%A0%CF%85%CE%BA%CE%BD%CF%8C%CF%84%CE%B7%CF%84%CE%B1" TargetMode="External"/><Relationship Id="rId10" Type="http://schemas.openxmlformats.org/officeDocument/2006/relationships/hyperlink" Target="https://el.wikipedia.org/wiki/%CE%9D%CE%AD%CE%BF" TargetMode="External"/><Relationship Id="rId4" Type="http://schemas.openxmlformats.org/officeDocument/2006/relationships/hyperlink" Target="https://el.wikipedia.org/wiki/%CE%93%CE%B7" TargetMode="External"/><Relationship Id="rId9" Type="http://schemas.openxmlformats.org/officeDocument/2006/relationships/hyperlink" Target="https://el.wikipedia.org/wiki/%CE%9C%CE%B1%CE%B3%CE%BD%CE%AE%CF%83%CE%B9%CE%B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1071546"/>
            <a:ext cx="5429288" cy="3539430"/>
          </a:xfrm>
          <a:prstGeom prst="rect">
            <a:avLst/>
          </a:prstGeom>
        </p:spPr>
        <p:txBody>
          <a:bodyPr wrap="square">
            <a:spAutoFit/>
          </a:bodyPr>
          <a:lstStyle/>
          <a:p>
            <a:r>
              <a:rPr lang="el-GR" sz="2800" b="1" u="sng" dirty="0" smtClean="0"/>
              <a:t>Αστέρας</a:t>
            </a:r>
            <a:r>
              <a:rPr lang="el-GR" sz="2800" dirty="0" smtClean="0"/>
              <a:t> ή </a:t>
            </a:r>
            <a:r>
              <a:rPr lang="el-GR" sz="2800" b="1" dirty="0" smtClean="0"/>
              <a:t>απλανής</a:t>
            </a:r>
            <a:r>
              <a:rPr lang="el-GR" sz="2800" dirty="0" smtClean="0"/>
              <a:t> ονομάζεται κάθε ουράνιο σώμα …… που </a:t>
            </a:r>
            <a:r>
              <a:rPr lang="el-GR" sz="2800" u="sng" dirty="0" smtClean="0"/>
              <a:t>μοιάζει με το δικό μας ήλιο.</a:t>
            </a:r>
            <a:endParaRPr lang="en-US" sz="2800" u="sng" dirty="0" smtClean="0"/>
          </a:p>
          <a:p>
            <a:r>
              <a:rPr lang="el-GR" sz="2800" dirty="0" smtClean="0"/>
              <a:t> </a:t>
            </a:r>
          </a:p>
          <a:p>
            <a:r>
              <a:rPr lang="el-GR" sz="2800" dirty="0" smtClean="0"/>
              <a:t>Ο  κάθε αστέρας είναι ένα λαμπερό ουράνιο σώμα που </a:t>
            </a:r>
            <a:r>
              <a:rPr lang="el-GR" sz="2800" u="sng" dirty="0" smtClean="0"/>
              <a:t>βγάζει ….φως από μόνος του …</a:t>
            </a:r>
            <a:r>
              <a:rPr lang="el-GR" sz="2800" dirty="0" smtClean="0"/>
              <a:t>…είναι αυτόφωτος…</a:t>
            </a:r>
            <a:endParaRPr lang="el-GR" sz="2800" dirty="0"/>
          </a:p>
        </p:txBody>
      </p:sp>
      <p:sp>
        <p:nvSpPr>
          <p:cNvPr id="5" name="4 - TextBox"/>
          <p:cNvSpPr txBox="1"/>
          <p:nvPr/>
        </p:nvSpPr>
        <p:spPr>
          <a:xfrm>
            <a:off x="1357290" y="214290"/>
            <a:ext cx="4572032" cy="523220"/>
          </a:xfrm>
          <a:prstGeom prst="rect">
            <a:avLst/>
          </a:prstGeom>
          <a:noFill/>
        </p:spPr>
        <p:txBody>
          <a:bodyPr wrap="square" rtlCol="0">
            <a:spAutoFit/>
          </a:bodyPr>
          <a:lstStyle/>
          <a:p>
            <a:r>
              <a:rPr lang="el-GR" sz="2800" b="1" dirty="0" smtClean="0"/>
              <a:t>ΑΣΤΕΡΑΣ  - ΑΠΛΑΝΗΣ</a:t>
            </a:r>
            <a:endParaRPr lang="en-US" sz="2800" b="1" dirty="0"/>
          </a:p>
        </p:txBody>
      </p:sp>
      <p:pic>
        <p:nvPicPr>
          <p:cNvPr id="6" name="Picture 2"/>
          <p:cNvPicPr>
            <a:picLocks noChangeAspect="1" noChangeArrowheads="1"/>
          </p:cNvPicPr>
          <p:nvPr/>
        </p:nvPicPr>
        <p:blipFill>
          <a:blip r:embed="rId2"/>
          <a:srcRect/>
          <a:stretch>
            <a:fillRect/>
          </a:stretch>
        </p:blipFill>
        <p:spPr bwMode="auto">
          <a:xfrm>
            <a:off x="5429256" y="3100616"/>
            <a:ext cx="3500462" cy="3309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86000" y="2274838"/>
            <a:ext cx="4572000" cy="2308324"/>
          </a:xfrm>
          <a:prstGeom prst="rect">
            <a:avLst/>
          </a:prstGeom>
        </p:spPr>
        <p:txBody>
          <a:bodyPr>
            <a:spAutoFit/>
          </a:bodyPr>
          <a:lstStyle/>
          <a:p>
            <a:r>
              <a:rPr lang="el-GR" dirty="0" smtClean="0"/>
              <a:t>Μετά από δεκάδες δισεκατομμύρια χρόνια, ο κάθε λευκός νάνος θα κρυώσει τόσο ώστε να εκπέμπει πλέον ελάχιστη ακτινοβολία και καθόλου ορατό φως, οπότε θα έχει καταστεί ένας </a:t>
            </a:r>
            <a:r>
              <a:rPr lang="el-GR" dirty="0" smtClean="0">
                <a:hlinkClick r:id="rId2" tooltip="Μαύρος νάνος"/>
              </a:rPr>
              <a:t>μαύρος νάνος</a:t>
            </a:r>
            <a:r>
              <a:rPr lang="el-GR" dirty="0" smtClean="0"/>
              <a:t>. Κανένας μαύρος νάνος δεν πρέπει να υφίσταται στην πράξη στο Σύμπαν μας, επειδή το </a:t>
            </a:r>
            <a:r>
              <a:rPr lang="el-GR" dirty="0" smtClean="0">
                <a:hlinkClick r:id="rId3" tooltip="Σύμπαν"/>
              </a:rPr>
              <a:t>Σύμπαν</a:t>
            </a:r>
            <a:r>
              <a:rPr lang="el-GR" dirty="0" smtClean="0"/>
              <a:t> είναι πολύ νεαρό για κάτι τέτοιο.</a:t>
            </a:r>
            <a:endParaRPr lang="el-GR" dirty="0"/>
          </a:p>
        </p:txBody>
      </p:sp>
      <p:grpSp>
        <p:nvGrpSpPr>
          <p:cNvPr id="5" name="4 - Ομάδα"/>
          <p:cNvGrpSpPr/>
          <p:nvPr/>
        </p:nvGrpSpPr>
        <p:grpSpPr>
          <a:xfrm>
            <a:off x="0" y="357166"/>
            <a:ext cx="9144000" cy="6500834"/>
            <a:chOff x="2143076" y="2406216"/>
            <a:chExt cx="7000924" cy="4451784"/>
          </a:xfrm>
        </p:grpSpPr>
        <p:pic>
          <p:nvPicPr>
            <p:cNvPr id="6" name="Picture 4" descr="https://lantzouni.mysch.gr/wp-content/uploads/2018/09/%CE%BD%CE%B1%CF%85%CE%BC%CE%B1%CF%87%CE%AF%CE%B1-%CF%80%CE%B5%CF%81%CE%B9%CE%BF%CE%B4%CE%B9%CE%BA%CE%BF%CF%8D-%CF%80%CE%AF%CE%BD%CE%B1%CE%BA%CE%B1-_%CE%9C.png"/>
            <p:cNvPicPr>
              <a:picLocks noChangeAspect="1" noChangeArrowheads="1"/>
            </p:cNvPicPr>
            <p:nvPr/>
          </p:nvPicPr>
          <p:blipFill>
            <a:blip r:embed="rId4" cstate="print"/>
            <a:srcRect/>
            <a:stretch>
              <a:fillRect/>
            </a:stretch>
          </p:blipFill>
          <p:spPr bwMode="auto">
            <a:xfrm>
              <a:off x="2143076" y="2406216"/>
              <a:ext cx="7000924" cy="4451784"/>
            </a:xfrm>
            <a:prstGeom prst="rect">
              <a:avLst/>
            </a:prstGeom>
            <a:noFill/>
          </p:spPr>
        </p:pic>
        <p:sp>
          <p:nvSpPr>
            <p:cNvPr id="7" name="6 - Ορθογώνιο"/>
            <p:cNvSpPr/>
            <p:nvPr/>
          </p:nvSpPr>
          <p:spPr>
            <a:xfrm>
              <a:off x="3286116" y="3431223"/>
              <a:ext cx="3342797" cy="926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14422"/>
            <a:ext cx="9028594" cy="488634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714356"/>
            <a:ext cx="8215370" cy="923330"/>
          </a:xfrm>
          <a:prstGeom prst="rect">
            <a:avLst/>
          </a:prstGeom>
        </p:spPr>
        <p:txBody>
          <a:bodyPr wrap="square">
            <a:spAutoFit/>
          </a:bodyPr>
          <a:lstStyle/>
          <a:p>
            <a:r>
              <a:rPr lang="el-GR" dirty="0" smtClean="0"/>
              <a:t>Όταν </a:t>
            </a:r>
            <a:r>
              <a:rPr lang="el-GR" dirty="0" smtClean="0"/>
              <a:t>ένας αστέρας </a:t>
            </a:r>
            <a:r>
              <a:rPr lang="el-GR" b="1" dirty="0" smtClean="0"/>
              <a:t>μεγάλης μάζας </a:t>
            </a:r>
            <a:r>
              <a:rPr lang="el-GR" dirty="0" smtClean="0"/>
              <a:t>παύει να παράγει </a:t>
            </a:r>
            <a:r>
              <a:rPr lang="el-GR" dirty="0" smtClean="0">
                <a:hlinkClick r:id="rId2" tooltip="Ενέργεια"/>
              </a:rPr>
              <a:t>ενέργεια</a:t>
            </a:r>
            <a:r>
              <a:rPr lang="el-GR" dirty="0" smtClean="0"/>
              <a:t> στον πυρήνα του, οπότε και καταρρέει κάτω από τη δύναμη της ίδιας του της </a:t>
            </a:r>
            <a:r>
              <a:rPr lang="el-GR" dirty="0" smtClean="0">
                <a:hlinkClick r:id="rId3" tooltip="Βαρύτητα"/>
              </a:rPr>
              <a:t>βαρύτητας</a:t>
            </a:r>
            <a:r>
              <a:rPr lang="el-GR" dirty="0" smtClean="0"/>
              <a:t> </a:t>
            </a:r>
            <a:r>
              <a:rPr lang="el-GR" dirty="0" smtClean="0"/>
              <a:t>Αυτός είναι μια έκρηξη σούπερ νόβα</a:t>
            </a:r>
            <a:endParaRPr lang="el-GR" dirty="0"/>
          </a:p>
        </p:txBody>
      </p:sp>
      <p:sp>
        <p:nvSpPr>
          <p:cNvPr id="5" name="4 - TextBox"/>
          <p:cNvSpPr txBox="1"/>
          <p:nvPr/>
        </p:nvSpPr>
        <p:spPr>
          <a:xfrm>
            <a:off x="1000100" y="285728"/>
            <a:ext cx="4214842" cy="369332"/>
          </a:xfrm>
          <a:prstGeom prst="rect">
            <a:avLst/>
          </a:prstGeom>
          <a:noFill/>
        </p:spPr>
        <p:txBody>
          <a:bodyPr wrap="square" rtlCol="0">
            <a:spAutoFit/>
          </a:bodyPr>
          <a:lstStyle/>
          <a:p>
            <a:r>
              <a:rPr lang="el-GR" b="1" dirty="0" smtClean="0"/>
              <a:t>Έκρηξη </a:t>
            </a:r>
            <a:r>
              <a:rPr lang="el-GR" b="1" dirty="0" err="1" smtClean="0"/>
              <a:t>Σούπερνόβα</a:t>
            </a:r>
            <a:endParaRPr lang="el-GR" b="1" dirty="0"/>
          </a:p>
        </p:txBody>
      </p:sp>
      <p:sp>
        <p:nvSpPr>
          <p:cNvPr id="9" name="8 - Ορθογώνιο"/>
          <p:cNvSpPr/>
          <p:nvPr/>
        </p:nvSpPr>
        <p:spPr>
          <a:xfrm>
            <a:off x="857224" y="1571612"/>
            <a:ext cx="7929618" cy="646331"/>
          </a:xfrm>
          <a:prstGeom prst="rect">
            <a:avLst/>
          </a:prstGeom>
        </p:spPr>
        <p:txBody>
          <a:bodyPr wrap="square">
            <a:spAutoFit/>
          </a:bodyPr>
          <a:lstStyle/>
          <a:p>
            <a:r>
              <a:rPr lang="el-GR" dirty="0" smtClean="0"/>
              <a:t>Μάλιστα </a:t>
            </a:r>
            <a:r>
              <a:rPr lang="el-GR" dirty="0" smtClean="0"/>
              <a:t>  </a:t>
            </a:r>
            <a:r>
              <a:rPr lang="el-GR" dirty="0" smtClean="0"/>
              <a:t>η στιγμιαία λάμψη τέτοιων </a:t>
            </a:r>
            <a:r>
              <a:rPr lang="el-GR" dirty="0" smtClean="0"/>
              <a:t>εκρήξεων </a:t>
            </a:r>
            <a:r>
              <a:rPr lang="el-GR" dirty="0" err="1" smtClean="0"/>
              <a:t>σούπερνόβα</a:t>
            </a:r>
            <a:r>
              <a:rPr lang="el-GR" dirty="0" smtClean="0"/>
              <a:t>,  </a:t>
            </a:r>
            <a:r>
              <a:rPr lang="el-GR" dirty="0" smtClean="0"/>
              <a:t>είναι κατά πολύ μεγαλύτερη από αυτή ολόκληρου του </a:t>
            </a:r>
            <a:r>
              <a:rPr lang="el-GR" dirty="0" smtClean="0">
                <a:hlinkClick r:id="rId4" tooltip="Γαλαξίες"/>
              </a:rPr>
              <a:t>γαλαξία</a:t>
            </a:r>
            <a:r>
              <a:rPr lang="el-GR" dirty="0" smtClean="0"/>
              <a:t> </a:t>
            </a:r>
            <a:endParaRPr lang="el-GR" dirty="0"/>
          </a:p>
        </p:txBody>
      </p:sp>
      <p:sp>
        <p:nvSpPr>
          <p:cNvPr id="10" name="9 - TextBox"/>
          <p:cNvSpPr txBox="1"/>
          <p:nvPr/>
        </p:nvSpPr>
        <p:spPr>
          <a:xfrm>
            <a:off x="0" y="2643182"/>
            <a:ext cx="4572032" cy="1477328"/>
          </a:xfrm>
          <a:prstGeom prst="rect">
            <a:avLst/>
          </a:prstGeom>
          <a:noFill/>
        </p:spPr>
        <p:txBody>
          <a:bodyPr wrap="square" rtlCol="0">
            <a:spAutoFit/>
          </a:bodyPr>
          <a:lstStyle/>
          <a:p>
            <a:r>
              <a:rPr lang="el-GR" dirty="0" smtClean="0"/>
              <a:t>Αυτό που μένει από την έκρηξη του αστέρα είναι ένας </a:t>
            </a:r>
            <a:r>
              <a:rPr lang="el-GR" b="1" dirty="0" smtClean="0"/>
              <a:t>αστέρας νετρονίων, </a:t>
            </a:r>
            <a:r>
              <a:rPr lang="el-GR" dirty="0" smtClean="0"/>
              <a:t>που αποτελείτε κυρίως από νετρόνια και πρωτόνια. Έτσι μπορεί να θεωρηθεί ……ένας μεγάλος πυρήνας από …άτομο…..</a:t>
            </a:r>
            <a:endParaRPr lang="el-GR" dirty="0"/>
          </a:p>
        </p:txBody>
      </p:sp>
      <p:pic>
        <p:nvPicPr>
          <p:cNvPr id="11" name="Picture 2"/>
          <p:cNvPicPr>
            <a:picLocks noChangeAspect="1" noChangeArrowheads="1"/>
          </p:cNvPicPr>
          <p:nvPr/>
        </p:nvPicPr>
        <p:blipFill>
          <a:blip r:embed="rId5"/>
          <a:srcRect/>
          <a:stretch>
            <a:fillRect/>
          </a:stretch>
        </p:blipFill>
        <p:spPr bwMode="auto">
          <a:xfrm>
            <a:off x="4929158" y="3429000"/>
            <a:ext cx="4214842" cy="3241320"/>
          </a:xfrm>
          <a:prstGeom prst="rect">
            <a:avLst/>
          </a:prstGeom>
          <a:noFill/>
          <a:ln w="9525">
            <a:noFill/>
            <a:miter lim="800000"/>
            <a:headEnd/>
            <a:tailEnd/>
          </a:ln>
          <a:effectLst/>
        </p:spPr>
      </p:pic>
      <p:pic>
        <p:nvPicPr>
          <p:cNvPr id="12" name="Picture 2"/>
          <p:cNvPicPr>
            <a:picLocks noChangeAspect="1" noChangeArrowheads="1"/>
          </p:cNvPicPr>
          <p:nvPr/>
        </p:nvPicPr>
        <p:blipFill>
          <a:blip r:embed="rId6"/>
          <a:srcRect/>
          <a:stretch>
            <a:fillRect/>
          </a:stretch>
        </p:blipFill>
        <p:spPr bwMode="auto">
          <a:xfrm>
            <a:off x="0" y="4286256"/>
            <a:ext cx="2582409" cy="1571612"/>
          </a:xfrm>
          <a:prstGeom prst="rect">
            <a:avLst/>
          </a:prstGeom>
          <a:noFill/>
          <a:ln w="9525">
            <a:noFill/>
            <a:miter lim="800000"/>
            <a:headEnd/>
            <a:tailEnd/>
          </a:ln>
          <a:effectLst/>
        </p:spPr>
      </p:pic>
      <p:sp>
        <p:nvSpPr>
          <p:cNvPr id="13" name="12 - Ορθογώνιο"/>
          <p:cNvSpPr/>
          <p:nvPr/>
        </p:nvSpPr>
        <p:spPr>
          <a:xfrm>
            <a:off x="6643702" y="3071810"/>
            <a:ext cx="2132250" cy="369332"/>
          </a:xfrm>
          <a:prstGeom prst="rect">
            <a:avLst/>
          </a:prstGeom>
        </p:spPr>
        <p:txBody>
          <a:bodyPr wrap="none">
            <a:spAutoFit/>
          </a:bodyPr>
          <a:lstStyle/>
          <a:p>
            <a:r>
              <a:rPr lang="el-GR" b="1" dirty="0" smtClean="0"/>
              <a:t>Έκρηξη </a:t>
            </a:r>
            <a:r>
              <a:rPr lang="el-GR" b="1" dirty="0" err="1" smtClean="0"/>
              <a:t>Σούπερνόβα</a:t>
            </a:r>
            <a:endParaRPr lang="el-GR" b="1" dirty="0"/>
          </a:p>
        </p:txBody>
      </p:sp>
      <p:sp>
        <p:nvSpPr>
          <p:cNvPr id="14" name="13 - Ορθογώνιο"/>
          <p:cNvSpPr/>
          <p:nvPr/>
        </p:nvSpPr>
        <p:spPr>
          <a:xfrm>
            <a:off x="0" y="5929330"/>
            <a:ext cx="2047163" cy="369332"/>
          </a:xfrm>
          <a:prstGeom prst="rect">
            <a:avLst/>
          </a:prstGeom>
        </p:spPr>
        <p:txBody>
          <a:bodyPr wrap="none">
            <a:spAutoFit/>
          </a:bodyPr>
          <a:lstStyle/>
          <a:p>
            <a:r>
              <a:rPr lang="el-GR" b="1" dirty="0" smtClean="0"/>
              <a:t>αστέρας νετρονίων</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500034" y="142852"/>
            <a:ext cx="7500990" cy="2031325"/>
          </a:xfrm>
          <a:prstGeom prst="rect">
            <a:avLst/>
          </a:prstGeom>
        </p:spPr>
        <p:txBody>
          <a:bodyPr wrap="square">
            <a:spAutoFit/>
          </a:bodyPr>
          <a:lstStyle/>
          <a:p>
            <a:r>
              <a:rPr lang="el-GR" dirty="0" smtClean="0"/>
              <a:t>Ο μέσος αστέρας νετρονίων έχει </a:t>
            </a:r>
            <a:r>
              <a:rPr lang="el-GR" dirty="0" smtClean="0">
                <a:hlinkClick r:id="rId2" tooltip="Μάζα"/>
              </a:rPr>
              <a:t>μάζα</a:t>
            </a:r>
            <a:r>
              <a:rPr lang="el-GR" dirty="0" smtClean="0"/>
              <a:t> ανάμεσα σε 1,35 και 2,1 </a:t>
            </a:r>
            <a:r>
              <a:rPr lang="el-GR" dirty="0" smtClean="0">
                <a:hlinkClick r:id="rId3" tooltip="Ηλιακή μάζα"/>
              </a:rPr>
              <a:t>ηλιακές μάζες</a:t>
            </a:r>
            <a:r>
              <a:rPr lang="el-GR" dirty="0" smtClean="0"/>
              <a:t>, αλλά η ακτίνα του κυμαίνεται από 10 ως 20 </a:t>
            </a:r>
            <a:r>
              <a:rPr lang="el-GR" dirty="0" smtClean="0">
                <a:hlinkClick r:id="rId4" tooltip="Χιλιόμετρο"/>
              </a:rPr>
              <a:t>χιλιόμετρα</a:t>
            </a:r>
            <a:r>
              <a:rPr lang="el-GR" dirty="0" smtClean="0"/>
              <a:t> (όπως και οι λευκοί νάνοι, οι αστέρες νετρονίων συρρικνώνονται όταν αυξάνεται η μάζα τους). Επομένως ο όγκος του είναι </a:t>
            </a:r>
            <a:r>
              <a:rPr lang="el-GR" dirty="0" smtClean="0">
                <a:hlinkClick r:id="rId5" tooltip="Τρισεκατομμύριο"/>
              </a:rPr>
              <a:t>τρισεκατομμύρια</a:t>
            </a:r>
            <a:r>
              <a:rPr lang="el-GR" dirty="0" smtClean="0"/>
              <a:t> φορές μικρότερος από τον ηλιακό και άρα η μέση </a:t>
            </a:r>
            <a:r>
              <a:rPr lang="el-GR" dirty="0" smtClean="0">
                <a:hlinkClick r:id="rId6" tooltip="Πυκνότητα"/>
              </a:rPr>
              <a:t>πυκνότητα</a:t>
            </a:r>
            <a:r>
              <a:rPr lang="el-GR" dirty="0" smtClean="0"/>
              <a:t> της ύλης του κυμαίνεται από 8×10</a:t>
            </a:r>
            <a:r>
              <a:rPr lang="el-GR" baseline="30000" dirty="0" smtClean="0"/>
              <a:t>13</a:t>
            </a:r>
            <a:r>
              <a:rPr lang="el-GR" dirty="0" smtClean="0"/>
              <a:t> ως 2×10</a:t>
            </a:r>
            <a:r>
              <a:rPr lang="el-GR" baseline="30000" dirty="0" smtClean="0"/>
              <a:t>15</a:t>
            </a:r>
            <a:r>
              <a:rPr lang="el-GR" dirty="0" smtClean="0"/>
              <a:t> γραμμάρια ανά </a:t>
            </a:r>
            <a:r>
              <a:rPr lang="el-GR" dirty="0" smtClean="0">
                <a:hlinkClick r:id="rId7" tooltip="Κυβικό εκατοστό"/>
              </a:rPr>
              <a:t>κυβικό </a:t>
            </a:r>
            <a:r>
              <a:rPr lang="el-GR" dirty="0" smtClean="0">
                <a:hlinkClick r:id="rId7" tooltip="Κυβικό εκατοστό"/>
              </a:rPr>
              <a:t>εκατοστό</a:t>
            </a:r>
            <a:r>
              <a:rPr lang="el-GR" dirty="0" smtClean="0"/>
              <a:t> </a:t>
            </a:r>
            <a:r>
              <a:rPr lang="el-GR" dirty="0" smtClean="0"/>
              <a:t>(1 κυβικό εκατοστό είναι ο χώρος που πιάνει ένα μικρό ζάρι)</a:t>
            </a:r>
            <a:endParaRPr lang="el-GR" dirty="0"/>
          </a:p>
        </p:txBody>
      </p:sp>
      <p:pic>
        <p:nvPicPr>
          <p:cNvPr id="26626" name="Picture 2"/>
          <p:cNvPicPr>
            <a:picLocks noChangeAspect="1" noChangeArrowheads="1"/>
          </p:cNvPicPr>
          <p:nvPr/>
        </p:nvPicPr>
        <p:blipFill>
          <a:blip r:embed="rId8"/>
          <a:srcRect/>
          <a:stretch>
            <a:fillRect/>
          </a:stretch>
        </p:blipFill>
        <p:spPr bwMode="auto">
          <a:xfrm>
            <a:off x="4331295" y="3929066"/>
            <a:ext cx="4812705" cy="2928934"/>
          </a:xfrm>
          <a:prstGeom prst="rect">
            <a:avLst/>
          </a:prstGeom>
          <a:noFill/>
          <a:ln w="9525">
            <a:noFill/>
            <a:miter lim="800000"/>
            <a:headEnd/>
            <a:tailEnd/>
          </a:ln>
          <a:effectLst/>
        </p:spPr>
      </p:pic>
      <p:sp>
        <p:nvSpPr>
          <p:cNvPr id="6" name="5 - Ορθογώνιο"/>
          <p:cNvSpPr/>
          <p:nvPr/>
        </p:nvSpPr>
        <p:spPr>
          <a:xfrm>
            <a:off x="6429388" y="3571876"/>
            <a:ext cx="2047163" cy="369332"/>
          </a:xfrm>
          <a:prstGeom prst="rect">
            <a:avLst/>
          </a:prstGeom>
        </p:spPr>
        <p:txBody>
          <a:bodyPr wrap="none">
            <a:spAutoFit/>
          </a:bodyPr>
          <a:lstStyle/>
          <a:p>
            <a:r>
              <a:rPr lang="el-GR" b="1" dirty="0" smtClean="0"/>
              <a:t>αστέρας νετρονίων</a:t>
            </a:r>
            <a:endParaRPr lang="el-GR" dirty="0"/>
          </a:p>
        </p:txBody>
      </p:sp>
      <p:pic>
        <p:nvPicPr>
          <p:cNvPr id="7" name="Picture 2"/>
          <p:cNvPicPr>
            <a:picLocks noChangeAspect="1" noChangeArrowheads="1"/>
          </p:cNvPicPr>
          <p:nvPr/>
        </p:nvPicPr>
        <p:blipFill>
          <a:blip r:embed="rId9"/>
          <a:srcRect/>
          <a:stretch>
            <a:fillRect/>
          </a:stretch>
        </p:blipFill>
        <p:spPr bwMode="auto">
          <a:xfrm>
            <a:off x="0" y="2786058"/>
            <a:ext cx="3714744" cy="1214446"/>
          </a:xfrm>
          <a:prstGeom prst="rect">
            <a:avLst/>
          </a:prstGeom>
          <a:noFill/>
          <a:ln w="9525">
            <a:noFill/>
            <a:miter lim="800000"/>
            <a:headEnd/>
            <a:tailEnd/>
          </a:ln>
          <a:effectLst/>
        </p:spPr>
      </p:pic>
      <p:sp>
        <p:nvSpPr>
          <p:cNvPr id="8" name="7 - TextBox"/>
          <p:cNvSpPr txBox="1"/>
          <p:nvPr/>
        </p:nvSpPr>
        <p:spPr>
          <a:xfrm>
            <a:off x="285720" y="4000504"/>
            <a:ext cx="3571900" cy="923330"/>
          </a:xfrm>
          <a:prstGeom prst="rect">
            <a:avLst/>
          </a:prstGeom>
          <a:noFill/>
        </p:spPr>
        <p:txBody>
          <a:bodyPr wrap="square" rtlCol="0">
            <a:spAutoFit/>
          </a:bodyPr>
          <a:lstStyle/>
          <a:p>
            <a:r>
              <a:rPr lang="el-GR" dirty="0" smtClean="0"/>
              <a:t>Ένα μικρ</a:t>
            </a:r>
            <a:r>
              <a:rPr lang="el-GR" dirty="0" smtClean="0"/>
              <a:t>ό</a:t>
            </a:r>
            <a:r>
              <a:rPr lang="el-GR" dirty="0" smtClean="0"/>
              <a:t> κουταλάκι από αστέρα νετρονίων θα ζύγιζε πάνω από 2</a:t>
            </a:r>
            <a:r>
              <a:rPr lang="en-US" dirty="0" smtClean="0"/>
              <a:t>x10</a:t>
            </a:r>
            <a:r>
              <a:rPr lang="en-US" baseline="30000" dirty="0" smtClean="0"/>
              <a:t>12</a:t>
            </a:r>
            <a:r>
              <a:rPr lang="en-US" dirty="0" smtClean="0"/>
              <a:t> kg</a:t>
            </a:r>
            <a:endParaRPr lang="el-GR" dirty="0"/>
          </a:p>
        </p:txBody>
      </p:sp>
      <p:sp>
        <p:nvSpPr>
          <p:cNvPr id="9" name="8 - Ορθογώνιο"/>
          <p:cNvSpPr/>
          <p:nvPr/>
        </p:nvSpPr>
        <p:spPr>
          <a:xfrm>
            <a:off x="0" y="5103674"/>
            <a:ext cx="4286248" cy="1754326"/>
          </a:xfrm>
          <a:prstGeom prst="rect">
            <a:avLst/>
          </a:prstGeom>
        </p:spPr>
        <p:txBody>
          <a:bodyPr wrap="square">
            <a:spAutoFit/>
          </a:bodyPr>
          <a:lstStyle/>
          <a:p>
            <a:r>
              <a:rPr lang="el-GR" dirty="0" smtClean="0"/>
              <a:t>Ο αστέρας νετρονίων σχηματίζεται από τη </a:t>
            </a:r>
            <a:r>
              <a:rPr lang="el-GR" dirty="0" smtClean="0">
                <a:hlinkClick r:id="rId10" tooltip="Βαρυτική κατάρρευση"/>
              </a:rPr>
              <a:t>βαρυτική κατάρρευση</a:t>
            </a:r>
            <a:r>
              <a:rPr lang="el-GR" dirty="0" smtClean="0"/>
              <a:t> του πυρήνας ενός αστέρα μεγάλης μάζας (αρχικής συνολικής μάζας του αστέρα όσο 10 με 25 </a:t>
            </a:r>
            <a:r>
              <a:rPr lang="el-GR" dirty="0" smtClean="0">
                <a:hlinkClick r:id="rId3" tooltip="Ηλιακή μάζα"/>
              </a:rPr>
              <a:t>ηλιακές μάζες</a:t>
            </a:r>
            <a:r>
              <a:rPr lang="el-GR" dirty="0" smtClean="0"/>
              <a:t>) μετά από μία έκρηξη </a:t>
            </a:r>
            <a:r>
              <a:rPr lang="el-GR" dirty="0" smtClean="0">
                <a:hlinkClick r:id="rId11" tooltip="Υπερκαινοφανείς αστέρες"/>
              </a:rPr>
              <a:t>υπερκαινοφανούς</a:t>
            </a:r>
            <a:r>
              <a:rPr lang="el-GR" dirty="0" smtClean="0"/>
              <a:t> (= σούπερ νόβα)</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500034" y="142852"/>
            <a:ext cx="7500990" cy="923330"/>
          </a:xfrm>
          <a:prstGeom prst="rect">
            <a:avLst/>
          </a:prstGeom>
        </p:spPr>
        <p:txBody>
          <a:bodyPr wrap="square">
            <a:spAutoFit/>
          </a:bodyPr>
          <a:lstStyle/>
          <a:p>
            <a:r>
              <a:rPr lang="el-GR" dirty="0" smtClean="0"/>
              <a:t>Ο μέσος αστέρας νετρονίων έχει </a:t>
            </a:r>
            <a:r>
              <a:rPr lang="el-GR" dirty="0" smtClean="0">
                <a:hlinkClick r:id="rId2" tooltip="Μάζα"/>
              </a:rPr>
              <a:t>μάζα</a:t>
            </a:r>
            <a:r>
              <a:rPr lang="el-GR" dirty="0" smtClean="0"/>
              <a:t> ανάμεσα σε 1,35 και 2,1 </a:t>
            </a:r>
            <a:r>
              <a:rPr lang="el-GR" dirty="0" smtClean="0">
                <a:hlinkClick r:id="rId3" tooltip="Ηλιακή μάζα"/>
              </a:rPr>
              <a:t>ηλιακές μάζες</a:t>
            </a:r>
            <a:r>
              <a:rPr lang="el-GR" dirty="0" smtClean="0"/>
              <a:t>, αλλά η ακτίνα του κυμαίνεται από 10 ως 20 </a:t>
            </a:r>
            <a:r>
              <a:rPr lang="el-GR" dirty="0" smtClean="0">
                <a:hlinkClick r:id="rId4" tooltip="Χιλιόμετρο"/>
              </a:rPr>
              <a:t>χιλιόμετρα</a:t>
            </a:r>
            <a:r>
              <a:rPr lang="el-GR" dirty="0" smtClean="0"/>
              <a:t>, δηλαδή έχει το μέγεθος (το χώρο – όγκο) μιας …πόλης</a:t>
            </a:r>
            <a:endParaRPr lang="el-GR" dirty="0"/>
          </a:p>
        </p:txBody>
      </p:sp>
      <p:pic>
        <p:nvPicPr>
          <p:cNvPr id="26626" name="Picture 2"/>
          <p:cNvPicPr>
            <a:picLocks noChangeAspect="1" noChangeArrowheads="1"/>
          </p:cNvPicPr>
          <p:nvPr/>
        </p:nvPicPr>
        <p:blipFill>
          <a:blip r:embed="rId5"/>
          <a:srcRect/>
          <a:stretch>
            <a:fillRect/>
          </a:stretch>
        </p:blipFill>
        <p:spPr bwMode="auto">
          <a:xfrm>
            <a:off x="4331295" y="3929066"/>
            <a:ext cx="4812705" cy="2928934"/>
          </a:xfrm>
          <a:prstGeom prst="rect">
            <a:avLst/>
          </a:prstGeom>
          <a:noFill/>
          <a:ln w="9525">
            <a:noFill/>
            <a:miter lim="800000"/>
            <a:headEnd/>
            <a:tailEnd/>
          </a:ln>
          <a:effectLst/>
        </p:spPr>
      </p:pic>
      <p:sp>
        <p:nvSpPr>
          <p:cNvPr id="6" name="5 - Ορθογώνιο"/>
          <p:cNvSpPr/>
          <p:nvPr/>
        </p:nvSpPr>
        <p:spPr>
          <a:xfrm>
            <a:off x="6429388" y="3571876"/>
            <a:ext cx="2047163" cy="369332"/>
          </a:xfrm>
          <a:prstGeom prst="rect">
            <a:avLst/>
          </a:prstGeom>
        </p:spPr>
        <p:txBody>
          <a:bodyPr wrap="none">
            <a:spAutoFit/>
          </a:bodyPr>
          <a:lstStyle/>
          <a:p>
            <a:r>
              <a:rPr lang="el-GR" b="1" dirty="0" smtClean="0"/>
              <a:t>αστέρας νετρονίων</a:t>
            </a:r>
            <a:endParaRPr lang="el-GR" dirty="0"/>
          </a:p>
        </p:txBody>
      </p:sp>
      <p:pic>
        <p:nvPicPr>
          <p:cNvPr id="7" name="Picture 2"/>
          <p:cNvPicPr>
            <a:picLocks noChangeAspect="1" noChangeArrowheads="1"/>
          </p:cNvPicPr>
          <p:nvPr/>
        </p:nvPicPr>
        <p:blipFill>
          <a:blip r:embed="rId6"/>
          <a:srcRect/>
          <a:stretch>
            <a:fillRect/>
          </a:stretch>
        </p:blipFill>
        <p:spPr bwMode="auto">
          <a:xfrm>
            <a:off x="0" y="2786058"/>
            <a:ext cx="3714744" cy="1214446"/>
          </a:xfrm>
          <a:prstGeom prst="rect">
            <a:avLst/>
          </a:prstGeom>
          <a:noFill/>
          <a:ln w="9525">
            <a:noFill/>
            <a:miter lim="800000"/>
            <a:headEnd/>
            <a:tailEnd/>
          </a:ln>
          <a:effectLst/>
        </p:spPr>
      </p:pic>
      <p:sp>
        <p:nvSpPr>
          <p:cNvPr id="8" name="7 - TextBox"/>
          <p:cNvSpPr txBox="1"/>
          <p:nvPr/>
        </p:nvSpPr>
        <p:spPr>
          <a:xfrm>
            <a:off x="285720" y="4000504"/>
            <a:ext cx="3571900" cy="923330"/>
          </a:xfrm>
          <a:prstGeom prst="rect">
            <a:avLst/>
          </a:prstGeom>
          <a:noFill/>
        </p:spPr>
        <p:txBody>
          <a:bodyPr wrap="square" rtlCol="0">
            <a:spAutoFit/>
          </a:bodyPr>
          <a:lstStyle/>
          <a:p>
            <a:r>
              <a:rPr lang="el-GR" dirty="0" smtClean="0"/>
              <a:t>Ένα μικρ</a:t>
            </a:r>
            <a:r>
              <a:rPr lang="el-GR" dirty="0" smtClean="0"/>
              <a:t>ό</a:t>
            </a:r>
            <a:r>
              <a:rPr lang="el-GR" dirty="0" smtClean="0"/>
              <a:t> κουταλάκι από αστέρα νετρονίων θα ζύγιζε πάνω από 2</a:t>
            </a:r>
            <a:r>
              <a:rPr lang="en-US" dirty="0" smtClean="0"/>
              <a:t>x10</a:t>
            </a:r>
            <a:r>
              <a:rPr lang="en-US" baseline="30000" dirty="0" smtClean="0"/>
              <a:t>12</a:t>
            </a:r>
            <a:r>
              <a:rPr lang="en-US" dirty="0" smtClean="0"/>
              <a:t> kg</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00100" y="285728"/>
            <a:ext cx="4214842" cy="369332"/>
          </a:xfrm>
          <a:prstGeom prst="rect">
            <a:avLst/>
          </a:prstGeom>
          <a:noFill/>
        </p:spPr>
        <p:txBody>
          <a:bodyPr wrap="square" rtlCol="0">
            <a:spAutoFit/>
          </a:bodyPr>
          <a:lstStyle/>
          <a:p>
            <a:r>
              <a:rPr lang="el-GR" b="1" dirty="0" smtClean="0"/>
              <a:t>Έκρηξη </a:t>
            </a:r>
            <a:r>
              <a:rPr lang="el-GR" b="1" dirty="0" err="1" smtClean="0"/>
              <a:t>Σούπερνόβα</a:t>
            </a:r>
            <a:endParaRPr lang="el-GR" b="1" dirty="0"/>
          </a:p>
        </p:txBody>
      </p:sp>
      <p:sp>
        <p:nvSpPr>
          <p:cNvPr id="8" name="7 - Ορθογώνιο"/>
          <p:cNvSpPr/>
          <p:nvPr/>
        </p:nvSpPr>
        <p:spPr>
          <a:xfrm>
            <a:off x="357158" y="785794"/>
            <a:ext cx="7215238" cy="1200329"/>
          </a:xfrm>
          <a:prstGeom prst="rect">
            <a:avLst/>
          </a:prstGeom>
        </p:spPr>
        <p:txBody>
          <a:bodyPr wrap="square">
            <a:spAutoFit/>
          </a:bodyPr>
          <a:lstStyle/>
          <a:p>
            <a:r>
              <a:rPr lang="el-GR" dirty="0" smtClean="0"/>
              <a:t>2.   Όταν </a:t>
            </a:r>
            <a:r>
              <a:rPr lang="el-GR" dirty="0" smtClean="0"/>
              <a:t>ένας </a:t>
            </a:r>
            <a:r>
              <a:rPr lang="el-GR" dirty="0" smtClean="0">
                <a:hlinkClick r:id="rId2" tooltip="Λευκός νάνος"/>
              </a:rPr>
              <a:t>λευκός νάνος</a:t>
            </a:r>
            <a:r>
              <a:rPr lang="el-GR" baseline="30000" dirty="0" smtClean="0"/>
              <a:t>  </a:t>
            </a:r>
            <a:r>
              <a:rPr lang="el-GR" dirty="0" smtClean="0"/>
              <a:t> (που </a:t>
            </a:r>
            <a:r>
              <a:rPr lang="el-GR" dirty="0" smtClean="0"/>
              <a:t>έ</a:t>
            </a:r>
            <a:r>
              <a:rPr lang="el-GR" dirty="0" smtClean="0"/>
              <a:t>χει προέλθει από το «θάνατο» ενός μικρού αστεριού),  απορροφά </a:t>
            </a:r>
            <a:r>
              <a:rPr lang="el-GR" dirty="0" smtClean="0"/>
              <a:t>το υλικό </a:t>
            </a:r>
            <a:r>
              <a:rPr lang="el-GR" dirty="0" smtClean="0"/>
              <a:t>από </a:t>
            </a:r>
            <a:r>
              <a:rPr lang="el-GR" dirty="0" smtClean="0"/>
              <a:t>ένα </a:t>
            </a:r>
            <a:r>
              <a:rPr lang="el-GR" dirty="0" smtClean="0"/>
              <a:t>διπλανό του αστέρα τότε όταν </a:t>
            </a:r>
            <a:r>
              <a:rPr lang="el-GR" dirty="0" smtClean="0"/>
              <a:t>φτάσει στο κρίσιμο όριο απορρόφησης μάζας, </a:t>
            </a:r>
            <a:r>
              <a:rPr lang="el-GR" dirty="0" smtClean="0"/>
              <a:t>, γίνεται επίσης μια έκρηξη </a:t>
            </a:r>
            <a:r>
              <a:rPr lang="el-GR" dirty="0" err="1" smtClean="0"/>
              <a:t>σούπερνόβα</a:t>
            </a:r>
            <a:r>
              <a:rPr lang="el-GR" dirty="0" smtClean="0"/>
              <a:t>.</a:t>
            </a:r>
            <a:endParaRPr lang="el-GR" dirty="0"/>
          </a:p>
        </p:txBody>
      </p:sp>
      <p:pic>
        <p:nvPicPr>
          <p:cNvPr id="11" name="Picture 2"/>
          <p:cNvPicPr>
            <a:picLocks noChangeAspect="1" noChangeArrowheads="1"/>
          </p:cNvPicPr>
          <p:nvPr/>
        </p:nvPicPr>
        <p:blipFill>
          <a:blip r:embed="rId3"/>
          <a:srcRect/>
          <a:stretch>
            <a:fillRect/>
          </a:stretch>
        </p:blipFill>
        <p:spPr bwMode="auto">
          <a:xfrm>
            <a:off x="3748435" y="3317644"/>
            <a:ext cx="5395565" cy="3540356"/>
          </a:xfrm>
          <a:prstGeom prst="rect">
            <a:avLst/>
          </a:prstGeom>
          <a:noFill/>
          <a:ln w="9525">
            <a:noFill/>
            <a:miter lim="800000"/>
            <a:headEnd/>
            <a:tailEnd/>
          </a:ln>
          <a:effectLst/>
        </p:spPr>
      </p:pic>
      <p:sp>
        <p:nvSpPr>
          <p:cNvPr id="12" name="11 - TextBox"/>
          <p:cNvSpPr txBox="1"/>
          <p:nvPr/>
        </p:nvSpPr>
        <p:spPr>
          <a:xfrm>
            <a:off x="428596" y="2214554"/>
            <a:ext cx="6858048" cy="369332"/>
          </a:xfrm>
          <a:prstGeom prst="rect">
            <a:avLst/>
          </a:prstGeom>
          <a:noFill/>
        </p:spPr>
        <p:txBody>
          <a:bodyPr wrap="square" rtlCol="0">
            <a:spAutoFit/>
          </a:bodyPr>
          <a:lstStyle/>
          <a:p>
            <a:r>
              <a:rPr lang="el-GR" dirty="0" smtClean="0"/>
              <a:t>Σε αυτή την έκρηξη σούπερ νόβα διαλύεται και ο λευκός νάνος</a:t>
            </a:r>
            <a:endParaRPr lang="el-GR" dirty="0"/>
          </a:p>
        </p:txBody>
      </p:sp>
      <p:cxnSp>
        <p:nvCxnSpPr>
          <p:cNvPr id="14" name="13 - Ευθύγραμμο βέλος σύνδεσης"/>
          <p:cNvCxnSpPr/>
          <p:nvPr/>
        </p:nvCxnSpPr>
        <p:spPr>
          <a:xfrm rot="10800000" flipV="1">
            <a:off x="1714480" y="5857892"/>
            <a:ext cx="4572032"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0" y="5786454"/>
            <a:ext cx="3357586" cy="923330"/>
          </a:xfrm>
          <a:prstGeom prst="rect">
            <a:avLst/>
          </a:prstGeom>
          <a:noFill/>
        </p:spPr>
        <p:txBody>
          <a:bodyPr wrap="square" rtlCol="0">
            <a:spAutoFit/>
          </a:bodyPr>
          <a:lstStyle/>
          <a:p>
            <a:r>
              <a:rPr lang="el-GR" dirty="0" smtClean="0"/>
              <a:t>Ένας λευκός νάνος που απορροφά προς το μέρος του , υλικό από το διπλανό του αστέρα</a:t>
            </a:r>
            <a:endParaRPr lang="el-GR" dirty="0"/>
          </a:p>
        </p:txBody>
      </p:sp>
      <p:cxnSp>
        <p:nvCxnSpPr>
          <p:cNvPr id="18" name="17 - Ευθύγραμμο βέλος σύνδεσης"/>
          <p:cNvCxnSpPr/>
          <p:nvPr/>
        </p:nvCxnSpPr>
        <p:spPr>
          <a:xfrm rot="10800000">
            <a:off x="1000100" y="4286256"/>
            <a:ext cx="4572032" cy="214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357158" y="3786190"/>
            <a:ext cx="2000264" cy="1200329"/>
          </a:xfrm>
          <a:prstGeom prst="rect">
            <a:avLst/>
          </a:prstGeom>
          <a:noFill/>
        </p:spPr>
        <p:txBody>
          <a:bodyPr wrap="square" rtlCol="0">
            <a:spAutoFit/>
          </a:bodyPr>
          <a:lstStyle/>
          <a:p>
            <a:r>
              <a:rPr lang="el-GR" dirty="0" smtClean="0"/>
              <a:t>Ένας αστέρας από τον οποίο παίρνει υλικό ο λευκός νάνος</a:t>
            </a:r>
            <a:endParaRPr lang="el-GR" dirty="0"/>
          </a:p>
        </p:txBody>
      </p:sp>
      <p:sp>
        <p:nvSpPr>
          <p:cNvPr id="21" name="20 - Ορθογώνιο"/>
          <p:cNvSpPr/>
          <p:nvPr/>
        </p:nvSpPr>
        <p:spPr>
          <a:xfrm>
            <a:off x="5786446" y="5500702"/>
            <a:ext cx="1498102" cy="369332"/>
          </a:xfrm>
          <a:prstGeom prst="rect">
            <a:avLst/>
          </a:prstGeom>
        </p:spPr>
        <p:txBody>
          <a:bodyPr wrap="none">
            <a:spAutoFit/>
          </a:bodyPr>
          <a:lstStyle/>
          <a:p>
            <a:r>
              <a:rPr lang="el-GR" dirty="0" smtClean="0"/>
              <a:t>λευκός νάνος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00100" y="285728"/>
            <a:ext cx="4214842" cy="369332"/>
          </a:xfrm>
          <a:prstGeom prst="rect">
            <a:avLst/>
          </a:prstGeom>
          <a:noFill/>
        </p:spPr>
        <p:txBody>
          <a:bodyPr wrap="square" rtlCol="0">
            <a:spAutoFit/>
          </a:bodyPr>
          <a:lstStyle/>
          <a:p>
            <a:r>
              <a:rPr lang="el-GR" b="1" dirty="0" smtClean="0"/>
              <a:t>Έκρηξη </a:t>
            </a:r>
            <a:r>
              <a:rPr lang="el-GR" b="1" dirty="0" err="1" smtClean="0"/>
              <a:t>Σούπερνόβα</a:t>
            </a:r>
            <a:endParaRPr lang="el-GR" b="1" dirty="0"/>
          </a:p>
        </p:txBody>
      </p:sp>
      <p:sp>
        <p:nvSpPr>
          <p:cNvPr id="8" name="7 - Ορθογώνιο"/>
          <p:cNvSpPr/>
          <p:nvPr/>
        </p:nvSpPr>
        <p:spPr>
          <a:xfrm>
            <a:off x="214282" y="1285860"/>
            <a:ext cx="7215238" cy="1477328"/>
          </a:xfrm>
          <a:prstGeom prst="rect">
            <a:avLst/>
          </a:prstGeom>
        </p:spPr>
        <p:txBody>
          <a:bodyPr wrap="square">
            <a:spAutoFit/>
          </a:bodyPr>
          <a:lstStyle/>
          <a:p>
            <a:r>
              <a:rPr lang="el-GR" dirty="0" smtClean="0"/>
              <a:t>   Όταν </a:t>
            </a:r>
            <a:r>
              <a:rPr lang="el-GR" dirty="0" smtClean="0"/>
              <a:t>ένας </a:t>
            </a:r>
            <a:r>
              <a:rPr lang="el-GR" dirty="0" smtClean="0">
                <a:hlinkClick r:id="rId2" tooltip="Λευκός νάνος"/>
              </a:rPr>
              <a:t>λευκός νάνος</a:t>
            </a:r>
            <a:r>
              <a:rPr lang="el-GR" baseline="30000" dirty="0" smtClean="0"/>
              <a:t>  </a:t>
            </a:r>
            <a:r>
              <a:rPr lang="el-GR" dirty="0" smtClean="0"/>
              <a:t> (που </a:t>
            </a:r>
            <a:r>
              <a:rPr lang="el-GR" dirty="0" smtClean="0"/>
              <a:t>έ</a:t>
            </a:r>
            <a:r>
              <a:rPr lang="el-GR" dirty="0" smtClean="0"/>
              <a:t>χει προέλθει από το «θάνατο» ενός μικρού αστεριού),  απορροφά </a:t>
            </a:r>
            <a:r>
              <a:rPr lang="el-GR" dirty="0" smtClean="0"/>
              <a:t>το υλικό </a:t>
            </a:r>
            <a:r>
              <a:rPr lang="el-GR" dirty="0" smtClean="0"/>
              <a:t>από </a:t>
            </a:r>
            <a:r>
              <a:rPr lang="el-GR" dirty="0" smtClean="0"/>
              <a:t>ένα </a:t>
            </a:r>
            <a:r>
              <a:rPr lang="el-GR" dirty="0" smtClean="0"/>
              <a:t>διπλανό του αστέρα τότε όταν αύξηση πολύ την μάζα του θα αρχίσει η σύντηξη του άνθρακα και του ασβεστίου προς βαρύτερα στοιχεία. Στη συνέχεια ακολουθεί η έκρηξη του λευκού νάνου.</a:t>
            </a:r>
            <a:endParaRPr lang="el-GR" dirty="0"/>
          </a:p>
        </p:txBody>
      </p:sp>
      <p:pic>
        <p:nvPicPr>
          <p:cNvPr id="11" name="Picture 2"/>
          <p:cNvPicPr>
            <a:picLocks noChangeAspect="1" noChangeArrowheads="1"/>
          </p:cNvPicPr>
          <p:nvPr/>
        </p:nvPicPr>
        <p:blipFill>
          <a:blip r:embed="rId3"/>
          <a:srcRect/>
          <a:stretch>
            <a:fillRect/>
          </a:stretch>
        </p:blipFill>
        <p:spPr bwMode="auto">
          <a:xfrm>
            <a:off x="3748435" y="3317644"/>
            <a:ext cx="5395565" cy="3540356"/>
          </a:xfrm>
          <a:prstGeom prst="rect">
            <a:avLst/>
          </a:prstGeom>
          <a:noFill/>
          <a:ln w="9525">
            <a:noFill/>
            <a:miter lim="800000"/>
            <a:headEnd/>
            <a:tailEnd/>
          </a:ln>
          <a:effectLst/>
        </p:spPr>
      </p:pic>
      <p:sp>
        <p:nvSpPr>
          <p:cNvPr id="21" name="20 - Ορθογώνιο"/>
          <p:cNvSpPr/>
          <p:nvPr/>
        </p:nvSpPr>
        <p:spPr>
          <a:xfrm>
            <a:off x="5786446" y="5500702"/>
            <a:ext cx="1498102" cy="369332"/>
          </a:xfrm>
          <a:prstGeom prst="rect">
            <a:avLst/>
          </a:prstGeom>
        </p:spPr>
        <p:txBody>
          <a:bodyPr wrap="none">
            <a:spAutoFit/>
          </a:bodyPr>
          <a:lstStyle/>
          <a:p>
            <a:r>
              <a:rPr lang="el-GR" dirty="0" smtClean="0"/>
              <a:t>λευκός νάνος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571604" y="500042"/>
            <a:ext cx="6929486" cy="646331"/>
          </a:xfrm>
          <a:prstGeom prst="rect">
            <a:avLst/>
          </a:prstGeom>
        </p:spPr>
        <p:txBody>
          <a:bodyPr wrap="square">
            <a:spAutoFit/>
          </a:bodyPr>
          <a:lstStyle/>
          <a:p>
            <a:r>
              <a:rPr lang="el-GR" dirty="0" smtClean="0"/>
              <a:t>Οι εκρήξεις </a:t>
            </a:r>
            <a:r>
              <a:rPr lang="el-GR" dirty="0" err="1" smtClean="0"/>
              <a:t>σουπερνόβα</a:t>
            </a:r>
            <a:r>
              <a:rPr lang="el-GR" dirty="0" smtClean="0"/>
              <a:t> </a:t>
            </a:r>
            <a:r>
              <a:rPr lang="el-GR" dirty="0" smtClean="0"/>
              <a:t>μπορεί να είναι μια σημαντική πηγή κοσμικών </a:t>
            </a:r>
            <a:r>
              <a:rPr lang="el-GR" dirty="0" err="1" smtClean="0"/>
              <a:t>ακτίνων</a:t>
            </a:r>
            <a:r>
              <a:rPr lang="el-GR" dirty="0" smtClean="0"/>
              <a:t>. Οι </a:t>
            </a:r>
            <a:r>
              <a:rPr lang="el-GR" dirty="0" err="1" smtClean="0"/>
              <a:t>σουπερνόβα</a:t>
            </a:r>
            <a:r>
              <a:rPr lang="el-GR" dirty="0" smtClean="0"/>
              <a:t> μπορεί να παράγουν βαρυτικά κύματα</a:t>
            </a:r>
            <a:endParaRPr lang="el-GR" dirty="0"/>
          </a:p>
        </p:txBody>
      </p:sp>
      <p:sp>
        <p:nvSpPr>
          <p:cNvPr id="5" name="4 - Ορθογώνιο"/>
          <p:cNvSpPr/>
          <p:nvPr/>
        </p:nvSpPr>
        <p:spPr>
          <a:xfrm>
            <a:off x="0" y="1443841"/>
            <a:ext cx="8572528" cy="2308324"/>
          </a:xfrm>
          <a:prstGeom prst="rect">
            <a:avLst/>
          </a:prstGeom>
        </p:spPr>
        <p:txBody>
          <a:bodyPr wrap="square">
            <a:spAutoFit/>
          </a:bodyPr>
          <a:lstStyle/>
          <a:p>
            <a:r>
              <a:rPr lang="el-GR" dirty="0" smtClean="0"/>
              <a:t>Οι </a:t>
            </a:r>
            <a:r>
              <a:rPr lang="el-GR" dirty="0" smtClean="0"/>
              <a:t>εκρήξεις </a:t>
            </a:r>
            <a:r>
              <a:rPr lang="el-GR" dirty="0" err="1" smtClean="0"/>
              <a:t>σουπερνόβα</a:t>
            </a:r>
            <a:r>
              <a:rPr lang="el-GR" dirty="0" smtClean="0"/>
              <a:t> είναι η κύρια πηγή όλων των βαρύτερων του </a:t>
            </a:r>
            <a:r>
              <a:rPr lang="el-GR" dirty="0" smtClean="0">
                <a:hlinkClick r:id="rId2" tooltip="Οξυγόνο"/>
              </a:rPr>
              <a:t>οξυγόνου</a:t>
            </a:r>
            <a:r>
              <a:rPr lang="el-GR" dirty="0" smtClean="0"/>
              <a:t> </a:t>
            </a:r>
            <a:r>
              <a:rPr lang="el-GR" dirty="0" smtClean="0"/>
              <a:t>στοιχείων (δηλαδή στοιχείων που έχουν μεγαλύτερο αριθμό πρωτονίων από το οξυγόνο), </a:t>
            </a:r>
            <a:r>
              <a:rPr lang="el-GR" dirty="0" smtClean="0"/>
              <a:t>και η μοναδική πηγή πολλών σημαντικών στοιχείων. </a:t>
            </a:r>
            <a:endParaRPr lang="el-GR" dirty="0" smtClean="0"/>
          </a:p>
          <a:p>
            <a:endParaRPr lang="el-GR" dirty="0" smtClean="0"/>
          </a:p>
          <a:p>
            <a:r>
              <a:rPr lang="el-GR" dirty="0" smtClean="0"/>
              <a:t>Για </a:t>
            </a:r>
            <a:r>
              <a:rPr lang="el-GR" dirty="0" smtClean="0"/>
              <a:t>παράδειγμα, όλο το </a:t>
            </a:r>
            <a:r>
              <a:rPr lang="el-GR" dirty="0" smtClean="0">
                <a:hlinkClick r:id="rId3" tooltip="Ασβέστιο"/>
              </a:rPr>
              <a:t>ασβέστιο</a:t>
            </a:r>
            <a:r>
              <a:rPr lang="el-GR" dirty="0" smtClean="0"/>
              <a:t> στα οστά μας και όλος ο </a:t>
            </a:r>
            <a:r>
              <a:rPr lang="el-GR" dirty="0" smtClean="0">
                <a:hlinkClick r:id="rId4" tooltip="Σίδηρος"/>
              </a:rPr>
              <a:t>σίδηρος</a:t>
            </a:r>
            <a:r>
              <a:rPr lang="el-GR" dirty="0" smtClean="0"/>
              <a:t> του οργανισμού μας έχουν παραχθεί σε κάποια έκρηξη </a:t>
            </a:r>
            <a:r>
              <a:rPr lang="el-GR" dirty="0" smtClean="0"/>
              <a:t>υπερκαινοφανούς (=</a:t>
            </a:r>
            <a:r>
              <a:rPr lang="el-GR" dirty="0" err="1" smtClean="0"/>
              <a:t>σούπερνόβα</a:t>
            </a:r>
            <a:r>
              <a:rPr lang="el-GR" dirty="0" smtClean="0"/>
              <a:t>), πριν από  δισεκατομμύρια </a:t>
            </a:r>
            <a:r>
              <a:rPr lang="el-GR" dirty="0" smtClean="0"/>
              <a:t>χρόνια. Η έκρηξη μεταφέρει αυτά τα βαρέα στοιχεία στο </a:t>
            </a:r>
            <a:r>
              <a:rPr lang="el-GR" dirty="0" err="1" smtClean="0"/>
              <a:t>μεσοαστρικό</a:t>
            </a:r>
            <a:r>
              <a:rPr lang="el-GR" dirty="0" smtClean="0"/>
              <a:t> χώρο, εμπλουτίζοντας </a:t>
            </a:r>
            <a:r>
              <a:rPr lang="el-GR" dirty="0" smtClean="0"/>
              <a:t>το σύμπαν με καινούρια υλικά….</a:t>
            </a:r>
            <a:endParaRPr lang="el-GR" dirty="0"/>
          </a:p>
        </p:txBody>
      </p:sp>
      <p:pic>
        <p:nvPicPr>
          <p:cNvPr id="8" name="Picture 2"/>
          <p:cNvPicPr>
            <a:picLocks noChangeAspect="1" noChangeArrowheads="1"/>
          </p:cNvPicPr>
          <p:nvPr/>
        </p:nvPicPr>
        <p:blipFill>
          <a:blip r:embed="rId5"/>
          <a:srcRect/>
          <a:stretch>
            <a:fillRect/>
          </a:stretch>
        </p:blipFill>
        <p:spPr bwMode="auto">
          <a:xfrm>
            <a:off x="642910" y="3857628"/>
            <a:ext cx="3000364" cy="1968720"/>
          </a:xfrm>
          <a:prstGeom prst="rect">
            <a:avLst/>
          </a:prstGeom>
          <a:noFill/>
          <a:ln w="9525">
            <a:noFill/>
            <a:miter lim="800000"/>
            <a:headEnd/>
            <a:tailEnd/>
          </a:ln>
          <a:effectLst/>
        </p:spPr>
      </p:pic>
      <p:pic>
        <p:nvPicPr>
          <p:cNvPr id="9" name="Picture 2"/>
          <p:cNvPicPr>
            <a:picLocks noChangeAspect="1" noChangeArrowheads="1"/>
          </p:cNvPicPr>
          <p:nvPr/>
        </p:nvPicPr>
        <p:blipFill>
          <a:blip r:embed="rId6"/>
          <a:srcRect/>
          <a:stretch>
            <a:fillRect/>
          </a:stretch>
        </p:blipFill>
        <p:spPr bwMode="auto">
          <a:xfrm>
            <a:off x="5072066" y="3726580"/>
            <a:ext cx="4071934" cy="3131420"/>
          </a:xfrm>
          <a:prstGeom prst="rect">
            <a:avLst/>
          </a:prstGeom>
          <a:noFill/>
          <a:ln w="9525">
            <a:noFill/>
            <a:miter lim="800000"/>
            <a:headEnd/>
            <a:tailEnd/>
          </a:ln>
          <a:effectLst/>
        </p:spPr>
      </p:pic>
      <p:sp>
        <p:nvSpPr>
          <p:cNvPr id="10" name="9 - Ορθογώνιο"/>
          <p:cNvSpPr/>
          <p:nvPr/>
        </p:nvSpPr>
        <p:spPr>
          <a:xfrm>
            <a:off x="142844" y="5934670"/>
            <a:ext cx="4572000" cy="923330"/>
          </a:xfrm>
          <a:prstGeom prst="rect">
            <a:avLst/>
          </a:prstGeom>
        </p:spPr>
        <p:txBody>
          <a:bodyPr>
            <a:spAutoFit/>
          </a:bodyPr>
          <a:lstStyle/>
          <a:p>
            <a:r>
              <a:rPr lang="el-GR" dirty="0" smtClean="0"/>
              <a:t>Οι αστέρες νετρονίων είναι πολύ μικροί για να ανιχνεύονται στον ουρανό ως </a:t>
            </a:r>
            <a:r>
              <a:rPr lang="el-GR" dirty="0" smtClean="0"/>
              <a:t>άστρα, τους παρατηρούμε με άλλους τρόπους.</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4929158" y="3616680"/>
            <a:ext cx="4214842" cy="3241320"/>
          </a:xfrm>
          <a:prstGeom prst="rect">
            <a:avLst/>
          </a:prstGeom>
          <a:noFill/>
          <a:ln w="9525">
            <a:noFill/>
            <a:miter lim="800000"/>
            <a:headEnd/>
            <a:tailEnd/>
          </a:ln>
          <a:effectLst/>
        </p:spPr>
      </p:pic>
      <p:sp>
        <p:nvSpPr>
          <p:cNvPr id="9" name="8 - Ορθογώνιο"/>
          <p:cNvSpPr/>
          <p:nvPr/>
        </p:nvSpPr>
        <p:spPr>
          <a:xfrm>
            <a:off x="1214414" y="928670"/>
            <a:ext cx="4857784" cy="1200329"/>
          </a:xfrm>
          <a:prstGeom prst="rect">
            <a:avLst/>
          </a:prstGeom>
        </p:spPr>
        <p:txBody>
          <a:bodyPr wrap="square">
            <a:spAutoFit/>
          </a:bodyPr>
          <a:lstStyle/>
          <a:p>
            <a:r>
              <a:rPr lang="el-GR" dirty="0" smtClean="0"/>
              <a:t>Από τη γήινη ατμόσφαιρα και γενικά από τη γη ένας </a:t>
            </a:r>
            <a:r>
              <a:rPr lang="el-GR" dirty="0" err="1" smtClean="0"/>
              <a:t>σουπερνόβα</a:t>
            </a:r>
            <a:r>
              <a:rPr lang="el-GR" dirty="0" smtClean="0"/>
              <a:t> φαίνεται σαν ένα εξαιρετικά φωτεινό αστέρι που δεν βρισκόταν σε εκείνη τη θέση πριν κάποιες ώρες.</a:t>
            </a:r>
            <a:endParaRPr lang="el-GR" dirty="0"/>
          </a:p>
        </p:txBody>
      </p:sp>
      <p:sp>
        <p:nvSpPr>
          <p:cNvPr id="10" name="9 - Ορθογώνιο"/>
          <p:cNvSpPr/>
          <p:nvPr/>
        </p:nvSpPr>
        <p:spPr>
          <a:xfrm>
            <a:off x="0" y="3214686"/>
            <a:ext cx="4572000" cy="2308324"/>
          </a:xfrm>
          <a:prstGeom prst="rect">
            <a:avLst/>
          </a:prstGeom>
        </p:spPr>
        <p:txBody>
          <a:bodyPr>
            <a:spAutoFit/>
          </a:bodyPr>
          <a:lstStyle/>
          <a:p>
            <a:r>
              <a:rPr lang="el-GR" dirty="0" smtClean="0"/>
              <a:t>Μια έκρηξη </a:t>
            </a:r>
            <a:r>
              <a:rPr lang="el-GR" dirty="0" err="1" smtClean="0"/>
              <a:t>σουπερνόβα</a:t>
            </a:r>
            <a:r>
              <a:rPr lang="el-GR" dirty="0" smtClean="0"/>
              <a:t> θεωρείται δυνητικά επικίνδυνη, εάν συμβεί σε απόσταση μικρότερη των 100 ετών φωτός από εμάς. Ο πιο κοντινός υποψήφιος αστέρας για έκρηξη </a:t>
            </a:r>
            <a:r>
              <a:rPr lang="el-GR" dirty="0" err="1" smtClean="0"/>
              <a:t>σουπερνόβα</a:t>
            </a:r>
            <a:r>
              <a:rPr lang="el-GR" dirty="0" smtClean="0"/>
              <a:t> είναι ένας λευκός νάνος σε διπλό αστρικό σύστημα (HR8210), ο οποίος βρίσκεται στην ασφαλή απόσταση των 154 ετών φωτός από εμάς.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142844" y="2786058"/>
            <a:ext cx="6462713" cy="2805113"/>
          </a:xfrm>
          <a:prstGeom prst="rect">
            <a:avLst/>
          </a:prstGeom>
          <a:noFill/>
          <a:ln w="9525">
            <a:noFill/>
            <a:miter lim="800000"/>
            <a:headEnd/>
            <a:tailEnd/>
          </a:ln>
          <a:effectLst/>
        </p:spPr>
      </p:pic>
      <p:cxnSp>
        <p:nvCxnSpPr>
          <p:cNvPr id="6" name="5 - Ευθύγραμμο βέλος σύνδεσης"/>
          <p:cNvCxnSpPr/>
          <p:nvPr/>
        </p:nvCxnSpPr>
        <p:spPr>
          <a:xfrm rot="16200000" flipH="1">
            <a:off x="3393273" y="4393413"/>
            <a:ext cx="2000264" cy="19288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6200000" flipH="1">
            <a:off x="2964645" y="4464851"/>
            <a:ext cx="2000264" cy="19288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2786050" y="6286520"/>
            <a:ext cx="4214842" cy="369332"/>
          </a:xfrm>
          <a:prstGeom prst="rect">
            <a:avLst/>
          </a:prstGeom>
          <a:noFill/>
        </p:spPr>
        <p:txBody>
          <a:bodyPr wrap="square" rtlCol="0">
            <a:spAutoFit/>
          </a:bodyPr>
          <a:lstStyle/>
          <a:p>
            <a:r>
              <a:rPr lang="el-GR" dirty="0" smtClean="0"/>
              <a:t>Δύο αστέρες νετρονίων συγκρούονται</a:t>
            </a:r>
            <a:endParaRPr lang="el-GR" dirty="0"/>
          </a:p>
        </p:txBody>
      </p:sp>
      <p:sp>
        <p:nvSpPr>
          <p:cNvPr id="11" name="10 - TextBox"/>
          <p:cNvSpPr txBox="1"/>
          <p:nvPr/>
        </p:nvSpPr>
        <p:spPr>
          <a:xfrm>
            <a:off x="857224" y="357166"/>
            <a:ext cx="5857916" cy="923330"/>
          </a:xfrm>
          <a:prstGeom prst="rect">
            <a:avLst/>
          </a:prstGeom>
          <a:noFill/>
        </p:spPr>
        <p:txBody>
          <a:bodyPr wrap="square" rtlCol="0">
            <a:spAutoFit/>
          </a:bodyPr>
          <a:lstStyle/>
          <a:p>
            <a:r>
              <a:rPr lang="el-GR" b="1" dirty="0" err="1" smtClean="0"/>
              <a:t>Κίλονόβα</a:t>
            </a:r>
            <a:r>
              <a:rPr lang="el-GR" dirty="0" smtClean="0"/>
              <a:t> είναι η έκρηξη που προκύπτει από την ένωση δύο αστέρων νετρονίων, και τότε παράγονται τα στοιχεία ασήμι και χρυσός</a:t>
            </a:r>
            <a:endParaRPr lang="el-GR" dirty="0"/>
          </a:p>
        </p:txBody>
      </p:sp>
      <p:sp>
        <p:nvSpPr>
          <p:cNvPr id="12" name="11 - TextBox"/>
          <p:cNvSpPr txBox="1"/>
          <p:nvPr/>
        </p:nvSpPr>
        <p:spPr>
          <a:xfrm>
            <a:off x="1142976" y="1928802"/>
            <a:ext cx="7358114" cy="646331"/>
          </a:xfrm>
          <a:prstGeom prst="rect">
            <a:avLst/>
          </a:prstGeom>
          <a:noFill/>
        </p:spPr>
        <p:txBody>
          <a:bodyPr wrap="square" rtlCol="0">
            <a:spAutoFit/>
          </a:bodyPr>
          <a:lstStyle/>
          <a:p>
            <a:r>
              <a:rPr lang="el-GR" dirty="0" smtClean="0"/>
              <a:t>Έκρηξη </a:t>
            </a:r>
            <a:r>
              <a:rPr lang="el-GR" dirty="0" err="1" smtClean="0"/>
              <a:t>κιλονόβα</a:t>
            </a:r>
            <a:r>
              <a:rPr lang="el-GR" dirty="0" smtClean="0"/>
              <a:t> έχουμε  και από την ένωση ενός αστέρα νετρονίων και μιας μαύρης τρύπας.</a:t>
            </a:r>
            <a:endParaRPr lang="el-GR" dirty="0"/>
          </a:p>
        </p:txBody>
      </p:sp>
      <p:sp>
        <p:nvSpPr>
          <p:cNvPr id="13" name="12 - TextBox"/>
          <p:cNvSpPr txBox="1"/>
          <p:nvPr/>
        </p:nvSpPr>
        <p:spPr>
          <a:xfrm>
            <a:off x="142844" y="1428736"/>
            <a:ext cx="8286808" cy="369332"/>
          </a:xfrm>
          <a:prstGeom prst="rect">
            <a:avLst/>
          </a:prstGeom>
          <a:noFill/>
        </p:spPr>
        <p:txBody>
          <a:bodyPr wrap="square" rtlCol="0">
            <a:spAutoFit/>
          </a:bodyPr>
          <a:lstStyle/>
          <a:p>
            <a:r>
              <a:rPr lang="el-GR" dirty="0" smtClean="0"/>
              <a:t>Σε αυτές τις εκρήξεις απελευθερώνεται ακτινοβολία γ, αλλά και βαρυτικά κύματα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857752" y="3714752"/>
            <a:ext cx="4638617" cy="3500438"/>
          </a:xfrm>
          <a:prstGeom prst="rect">
            <a:avLst/>
          </a:prstGeom>
          <a:noFill/>
          <a:ln w="9525">
            <a:noFill/>
            <a:miter lim="800000"/>
            <a:headEnd/>
            <a:tailEnd/>
          </a:ln>
          <a:effectLst/>
        </p:spPr>
      </p:pic>
      <p:sp>
        <p:nvSpPr>
          <p:cNvPr id="6" name="5 - Ορθογώνιο"/>
          <p:cNvSpPr/>
          <p:nvPr/>
        </p:nvSpPr>
        <p:spPr>
          <a:xfrm>
            <a:off x="7143768" y="3286124"/>
            <a:ext cx="1857388" cy="523220"/>
          </a:xfrm>
          <a:prstGeom prst="rect">
            <a:avLst/>
          </a:prstGeom>
        </p:spPr>
        <p:txBody>
          <a:bodyPr wrap="square">
            <a:spAutoFit/>
          </a:bodyPr>
          <a:lstStyle/>
          <a:p>
            <a:r>
              <a:rPr lang="el-GR" sz="2800" b="1" dirty="0" err="1" smtClean="0">
                <a:hlinkClick r:id="rId3" tooltip="Αντάρης"/>
              </a:rPr>
              <a:t>Αντάρης</a:t>
            </a:r>
            <a:r>
              <a:rPr lang="el-GR" dirty="0" smtClean="0"/>
              <a:t>, </a:t>
            </a:r>
            <a:endParaRPr lang="en-US" dirty="0"/>
          </a:p>
        </p:txBody>
      </p:sp>
      <p:sp>
        <p:nvSpPr>
          <p:cNvPr id="7" name="6 - TextBox"/>
          <p:cNvSpPr txBox="1"/>
          <p:nvPr/>
        </p:nvSpPr>
        <p:spPr>
          <a:xfrm>
            <a:off x="928662" y="428604"/>
            <a:ext cx="4572032" cy="523220"/>
          </a:xfrm>
          <a:prstGeom prst="rect">
            <a:avLst/>
          </a:prstGeom>
          <a:noFill/>
        </p:spPr>
        <p:txBody>
          <a:bodyPr wrap="square" rtlCol="0">
            <a:spAutoFit/>
          </a:bodyPr>
          <a:lstStyle/>
          <a:p>
            <a:r>
              <a:rPr lang="el-GR" sz="2800" b="1" dirty="0" smtClean="0"/>
              <a:t>ΑΣΤΕΡΑΣ  - ΑΠΛΑΝΗΣ</a:t>
            </a:r>
            <a:endParaRPr lang="en-US" sz="2800" b="1" dirty="0"/>
          </a:p>
        </p:txBody>
      </p:sp>
      <p:sp>
        <p:nvSpPr>
          <p:cNvPr id="4" name="3 - Ορθογώνιο"/>
          <p:cNvSpPr/>
          <p:nvPr/>
        </p:nvSpPr>
        <p:spPr>
          <a:xfrm>
            <a:off x="0" y="1785926"/>
            <a:ext cx="4857752" cy="3108543"/>
          </a:xfrm>
          <a:prstGeom prst="rect">
            <a:avLst/>
          </a:prstGeom>
        </p:spPr>
        <p:txBody>
          <a:bodyPr wrap="square">
            <a:spAutoFit/>
          </a:bodyPr>
          <a:lstStyle/>
          <a:p>
            <a:r>
              <a:rPr lang="el-GR" sz="2800" dirty="0" smtClean="0"/>
              <a:t>Όλοι οι </a:t>
            </a:r>
            <a:r>
              <a:rPr lang="el-GR" sz="2800" u="sng" dirty="0" smtClean="0"/>
              <a:t>αστέρες</a:t>
            </a:r>
            <a:r>
              <a:rPr lang="el-GR" sz="2800" dirty="0" smtClean="0"/>
              <a:t> (εκτός από τον δικό μας ήλιο) λόγω της μεγάλης απόστασής τους από την γη, φαίνονται ως </a:t>
            </a:r>
            <a:r>
              <a:rPr lang="el-GR" sz="2800" u="sng" dirty="0" smtClean="0"/>
              <a:t>φωτεινά σημεία </a:t>
            </a:r>
            <a:r>
              <a:rPr lang="el-GR" sz="2800" dirty="0" smtClean="0"/>
              <a:t> στον νυχτερινό ουρανό. </a:t>
            </a:r>
            <a:endParaRPr lang="el-GR" sz="2800" baseline="30000" dirty="0" smtClean="0"/>
          </a:p>
          <a:p>
            <a:endParaRPr lang="el-GR" sz="2800" dirty="0" smtClean="0"/>
          </a:p>
          <a:p>
            <a:pPr algn="ctr"/>
            <a:endParaRPr lang="el-G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srcRect/>
          <a:stretch>
            <a:fillRect/>
          </a:stretch>
        </p:blipFill>
        <p:spPr bwMode="auto">
          <a:xfrm>
            <a:off x="785786" y="3357562"/>
            <a:ext cx="6310313" cy="2903537"/>
          </a:xfrm>
          <a:prstGeom prst="rect">
            <a:avLst/>
          </a:prstGeom>
          <a:noFill/>
          <a:ln w="9525">
            <a:noFill/>
            <a:miter lim="800000"/>
            <a:headEnd/>
            <a:tailEnd/>
          </a:ln>
          <a:effectLst/>
        </p:spPr>
      </p:pic>
      <p:cxnSp>
        <p:nvCxnSpPr>
          <p:cNvPr id="6" name="5 - Ευθύγραμμο βέλος σύνδεσης"/>
          <p:cNvCxnSpPr/>
          <p:nvPr/>
        </p:nvCxnSpPr>
        <p:spPr>
          <a:xfrm rot="5400000" flipH="1" flipV="1">
            <a:off x="3607587" y="3107529"/>
            <a:ext cx="1571636" cy="12144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6200000" flipH="1">
            <a:off x="3393273" y="5322107"/>
            <a:ext cx="1285884" cy="12144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3214678" y="6488668"/>
            <a:ext cx="2214578" cy="369332"/>
          </a:xfrm>
          <a:prstGeom prst="rect">
            <a:avLst/>
          </a:prstGeom>
          <a:noFill/>
        </p:spPr>
        <p:txBody>
          <a:bodyPr wrap="square" rtlCol="0">
            <a:spAutoFit/>
          </a:bodyPr>
          <a:lstStyle/>
          <a:p>
            <a:r>
              <a:rPr lang="el-GR" dirty="0" smtClean="0"/>
              <a:t> αστέρας νετρονίων  </a:t>
            </a:r>
            <a:endParaRPr lang="el-GR" dirty="0"/>
          </a:p>
        </p:txBody>
      </p:sp>
      <p:sp>
        <p:nvSpPr>
          <p:cNvPr id="12" name="11 - TextBox"/>
          <p:cNvSpPr txBox="1"/>
          <p:nvPr/>
        </p:nvSpPr>
        <p:spPr>
          <a:xfrm>
            <a:off x="1142976" y="1928802"/>
            <a:ext cx="7358114" cy="646331"/>
          </a:xfrm>
          <a:prstGeom prst="rect">
            <a:avLst/>
          </a:prstGeom>
          <a:noFill/>
        </p:spPr>
        <p:txBody>
          <a:bodyPr wrap="square" rtlCol="0">
            <a:spAutoFit/>
          </a:bodyPr>
          <a:lstStyle/>
          <a:p>
            <a:r>
              <a:rPr lang="el-GR" dirty="0" smtClean="0"/>
              <a:t>Έκρηξη </a:t>
            </a:r>
            <a:r>
              <a:rPr lang="el-GR" dirty="0" err="1" smtClean="0"/>
              <a:t>κιλονόβα</a:t>
            </a:r>
            <a:r>
              <a:rPr lang="el-GR" dirty="0" smtClean="0"/>
              <a:t> έχουμε  και από την ένωση ενός αστέρα νετρονίων και μιας μαύρης τρύπας.</a:t>
            </a:r>
            <a:endParaRPr lang="el-GR" dirty="0"/>
          </a:p>
        </p:txBody>
      </p:sp>
      <p:sp>
        <p:nvSpPr>
          <p:cNvPr id="13" name="12 - TextBox"/>
          <p:cNvSpPr txBox="1"/>
          <p:nvPr/>
        </p:nvSpPr>
        <p:spPr>
          <a:xfrm>
            <a:off x="214282" y="928670"/>
            <a:ext cx="8286808" cy="369332"/>
          </a:xfrm>
          <a:prstGeom prst="rect">
            <a:avLst/>
          </a:prstGeom>
          <a:noFill/>
        </p:spPr>
        <p:txBody>
          <a:bodyPr wrap="square" rtlCol="0">
            <a:spAutoFit/>
          </a:bodyPr>
          <a:lstStyle/>
          <a:p>
            <a:r>
              <a:rPr lang="el-GR" dirty="0" smtClean="0"/>
              <a:t>Σε αυτές τις εκρήξεις απελευθερώνεται ακτινοβολία γ, αλλά και βαρυτικά κύματα</a:t>
            </a:r>
            <a:endParaRPr lang="el-GR" dirty="0"/>
          </a:p>
        </p:txBody>
      </p:sp>
      <p:sp>
        <p:nvSpPr>
          <p:cNvPr id="16" name="15 - TextBox"/>
          <p:cNvSpPr txBox="1"/>
          <p:nvPr/>
        </p:nvSpPr>
        <p:spPr>
          <a:xfrm>
            <a:off x="4500562" y="2643182"/>
            <a:ext cx="1571636" cy="369332"/>
          </a:xfrm>
          <a:prstGeom prst="rect">
            <a:avLst/>
          </a:prstGeom>
          <a:noFill/>
        </p:spPr>
        <p:txBody>
          <a:bodyPr wrap="square" rtlCol="0">
            <a:spAutoFit/>
          </a:bodyPr>
          <a:lstStyle/>
          <a:p>
            <a:r>
              <a:rPr lang="el-GR" dirty="0" smtClean="0"/>
              <a:t>Μαύρη τρύπα</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00034" y="428604"/>
            <a:ext cx="6357982" cy="1200329"/>
          </a:xfrm>
          <a:prstGeom prst="rect">
            <a:avLst/>
          </a:prstGeom>
          <a:noFill/>
        </p:spPr>
        <p:txBody>
          <a:bodyPr wrap="square" rtlCol="0">
            <a:spAutoFit/>
          </a:bodyPr>
          <a:lstStyle/>
          <a:p>
            <a:r>
              <a:rPr lang="el-GR" b="1" dirty="0" smtClean="0"/>
              <a:t>Έκρηξη </a:t>
            </a:r>
            <a:r>
              <a:rPr lang="el-GR" b="1" dirty="0" err="1" smtClean="0"/>
              <a:t>ύπερνόβα</a:t>
            </a:r>
            <a:r>
              <a:rPr lang="el-GR" b="1" dirty="0" smtClean="0"/>
              <a:t> </a:t>
            </a:r>
            <a:r>
              <a:rPr lang="el-GR" dirty="0" smtClean="0"/>
              <a:t>έχουμε και όταν ένα μεγάλο αστέρι (αστέρια που είναι το λιγότερο 30 φορές μεγαλύτερα από την μάζα του δικού μας ήλιου) πεθαίνει ………και στη θέση του δημιουργείτε μια μαύρη τρύπα </a:t>
            </a:r>
            <a:endParaRPr lang="el-GR" dirty="0"/>
          </a:p>
        </p:txBody>
      </p:sp>
      <p:pic>
        <p:nvPicPr>
          <p:cNvPr id="28674" name="Picture 2"/>
          <p:cNvPicPr>
            <a:picLocks noChangeAspect="1" noChangeArrowheads="1"/>
          </p:cNvPicPr>
          <p:nvPr/>
        </p:nvPicPr>
        <p:blipFill>
          <a:blip r:embed="rId2"/>
          <a:srcRect/>
          <a:stretch>
            <a:fillRect/>
          </a:stretch>
        </p:blipFill>
        <p:spPr bwMode="auto">
          <a:xfrm>
            <a:off x="1357290" y="2000240"/>
            <a:ext cx="6210218" cy="3570550"/>
          </a:xfrm>
          <a:prstGeom prst="rect">
            <a:avLst/>
          </a:prstGeom>
          <a:noFill/>
          <a:ln w="9525">
            <a:noFill/>
            <a:miter lim="800000"/>
            <a:headEnd/>
            <a:tailEnd/>
          </a:ln>
          <a:effectLst/>
        </p:spPr>
      </p:pic>
      <p:sp>
        <p:nvSpPr>
          <p:cNvPr id="6" name="5 - TextBox"/>
          <p:cNvSpPr txBox="1"/>
          <p:nvPr/>
        </p:nvSpPr>
        <p:spPr>
          <a:xfrm>
            <a:off x="428596" y="5929330"/>
            <a:ext cx="8358246" cy="646331"/>
          </a:xfrm>
          <a:prstGeom prst="rect">
            <a:avLst/>
          </a:prstGeom>
          <a:noFill/>
        </p:spPr>
        <p:txBody>
          <a:bodyPr wrap="square" rtlCol="0">
            <a:spAutoFit/>
          </a:bodyPr>
          <a:lstStyle/>
          <a:p>
            <a:r>
              <a:rPr lang="el-GR" dirty="0" smtClean="0"/>
              <a:t>Τα υλικά από μια τέτοια έκρηξη μπορούν να φτάσουν και το 99%...της ταχύτητας του φωτός. Παράγεται και ακτινοβολία γ</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928662" y="474345"/>
            <a:ext cx="7286676" cy="3693319"/>
          </a:xfrm>
          <a:prstGeom prst="rect">
            <a:avLst/>
          </a:prstGeom>
        </p:spPr>
        <p:txBody>
          <a:bodyPr wrap="square">
            <a:spAutoFit/>
          </a:bodyPr>
          <a:lstStyle/>
          <a:p>
            <a:r>
              <a:rPr lang="el-GR" dirty="0" smtClean="0"/>
              <a:t>Οι </a:t>
            </a:r>
            <a:r>
              <a:rPr lang="el-GR" b="1" dirty="0" smtClean="0"/>
              <a:t>κοσμικές ακτίνες</a:t>
            </a:r>
            <a:r>
              <a:rPr lang="el-GR" dirty="0" smtClean="0"/>
              <a:t> ή </a:t>
            </a:r>
            <a:r>
              <a:rPr lang="el-GR" b="1" dirty="0" smtClean="0"/>
              <a:t>κοσμική ακτινοβολία</a:t>
            </a:r>
            <a:r>
              <a:rPr lang="el-GR" dirty="0" smtClean="0"/>
              <a:t> είναι μία κατηγορία </a:t>
            </a:r>
            <a:r>
              <a:rPr lang="el-GR" dirty="0" smtClean="0">
                <a:hlinkClick r:id="rId2" tooltip="Ακτινοβολία"/>
              </a:rPr>
              <a:t>ακτινοβολίας</a:t>
            </a:r>
            <a:r>
              <a:rPr lang="el-GR" dirty="0" smtClean="0"/>
              <a:t> που αποτελείται από σωματίδια υψηλών </a:t>
            </a:r>
            <a:r>
              <a:rPr lang="el-GR" dirty="0" smtClean="0">
                <a:hlinkClick r:id="rId3" tooltip="Ενέργεια"/>
              </a:rPr>
              <a:t>ενεργειών</a:t>
            </a:r>
            <a:r>
              <a:rPr lang="el-GR" dirty="0" smtClean="0"/>
              <a:t> τα οποία παράγονται σε κάποιο μέρος του </a:t>
            </a:r>
            <a:r>
              <a:rPr lang="el-GR" dirty="0" smtClean="0">
                <a:hlinkClick r:id="rId4" tooltip="Σύμπαν"/>
              </a:rPr>
              <a:t>Σύμπαντος</a:t>
            </a:r>
            <a:r>
              <a:rPr lang="el-GR" dirty="0" smtClean="0"/>
              <a:t> μακριά από τη </a:t>
            </a:r>
            <a:r>
              <a:rPr lang="el-GR" dirty="0" smtClean="0">
                <a:hlinkClick r:id="rId5" tooltip="Γη"/>
              </a:rPr>
              <a:t>Γη</a:t>
            </a:r>
            <a:r>
              <a:rPr lang="el-GR" dirty="0" smtClean="0"/>
              <a:t> και προσκρούουν στην </a:t>
            </a:r>
            <a:r>
              <a:rPr lang="el-GR" dirty="0" smtClean="0">
                <a:hlinkClick r:id="rId6" tooltip="Ατμόσφαιρα"/>
              </a:rPr>
              <a:t>ατμόσφαιρα</a:t>
            </a:r>
            <a:r>
              <a:rPr lang="el-GR" dirty="0" smtClean="0"/>
              <a:t> της Γης με ανιχνεύσιμα αποτελέσματα. Μία από τις κύριες πηγές, ίσως και μοναδική, των κοσμικών </a:t>
            </a:r>
            <a:r>
              <a:rPr lang="el-GR" dirty="0" err="1" smtClean="0"/>
              <a:t>ακτίνων</a:t>
            </a:r>
            <a:r>
              <a:rPr lang="el-GR" dirty="0" smtClean="0"/>
              <a:t> είναι οι </a:t>
            </a:r>
            <a:r>
              <a:rPr lang="el-GR" dirty="0" smtClean="0">
                <a:hlinkClick r:id="rId7" tooltip="Σουπερνόβα"/>
              </a:rPr>
              <a:t>υπερκαινοφανείς αστέρες</a:t>
            </a:r>
            <a:r>
              <a:rPr lang="el-GR" dirty="0" smtClean="0"/>
              <a:t>, οι οποίοι έχουν ως αποτέλεσμα την έκλυση τεραστίων ποσοτήτων ενεργειών.</a:t>
            </a:r>
            <a:r>
              <a:rPr lang="el-GR" baseline="30000" dirty="0" smtClean="0">
                <a:hlinkClick r:id="rId8"/>
              </a:rPr>
              <a:t>[1]</a:t>
            </a:r>
            <a:r>
              <a:rPr lang="el-GR" dirty="0" smtClean="0"/>
              <a:t> </a:t>
            </a:r>
          </a:p>
          <a:p>
            <a:r>
              <a:rPr lang="el-GR" dirty="0" smtClean="0"/>
              <a:t>Οι κοσμικές ακτίνες αποτελούνται κυρίως από </a:t>
            </a:r>
            <a:r>
              <a:rPr lang="el-GR" dirty="0" smtClean="0">
                <a:hlinkClick r:id="rId9" tooltip="Ατομικός πυρήνας"/>
              </a:rPr>
              <a:t>ατομικούς πυρήνες</a:t>
            </a:r>
            <a:r>
              <a:rPr lang="el-GR" dirty="0" smtClean="0"/>
              <a:t>, δηλαδή θετικά ηλεκτρικώς φορτισμένα σωματίδια, με αναλογία 90% </a:t>
            </a:r>
            <a:r>
              <a:rPr lang="el-GR" dirty="0" smtClean="0">
                <a:hlinkClick r:id="rId10" tooltip="Πρωτόνιο"/>
              </a:rPr>
              <a:t>πρωτόνια</a:t>
            </a:r>
            <a:r>
              <a:rPr lang="el-GR" dirty="0" smtClean="0"/>
              <a:t> (πυρήνες </a:t>
            </a:r>
            <a:r>
              <a:rPr lang="el-GR" dirty="0" smtClean="0">
                <a:hlinkClick r:id="rId11" tooltip="Υδρογόνο"/>
              </a:rPr>
              <a:t>υδρογόνου</a:t>
            </a:r>
            <a:r>
              <a:rPr lang="el-GR" dirty="0" smtClean="0"/>
              <a:t>), 9% </a:t>
            </a:r>
            <a:r>
              <a:rPr lang="el-GR" dirty="0" smtClean="0">
                <a:hlinkClick r:id="rId12" tooltip="Σωματίδιο άλφα"/>
              </a:rPr>
              <a:t>σωμάτια άλφα</a:t>
            </a:r>
            <a:r>
              <a:rPr lang="el-GR" dirty="0" smtClean="0"/>
              <a:t> (πυρήνες </a:t>
            </a:r>
            <a:r>
              <a:rPr lang="el-GR" dirty="0" smtClean="0">
                <a:hlinkClick r:id="rId13" tooltip="Ήλιο"/>
              </a:rPr>
              <a:t>ηλίου</a:t>
            </a:r>
            <a:r>
              <a:rPr lang="el-GR" dirty="0" smtClean="0"/>
              <a:t>) και λίγους βαρύτερους πυρήνες (οι σχετικές περιεκτικότητες είναι συγκρίσιμες με τις </a:t>
            </a:r>
            <a:r>
              <a:rPr lang="el-GR" dirty="0" smtClean="0">
                <a:hlinkClick r:id="rId14" tooltip="Ηλιακός άνεμος"/>
              </a:rPr>
              <a:t>ηλιακές</a:t>
            </a:r>
            <a:r>
              <a:rPr lang="el-GR" dirty="0" smtClean="0"/>
              <a:t>). Ωστόσο, ένα μικρό ποσοστό των κοσμικών </a:t>
            </a:r>
            <a:r>
              <a:rPr lang="el-GR" dirty="0" err="1" smtClean="0"/>
              <a:t>ακτίνων</a:t>
            </a:r>
            <a:r>
              <a:rPr lang="el-GR" dirty="0" smtClean="0"/>
              <a:t> είναι </a:t>
            </a:r>
            <a:r>
              <a:rPr lang="el-GR" dirty="0" smtClean="0">
                <a:hlinkClick r:id="rId15" tooltip="Ακτίνες γ"/>
              </a:rPr>
              <a:t>ακτίνες γ</a:t>
            </a:r>
            <a:r>
              <a:rPr lang="el-GR" dirty="0" smtClean="0"/>
              <a:t> (</a:t>
            </a:r>
            <a:r>
              <a:rPr lang="el-GR" dirty="0" smtClean="0">
                <a:hlinkClick r:id="rId16" tooltip="Φωτόνιο"/>
              </a:rPr>
              <a:t>φωτόνια</a:t>
            </a:r>
            <a:r>
              <a:rPr lang="el-GR" dirty="0" smtClean="0"/>
              <a:t>) πολύ υψηλών ενεργειών, </a:t>
            </a:r>
            <a:r>
              <a:rPr lang="el-GR" dirty="0" smtClean="0">
                <a:hlinkClick r:id="rId17" tooltip="Ηλεκτρόνιο"/>
              </a:rPr>
              <a:t>ηλεκτρόνια</a:t>
            </a:r>
            <a:r>
              <a:rPr lang="el-GR" dirty="0" smtClean="0"/>
              <a:t> και </a:t>
            </a:r>
            <a:r>
              <a:rPr lang="el-GR" dirty="0" err="1" smtClean="0">
                <a:hlinkClick r:id="rId18" tooltip="Νετρίνο"/>
              </a:rPr>
              <a:t>νετρ</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57224" y="2274838"/>
            <a:ext cx="7215238" cy="1477328"/>
          </a:xfrm>
          <a:prstGeom prst="rect">
            <a:avLst/>
          </a:prstGeom>
        </p:spPr>
        <p:txBody>
          <a:bodyPr wrap="square">
            <a:spAutoFit/>
          </a:bodyPr>
          <a:lstStyle/>
          <a:p>
            <a:r>
              <a:rPr lang="el-GR" dirty="0" smtClean="0"/>
              <a:t>Μία κοσμική ακτίνα (1 σωμάτιο) μπορεί να φθάσει σε ενέργεια τα10</a:t>
            </a:r>
            <a:r>
              <a:rPr lang="el-GR" baseline="30000" dirty="0" smtClean="0"/>
              <a:t>20</a:t>
            </a:r>
            <a:r>
              <a:rPr lang="el-GR" dirty="0" smtClean="0"/>
              <a:t> </a:t>
            </a:r>
            <a:r>
              <a:rPr lang="el-GR" dirty="0" err="1" smtClean="0">
                <a:hlinkClick r:id="rId2" tooltip="Ηλεκτρονιοβόλτ"/>
              </a:rPr>
              <a:t>eV</a:t>
            </a:r>
            <a:r>
              <a:rPr lang="el-GR" dirty="0" smtClean="0"/>
              <a:t> (δηλαδή 50 </a:t>
            </a:r>
            <a:r>
              <a:rPr lang="el-GR" dirty="0" err="1" smtClean="0"/>
              <a:t>Joules</a:t>
            </a:r>
            <a:r>
              <a:rPr lang="el-GR" dirty="0" smtClean="0"/>
              <a:t>, η ενέργεια μιας μπάλας του τένις που κινείται με 151 </a:t>
            </a:r>
            <a:r>
              <a:rPr lang="el-GR" dirty="0" err="1" smtClean="0"/>
              <a:t>km</a:t>
            </a:r>
            <a:r>
              <a:rPr lang="el-GR" dirty="0" smtClean="0"/>
              <a:t>/h). Καμιά μηχανή (</a:t>
            </a:r>
            <a:r>
              <a:rPr lang="el-GR" dirty="0" smtClean="0">
                <a:hlinkClick r:id="rId3" tooltip="Επιταχυντής σωματίων"/>
              </a:rPr>
              <a:t>επιταχυντής</a:t>
            </a:r>
            <a:r>
              <a:rPr lang="el-GR" dirty="0" smtClean="0"/>
              <a:t>) κατασκευασμένη από τον άνθρωπο στη Γη, προς το παρόν, δεν μπορεί να επιταχύνει κάποιο σωμάτιο σε τόσο υψηλές ενέργειες.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429256" y="4591494"/>
            <a:ext cx="2302199" cy="2266506"/>
          </a:xfrm>
          <a:prstGeom prst="rect">
            <a:avLst/>
          </a:prstGeom>
          <a:noFill/>
          <a:ln w="9525">
            <a:noFill/>
            <a:miter lim="800000"/>
            <a:headEnd/>
            <a:tailEnd/>
          </a:ln>
          <a:effectLst/>
        </p:spPr>
      </p:pic>
      <p:sp>
        <p:nvSpPr>
          <p:cNvPr id="5" name="4 - TextBox"/>
          <p:cNvSpPr txBox="1"/>
          <p:nvPr/>
        </p:nvSpPr>
        <p:spPr>
          <a:xfrm>
            <a:off x="0" y="0"/>
            <a:ext cx="4572032" cy="523220"/>
          </a:xfrm>
          <a:prstGeom prst="rect">
            <a:avLst/>
          </a:prstGeom>
          <a:noFill/>
        </p:spPr>
        <p:txBody>
          <a:bodyPr wrap="square" rtlCol="0">
            <a:spAutoFit/>
          </a:bodyPr>
          <a:lstStyle/>
          <a:p>
            <a:r>
              <a:rPr lang="el-GR" sz="2800" b="1" dirty="0" smtClean="0"/>
              <a:t>ΑΣΤΕΡΑΣ  - ΑΠΛΑΝΗΣ</a:t>
            </a:r>
            <a:endParaRPr lang="en-US" sz="2800" b="1" dirty="0"/>
          </a:p>
        </p:txBody>
      </p:sp>
      <p:pic>
        <p:nvPicPr>
          <p:cNvPr id="3075" name="Picture 3"/>
          <p:cNvPicPr>
            <a:picLocks noChangeAspect="1" noChangeArrowheads="1"/>
          </p:cNvPicPr>
          <p:nvPr/>
        </p:nvPicPr>
        <p:blipFill>
          <a:blip r:embed="rId3"/>
          <a:srcRect/>
          <a:stretch>
            <a:fillRect/>
          </a:stretch>
        </p:blipFill>
        <p:spPr bwMode="auto">
          <a:xfrm>
            <a:off x="4095750" y="0"/>
            <a:ext cx="5048250" cy="3676650"/>
          </a:xfrm>
          <a:prstGeom prst="rect">
            <a:avLst/>
          </a:prstGeom>
          <a:noFill/>
          <a:ln w="9525">
            <a:noFill/>
            <a:miter lim="800000"/>
            <a:headEnd/>
            <a:tailEnd/>
          </a:ln>
          <a:effectLst/>
        </p:spPr>
      </p:pic>
      <p:sp>
        <p:nvSpPr>
          <p:cNvPr id="6" name="5 - TextBox"/>
          <p:cNvSpPr txBox="1"/>
          <p:nvPr/>
        </p:nvSpPr>
        <p:spPr>
          <a:xfrm>
            <a:off x="7429520" y="3286124"/>
            <a:ext cx="1857388" cy="954107"/>
          </a:xfrm>
          <a:prstGeom prst="rect">
            <a:avLst/>
          </a:prstGeom>
          <a:noFill/>
        </p:spPr>
        <p:txBody>
          <a:bodyPr wrap="square" rtlCol="0">
            <a:spAutoFit/>
          </a:bodyPr>
          <a:lstStyle/>
          <a:p>
            <a:r>
              <a:rPr lang="el-GR" sz="2800" b="1" dirty="0" smtClean="0">
                <a:solidFill>
                  <a:srgbClr val="FF0000"/>
                </a:solidFill>
              </a:rPr>
              <a:t>αστέρας νετρονίων</a:t>
            </a:r>
            <a:endParaRPr lang="en-US" sz="2800" b="1" dirty="0">
              <a:solidFill>
                <a:srgbClr val="FF0000"/>
              </a:solidFill>
            </a:endParaRPr>
          </a:p>
        </p:txBody>
      </p:sp>
      <p:sp>
        <p:nvSpPr>
          <p:cNvPr id="4" name="3 - Ορθογώνιο"/>
          <p:cNvSpPr/>
          <p:nvPr/>
        </p:nvSpPr>
        <p:spPr>
          <a:xfrm>
            <a:off x="0" y="1571612"/>
            <a:ext cx="4857752" cy="5262979"/>
          </a:xfrm>
          <a:prstGeom prst="rect">
            <a:avLst/>
          </a:prstGeom>
        </p:spPr>
        <p:txBody>
          <a:bodyPr wrap="square">
            <a:spAutoFit/>
          </a:bodyPr>
          <a:lstStyle/>
          <a:p>
            <a:r>
              <a:rPr lang="el-GR" sz="2800" dirty="0" smtClean="0"/>
              <a:t>Γενικά οι αστέρες διακρίνονται ανάλογα του μεγέθους τους σε </a:t>
            </a:r>
            <a:r>
              <a:rPr lang="el-GR" sz="2800" b="1" dirty="0" smtClean="0">
                <a:hlinkClick r:id="rId4" tooltip="Γίγαντας αστέρας"/>
              </a:rPr>
              <a:t>αστέρες γίγαντες</a:t>
            </a:r>
            <a:r>
              <a:rPr lang="el-GR" sz="2800" dirty="0" smtClean="0"/>
              <a:t>, </a:t>
            </a:r>
            <a:r>
              <a:rPr lang="el-GR" sz="2800" b="1" dirty="0" err="1" smtClean="0">
                <a:hlinkClick r:id="rId5" tooltip="Υπεργίγαντας αστέρας"/>
              </a:rPr>
              <a:t>υπεργίγαντες</a:t>
            </a:r>
            <a:r>
              <a:rPr lang="el-GR" sz="2800" dirty="0" smtClean="0"/>
              <a:t> και </a:t>
            </a:r>
            <a:r>
              <a:rPr lang="el-GR" sz="2800" b="1" dirty="0" smtClean="0">
                <a:hlinkClick r:id="rId6" tooltip="Νάνος αστέρας"/>
              </a:rPr>
              <a:t>αστέρες νάνοι</a:t>
            </a:r>
            <a:endParaRPr lang="el-GR" sz="2800" b="1" dirty="0" smtClean="0"/>
          </a:p>
          <a:p>
            <a:pPr algn="ctr"/>
            <a:endParaRPr lang="el-GR" sz="2800" b="1" dirty="0" smtClean="0"/>
          </a:p>
          <a:p>
            <a:pPr algn="ctr"/>
            <a:endParaRPr lang="el-GR" sz="2800" b="1" dirty="0" smtClean="0"/>
          </a:p>
          <a:p>
            <a:r>
              <a:rPr lang="el-GR" sz="2800" dirty="0" smtClean="0"/>
              <a:t>Από τους μεγαλύτερους γνωστούς αστέρες είναι ο </a:t>
            </a:r>
            <a:r>
              <a:rPr lang="el-GR" sz="2800" dirty="0" err="1" smtClean="0">
                <a:hlinkClick r:id="rId7" tooltip="Μπετελγκέζ"/>
              </a:rPr>
              <a:t>Μπετελγκέζ</a:t>
            </a:r>
            <a:r>
              <a:rPr lang="el-GR" sz="2800" dirty="0" smtClean="0"/>
              <a:t> και ο </a:t>
            </a:r>
            <a:r>
              <a:rPr lang="el-GR" sz="2800" dirty="0" err="1" smtClean="0">
                <a:hlinkClick r:id="rId8" tooltip="Αντάρης"/>
              </a:rPr>
              <a:t>Αντάρης</a:t>
            </a:r>
            <a:r>
              <a:rPr lang="el-GR" sz="2800" dirty="0" smtClean="0"/>
              <a:t>, είναι περίπου 800 φορές μεγαλύτεροι  από τον ήλιο. </a:t>
            </a:r>
            <a:endParaRPr lang="el-G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786314" y="0"/>
            <a:ext cx="4357686" cy="1938992"/>
          </a:xfrm>
          <a:prstGeom prst="rect">
            <a:avLst/>
          </a:prstGeom>
        </p:spPr>
        <p:txBody>
          <a:bodyPr wrap="square">
            <a:spAutoFit/>
          </a:bodyPr>
          <a:lstStyle/>
          <a:p>
            <a:r>
              <a:rPr lang="el-GR" sz="2400" dirty="0" smtClean="0"/>
              <a:t>Τα αστέρια στο σύμπαν είναι πάρα …πάρα πολλά.</a:t>
            </a:r>
          </a:p>
          <a:p>
            <a:r>
              <a:rPr lang="el-GR" sz="2400" dirty="0" smtClean="0"/>
              <a:t> Περίπου είναι 10</a:t>
            </a:r>
            <a:r>
              <a:rPr lang="el-GR" sz="2400" baseline="30000" dirty="0" smtClean="0"/>
              <a:t>24</a:t>
            </a:r>
            <a:r>
              <a:rPr lang="el-GR" sz="2400" dirty="0" smtClean="0"/>
              <a:t> =1000000000000000000000000……αστέρια…</a:t>
            </a:r>
            <a:endParaRPr lang="el-GR" sz="2400" baseline="30000" dirty="0"/>
          </a:p>
        </p:txBody>
      </p:sp>
      <p:sp>
        <p:nvSpPr>
          <p:cNvPr id="3" name="2 - Ορθογώνιο"/>
          <p:cNvSpPr/>
          <p:nvPr/>
        </p:nvSpPr>
        <p:spPr>
          <a:xfrm>
            <a:off x="1071538" y="3714752"/>
            <a:ext cx="6143668" cy="1569660"/>
          </a:xfrm>
          <a:prstGeom prst="rect">
            <a:avLst/>
          </a:prstGeom>
        </p:spPr>
        <p:txBody>
          <a:bodyPr wrap="square">
            <a:spAutoFit/>
          </a:bodyPr>
          <a:lstStyle/>
          <a:p>
            <a:r>
              <a:rPr lang="el-GR" sz="2400" dirty="0" smtClean="0"/>
              <a:t>Οι</a:t>
            </a:r>
            <a:r>
              <a:rPr lang="en-US" sz="2400" dirty="0" smtClean="0"/>
              <a:t> </a:t>
            </a:r>
            <a:r>
              <a:rPr lang="el-GR" sz="2400" dirty="0" smtClean="0"/>
              <a:t> αποστάσεις</a:t>
            </a:r>
            <a:r>
              <a:rPr lang="en-US" sz="2400" dirty="0" smtClean="0"/>
              <a:t> </a:t>
            </a:r>
            <a:r>
              <a:rPr lang="el-GR" sz="2400" dirty="0" smtClean="0"/>
              <a:t>μεταξύ των αστέρων  είναι τεράστιες και δεν μπορούμε να τις μετρήσουμε   απ’ ευθείας  (αλλά  μόνο με</a:t>
            </a:r>
            <a:r>
              <a:rPr lang="en-US" sz="2400" dirty="0" smtClean="0"/>
              <a:t> </a:t>
            </a:r>
            <a:r>
              <a:rPr lang="el-GR" sz="2400" dirty="0" smtClean="0"/>
              <a:t>έμμεσους  </a:t>
            </a:r>
            <a:r>
              <a:rPr lang="el-GR" sz="2400" dirty="0" err="1" smtClean="0"/>
              <a:t>τρόπ</a:t>
            </a:r>
            <a:r>
              <a:rPr lang="en-US" sz="2400" dirty="0" smtClean="0"/>
              <a:t>o</a:t>
            </a:r>
            <a:r>
              <a:rPr lang="el-GR" sz="2400" dirty="0" err="1" smtClean="0"/>
              <a:t>υς</a:t>
            </a:r>
            <a:r>
              <a:rPr lang="el-GR" sz="2400" dirty="0" smtClean="0"/>
              <a:t>.) </a:t>
            </a:r>
            <a:endParaRPr lang="en-US" sz="2400" dirty="0"/>
          </a:p>
        </p:txBody>
      </p:sp>
      <p:sp>
        <p:nvSpPr>
          <p:cNvPr id="5" name="4 - Ορθογώνιο"/>
          <p:cNvSpPr/>
          <p:nvPr/>
        </p:nvSpPr>
        <p:spPr>
          <a:xfrm>
            <a:off x="142844" y="5786454"/>
            <a:ext cx="8286808" cy="830997"/>
          </a:xfrm>
          <a:prstGeom prst="rect">
            <a:avLst/>
          </a:prstGeom>
        </p:spPr>
        <p:txBody>
          <a:bodyPr wrap="square">
            <a:spAutoFit/>
          </a:bodyPr>
          <a:lstStyle/>
          <a:p>
            <a:r>
              <a:rPr lang="el-GR" sz="2400" dirty="0" smtClean="0"/>
              <a:t>Το κοντινότερο σε μας αστέρι, ο </a:t>
            </a:r>
            <a:r>
              <a:rPr lang="el-GR" sz="2400" dirty="0" smtClean="0">
                <a:hlinkClick r:id="rId2" tooltip="Εγγύτατος Κενταύρου"/>
              </a:rPr>
              <a:t>Εγγύτατος Κενταύρου</a:t>
            </a:r>
            <a:r>
              <a:rPr lang="el-GR" sz="2400" dirty="0" smtClean="0"/>
              <a:t>, βρίσκεται σε απόσταση 4*10</a:t>
            </a:r>
            <a:r>
              <a:rPr lang="el-GR" sz="2400" baseline="30000" dirty="0" smtClean="0"/>
              <a:t>13</a:t>
            </a:r>
            <a:r>
              <a:rPr lang="el-GR" sz="2400" dirty="0" smtClean="0"/>
              <a:t> </a:t>
            </a:r>
            <a:r>
              <a:rPr lang="en-US" sz="2400" dirty="0" smtClean="0"/>
              <a:t>km</a:t>
            </a:r>
            <a:endParaRPr lang="en-US" sz="2400" baseline="30000" dirty="0"/>
          </a:p>
        </p:txBody>
      </p:sp>
      <p:pic>
        <p:nvPicPr>
          <p:cNvPr id="4098" name="Picture 2"/>
          <p:cNvPicPr>
            <a:picLocks noChangeAspect="1" noChangeArrowheads="1"/>
          </p:cNvPicPr>
          <p:nvPr/>
        </p:nvPicPr>
        <p:blipFill>
          <a:blip r:embed="rId3"/>
          <a:srcRect/>
          <a:stretch>
            <a:fillRect/>
          </a:stretch>
        </p:blipFill>
        <p:spPr bwMode="auto">
          <a:xfrm>
            <a:off x="0" y="642918"/>
            <a:ext cx="4962525" cy="3019425"/>
          </a:xfrm>
          <a:prstGeom prst="rect">
            <a:avLst/>
          </a:prstGeom>
          <a:noFill/>
          <a:ln w="9525">
            <a:noFill/>
            <a:miter lim="800000"/>
            <a:headEnd/>
            <a:tailEnd/>
          </a:ln>
          <a:effectLst/>
        </p:spPr>
      </p:pic>
      <p:sp>
        <p:nvSpPr>
          <p:cNvPr id="6" name="5 - TextBox"/>
          <p:cNvSpPr txBox="1"/>
          <p:nvPr/>
        </p:nvSpPr>
        <p:spPr>
          <a:xfrm>
            <a:off x="0" y="0"/>
            <a:ext cx="4572032" cy="523220"/>
          </a:xfrm>
          <a:prstGeom prst="rect">
            <a:avLst/>
          </a:prstGeom>
          <a:noFill/>
        </p:spPr>
        <p:txBody>
          <a:bodyPr wrap="square" rtlCol="0">
            <a:spAutoFit/>
          </a:bodyPr>
          <a:lstStyle/>
          <a:p>
            <a:r>
              <a:rPr lang="el-GR" sz="2800" b="1" dirty="0" smtClean="0"/>
              <a:t>ΑΣΤΕΡΑΣ  - ΑΠΛΑΝΗΣ</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152525"/>
            <a:ext cx="6467475" cy="5705475"/>
          </a:xfrm>
          <a:prstGeom prst="rect">
            <a:avLst/>
          </a:prstGeom>
          <a:noFill/>
          <a:ln w="9525">
            <a:noFill/>
            <a:miter lim="800000"/>
            <a:headEnd/>
            <a:tailEnd/>
          </a:ln>
          <a:effectLst/>
        </p:spPr>
      </p:pic>
      <p:sp>
        <p:nvSpPr>
          <p:cNvPr id="5" name="1 - Τίτλος"/>
          <p:cNvSpPr>
            <a:spLocks noGrp="1"/>
          </p:cNvSpPr>
          <p:nvPr>
            <p:ph type="title"/>
          </p:nvPr>
        </p:nvSpPr>
        <p:spPr>
          <a:xfrm>
            <a:off x="0" y="0"/>
            <a:ext cx="6500826" cy="785794"/>
          </a:xfrm>
        </p:spPr>
        <p:txBody>
          <a:bodyPr>
            <a:normAutofit/>
          </a:bodyPr>
          <a:lstStyle/>
          <a:p>
            <a:r>
              <a:rPr lang="el-GR" sz="2800" b="1" dirty="0" smtClean="0">
                <a:solidFill>
                  <a:srgbClr val="FF0000"/>
                </a:solidFill>
              </a:rPr>
              <a:t>Άλλα…  πλανητικά    συστήματα</a:t>
            </a:r>
            <a:endParaRPr lang="en-US" sz="2800" b="1" dirty="0">
              <a:solidFill>
                <a:srgbClr val="FF0000"/>
              </a:solidFill>
            </a:endParaRPr>
          </a:p>
        </p:txBody>
      </p:sp>
      <p:cxnSp>
        <p:nvCxnSpPr>
          <p:cNvPr id="4" name="3 - Ευθύγραμμο βέλος σύνδεσης"/>
          <p:cNvCxnSpPr/>
          <p:nvPr/>
        </p:nvCxnSpPr>
        <p:spPr>
          <a:xfrm flipV="1">
            <a:off x="1285852" y="928670"/>
            <a:ext cx="5572164" cy="20002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6858016" y="714356"/>
            <a:ext cx="1428760" cy="369332"/>
          </a:xfrm>
          <a:prstGeom prst="rect">
            <a:avLst/>
          </a:prstGeom>
          <a:noFill/>
        </p:spPr>
        <p:txBody>
          <a:bodyPr wrap="square" rtlCol="0">
            <a:spAutoFit/>
          </a:bodyPr>
          <a:lstStyle/>
          <a:p>
            <a:r>
              <a:rPr lang="el-GR" dirty="0" smtClean="0"/>
              <a:t>αστέρας</a:t>
            </a:r>
            <a:endParaRPr lang="el-GR" dirty="0"/>
          </a:p>
        </p:txBody>
      </p:sp>
      <p:cxnSp>
        <p:nvCxnSpPr>
          <p:cNvPr id="8" name="7 - Ευθύγραμμο βέλος σύνδεσης"/>
          <p:cNvCxnSpPr/>
          <p:nvPr/>
        </p:nvCxnSpPr>
        <p:spPr>
          <a:xfrm flipV="1">
            <a:off x="4286248" y="3786190"/>
            <a:ext cx="2643206" cy="1428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7072330" y="3429000"/>
            <a:ext cx="2071670" cy="923330"/>
          </a:xfrm>
          <a:prstGeom prst="rect">
            <a:avLst/>
          </a:prstGeom>
          <a:noFill/>
        </p:spPr>
        <p:txBody>
          <a:bodyPr wrap="square" rtlCol="0">
            <a:spAutoFit/>
          </a:bodyPr>
          <a:lstStyle/>
          <a:p>
            <a:r>
              <a:rPr lang="el-GR" dirty="0" smtClean="0"/>
              <a:t>Πλανήτης που γυρίζει γύρω από τον αστέρα.</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14290"/>
            <a:ext cx="5500694" cy="923330"/>
          </a:xfrm>
          <a:prstGeom prst="rect">
            <a:avLst/>
          </a:prstGeom>
        </p:spPr>
        <p:txBody>
          <a:bodyPr wrap="square">
            <a:spAutoFit/>
          </a:bodyPr>
          <a:lstStyle/>
          <a:p>
            <a:r>
              <a:rPr lang="el-GR" dirty="0" smtClean="0"/>
              <a:t>Όταν ένας αστέρας μικρής ή μεσαίας μάζας «πεθαίνει» τότε  γίνεται μια έκρηξη και στη θέση του δημιουργείται ένας  </a:t>
            </a:r>
            <a:r>
              <a:rPr lang="el-GR" b="1" dirty="0" smtClean="0"/>
              <a:t>λευκός </a:t>
            </a:r>
            <a:r>
              <a:rPr lang="el-GR" b="1" dirty="0" smtClean="0"/>
              <a:t>νάνος</a:t>
            </a:r>
            <a:r>
              <a:rPr lang="el-GR" dirty="0" smtClean="0"/>
              <a:t> (</a:t>
            </a:r>
            <a:r>
              <a:rPr lang="el-GR" i="1" dirty="0" err="1" smtClean="0"/>
              <a:t>white</a:t>
            </a:r>
            <a:r>
              <a:rPr lang="el-GR" i="1" dirty="0" smtClean="0"/>
              <a:t> </a:t>
            </a:r>
            <a:r>
              <a:rPr lang="el-GR" i="1" dirty="0" err="1" smtClean="0"/>
              <a:t>dwarf</a:t>
            </a:r>
            <a:r>
              <a:rPr lang="el-GR" dirty="0" smtClean="0"/>
              <a:t>)</a:t>
            </a:r>
            <a:endParaRPr lang="el-GR" dirty="0"/>
          </a:p>
        </p:txBody>
      </p:sp>
      <p:sp>
        <p:nvSpPr>
          <p:cNvPr id="5" name="4 - Ορθογώνιο"/>
          <p:cNvSpPr/>
          <p:nvPr/>
        </p:nvSpPr>
        <p:spPr>
          <a:xfrm>
            <a:off x="0" y="3571876"/>
            <a:ext cx="8358214" cy="1200329"/>
          </a:xfrm>
          <a:prstGeom prst="rect">
            <a:avLst/>
          </a:prstGeom>
        </p:spPr>
        <p:txBody>
          <a:bodyPr wrap="square">
            <a:spAutoFit/>
          </a:bodyPr>
          <a:lstStyle/>
          <a:p>
            <a:r>
              <a:rPr lang="el-GR" dirty="0" smtClean="0"/>
              <a:t>Ο λευκός νάνος είναι ένα τόσο </a:t>
            </a:r>
            <a:r>
              <a:rPr lang="el-GR" dirty="0" smtClean="0"/>
              <a:t>πυκνό και </a:t>
            </a:r>
            <a:r>
              <a:rPr lang="el-GR" dirty="0" smtClean="0"/>
              <a:t>θερμό σώμα </a:t>
            </a:r>
            <a:r>
              <a:rPr lang="el-GR" dirty="0" smtClean="0"/>
              <a:t>(η αρχική </a:t>
            </a:r>
            <a:r>
              <a:rPr lang="el-GR" dirty="0" smtClean="0">
                <a:hlinkClick r:id="rId2" tooltip="Θερμοκρασία"/>
              </a:rPr>
              <a:t>θερμοκρασία</a:t>
            </a:r>
            <a:r>
              <a:rPr lang="el-GR" dirty="0" smtClean="0"/>
              <a:t> αγγίζει τις 100 χιλιάδες βαθμούς), ώστε η ψύξη του από τις τυπικές αστρικές θερμοκρασίες να χρειάζεται πολλές δεκάδες δισεκατομμύρια γήινα χρόνια, διάρκεια μεγαλύτερη από την ηλικία του </a:t>
            </a:r>
            <a:r>
              <a:rPr lang="el-GR" dirty="0" smtClean="0">
                <a:hlinkClick r:id="rId3" tooltip="Σύμπαν"/>
              </a:rPr>
              <a:t>Σύμπαντος</a:t>
            </a:r>
            <a:endParaRPr lang="el-GR" dirty="0"/>
          </a:p>
        </p:txBody>
      </p:sp>
      <p:pic>
        <p:nvPicPr>
          <p:cNvPr id="14" name="Picture 1"/>
          <p:cNvPicPr>
            <a:picLocks noChangeAspect="1" noChangeArrowheads="1"/>
          </p:cNvPicPr>
          <p:nvPr/>
        </p:nvPicPr>
        <p:blipFill>
          <a:blip r:embed="rId4"/>
          <a:srcRect/>
          <a:stretch>
            <a:fillRect/>
          </a:stretch>
        </p:blipFill>
        <p:spPr bwMode="auto">
          <a:xfrm>
            <a:off x="6215074" y="714356"/>
            <a:ext cx="2514600" cy="1828800"/>
          </a:xfrm>
          <a:prstGeom prst="rect">
            <a:avLst/>
          </a:prstGeom>
          <a:noFill/>
          <a:ln w="9525">
            <a:noFill/>
            <a:miter lim="800000"/>
            <a:headEnd/>
            <a:tailEnd/>
          </a:ln>
          <a:effectLst/>
        </p:spPr>
      </p:pic>
      <p:sp>
        <p:nvSpPr>
          <p:cNvPr id="15" name="14 - Ορθογώνιο"/>
          <p:cNvSpPr/>
          <p:nvPr/>
        </p:nvSpPr>
        <p:spPr>
          <a:xfrm>
            <a:off x="6786578" y="2500306"/>
            <a:ext cx="1530034" cy="369332"/>
          </a:xfrm>
          <a:prstGeom prst="rect">
            <a:avLst/>
          </a:prstGeom>
        </p:spPr>
        <p:txBody>
          <a:bodyPr wrap="none">
            <a:spAutoFit/>
          </a:bodyPr>
          <a:lstStyle/>
          <a:p>
            <a:r>
              <a:rPr lang="el-GR" b="1" dirty="0" smtClean="0"/>
              <a:t>λευκός νάνος</a:t>
            </a:r>
            <a:r>
              <a:rPr lang="el-GR" dirty="0" smtClean="0"/>
              <a:t> </a:t>
            </a:r>
            <a:endParaRPr lang="el-GR" dirty="0"/>
          </a:p>
        </p:txBody>
      </p:sp>
      <p:sp>
        <p:nvSpPr>
          <p:cNvPr id="17" name="16 - Ορθογώνιο"/>
          <p:cNvSpPr/>
          <p:nvPr/>
        </p:nvSpPr>
        <p:spPr>
          <a:xfrm>
            <a:off x="357158" y="1357298"/>
            <a:ext cx="4572000" cy="923330"/>
          </a:xfrm>
          <a:prstGeom prst="rect">
            <a:avLst/>
          </a:prstGeom>
        </p:spPr>
        <p:txBody>
          <a:bodyPr>
            <a:spAutoFit/>
          </a:bodyPr>
          <a:lstStyle/>
          <a:p>
            <a:r>
              <a:rPr lang="el-GR" dirty="0" smtClean="0"/>
              <a:t>Οι λευκοί νάνοι είναι το ένα από τα τρία είδη «αστρικών πτωμάτων» (τα άλλα δύο είναι οι </a:t>
            </a:r>
            <a:r>
              <a:rPr lang="el-GR" dirty="0" smtClean="0">
                <a:hlinkClick r:id="rId5" tooltip="Αστέρας νετρονίων"/>
              </a:rPr>
              <a:t>αστέρες νετρονίων</a:t>
            </a:r>
            <a:r>
              <a:rPr lang="el-GR" dirty="0" smtClean="0"/>
              <a:t> και οι </a:t>
            </a:r>
            <a:r>
              <a:rPr lang="el-GR" dirty="0" smtClean="0">
                <a:hlinkClick r:id="rId6" tooltip="Μαύρη τρύπα"/>
              </a:rPr>
              <a:t>μαύρες τρύπες</a:t>
            </a:r>
            <a:r>
              <a:rPr lang="el-GR" dirty="0" smtClean="0"/>
              <a:t>). </a:t>
            </a:r>
            <a:endParaRPr lang="el-GR" dirty="0"/>
          </a:p>
        </p:txBody>
      </p:sp>
      <p:sp>
        <p:nvSpPr>
          <p:cNvPr id="9" name="8 - TextBox"/>
          <p:cNvSpPr txBox="1"/>
          <p:nvPr/>
        </p:nvSpPr>
        <p:spPr>
          <a:xfrm>
            <a:off x="1000100" y="5429264"/>
            <a:ext cx="7143800" cy="923330"/>
          </a:xfrm>
          <a:prstGeom prst="rect">
            <a:avLst/>
          </a:prstGeom>
          <a:noFill/>
        </p:spPr>
        <p:txBody>
          <a:bodyPr wrap="square" rtlCol="0">
            <a:spAutoFit/>
          </a:bodyPr>
          <a:lstStyle/>
          <a:p>
            <a:r>
              <a:rPr lang="el-GR" dirty="0" smtClean="0"/>
              <a:t>	Στους λευκούς νάνους δεν συμβαίνουν πυρηνικές αντιδράσεις (δηλαδή …. δεν ενώνονται πρωτόνια, νετρόνια για το σχηματισμό καινούριων πυρήνων καινούριων ατόμων)</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57158" y="4929198"/>
            <a:ext cx="8001056" cy="1477328"/>
          </a:xfrm>
          <a:prstGeom prst="rect">
            <a:avLst/>
          </a:prstGeom>
        </p:spPr>
        <p:txBody>
          <a:bodyPr wrap="square">
            <a:spAutoFit/>
          </a:bodyPr>
          <a:lstStyle/>
          <a:p>
            <a:r>
              <a:rPr lang="el-GR" dirty="0" smtClean="0"/>
              <a:t>Και αστέρες με μεγαλύτερη μάζα από 1,44 ηλιακή, μέχρι και 8 ηλιακές μάζες, δίνουν λευκούς νάνους, αφού το μεγαλύτερο μέρος της ύλης τους εκτινάσσεται μακριά κατά τον θάνατό τους. Ο πλησιέστερος στη Γη λευκός νάνος (και με το φωτεινότερο </a:t>
            </a:r>
            <a:r>
              <a:rPr lang="el-GR" dirty="0" smtClean="0">
                <a:hlinkClick r:id="rId2" tooltip="Φαινόμενο μέγεθος"/>
              </a:rPr>
              <a:t>φαινόμενο μέγεθος</a:t>
            </a:r>
            <a:r>
              <a:rPr lang="el-GR" dirty="0" smtClean="0"/>
              <a:t>, 8,44) είναι ο συνοδός του </a:t>
            </a:r>
            <a:r>
              <a:rPr lang="el-GR" dirty="0" smtClean="0">
                <a:hlinkClick r:id="rId3" tooltip="Σείριος"/>
              </a:rPr>
              <a:t>Σειρίου</a:t>
            </a:r>
            <a:r>
              <a:rPr lang="el-GR" dirty="0" smtClean="0"/>
              <a:t>, γνωστός ως </a:t>
            </a:r>
            <a:r>
              <a:rPr lang="el-GR" b="1" dirty="0" smtClean="0"/>
              <a:t>Σείριος Β</a:t>
            </a:r>
            <a:r>
              <a:rPr lang="el-GR" dirty="0" smtClean="0"/>
              <a:t>, σε απόσταση από εμάς 8,56 </a:t>
            </a:r>
            <a:r>
              <a:rPr lang="el-GR" dirty="0" smtClean="0">
                <a:hlinkClick r:id="rId4" tooltip="Έτος φωτός"/>
              </a:rPr>
              <a:t>έτη φωτός</a:t>
            </a:r>
            <a:r>
              <a:rPr lang="el-GR" dirty="0" smtClean="0"/>
              <a:t>. </a:t>
            </a:r>
            <a:endParaRPr lang="el-GR" dirty="0"/>
          </a:p>
        </p:txBody>
      </p:sp>
      <p:pic>
        <p:nvPicPr>
          <p:cNvPr id="14" name="Picture 1"/>
          <p:cNvPicPr>
            <a:picLocks noChangeAspect="1" noChangeArrowheads="1"/>
          </p:cNvPicPr>
          <p:nvPr/>
        </p:nvPicPr>
        <p:blipFill>
          <a:blip r:embed="rId5"/>
          <a:srcRect/>
          <a:stretch>
            <a:fillRect/>
          </a:stretch>
        </p:blipFill>
        <p:spPr bwMode="auto">
          <a:xfrm>
            <a:off x="6215074" y="714356"/>
            <a:ext cx="2514600" cy="1828800"/>
          </a:xfrm>
          <a:prstGeom prst="rect">
            <a:avLst/>
          </a:prstGeom>
          <a:noFill/>
          <a:ln w="9525">
            <a:noFill/>
            <a:miter lim="800000"/>
            <a:headEnd/>
            <a:tailEnd/>
          </a:ln>
          <a:effectLst/>
        </p:spPr>
      </p:pic>
      <p:sp>
        <p:nvSpPr>
          <p:cNvPr id="15" name="14 - Ορθογώνιο"/>
          <p:cNvSpPr/>
          <p:nvPr/>
        </p:nvSpPr>
        <p:spPr>
          <a:xfrm>
            <a:off x="6786578" y="2500306"/>
            <a:ext cx="1530034" cy="369332"/>
          </a:xfrm>
          <a:prstGeom prst="rect">
            <a:avLst/>
          </a:prstGeom>
        </p:spPr>
        <p:txBody>
          <a:bodyPr wrap="none">
            <a:spAutoFit/>
          </a:bodyPr>
          <a:lstStyle/>
          <a:p>
            <a:r>
              <a:rPr lang="el-GR" b="1" dirty="0" smtClean="0"/>
              <a:t>λευκός νάνος</a:t>
            </a:r>
            <a:r>
              <a:rPr lang="el-GR" dirty="0" smtClean="0"/>
              <a:t> </a:t>
            </a:r>
            <a:endParaRPr lang="el-GR" dirty="0"/>
          </a:p>
        </p:txBody>
      </p:sp>
      <p:sp>
        <p:nvSpPr>
          <p:cNvPr id="18" name="17 - Ορθογώνιο"/>
          <p:cNvSpPr/>
          <p:nvPr/>
        </p:nvSpPr>
        <p:spPr>
          <a:xfrm>
            <a:off x="142844" y="2857496"/>
            <a:ext cx="7786742" cy="646331"/>
          </a:xfrm>
          <a:prstGeom prst="rect">
            <a:avLst/>
          </a:prstGeom>
        </p:spPr>
        <p:txBody>
          <a:bodyPr wrap="square">
            <a:spAutoFit/>
          </a:bodyPr>
          <a:lstStyle/>
          <a:p>
            <a:r>
              <a:rPr lang="el-GR" dirty="0" smtClean="0"/>
              <a:t>Ο </a:t>
            </a:r>
            <a:r>
              <a:rPr lang="el-GR" dirty="0" smtClean="0">
                <a:hlinkClick r:id="rId6" tooltip="Ήλιος"/>
              </a:rPr>
              <a:t>Ήλιος</a:t>
            </a:r>
            <a:r>
              <a:rPr lang="el-GR" dirty="0" smtClean="0"/>
              <a:t> μας θα μετατραπεί (για την ακρίβεια τα εσωτερικά του στρώματα) σε έναν λευκό νάνο σε περίπου πέντε δισεκατομμύρια χρόνια. </a:t>
            </a:r>
            <a:endParaRPr lang="el-GR" dirty="0"/>
          </a:p>
        </p:txBody>
      </p:sp>
      <p:pic>
        <p:nvPicPr>
          <p:cNvPr id="19" name="Picture 2"/>
          <p:cNvPicPr>
            <a:picLocks noChangeAspect="1" noChangeArrowheads="1"/>
          </p:cNvPicPr>
          <p:nvPr/>
        </p:nvPicPr>
        <p:blipFill>
          <a:blip r:embed="rId7"/>
          <a:srcRect/>
          <a:stretch>
            <a:fillRect/>
          </a:stretch>
        </p:blipFill>
        <p:spPr bwMode="auto">
          <a:xfrm>
            <a:off x="571472" y="428604"/>
            <a:ext cx="2291440" cy="2166279"/>
          </a:xfrm>
          <a:prstGeom prst="rect">
            <a:avLst/>
          </a:prstGeom>
          <a:noFill/>
          <a:ln w="9525">
            <a:noFill/>
            <a:miter lim="800000"/>
            <a:headEnd/>
            <a:tailEnd/>
          </a:ln>
          <a:effectLst/>
        </p:spPr>
      </p:pic>
      <p:cxnSp>
        <p:nvCxnSpPr>
          <p:cNvPr id="20" name="19 - Ευθύγραμμο βέλος σύνδεσης"/>
          <p:cNvCxnSpPr/>
          <p:nvPr/>
        </p:nvCxnSpPr>
        <p:spPr>
          <a:xfrm flipV="1">
            <a:off x="3071802" y="1500174"/>
            <a:ext cx="2857520" cy="1428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428604"/>
            <a:ext cx="4572000" cy="1477328"/>
          </a:xfrm>
          <a:prstGeom prst="rect">
            <a:avLst/>
          </a:prstGeom>
        </p:spPr>
        <p:txBody>
          <a:bodyPr>
            <a:spAutoFit/>
          </a:bodyPr>
          <a:lstStyle/>
          <a:p>
            <a:r>
              <a:rPr lang="el-GR" dirty="0" smtClean="0"/>
              <a:t>Ο μέσος λευκός νάνος έχει περίπου τη μισή </a:t>
            </a:r>
            <a:r>
              <a:rPr lang="el-GR" dirty="0" smtClean="0">
                <a:hlinkClick r:id="rId2" tooltip="Μάζα"/>
              </a:rPr>
              <a:t>μάζα</a:t>
            </a:r>
            <a:r>
              <a:rPr lang="el-GR" dirty="0" smtClean="0"/>
              <a:t> του </a:t>
            </a:r>
            <a:r>
              <a:rPr lang="el-GR" dirty="0" smtClean="0">
                <a:hlinkClick r:id="rId3" tooltip="Ήλιος"/>
              </a:rPr>
              <a:t>Ήλιου</a:t>
            </a:r>
            <a:r>
              <a:rPr lang="el-GR" dirty="0" smtClean="0"/>
              <a:t>, πράγμα που σημαίνει ότι, αφού έχει τη διάμετρο της </a:t>
            </a:r>
            <a:r>
              <a:rPr lang="el-GR" dirty="0" smtClean="0">
                <a:hlinkClick r:id="rId4" tooltip="Γη"/>
              </a:rPr>
              <a:t>Γης</a:t>
            </a:r>
            <a:r>
              <a:rPr lang="el-GR" dirty="0" smtClean="0"/>
              <a:t>, η μέση </a:t>
            </a:r>
            <a:r>
              <a:rPr lang="el-GR" dirty="0" smtClean="0">
                <a:hlinkClick r:id="rId5" tooltip="Πυκνότητα"/>
              </a:rPr>
              <a:t>πυκνότητα</a:t>
            </a:r>
            <a:r>
              <a:rPr lang="el-GR" dirty="0" smtClean="0"/>
              <a:t> της ύλης του ανέρχεται σε 10</a:t>
            </a:r>
            <a:r>
              <a:rPr lang="el-GR" baseline="30000" dirty="0" smtClean="0"/>
              <a:t>6</a:t>
            </a:r>
            <a:r>
              <a:rPr lang="el-GR" dirty="0" smtClean="0"/>
              <a:t> γραμμάρια ανά </a:t>
            </a:r>
            <a:r>
              <a:rPr lang="el-GR" dirty="0" smtClean="0">
                <a:hlinkClick r:id="rId6" tooltip="Κυβικό εκατοστό"/>
              </a:rPr>
              <a:t>κυβικό εκατοστό</a:t>
            </a:r>
            <a:r>
              <a:rPr lang="el-GR" dirty="0" smtClean="0"/>
              <a:t>. </a:t>
            </a:r>
            <a:endParaRPr lang="el-GR" dirty="0"/>
          </a:p>
        </p:txBody>
      </p:sp>
      <p:pic>
        <p:nvPicPr>
          <p:cNvPr id="4097" name="Picture 1"/>
          <p:cNvPicPr>
            <a:picLocks noChangeAspect="1" noChangeArrowheads="1"/>
          </p:cNvPicPr>
          <p:nvPr/>
        </p:nvPicPr>
        <p:blipFill>
          <a:blip r:embed="rId7"/>
          <a:srcRect/>
          <a:stretch>
            <a:fillRect/>
          </a:stretch>
        </p:blipFill>
        <p:spPr bwMode="auto">
          <a:xfrm>
            <a:off x="6429388" y="142852"/>
            <a:ext cx="2514600" cy="1828800"/>
          </a:xfrm>
          <a:prstGeom prst="rect">
            <a:avLst/>
          </a:prstGeom>
          <a:noFill/>
          <a:ln w="9525">
            <a:noFill/>
            <a:miter lim="800000"/>
            <a:headEnd/>
            <a:tailEnd/>
          </a:ln>
          <a:effectLst/>
        </p:spPr>
      </p:pic>
      <p:sp>
        <p:nvSpPr>
          <p:cNvPr id="6" name="5 - TextBox"/>
          <p:cNvSpPr txBox="1"/>
          <p:nvPr/>
        </p:nvSpPr>
        <p:spPr>
          <a:xfrm>
            <a:off x="6786578" y="2000240"/>
            <a:ext cx="1928826" cy="369332"/>
          </a:xfrm>
          <a:prstGeom prst="rect">
            <a:avLst/>
          </a:prstGeom>
          <a:noFill/>
        </p:spPr>
        <p:txBody>
          <a:bodyPr wrap="square" rtlCol="0">
            <a:spAutoFit/>
          </a:bodyPr>
          <a:lstStyle/>
          <a:p>
            <a:r>
              <a:rPr lang="el-GR" b="1" dirty="0" smtClean="0"/>
              <a:t>Λευκός νάνος</a:t>
            </a:r>
            <a:endParaRPr lang="el-GR" b="1" dirty="0"/>
          </a:p>
        </p:txBody>
      </p:sp>
      <p:sp>
        <p:nvSpPr>
          <p:cNvPr id="7" name="6 - Ορθογώνιο"/>
          <p:cNvSpPr/>
          <p:nvPr/>
        </p:nvSpPr>
        <p:spPr>
          <a:xfrm>
            <a:off x="142844" y="2714620"/>
            <a:ext cx="8286808" cy="1477328"/>
          </a:xfrm>
          <a:prstGeom prst="rect">
            <a:avLst/>
          </a:prstGeom>
        </p:spPr>
        <p:txBody>
          <a:bodyPr wrap="square">
            <a:spAutoFit/>
          </a:bodyPr>
          <a:lstStyle/>
          <a:p>
            <a:r>
              <a:rPr lang="el-GR" dirty="0" smtClean="0"/>
              <a:t>Η χημική σύσταση ενός λευκού νάνου εξαρτάται από τη μάζα του. </a:t>
            </a:r>
            <a:endParaRPr lang="el-GR" dirty="0" smtClean="0"/>
          </a:p>
          <a:p>
            <a:r>
              <a:rPr lang="el-GR" dirty="0" smtClean="0"/>
              <a:t>Αν </a:t>
            </a:r>
            <a:r>
              <a:rPr lang="el-GR" dirty="0" smtClean="0"/>
              <a:t>ο αστέρας από τον οποίο προέρχεται ήταν αρκετά </a:t>
            </a:r>
            <a:r>
              <a:rPr lang="el-GR" dirty="0" smtClean="0"/>
              <a:t>μεγαλύτερος από τον δικό μας   Ήλιο , </a:t>
            </a:r>
            <a:r>
              <a:rPr lang="el-GR" dirty="0" smtClean="0"/>
              <a:t>τότε θα σχηματίσει κατά τον θάνατό του με </a:t>
            </a:r>
            <a:r>
              <a:rPr lang="el-GR" dirty="0" smtClean="0">
                <a:hlinkClick r:id="rId8" tooltip="Πυρηνική σύντηξη"/>
              </a:rPr>
              <a:t>πυρηνική σύντηξη</a:t>
            </a:r>
            <a:r>
              <a:rPr lang="el-GR" dirty="0" smtClean="0"/>
              <a:t> </a:t>
            </a:r>
            <a:r>
              <a:rPr lang="el-GR" dirty="0" smtClean="0">
                <a:hlinkClick r:id="rId9" tooltip="Μαγνήσιο"/>
              </a:rPr>
              <a:t>μαγνήσιο</a:t>
            </a:r>
            <a:r>
              <a:rPr lang="el-GR" dirty="0" smtClean="0"/>
              <a:t>, </a:t>
            </a:r>
            <a:r>
              <a:rPr lang="el-GR" dirty="0" smtClean="0">
                <a:hlinkClick r:id="rId10" tooltip="Νέο"/>
              </a:rPr>
              <a:t>νέο</a:t>
            </a:r>
            <a:r>
              <a:rPr lang="el-GR" dirty="0" smtClean="0"/>
              <a:t> και (λιγότερο) </a:t>
            </a:r>
            <a:r>
              <a:rPr lang="el-GR" dirty="0" smtClean="0">
                <a:hlinkClick r:id="rId11" tooltip="Οξυγόνο"/>
              </a:rPr>
              <a:t>οξυγόνο</a:t>
            </a:r>
            <a:r>
              <a:rPr lang="el-GR" dirty="0" smtClean="0"/>
              <a:t> από πυρήνες </a:t>
            </a:r>
            <a:r>
              <a:rPr lang="el-GR" dirty="0" smtClean="0">
                <a:hlinkClick r:id="rId12" tooltip="Άνθρακας"/>
              </a:rPr>
              <a:t>άνθρακα</a:t>
            </a:r>
            <a:r>
              <a:rPr lang="el-GR" dirty="0" smtClean="0"/>
              <a:t> και ο λευκός νάνος θα περιέχει κυρίως αυτά τα στοιχεία ως προερχόμενος από τις κεντρικές περιοχές του αστέρα του. </a:t>
            </a:r>
            <a:endParaRPr lang="el-GR" dirty="0"/>
          </a:p>
        </p:txBody>
      </p:sp>
      <p:sp>
        <p:nvSpPr>
          <p:cNvPr id="8" name="7 - Ορθογώνιο"/>
          <p:cNvSpPr/>
          <p:nvPr/>
        </p:nvSpPr>
        <p:spPr>
          <a:xfrm>
            <a:off x="857224" y="4643446"/>
            <a:ext cx="7572428" cy="1754326"/>
          </a:xfrm>
          <a:prstGeom prst="rect">
            <a:avLst/>
          </a:prstGeom>
        </p:spPr>
        <p:txBody>
          <a:bodyPr wrap="square">
            <a:spAutoFit/>
          </a:bodyPr>
          <a:lstStyle/>
          <a:p>
            <a:r>
              <a:rPr lang="el-GR" dirty="0" smtClean="0"/>
              <a:t>Από την άλλη, ένας αστέρας με τη μάζα του Ήλιου δεν θα μπορέσει να συντήξει άνθρακα και θα παραγάγει έναν λευκό νάνο αποτελούμενο κυρίως από πυρήνες άνθρακα και οξυγόνου, ενώ ένας αστέρας με λιγότερη από τη μισή περίπου μάζα του Ήλιου δεν θα συντήξει ποτέ στη ζωή του ήλιο και συνεπώς θα αφήσει πίσω του έναν λευκό νάνο που θα αποτελείται κυρίως από πυρήνες ηλίου. </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dn.bbmd.gr/media/news/2022/06/16/1324171/main/space1.jpg"/>
          <p:cNvPicPr>
            <a:picLocks noChangeAspect="1" noChangeArrowheads="1"/>
          </p:cNvPicPr>
          <p:nvPr/>
        </p:nvPicPr>
        <p:blipFill>
          <a:blip r:embed="rId2"/>
          <a:srcRect/>
          <a:stretch>
            <a:fillRect/>
          </a:stretch>
        </p:blipFill>
        <p:spPr bwMode="auto">
          <a:xfrm>
            <a:off x="6171349" y="4000504"/>
            <a:ext cx="2972651" cy="1785950"/>
          </a:xfrm>
          <a:prstGeom prst="rect">
            <a:avLst/>
          </a:prstGeom>
          <a:noFill/>
        </p:spPr>
      </p:pic>
      <p:pic>
        <p:nvPicPr>
          <p:cNvPr id="5121" name="Picture 1"/>
          <p:cNvPicPr>
            <a:picLocks noChangeAspect="1" noChangeArrowheads="1"/>
          </p:cNvPicPr>
          <p:nvPr/>
        </p:nvPicPr>
        <p:blipFill>
          <a:blip r:embed="rId3"/>
          <a:srcRect/>
          <a:stretch>
            <a:fillRect/>
          </a:stretch>
        </p:blipFill>
        <p:spPr bwMode="auto">
          <a:xfrm>
            <a:off x="5929322" y="0"/>
            <a:ext cx="3025775" cy="1730375"/>
          </a:xfrm>
          <a:prstGeom prst="rect">
            <a:avLst/>
          </a:prstGeom>
          <a:noFill/>
          <a:ln w="9525">
            <a:noFill/>
            <a:miter lim="800000"/>
            <a:headEnd/>
            <a:tailEnd/>
          </a:ln>
          <a:effectLst/>
        </p:spPr>
      </p:pic>
      <p:sp>
        <p:nvSpPr>
          <p:cNvPr id="10" name="9 - TextBox"/>
          <p:cNvSpPr txBox="1"/>
          <p:nvPr/>
        </p:nvSpPr>
        <p:spPr>
          <a:xfrm>
            <a:off x="7072330" y="3643314"/>
            <a:ext cx="1428760" cy="369332"/>
          </a:xfrm>
          <a:prstGeom prst="rect">
            <a:avLst/>
          </a:prstGeom>
          <a:noFill/>
        </p:spPr>
        <p:txBody>
          <a:bodyPr wrap="square" rtlCol="0">
            <a:spAutoFit/>
          </a:bodyPr>
          <a:lstStyle/>
          <a:p>
            <a:r>
              <a:rPr lang="el-GR" b="1" dirty="0" smtClean="0"/>
              <a:t>Έκρηξη νόβα</a:t>
            </a:r>
            <a:endParaRPr lang="el-GR" b="1" dirty="0"/>
          </a:p>
        </p:txBody>
      </p:sp>
      <p:cxnSp>
        <p:nvCxnSpPr>
          <p:cNvPr id="11" name="10 - Ευθύγραμμο βέλος σύνδεσης"/>
          <p:cNvCxnSpPr/>
          <p:nvPr/>
        </p:nvCxnSpPr>
        <p:spPr>
          <a:xfrm rot="5400000">
            <a:off x="5500694" y="1928802"/>
            <a:ext cx="171451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785786" y="1000108"/>
            <a:ext cx="2928958" cy="1477328"/>
          </a:xfrm>
          <a:prstGeom prst="rect">
            <a:avLst/>
          </a:prstGeom>
          <a:noFill/>
        </p:spPr>
        <p:txBody>
          <a:bodyPr wrap="square" rtlCol="0">
            <a:spAutoFit/>
          </a:bodyPr>
          <a:lstStyle/>
          <a:p>
            <a:r>
              <a:rPr lang="el-GR" dirty="0" smtClean="0"/>
              <a:t>Εάν ένας λευκός νάνος βρεθεί κοντά σε όχι και τόσο μεγάλο Άστρο, τότε θα αρχίσει να απορροφά το υδρογόνο του άστρου……</a:t>
            </a:r>
          </a:p>
        </p:txBody>
      </p:sp>
      <p:sp>
        <p:nvSpPr>
          <p:cNvPr id="13" name="12 - Ορθογώνιο"/>
          <p:cNvSpPr/>
          <p:nvPr/>
        </p:nvSpPr>
        <p:spPr>
          <a:xfrm>
            <a:off x="5500694" y="2714620"/>
            <a:ext cx="1530034" cy="369332"/>
          </a:xfrm>
          <a:prstGeom prst="rect">
            <a:avLst/>
          </a:prstGeom>
        </p:spPr>
        <p:txBody>
          <a:bodyPr wrap="none">
            <a:spAutoFit/>
          </a:bodyPr>
          <a:lstStyle/>
          <a:p>
            <a:r>
              <a:rPr lang="el-GR" b="1" dirty="0" smtClean="0"/>
              <a:t>λευκός νάνος </a:t>
            </a:r>
            <a:endParaRPr lang="el-GR" b="1" dirty="0"/>
          </a:p>
        </p:txBody>
      </p:sp>
      <p:sp>
        <p:nvSpPr>
          <p:cNvPr id="14" name="13 - Ορθογώνιο"/>
          <p:cNvSpPr/>
          <p:nvPr/>
        </p:nvSpPr>
        <p:spPr>
          <a:xfrm>
            <a:off x="571472" y="3000372"/>
            <a:ext cx="4572000" cy="1477328"/>
          </a:xfrm>
          <a:prstGeom prst="rect">
            <a:avLst/>
          </a:prstGeom>
        </p:spPr>
        <p:txBody>
          <a:bodyPr>
            <a:spAutoFit/>
          </a:bodyPr>
          <a:lstStyle/>
          <a:p>
            <a:r>
              <a:rPr lang="el-GR" dirty="0" smtClean="0"/>
              <a:t>Το υδρογόνο που </a:t>
            </a:r>
            <a:r>
              <a:rPr lang="el-GR" dirty="0" smtClean="0"/>
              <a:t>απορροφά </a:t>
            </a:r>
            <a:r>
              <a:rPr lang="el-GR" dirty="0" smtClean="0"/>
              <a:t>ο λευκός νάνος σχηματίζει γύρω από το νάνο έναν δίσκο…. Όταν η </a:t>
            </a:r>
            <a:r>
              <a:rPr lang="el-GR" dirty="0" smtClean="0"/>
              <a:t>θερμοκρασία του δίσκου  φτάσει </a:t>
            </a:r>
            <a:r>
              <a:rPr lang="el-GR" dirty="0" smtClean="0"/>
              <a:t>σε ένα σημείο θα γίνει μια έκρηξη </a:t>
            </a:r>
            <a:r>
              <a:rPr lang="el-GR" dirty="0" smtClean="0"/>
              <a:t>νόβα.. Και το υδρογόνο θα εκτιναχθεί στο σύμπαν.</a:t>
            </a:r>
            <a:endParaRPr lang="el-GR" dirty="0"/>
          </a:p>
        </p:txBody>
      </p:sp>
      <p:sp>
        <p:nvSpPr>
          <p:cNvPr id="15" name="14 - TextBox"/>
          <p:cNvSpPr txBox="1"/>
          <p:nvPr/>
        </p:nvSpPr>
        <p:spPr>
          <a:xfrm>
            <a:off x="571472" y="5715016"/>
            <a:ext cx="5143536" cy="923330"/>
          </a:xfrm>
          <a:prstGeom prst="rect">
            <a:avLst/>
          </a:prstGeom>
          <a:noFill/>
        </p:spPr>
        <p:txBody>
          <a:bodyPr wrap="square" rtlCol="0">
            <a:spAutoFit/>
          </a:bodyPr>
          <a:lstStyle/>
          <a:p>
            <a:r>
              <a:rPr lang="el-GR" dirty="0" smtClean="0"/>
              <a:t>Μετά την έκρηξη νόβα ο λευκός νάνος δεν διαλύεται , αλλά συνεχίζει να υπάρχει …..και ίσως στο μέλλον προκαλέσει και άλλες εκρήξεις νόβα.</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1654</Words>
  <PresentationFormat>Προβολή στην οθόνη (4:3)</PresentationFormat>
  <Paragraphs>82</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Διαφάνεια 1</vt:lpstr>
      <vt:lpstr>Διαφάνεια 2</vt:lpstr>
      <vt:lpstr>Διαφάνεια 3</vt:lpstr>
      <vt:lpstr>Διαφάνεια 4</vt:lpstr>
      <vt:lpstr>Άλλα…  πλανητικά    συστήματα</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Ουράνια σώματα</dc:title>
  <dc:creator>Panorea</dc:creator>
  <cp:lastModifiedBy>hp pc</cp:lastModifiedBy>
  <cp:revision>182</cp:revision>
  <dcterms:created xsi:type="dcterms:W3CDTF">2020-04-06T06:16:34Z</dcterms:created>
  <dcterms:modified xsi:type="dcterms:W3CDTF">2024-02-22T05:27:50Z</dcterms:modified>
</cp:coreProperties>
</file>