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5" r:id="rId2"/>
    <p:sldId id="326" r:id="rId3"/>
    <p:sldId id="327" r:id="rId4"/>
    <p:sldId id="328" r:id="rId5"/>
    <p:sldId id="342" r:id="rId6"/>
    <p:sldId id="329" r:id="rId7"/>
    <p:sldId id="311" r:id="rId8"/>
    <p:sldId id="310" r:id="rId9"/>
    <p:sldId id="331" r:id="rId10"/>
    <p:sldId id="330" r:id="rId11"/>
    <p:sldId id="333" r:id="rId12"/>
    <p:sldId id="336" r:id="rId13"/>
    <p:sldId id="365" r:id="rId14"/>
    <p:sldId id="366" r:id="rId15"/>
    <p:sldId id="367" r:id="rId16"/>
    <p:sldId id="364" r:id="rId17"/>
    <p:sldId id="348" r:id="rId18"/>
    <p:sldId id="350" r:id="rId19"/>
    <p:sldId id="356" r:id="rId20"/>
    <p:sldId id="357" r:id="rId21"/>
    <p:sldId id="368" r:id="rId22"/>
    <p:sldId id="358" r:id="rId23"/>
    <p:sldId id="369" r:id="rId24"/>
    <p:sldId id="370" r:id="rId25"/>
    <p:sldId id="371" r:id="rId2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2" autoAdjust="0"/>
    <p:restoredTop sz="94624" autoAdjust="0"/>
  </p:normalViewPr>
  <p:slideViewPr>
    <p:cSldViewPr>
      <p:cViewPr>
        <p:scale>
          <a:sx n="73" d="100"/>
          <a:sy n="73" d="100"/>
        </p:scale>
        <p:origin x="-1714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6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17/9/2023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6FmME4zqaE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LapHOn98X5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Επεξήγηση με σύννεφο"/>
          <p:cNvSpPr/>
          <p:nvPr/>
        </p:nvSpPr>
        <p:spPr>
          <a:xfrm>
            <a:off x="642910" y="571480"/>
            <a:ext cx="3143272" cy="2000264"/>
          </a:xfrm>
          <a:prstGeom prst="cloudCallout">
            <a:avLst>
              <a:gd name="adj1" fmla="val 68065"/>
              <a:gd name="adj2" fmla="val 4658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3 - TextBox"/>
          <p:cNvSpPr txBox="1"/>
          <p:nvPr/>
        </p:nvSpPr>
        <p:spPr>
          <a:xfrm>
            <a:off x="928662" y="1142984"/>
            <a:ext cx="37862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 smtClean="0"/>
              <a:t>Μία τελεία</a:t>
            </a:r>
            <a:endParaRPr lang="en-US" sz="4000" dirty="0"/>
          </a:p>
        </p:txBody>
      </p:sp>
      <p:sp>
        <p:nvSpPr>
          <p:cNvPr id="6" name="5 - Έλλειψη"/>
          <p:cNvSpPr/>
          <p:nvPr/>
        </p:nvSpPr>
        <p:spPr>
          <a:xfrm>
            <a:off x="5715008" y="385762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428596" y="5786454"/>
            <a:ext cx="81439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Μια τελεία αποτελείται από πολλά  εκατομμύρια άτομα……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- TextBox"/>
          <p:cNvSpPr txBox="1"/>
          <p:nvPr/>
        </p:nvSpPr>
        <p:spPr>
          <a:xfrm>
            <a:off x="0" y="2786058"/>
            <a:ext cx="4714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>
                <a:solidFill>
                  <a:srgbClr val="FF0000"/>
                </a:solidFill>
              </a:rPr>
              <a:t>Πρωτόνιο</a:t>
            </a:r>
            <a:r>
              <a:rPr lang="el-GR" dirty="0" smtClean="0"/>
              <a:t>  </a:t>
            </a:r>
            <a:r>
              <a:rPr lang="el-GR" b="1" i="1" dirty="0" smtClean="0">
                <a:solidFill>
                  <a:srgbClr val="FF0000"/>
                </a:solidFill>
              </a:rPr>
              <a:t>(</a:t>
            </a:r>
            <a:r>
              <a:rPr lang="en-US" b="1" i="1" dirty="0" smtClean="0">
                <a:solidFill>
                  <a:srgbClr val="FF0000"/>
                </a:solidFill>
              </a:rPr>
              <a:t>p)</a:t>
            </a:r>
            <a:r>
              <a:rPr lang="en-US" dirty="0" smtClean="0"/>
              <a:t>  </a:t>
            </a:r>
            <a:r>
              <a:rPr lang="el-GR" dirty="0" smtClean="0"/>
              <a:t>έχει μια μονάδα  </a:t>
            </a:r>
            <a:r>
              <a:rPr lang="el-GR" u="sng" dirty="0" smtClean="0"/>
              <a:t>θετικού</a:t>
            </a:r>
            <a:r>
              <a:rPr lang="el-GR" dirty="0" smtClean="0"/>
              <a:t> ηλεκτρικού φορτίου (στοιχειώδες φορτίο)</a:t>
            </a:r>
            <a:endParaRPr lang="en-US" dirty="0"/>
          </a:p>
        </p:txBody>
      </p:sp>
      <p:sp>
        <p:nvSpPr>
          <p:cNvPr id="48" name="47 - TextBox"/>
          <p:cNvSpPr txBox="1"/>
          <p:nvPr/>
        </p:nvSpPr>
        <p:spPr>
          <a:xfrm>
            <a:off x="0" y="3929066"/>
            <a:ext cx="4643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l-GR" u="sng" dirty="0" smtClean="0">
                <a:solidFill>
                  <a:srgbClr val="FF0000"/>
                </a:solidFill>
              </a:rPr>
              <a:t>Νετρόνιο </a:t>
            </a:r>
            <a:r>
              <a:rPr lang="en-US" u="sng" dirty="0" smtClean="0">
                <a:solidFill>
                  <a:srgbClr val="FF0000"/>
                </a:solidFill>
              </a:rPr>
              <a:t>  </a:t>
            </a:r>
            <a:r>
              <a:rPr lang="en-US" b="1" dirty="0" smtClean="0">
                <a:solidFill>
                  <a:srgbClr val="FF0000"/>
                </a:solidFill>
              </a:rPr>
              <a:t>(n)</a:t>
            </a:r>
            <a:r>
              <a:rPr lang="el-GR" dirty="0" smtClean="0"/>
              <a:t> δεν έχει ηλεκτρικό φορτίο  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3365296"/>
            <a:ext cx="3500430" cy="3492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" name="39 - TextBox"/>
          <p:cNvSpPr txBox="1"/>
          <p:nvPr/>
        </p:nvSpPr>
        <p:spPr>
          <a:xfrm>
            <a:off x="2500298" y="214290"/>
            <a:ext cx="3000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Δομή ατόμου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9" name="48 - TextBox"/>
          <p:cNvSpPr txBox="1"/>
          <p:nvPr/>
        </p:nvSpPr>
        <p:spPr>
          <a:xfrm>
            <a:off x="142844" y="1142984"/>
            <a:ext cx="56436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άτομο αποτελείται από ηλεκτρόνια, πρωτόνια και νετρόνια. </a:t>
            </a:r>
          </a:p>
          <a:p>
            <a:r>
              <a:rPr lang="el-GR" dirty="0" smtClean="0"/>
              <a:t>Γιαυτό τα ηλεκτρόνια τα πρωτόνια και τα νετρόνια ονομάζονται </a:t>
            </a:r>
            <a:r>
              <a:rPr lang="el-GR" b="1" dirty="0" smtClean="0"/>
              <a:t>υποατομικά σωματίδια</a:t>
            </a:r>
            <a:endParaRPr lang="en-US" b="1" dirty="0"/>
          </a:p>
        </p:txBody>
      </p:sp>
      <p:sp>
        <p:nvSpPr>
          <p:cNvPr id="50" name="49 - TextBox"/>
          <p:cNvSpPr txBox="1"/>
          <p:nvPr/>
        </p:nvSpPr>
        <p:spPr>
          <a:xfrm>
            <a:off x="0" y="5143512"/>
            <a:ext cx="4714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>
                <a:solidFill>
                  <a:srgbClr val="FF0000"/>
                </a:solidFill>
              </a:rPr>
              <a:t>Ηλεκτρόνιο</a:t>
            </a:r>
            <a:r>
              <a:rPr lang="en-US" u="sng" dirty="0" smtClean="0">
                <a:solidFill>
                  <a:srgbClr val="FF0000"/>
                </a:solidFill>
              </a:rPr>
              <a:t> </a:t>
            </a:r>
            <a:r>
              <a:rPr lang="el-GR" u="sng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(e)  </a:t>
            </a:r>
            <a:r>
              <a:rPr lang="el-GR" dirty="0" smtClean="0"/>
              <a:t>έχει μια μονάδα  </a:t>
            </a:r>
            <a:r>
              <a:rPr lang="el-GR" u="sng" dirty="0" smtClean="0"/>
              <a:t>αρνητικού </a:t>
            </a:r>
            <a:r>
              <a:rPr lang="el-GR" dirty="0" smtClean="0"/>
              <a:t>ηλεκτρικού φορτίου (στοιχειώδες φορτίο)</a:t>
            </a:r>
            <a:endParaRPr lang="en-US" dirty="0"/>
          </a:p>
        </p:txBody>
      </p:sp>
      <p:cxnSp>
        <p:nvCxnSpPr>
          <p:cNvPr id="52" name="51 - Ευθύγραμμο βέλος σύνδεσης"/>
          <p:cNvCxnSpPr/>
          <p:nvPr/>
        </p:nvCxnSpPr>
        <p:spPr>
          <a:xfrm rot="5400000">
            <a:off x="6215074" y="3643314"/>
            <a:ext cx="2286016" cy="14287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TextBox"/>
          <p:cNvSpPr txBox="1"/>
          <p:nvPr/>
        </p:nvSpPr>
        <p:spPr>
          <a:xfrm>
            <a:off x="7072330" y="2285992"/>
            <a:ext cx="2071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Πυρήνας ατόμου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3143240" y="214309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634310" y="39195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4062410" y="520540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5848360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5491170" y="256219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84849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5562608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5848360" y="40623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599123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563404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5276856" y="434814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5705484" y="48482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5348294" y="449102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5419732" y="3967802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5776922" y="391951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4062410" y="506252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5491170" y="241932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77705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634310" y="37766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5848360" y="44195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2143108" y="214290"/>
            <a:ext cx="3000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Δομή ατόμου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9" name="48 - TextBox"/>
          <p:cNvSpPr txBox="1"/>
          <p:nvPr/>
        </p:nvSpPr>
        <p:spPr>
          <a:xfrm>
            <a:off x="357158" y="1071546"/>
            <a:ext cx="364333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Προσοχή !! </a:t>
            </a:r>
            <a:r>
              <a:rPr lang="el-GR" sz="2400" dirty="0" smtClean="0"/>
              <a:t>Σε ένα </a:t>
            </a:r>
            <a:r>
              <a:rPr lang="el-GR" sz="2400" b="1" dirty="0" smtClean="0"/>
              <a:t>άτομο</a:t>
            </a:r>
            <a:r>
              <a:rPr lang="el-GR" sz="2400" dirty="0" smtClean="0"/>
              <a:t> έχω ίσο αριθμό πρωτονίων και ηλεκτρονίων. </a:t>
            </a:r>
          </a:p>
          <a:p>
            <a:endParaRPr lang="el-GR" sz="2400" dirty="0" smtClean="0"/>
          </a:p>
          <a:p>
            <a:endParaRPr lang="el-GR" sz="2400" dirty="0" smtClean="0"/>
          </a:p>
          <a:p>
            <a:r>
              <a:rPr lang="el-GR" sz="2400" b="1" dirty="0" smtClean="0">
                <a:solidFill>
                  <a:srgbClr val="FF0000"/>
                </a:solidFill>
              </a:rPr>
              <a:t>Παράδειγμα</a:t>
            </a:r>
            <a:r>
              <a:rPr lang="el-GR" sz="2400" b="1" dirty="0" smtClean="0"/>
              <a:t>: </a:t>
            </a:r>
            <a:r>
              <a:rPr lang="el-GR" sz="2400" dirty="0" smtClean="0"/>
              <a:t>Αν σε ένα </a:t>
            </a:r>
            <a:r>
              <a:rPr lang="el-GR" sz="2400" b="1" dirty="0" smtClean="0"/>
              <a:t>άτομο</a:t>
            </a:r>
            <a:r>
              <a:rPr lang="el-GR" sz="2400" dirty="0" smtClean="0"/>
              <a:t> υπάρχουν 4  πρωτόνια τότε οπωσδήποτε θα υπάρχουν και 4 ηλεκτρόνια.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3143240" y="214309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634310" y="39195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4062410" y="520540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5848360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5491170" y="256219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84849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5562608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5848360" y="40623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599123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563404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5276856" y="434814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5705484" y="48482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5348294" y="449102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5419732" y="3967802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5776922" y="391951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4062410" y="506252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5491170" y="241932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77705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634310" y="37766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5848360" y="44195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357158" y="928670"/>
            <a:ext cx="8643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  αριθμός  τον  πρωτονίων που περιέχει ένα άτομο  καθορίζει  το  είδος  του   ατόμου…. </a:t>
            </a:r>
            <a:r>
              <a:rPr lang="el-GR" sz="2400" u="sng" dirty="0" smtClean="0"/>
              <a:t>Ακολουθούν παραδείγματα</a:t>
            </a:r>
          </a:p>
          <a:p>
            <a:endParaRPr lang="el-G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00034" y="428604"/>
            <a:ext cx="24288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000" b="1" dirty="0" smtClean="0"/>
              <a:t>άτομο</a:t>
            </a:r>
            <a:endParaRPr lang="en-US" sz="60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285720" y="3929066"/>
            <a:ext cx="264320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Παράδειγμα</a:t>
            </a:r>
            <a:r>
              <a:rPr lang="el-GR" sz="2400" dirty="0" smtClean="0"/>
              <a:t> </a:t>
            </a:r>
          </a:p>
          <a:p>
            <a:r>
              <a:rPr lang="el-GR" sz="2400" dirty="0" smtClean="0"/>
              <a:t>ένα άτομο </a:t>
            </a:r>
            <a:r>
              <a:rPr lang="el-GR" sz="2400" u="sng" dirty="0" smtClean="0"/>
              <a:t>οξυγόνου έχει 8 πρωτόνια </a:t>
            </a:r>
            <a:r>
              <a:rPr lang="el-GR" sz="2400" dirty="0" smtClean="0"/>
              <a:t>μέσα στο πυρήνα του</a:t>
            </a:r>
            <a:endParaRPr lang="en-US" sz="2400" dirty="0"/>
          </a:p>
        </p:txBody>
      </p:sp>
      <p:sp>
        <p:nvSpPr>
          <p:cNvPr id="8" name="7 - Έλλειψη"/>
          <p:cNvSpPr/>
          <p:nvPr/>
        </p:nvSpPr>
        <p:spPr>
          <a:xfrm>
            <a:off x="5320012" y="3910719"/>
            <a:ext cx="1918361" cy="198253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4286248" y="3071810"/>
            <a:ext cx="4214842" cy="37243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7349381" y="4475007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4955767" y="5490725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5996469" y="3402860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6985135" y="5998584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6072198" y="5500702"/>
            <a:ext cx="288516" cy="27216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6000760" y="392906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Έλλειψη"/>
          <p:cNvSpPr/>
          <p:nvPr/>
        </p:nvSpPr>
        <p:spPr>
          <a:xfrm>
            <a:off x="5500694" y="4429132"/>
            <a:ext cx="285752" cy="26713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25 - TextBox"/>
          <p:cNvSpPr txBox="1"/>
          <p:nvPr/>
        </p:nvSpPr>
        <p:spPr>
          <a:xfrm flipH="1">
            <a:off x="5500694" y="4286256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6204609" y="4475007"/>
            <a:ext cx="156105" cy="413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4929190" y="5214950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5929322" y="3143248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6933100" y="5829298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1" name="30 - TextBox"/>
          <p:cNvSpPr txBox="1"/>
          <p:nvPr/>
        </p:nvSpPr>
        <p:spPr>
          <a:xfrm>
            <a:off x="7297346" y="4305720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2" name="31 - TextBox"/>
          <p:cNvSpPr txBox="1"/>
          <p:nvPr/>
        </p:nvSpPr>
        <p:spPr>
          <a:xfrm>
            <a:off x="6072198" y="5357826"/>
            <a:ext cx="260175" cy="413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4" name="33 - Ορθογώνιο"/>
          <p:cNvSpPr/>
          <p:nvPr/>
        </p:nvSpPr>
        <p:spPr>
          <a:xfrm>
            <a:off x="4143372" y="50004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2400" dirty="0" smtClean="0"/>
              <a:t>Ο αριθμός των πρωτονίων  ενός ατόμου, καθορίζει το είδος του ατόμου….</a:t>
            </a:r>
            <a:endParaRPr lang="en-US" sz="2400" dirty="0"/>
          </a:p>
        </p:txBody>
      </p:sp>
      <p:sp>
        <p:nvSpPr>
          <p:cNvPr id="35" name="34 - Επεξήγηση με σύννεφο"/>
          <p:cNvSpPr/>
          <p:nvPr/>
        </p:nvSpPr>
        <p:spPr>
          <a:xfrm>
            <a:off x="-214346" y="3071810"/>
            <a:ext cx="3786182" cy="3500462"/>
          </a:xfrm>
          <a:prstGeom prst="cloudCallout">
            <a:avLst>
              <a:gd name="adj1" fmla="val 70716"/>
              <a:gd name="adj2" fmla="val 4646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Έλλειψη"/>
          <p:cNvSpPr/>
          <p:nvPr/>
        </p:nvSpPr>
        <p:spPr>
          <a:xfrm>
            <a:off x="6500826" y="5286388"/>
            <a:ext cx="288516" cy="27216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37 - TextBox"/>
          <p:cNvSpPr txBox="1"/>
          <p:nvPr/>
        </p:nvSpPr>
        <p:spPr>
          <a:xfrm>
            <a:off x="6429388" y="5143512"/>
            <a:ext cx="260175" cy="413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9" name="38 - Επεξήγηση με σύννεφο"/>
          <p:cNvSpPr/>
          <p:nvPr/>
        </p:nvSpPr>
        <p:spPr>
          <a:xfrm>
            <a:off x="152400" y="152400"/>
            <a:ext cx="3286116" cy="1928802"/>
          </a:xfrm>
          <a:prstGeom prst="cloudCallout">
            <a:avLst>
              <a:gd name="adj1" fmla="val 76582"/>
              <a:gd name="adj2" fmla="val 4012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41 - Έλλειψη"/>
          <p:cNvSpPr/>
          <p:nvPr/>
        </p:nvSpPr>
        <p:spPr>
          <a:xfrm>
            <a:off x="6643702" y="4572008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42 - Έλλειψη"/>
          <p:cNvSpPr/>
          <p:nvPr/>
        </p:nvSpPr>
        <p:spPr>
          <a:xfrm>
            <a:off x="5857884" y="5143512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43 - Έλλειψη"/>
          <p:cNvSpPr/>
          <p:nvPr/>
        </p:nvSpPr>
        <p:spPr>
          <a:xfrm>
            <a:off x="5929322" y="464344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44 - Έλλειψη"/>
          <p:cNvSpPr/>
          <p:nvPr/>
        </p:nvSpPr>
        <p:spPr>
          <a:xfrm>
            <a:off x="6500826" y="428625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45 - Έλλειψη"/>
          <p:cNvSpPr/>
          <p:nvPr/>
        </p:nvSpPr>
        <p:spPr>
          <a:xfrm>
            <a:off x="6715140" y="500063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46 - Έλλειψη"/>
          <p:cNvSpPr/>
          <p:nvPr/>
        </p:nvSpPr>
        <p:spPr>
          <a:xfrm>
            <a:off x="6143636" y="4357694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47 - Έλλειψη"/>
          <p:cNvSpPr/>
          <p:nvPr/>
        </p:nvSpPr>
        <p:spPr>
          <a:xfrm>
            <a:off x="5572132" y="4857760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48 - Έλλειψη"/>
          <p:cNvSpPr/>
          <p:nvPr/>
        </p:nvSpPr>
        <p:spPr>
          <a:xfrm>
            <a:off x="6000760" y="4071942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Έλλειψη"/>
          <p:cNvSpPr/>
          <p:nvPr/>
        </p:nvSpPr>
        <p:spPr>
          <a:xfrm>
            <a:off x="6215074" y="464344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Έλλειψη"/>
          <p:cNvSpPr/>
          <p:nvPr/>
        </p:nvSpPr>
        <p:spPr>
          <a:xfrm>
            <a:off x="7481555" y="5455675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7429520" y="5286388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Έλλειψη"/>
          <p:cNvSpPr/>
          <p:nvPr/>
        </p:nvSpPr>
        <p:spPr>
          <a:xfrm>
            <a:off x="4552597" y="4526981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53 - TextBox"/>
          <p:cNvSpPr txBox="1"/>
          <p:nvPr/>
        </p:nvSpPr>
        <p:spPr>
          <a:xfrm>
            <a:off x="4500562" y="4357694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5" name="54 - Έλλειψη"/>
          <p:cNvSpPr/>
          <p:nvPr/>
        </p:nvSpPr>
        <p:spPr>
          <a:xfrm>
            <a:off x="7124365" y="3741163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55 - TextBox"/>
          <p:cNvSpPr txBox="1"/>
          <p:nvPr/>
        </p:nvSpPr>
        <p:spPr>
          <a:xfrm>
            <a:off x="7072330" y="3571876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7" name="56 - Έλλειψη"/>
          <p:cNvSpPr/>
          <p:nvPr/>
        </p:nvSpPr>
        <p:spPr>
          <a:xfrm>
            <a:off x="6052795" y="6312931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57 - TextBox"/>
          <p:cNvSpPr txBox="1"/>
          <p:nvPr/>
        </p:nvSpPr>
        <p:spPr>
          <a:xfrm>
            <a:off x="6000760" y="6143644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9" name="58 - TextBox"/>
          <p:cNvSpPr txBox="1"/>
          <p:nvPr/>
        </p:nvSpPr>
        <p:spPr>
          <a:xfrm flipH="1">
            <a:off x="5857884" y="4429132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0" name="59 - TextBox"/>
          <p:cNvSpPr txBox="1"/>
          <p:nvPr/>
        </p:nvSpPr>
        <p:spPr>
          <a:xfrm flipH="1">
            <a:off x="5786446" y="5000636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1" name="60 - TextBox"/>
          <p:cNvSpPr txBox="1"/>
          <p:nvPr/>
        </p:nvSpPr>
        <p:spPr>
          <a:xfrm flipH="1">
            <a:off x="6643702" y="4429132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3" name="62 - Έλλειψη"/>
          <p:cNvSpPr/>
          <p:nvPr/>
        </p:nvSpPr>
        <p:spPr>
          <a:xfrm>
            <a:off x="5500694" y="5286388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63 - Έλλειψη"/>
          <p:cNvSpPr/>
          <p:nvPr/>
        </p:nvSpPr>
        <p:spPr>
          <a:xfrm>
            <a:off x="6929454" y="4857760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64 - Έλλειψη"/>
          <p:cNvSpPr/>
          <p:nvPr/>
        </p:nvSpPr>
        <p:spPr>
          <a:xfrm>
            <a:off x="5786446" y="5572140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65 - Έλλειψη"/>
          <p:cNvSpPr/>
          <p:nvPr/>
        </p:nvSpPr>
        <p:spPr>
          <a:xfrm>
            <a:off x="6286512" y="500063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00034" y="428604"/>
            <a:ext cx="24288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000" b="1" dirty="0" smtClean="0"/>
              <a:t>άτομο</a:t>
            </a:r>
            <a:endParaRPr lang="en-US" sz="60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285720" y="3929066"/>
            <a:ext cx="264320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Παράδειγμα</a:t>
            </a:r>
            <a:r>
              <a:rPr lang="el-GR" sz="2400" dirty="0" smtClean="0"/>
              <a:t> </a:t>
            </a:r>
          </a:p>
          <a:p>
            <a:r>
              <a:rPr lang="el-GR" sz="2400" dirty="0" smtClean="0"/>
              <a:t>ένα άτομο </a:t>
            </a:r>
            <a:r>
              <a:rPr lang="el-GR" sz="2400" u="sng" dirty="0" smtClean="0"/>
              <a:t>άνθρακα έχει 6 πρωτόνια </a:t>
            </a:r>
            <a:r>
              <a:rPr lang="el-GR" sz="2400" dirty="0" smtClean="0"/>
              <a:t>μέσα στο πυρήνα του</a:t>
            </a:r>
            <a:endParaRPr lang="en-US" sz="2400" dirty="0"/>
          </a:p>
        </p:txBody>
      </p:sp>
      <p:sp>
        <p:nvSpPr>
          <p:cNvPr id="8" name="7 - Έλλειψη"/>
          <p:cNvSpPr/>
          <p:nvPr/>
        </p:nvSpPr>
        <p:spPr>
          <a:xfrm>
            <a:off x="5320012" y="3910719"/>
            <a:ext cx="1918361" cy="198253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4286248" y="3071810"/>
            <a:ext cx="4214842" cy="37243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7349381" y="4475007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4955767" y="5490725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5996469" y="3402860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6985135" y="5998584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6072198" y="5500702"/>
            <a:ext cx="288516" cy="27216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6000760" y="392906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Έλλειψη"/>
          <p:cNvSpPr/>
          <p:nvPr/>
        </p:nvSpPr>
        <p:spPr>
          <a:xfrm>
            <a:off x="5500694" y="4429132"/>
            <a:ext cx="285752" cy="26713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25 - TextBox"/>
          <p:cNvSpPr txBox="1"/>
          <p:nvPr/>
        </p:nvSpPr>
        <p:spPr>
          <a:xfrm flipH="1">
            <a:off x="5500694" y="4286256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4929190" y="5214950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5929322" y="3143248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6933100" y="5829298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1" name="30 - TextBox"/>
          <p:cNvSpPr txBox="1"/>
          <p:nvPr/>
        </p:nvSpPr>
        <p:spPr>
          <a:xfrm>
            <a:off x="7297346" y="4305720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2" name="31 - TextBox"/>
          <p:cNvSpPr txBox="1"/>
          <p:nvPr/>
        </p:nvSpPr>
        <p:spPr>
          <a:xfrm>
            <a:off x="6072198" y="5357826"/>
            <a:ext cx="260175" cy="413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4" name="33 - Ορθογώνιο"/>
          <p:cNvSpPr/>
          <p:nvPr/>
        </p:nvSpPr>
        <p:spPr>
          <a:xfrm>
            <a:off x="4143372" y="50004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2400" dirty="0" smtClean="0"/>
              <a:t>Ο αριθμός των πρωτονίων  ενός ατόμου, καθορίζει το είδος του ατόμου….</a:t>
            </a:r>
            <a:endParaRPr lang="en-US" sz="2400" dirty="0"/>
          </a:p>
        </p:txBody>
      </p:sp>
      <p:sp>
        <p:nvSpPr>
          <p:cNvPr id="35" name="34 - Επεξήγηση με σύννεφο"/>
          <p:cNvSpPr/>
          <p:nvPr/>
        </p:nvSpPr>
        <p:spPr>
          <a:xfrm>
            <a:off x="-214346" y="3071810"/>
            <a:ext cx="3786182" cy="3500462"/>
          </a:xfrm>
          <a:prstGeom prst="cloudCallout">
            <a:avLst>
              <a:gd name="adj1" fmla="val 70716"/>
              <a:gd name="adj2" fmla="val 4646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38 - Επεξήγηση με σύννεφο"/>
          <p:cNvSpPr/>
          <p:nvPr/>
        </p:nvSpPr>
        <p:spPr>
          <a:xfrm>
            <a:off x="152400" y="152400"/>
            <a:ext cx="3286116" cy="1928802"/>
          </a:xfrm>
          <a:prstGeom prst="cloudCallout">
            <a:avLst>
              <a:gd name="adj1" fmla="val 76582"/>
              <a:gd name="adj2" fmla="val 4012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41 - Έλλειψη"/>
          <p:cNvSpPr/>
          <p:nvPr/>
        </p:nvSpPr>
        <p:spPr>
          <a:xfrm>
            <a:off x="6643702" y="4572008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42 - Έλλειψη"/>
          <p:cNvSpPr/>
          <p:nvPr/>
        </p:nvSpPr>
        <p:spPr>
          <a:xfrm>
            <a:off x="5857884" y="5143512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43 - Έλλειψη"/>
          <p:cNvSpPr/>
          <p:nvPr/>
        </p:nvSpPr>
        <p:spPr>
          <a:xfrm>
            <a:off x="5929322" y="464344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44 - Έλλειψη"/>
          <p:cNvSpPr/>
          <p:nvPr/>
        </p:nvSpPr>
        <p:spPr>
          <a:xfrm>
            <a:off x="6500826" y="428625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45 - Έλλειψη"/>
          <p:cNvSpPr/>
          <p:nvPr/>
        </p:nvSpPr>
        <p:spPr>
          <a:xfrm>
            <a:off x="6715140" y="500063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46 - Έλλειψη"/>
          <p:cNvSpPr/>
          <p:nvPr/>
        </p:nvSpPr>
        <p:spPr>
          <a:xfrm>
            <a:off x="6143636" y="4357694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47 - Έλλειψη"/>
          <p:cNvSpPr/>
          <p:nvPr/>
        </p:nvSpPr>
        <p:spPr>
          <a:xfrm>
            <a:off x="5572132" y="4857760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48 - Έλλειψη"/>
          <p:cNvSpPr/>
          <p:nvPr/>
        </p:nvSpPr>
        <p:spPr>
          <a:xfrm>
            <a:off x="6000760" y="4071942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Έλλειψη"/>
          <p:cNvSpPr/>
          <p:nvPr/>
        </p:nvSpPr>
        <p:spPr>
          <a:xfrm>
            <a:off x="7481555" y="5455675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7429520" y="5286388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Έλλειψη"/>
          <p:cNvSpPr/>
          <p:nvPr/>
        </p:nvSpPr>
        <p:spPr>
          <a:xfrm>
            <a:off x="4552597" y="4526981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53 - TextBox"/>
          <p:cNvSpPr txBox="1"/>
          <p:nvPr/>
        </p:nvSpPr>
        <p:spPr>
          <a:xfrm>
            <a:off x="4500562" y="4357694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9" name="58 - TextBox"/>
          <p:cNvSpPr txBox="1"/>
          <p:nvPr/>
        </p:nvSpPr>
        <p:spPr>
          <a:xfrm flipH="1">
            <a:off x="5857884" y="4429132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0" name="59 - TextBox"/>
          <p:cNvSpPr txBox="1"/>
          <p:nvPr/>
        </p:nvSpPr>
        <p:spPr>
          <a:xfrm flipH="1">
            <a:off x="5786446" y="5000636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1" name="60 - TextBox"/>
          <p:cNvSpPr txBox="1"/>
          <p:nvPr/>
        </p:nvSpPr>
        <p:spPr>
          <a:xfrm flipH="1">
            <a:off x="6643702" y="4429132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3" name="62 - Έλλειψη"/>
          <p:cNvSpPr/>
          <p:nvPr/>
        </p:nvSpPr>
        <p:spPr>
          <a:xfrm>
            <a:off x="5500694" y="5286388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65" name="64 - Έλλειψη"/>
          <p:cNvSpPr/>
          <p:nvPr/>
        </p:nvSpPr>
        <p:spPr>
          <a:xfrm>
            <a:off x="5786446" y="5572140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65 - Έλλειψη"/>
          <p:cNvSpPr/>
          <p:nvPr/>
        </p:nvSpPr>
        <p:spPr>
          <a:xfrm>
            <a:off x="6286512" y="500063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00034" y="428604"/>
            <a:ext cx="24288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000" b="1" dirty="0" smtClean="0"/>
              <a:t>άτομο</a:t>
            </a:r>
            <a:endParaRPr lang="en-US" sz="60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428596" y="3071810"/>
            <a:ext cx="61436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Παράδειγμα</a:t>
            </a:r>
            <a:r>
              <a:rPr lang="el-GR" sz="2400" dirty="0" smtClean="0"/>
              <a:t> </a:t>
            </a:r>
          </a:p>
          <a:p>
            <a:r>
              <a:rPr lang="el-GR" sz="2400" dirty="0" smtClean="0"/>
              <a:t>ένα άτομο </a:t>
            </a:r>
            <a:r>
              <a:rPr lang="el-GR" sz="2400" u="sng" dirty="0" smtClean="0"/>
              <a:t>χρυσού θα έχει 79  πρωτόνια </a:t>
            </a:r>
            <a:r>
              <a:rPr lang="el-GR" sz="2400" dirty="0" smtClean="0"/>
              <a:t>μέσα στο πυρήνα του</a:t>
            </a:r>
            <a:endParaRPr lang="en-US" sz="24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4143372" y="50004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2400" dirty="0" smtClean="0"/>
              <a:t>Ο αριθμός των πρωτονίων  ενός ατόμου, καθορίζει το είδος του ατόμου….</a:t>
            </a:r>
            <a:endParaRPr lang="en-US" sz="2400" dirty="0"/>
          </a:p>
        </p:txBody>
      </p:sp>
      <p:sp>
        <p:nvSpPr>
          <p:cNvPr id="39" name="38 - Επεξήγηση με σύννεφο"/>
          <p:cNvSpPr/>
          <p:nvPr/>
        </p:nvSpPr>
        <p:spPr>
          <a:xfrm>
            <a:off x="152400" y="152400"/>
            <a:ext cx="3286116" cy="1928802"/>
          </a:xfrm>
          <a:prstGeom prst="cloudCallout">
            <a:avLst>
              <a:gd name="adj1" fmla="val 76582"/>
              <a:gd name="adj2" fmla="val 4012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3263" y="4830763"/>
            <a:ext cx="3360737" cy="202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0" y="1214422"/>
            <a:ext cx="8572528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/>
              <a:t>Χημικά στοιχεία (ή στοιχεία) είναι υλικά που αποτελούνται από ένα είδος ατόμου</a:t>
            </a:r>
            <a:r>
              <a:rPr lang="el-GR" sz="2800" dirty="0" smtClean="0"/>
              <a:t>. </a:t>
            </a:r>
          </a:p>
          <a:p>
            <a:endParaRPr lang="el-GR" sz="2800" dirty="0" smtClean="0"/>
          </a:p>
          <a:p>
            <a:pPr algn="ctr"/>
            <a:r>
              <a:rPr lang="el-GR" sz="2800" dirty="0" smtClean="0">
                <a:solidFill>
                  <a:srgbClr val="FF0000"/>
                </a:solidFill>
              </a:rPr>
              <a:t>Δηλαδή αποτελούνται από άτομα που όλα έχουν στον πυρήνα τους, τον ίδιο αριθμό πρωτονίων   </a:t>
            </a:r>
          </a:p>
          <a:p>
            <a:endParaRPr lang="el-GR" sz="2800" dirty="0" smtClean="0"/>
          </a:p>
          <a:p>
            <a:endParaRPr lang="el-GR" sz="2800" dirty="0" smtClean="0"/>
          </a:p>
          <a:p>
            <a:endParaRPr lang="el-GR" sz="2800" dirty="0" smtClean="0"/>
          </a:p>
          <a:p>
            <a:r>
              <a:rPr lang="el-GR" dirty="0" smtClean="0"/>
              <a:t>Για </a:t>
            </a:r>
            <a:r>
              <a:rPr lang="el-GR" b="1" dirty="0" smtClean="0"/>
              <a:t>παράδειγμα</a:t>
            </a:r>
            <a:r>
              <a:rPr lang="el-GR" dirty="0" smtClean="0"/>
              <a:t> ένα υλικό που αποτελείται από άτομα άνθρακα είναι στοιχείο, διότι σε όλα τα άτομα του θα υπάρχουν έξι πρωτόνια.</a:t>
            </a:r>
          </a:p>
          <a:p>
            <a:r>
              <a:rPr lang="el-GR" dirty="0" smtClean="0"/>
              <a:t>Χημικά στοιχεία είναι ο άνθρακας ,  το </a:t>
            </a:r>
            <a:r>
              <a:rPr lang="el-GR" dirty="0" err="1" smtClean="0"/>
              <a:t>λίθιο</a:t>
            </a:r>
            <a:r>
              <a:rPr lang="el-GR" dirty="0" smtClean="0"/>
              <a:t>,  το οξυγόνο κ.α.</a:t>
            </a:r>
            <a:endParaRPr lang="en-US" dirty="0"/>
          </a:p>
        </p:txBody>
      </p:sp>
      <p:sp>
        <p:nvSpPr>
          <p:cNvPr id="3" name="2 - TextBox"/>
          <p:cNvSpPr txBox="1"/>
          <p:nvPr/>
        </p:nvSpPr>
        <p:spPr>
          <a:xfrm>
            <a:off x="0" y="6286520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Στη φύση υπάρχουν περίπου 118 διαφορετικά χημικά στοιχεία (ή στοιχεία) </a:t>
            </a:r>
            <a:endParaRPr lang="en-US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5286380" y="3071810"/>
            <a:ext cx="3643338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634310" y="39195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5929322" y="43576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7358082" y="50952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7072330" y="36433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84849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7072330" y="50952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7358082" y="459516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750095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714376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6786578" y="48809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7215206" y="538098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6858016" y="5023790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6929454" y="4500570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7286644" y="445228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5929322" y="421481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7072330" y="350043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77705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634310" y="37766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7358082" y="495235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214282" y="3857628"/>
            <a:ext cx="464347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χημικό στοιχείο άνθρακας,  αποτελείται από άτομα άνθρακα, που όλα τα άτομα έχουν μέσα στο πυρήνα τους 6 πρωτόνια, </a:t>
            </a:r>
            <a:r>
              <a:rPr lang="el-GR" sz="2000" dirty="0" err="1" smtClean="0"/>
              <a:t>γιαυτό</a:t>
            </a:r>
            <a:r>
              <a:rPr lang="el-GR" sz="2000" dirty="0" smtClean="0"/>
              <a:t> και τα άτομα αυτά είναι άτομα άνθρακα.</a:t>
            </a:r>
          </a:p>
          <a:p>
            <a:endParaRPr lang="el-GR" sz="2000" dirty="0" smtClean="0"/>
          </a:p>
          <a:p>
            <a:r>
              <a:rPr lang="el-GR" sz="2000" u="sng" dirty="0" smtClean="0"/>
              <a:t> </a:t>
            </a:r>
            <a:endParaRPr lang="en-US" sz="2000" u="sng" dirty="0" smtClean="0"/>
          </a:p>
          <a:p>
            <a:r>
              <a:rPr lang="el-GR" sz="2000" b="1" u="sng" dirty="0" smtClean="0"/>
              <a:t>Το υλικό άνθρακας είναι χημικό στοιχείο, αφού αποτελείται από ένα είδος ατόμου</a:t>
            </a:r>
          </a:p>
          <a:p>
            <a:endParaRPr lang="el-GR" sz="2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0"/>
            <a:ext cx="3429024" cy="329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" name="28 - TextBox"/>
          <p:cNvSpPr txBox="1"/>
          <p:nvPr/>
        </p:nvSpPr>
        <p:spPr>
          <a:xfrm>
            <a:off x="3286116" y="1000108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Ένα κομμάτι   άνθρακα 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>
            <a:off x="3214678" y="1785926"/>
            <a:ext cx="1428760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 rot="21013397">
            <a:off x="4158130" y="276315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άτομο άνθρακα</a:t>
            </a:r>
            <a:endParaRPr lang="en-US" dirty="0"/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 rot="16200000" flipH="1">
            <a:off x="5214942" y="3214686"/>
            <a:ext cx="35719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7143768" y="464344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7215206" y="5214950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8" name="47 - Έλλειψη"/>
          <p:cNvSpPr/>
          <p:nvPr/>
        </p:nvSpPr>
        <p:spPr>
          <a:xfrm>
            <a:off x="7653358" y="49618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Έλλειψη"/>
          <p:cNvSpPr/>
          <p:nvPr/>
        </p:nvSpPr>
        <p:spPr>
          <a:xfrm>
            <a:off x="7500958" y="528638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Έλλειψη"/>
          <p:cNvSpPr/>
          <p:nvPr/>
        </p:nvSpPr>
        <p:spPr>
          <a:xfrm>
            <a:off x="5572132" y="5415993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5572132" y="5273117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Έλλειψη"/>
          <p:cNvSpPr/>
          <p:nvPr/>
        </p:nvSpPr>
        <p:spPr>
          <a:xfrm>
            <a:off x="8286776" y="5630307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53 - TextBox"/>
          <p:cNvSpPr txBox="1"/>
          <p:nvPr/>
        </p:nvSpPr>
        <p:spPr>
          <a:xfrm>
            <a:off x="8286776" y="548743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5" name="54 - Ορθογώνιο"/>
          <p:cNvSpPr/>
          <p:nvPr/>
        </p:nvSpPr>
        <p:spPr>
          <a:xfrm>
            <a:off x="4429124" y="0"/>
            <a:ext cx="3843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Χημικά στοιχεία (ή στοιχεία)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5286380" y="3071810"/>
            <a:ext cx="3643338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634310" y="39195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5929322" y="43576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7358082" y="50952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7072330" y="36433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84849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7072330" y="50952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7358082" y="459516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750095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714376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6786578" y="48809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7786710" y="521495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6858016" y="5023790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6929454" y="4500570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7286644" y="445228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5929322" y="421481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7072330" y="350043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77705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634310" y="37766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7358082" y="495235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0" y="3929066"/>
            <a:ext cx="46434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αέριο οξυγόνο αποτελείται από άτομα οξυγόνου, που όλα τα άτομα έχουν μέσα στο πυρήνα τους 8 πρωτόνια, </a:t>
            </a:r>
            <a:r>
              <a:rPr lang="el-GR" sz="2000" dirty="0" err="1" smtClean="0"/>
              <a:t>γιαυτό</a:t>
            </a:r>
            <a:r>
              <a:rPr lang="el-GR" sz="2000" dirty="0" smtClean="0"/>
              <a:t> και τα άτομα αυτά είναι άτομα οξυγόνου.</a:t>
            </a:r>
          </a:p>
          <a:p>
            <a:r>
              <a:rPr lang="el-GR" sz="2000" u="sng" dirty="0" smtClean="0"/>
              <a:t>Άρα το οξυγόνο έχει ατομικό αριθμό 8</a:t>
            </a:r>
          </a:p>
          <a:p>
            <a:endParaRPr lang="el-GR" sz="2000" dirty="0" smtClean="0"/>
          </a:p>
        </p:txBody>
      </p:sp>
      <p:sp>
        <p:nvSpPr>
          <p:cNvPr id="34" name="33 - TextBox"/>
          <p:cNvSpPr txBox="1"/>
          <p:nvPr/>
        </p:nvSpPr>
        <p:spPr>
          <a:xfrm rot="19963907">
            <a:off x="4045898" y="1973988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άτομο οξυγόνου</a:t>
            </a:r>
            <a:endParaRPr lang="en-US" dirty="0"/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 rot="16200000" flipH="1">
            <a:off x="5072066" y="2643182"/>
            <a:ext cx="785818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7143768" y="464344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7786710" y="5072074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8" name="47 - Έλλειψη"/>
          <p:cNvSpPr/>
          <p:nvPr/>
        </p:nvSpPr>
        <p:spPr>
          <a:xfrm>
            <a:off x="7653358" y="49618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Έλλειψη"/>
          <p:cNvSpPr/>
          <p:nvPr/>
        </p:nvSpPr>
        <p:spPr>
          <a:xfrm>
            <a:off x="7500958" y="528638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Έλλειψη"/>
          <p:cNvSpPr/>
          <p:nvPr/>
        </p:nvSpPr>
        <p:spPr>
          <a:xfrm>
            <a:off x="5572132" y="5415993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5572132" y="5273117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Έλλειψη"/>
          <p:cNvSpPr/>
          <p:nvPr/>
        </p:nvSpPr>
        <p:spPr>
          <a:xfrm>
            <a:off x="8286776" y="5630307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53 - TextBox"/>
          <p:cNvSpPr txBox="1"/>
          <p:nvPr/>
        </p:nvSpPr>
        <p:spPr>
          <a:xfrm>
            <a:off x="8286776" y="548743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7" name="56 - Έλλειψη"/>
          <p:cNvSpPr/>
          <p:nvPr/>
        </p:nvSpPr>
        <p:spPr>
          <a:xfrm>
            <a:off x="8429652" y="450057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57 - TextBox"/>
          <p:cNvSpPr txBox="1"/>
          <p:nvPr/>
        </p:nvSpPr>
        <p:spPr>
          <a:xfrm>
            <a:off x="8429652" y="428625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9" name="58 - Έλλειψη"/>
          <p:cNvSpPr/>
          <p:nvPr/>
        </p:nvSpPr>
        <p:spPr>
          <a:xfrm>
            <a:off x="6072198" y="585789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59 - TextBox"/>
          <p:cNvSpPr txBox="1"/>
          <p:nvPr/>
        </p:nvSpPr>
        <p:spPr>
          <a:xfrm>
            <a:off x="6072198" y="571501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61" name="60 - Έλλειψη"/>
          <p:cNvSpPr/>
          <p:nvPr/>
        </p:nvSpPr>
        <p:spPr>
          <a:xfrm>
            <a:off x="7072330" y="535782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61 - TextBox"/>
          <p:cNvSpPr txBox="1"/>
          <p:nvPr/>
        </p:nvSpPr>
        <p:spPr>
          <a:xfrm>
            <a:off x="7072330" y="5214950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3" name="62 - Έλλειψη"/>
          <p:cNvSpPr/>
          <p:nvPr/>
        </p:nvSpPr>
        <p:spPr>
          <a:xfrm>
            <a:off x="7286644" y="535782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63 - TextBox"/>
          <p:cNvSpPr txBox="1"/>
          <p:nvPr/>
        </p:nvSpPr>
        <p:spPr>
          <a:xfrm>
            <a:off x="7286644" y="5214950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5" name="64 - Σύννεφο"/>
          <p:cNvSpPr/>
          <p:nvPr/>
        </p:nvSpPr>
        <p:spPr>
          <a:xfrm>
            <a:off x="0" y="142852"/>
            <a:ext cx="3143240" cy="2357454"/>
          </a:xfrm>
          <a:prstGeom prst="cloud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68 - TextBox"/>
          <p:cNvSpPr txBox="1"/>
          <p:nvPr/>
        </p:nvSpPr>
        <p:spPr>
          <a:xfrm>
            <a:off x="2571736" y="92867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Αέριο οξυγόνο</a:t>
            </a:r>
            <a:endParaRPr lang="en-US" b="1" dirty="0"/>
          </a:p>
        </p:txBody>
      </p:sp>
      <p:cxnSp>
        <p:nvCxnSpPr>
          <p:cNvPr id="71" name="70 - Ευθύγραμμο βέλος σύνδεσης"/>
          <p:cNvCxnSpPr/>
          <p:nvPr/>
        </p:nvCxnSpPr>
        <p:spPr>
          <a:xfrm>
            <a:off x="3000364" y="1500174"/>
            <a:ext cx="1714512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Ορθογώνιο"/>
          <p:cNvSpPr/>
          <p:nvPr/>
        </p:nvSpPr>
        <p:spPr>
          <a:xfrm>
            <a:off x="0" y="578645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b="1" u="sng" dirty="0" smtClean="0"/>
              <a:t>Το υλικό οξυγόνο είναι χημικό στοιχείο, αφού αποτελείται από ένα είδος ατόμου</a:t>
            </a:r>
          </a:p>
        </p:txBody>
      </p:sp>
      <p:sp>
        <p:nvSpPr>
          <p:cNvPr id="56" name="55 - Ορθογώνιο"/>
          <p:cNvSpPr/>
          <p:nvPr/>
        </p:nvSpPr>
        <p:spPr>
          <a:xfrm>
            <a:off x="4429124" y="0"/>
            <a:ext cx="3843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Χημικά στοιχεία (ή στοιχεία)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285984" y="214290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ΙΟΝ  - ΚΑΤΙΟΝ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0" y="714356"/>
            <a:ext cx="89297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l-GR" sz="2000" dirty="0" smtClean="0"/>
              <a:t>    Από  ένα  άτομο   </a:t>
            </a:r>
            <a:r>
              <a:rPr lang="el-GR" sz="2000" u="sng" dirty="0" smtClean="0"/>
              <a:t>μπορεί  να  φύγουν </a:t>
            </a:r>
            <a:r>
              <a:rPr lang="el-GR" sz="2000" dirty="0" smtClean="0"/>
              <a:t>	1	 ή   περισσότερα </a:t>
            </a:r>
            <a:r>
              <a:rPr lang="el-GR" sz="2000" u="sng" dirty="0" smtClean="0"/>
              <a:t>ηλεκτρόνια</a:t>
            </a:r>
            <a:r>
              <a:rPr lang="el-GR" sz="2000" dirty="0" smtClean="0"/>
              <a:t>   . Σε αυτή την περίπτωση το άτομο θα έχει </a:t>
            </a:r>
            <a:r>
              <a:rPr lang="el-GR" sz="2000" b="1" dirty="0" smtClean="0"/>
              <a:t>περισσότερα πρωτόνια από ηλεκτρόνια</a:t>
            </a:r>
            <a:r>
              <a:rPr lang="el-GR" sz="2000" dirty="0" smtClean="0"/>
              <a:t>… και πλέον δεν θα λέγεται άτομο αλλά </a:t>
            </a:r>
            <a:r>
              <a:rPr lang="el-GR" sz="2000" b="1" dirty="0" smtClean="0"/>
              <a:t>κατιόν</a:t>
            </a:r>
            <a:r>
              <a:rPr lang="el-GR" sz="2000" dirty="0" smtClean="0"/>
              <a:t>.</a:t>
            </a:r>
          </a:p>
          <a:p>
            <a:endParaRPr lang="en-US" sz="2000" dirty="0"/>
          </a:p>
        </p:txBody>
      </p:sp>
      <p:sp>
        <p:nvSpPr>
          <p:cNvPr id="5" name="4 - Έλλειψη"/>
          <p:cNvSpPr/>
          <p:nvPr/>
        </p:nvSpPr>
        <p:spPr>
          <a:xfrm>
            <a:off x="1357290" y="214309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2276460" y="520540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4062410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3705220" y="256219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506254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3776658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4062410" y="40623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420528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384809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3490906" y="434814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3919534" y="48482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3562344" y="4491022"/>
            <a:ext cx="285752" cy="523220"/>
            <a:chOff x="5143504" y="1000108"/>
            <a:chExt cx="285752" cy="523220"/>
          </a:xfrm>
        </p:grpSpPr>
        <p:sp>
          <p:nvSpPr>
            <p:cNvPr id="19" name="18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3633782" y="396780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24" name="23 - TextBox"/>
          <p:cNvSpPr txBox="1"/>
          <p:nvPr/>
        </p:nvSpPr>
        <p:spPr>
          <a:xfrm>
            <a:off x="3990972" y="391951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2276460" y="506252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3705220" y="241932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499110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4062410" y="44195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TextBox"/>
          <p:cNvSpPr txBox="1"/>
          <p:nvPr/>
        </p:nvSpPr>
        <p:spPr>
          <a:xfrm>
            <a:off x="357158" y="428604"/>
            <a:ext cx="81439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Τα περισσότερα </a:t>
            </a:r>
            <a:r>
              <a:rPr lang="el-GR" sz="2800" b="1" dirty="0" smtClean="0"/>
              <a:t>υλικά σώματα που βλέπουμε γύρω μας αποτελούνται από άτομα </a:t>
            </a:r>
            <a:r>
              <a:rPr lang="el-GR" sz="2800" dirty="0" smtClean="0">
                <a:solidFill>
                  <a:srgbClr val="FF0000"/>
                </a:solidFill>
              </a:rPr>
              <a:t>και ιόντα*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6857984" y="5657671"/>
            <a:ext cx="2286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*Τα ιόντα μοιάζουν με τα άτομα  … εξηγώ παρακάτω τι ακριβώς είναι τα ιόντα</a:t>
            </a:r>
            <a:endParaRPr lang="en-US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643290"/>
            <a:ext cx="5704150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39865" y="1928802"/>
            <a:ext cx="3604135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142844" y="571480"/>
            <a:ext cx="764386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l-GR" sz="2000" dirty="0" smtClean="0"/>
              <a:t>    Ένα άτομο </a:t>
            </a:r>
            <a:r>
              <a:rPr lang="el-GR" sz="2000" u="sng" dirty="0" smtClean="0"/>
              <a:t>μπορεί να πάρει </a:t>
            </a:r>
            <a:r>
              <a:rPr lang="el-GR" sz="2000" dirty="0" smtClean="0"/>
              <a:t>επιπλέον  	1	 ή   περισσότερα </a:t>
            </a:r>
            <a:r>
              <a:rPr lang="el-GR" sz="2000" u="sng" dirty="0" smtClean="0"/>
              <a:t>ηλεκτρόνια</a:t>
            </a:r>
            <a:r>
              <a:rPr lang="el-GR" sz="2000" dirty="0" smtClean="0"/>
              <a:t>   .  Σε αυτή την περίπτωση το άτομο θα έχει περισσότερα ηλεκτρόνια από πρωτόνια … και πλέον δεν θα λέγεται άτομο αλλά </a:t>
            </a:r>
            <a:r>
              <a:rPr lang="el-GR" sz="2000" b="1" dirty="0" smtClean="0"/>
              <a:t>ανιόν</a:t>
            </a:r>
          </a:p>
          <a:p>
            <a:endParaRPr lang="en-US" sz="2000" dirty="0"/>
          </a:p>
        </p:txBody>
      </p:sp>
      <p:sp>
        <p:nvSpPr>
          <p:cNvPr id="5" name="4 - Έλλειψη"/>
          <p:cNvSpPr/>
          <p:nvPr/>
        </p:nvSpPr>
        <p:spPr>
          <a:xfrm>
            <a:off x="1357290" y="214309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Έλλειψη"/>
          <p:cNvSpPr/>
          <p:nvPr/>
        </p:nvSpPr>
        <p:spPr>
          <a:xfrm>
            <a:off x="5572132" y="328612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2276460" y="520540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4062410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3705220" y="256219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3929058" y="600076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3776658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4062410" y="40623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420528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384809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3490906" y="434814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3919534" y="48482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3562344" y="4491022"/>
            <a:ext cx="285752" cy="523220"/>
            <a:chOff x="5143504" y="1000108"/>
            <a:chExt cx="285752" cy="523220"/>
          </a:xfrm>
        </p:grpSpPr>
        <p:sp>
          <p:nvSpPr>
            <p:cNvPr id="19" name="18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3633782" y="396780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24" name="23 - TextBox"/>
          <p:cNvSpPr txBox="1"/>
          <p:nvPr/>
        </p:nvSpPr>
        <p:spPr>
          <a:xfrm>
            <a:off x="3990972" y="391951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2276460" y="506252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3705220" y="241932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3857620" y="578645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5572132" y="314324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4062410" y="44195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8" name="37 - Έλλειψη"/>
          <p:cNvSpPr/>
          <p:nvPr/>
        </p:nvSpPr>
        <p:spPr>
          <a:xfrm>
            <a:off x="5786446" y="500063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38 - TextBox"/>
          <p:cNvSpPr txBox="1"/>
          <p:nvPr/>
        </p:nvSpPr>
        <p:spPr>
          <a:xfrm>
            <a:off x="5786446" y="485776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2285984" y="214290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ΙΟΝ  - ΑΝΙΟΝ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Έλλειψη"/>
          <p:cNvSpPr/>
          <p:nvPr/>
        </p:nvSpPr>
        <p:spPr>
          <a:xfrm>
            <a:off x="-142876" y="3071810"/>
            <a:ext cx="4071934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571472" y="5388487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2214546" y="4968254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2000232" y="3531099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1928794" y="4968254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2214546" y="4468188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2357422" y="468250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2000232" y="468250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1643042" y="4753940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2071670" y="5254006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1643038" y="4929198"/>
            <a:ext cx="293690" cy="451869"/>
            <a:chOff x="5051655" y="1000108"/>
            <a:chExt cx="377601" cy="523220"/>
          </a:xfrm>
        </p:grpSpPr>
        <p:sp>
          <p:nvSpPr>
            <p:cNvPr id="19" name="18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TextBox"/>
            <p:cNvSpPr txBox="1"/>
            <p:nvPr/>
          </p:nvSpPr>
          <p:spPr>
            <a:xfrm>
              <a:off x="5051655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1785918" y="4405978"/>
            <a:ext cx="222252" cy="451869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24" name="23 - TextBox"/>
          <p:cNvSpPr txBox="1"/>
          <p:nvPr/>
        </p:nvSpPr>
        <p:spPr>
          <a:xfrm>
            <a:off x="2143108" y="4357694"/>
            <a:ext cx="1666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571472" y="5214950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1928794" y="3357562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2143108" y="4857760"/>
            <a:ext cx="277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1" name="30 - Έλλειψη"/>
          <p:cNvSpPr/>
          <p:nvPr/>
        </p:nvSpPr>
        <p:spPr>
          <a:xfrm>
            <a:off x="4929190" y="3000372"/>
            <a:ext cx="4071934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Έλλειψη"/>
          <p:cNvSpPr/>
          <p:nvPr/>
        </p:nvSpPr>
        <p:spPr>
          <a:xfrm>
            <a:off x="7715272" y="5531363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Έλλειψη"/>
          <p:cNvSpPr/>
          <p:nvPr/>
        </p:nvSpPr>
        <p:spPr>
          <a:xfrm>
            <a:off x="5643538" y="5317049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Έλλειψη"/>
          <p:cNvSpPr/>
          <p:nvPr/>
        </p:nvSpPr>
        <p:spPr>
          <a:xfrm>
            <a:off x="7348563" y="481574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Έλλειψη"/>
          <p:cNvSpPr/>
          <p:nvPr/>
        </p:nvSpPr>
        <p:spPr>
          <a:xfrm>
            <a:off x="7062811" y="481574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Έλλειψη"/>
          <p:cNvSpPr/>
          <p:nvPr/>
        </p:nvSpPr>
        <p:spPr>
          <a:xfrm>
            <a:off x="7134249" y="4529990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40 - Έλλειψη"/>
          <p:cNvSpPr/>
          <p:nvPr/>
        </p:nvSpPr>
        <p:spPr>
          <a:xfrm>
            <a:off x="6777059" y="4601428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28 - Ομάδα"/>
          <p:cNvGrpSpPr/>
          <p:nvPr/>
        </p:nvGrpSpPr>
        <p:grpSpPr>
          <a:xfrm>
            <a:off x="6786578" y="4714884"/>
            <a:ext cx="284171" cy="451869"/>
            <a:chOff x="5063894" y="928547"/>
            <a:chExt cx="365362" cy="523220"/>
          </a:xfrm>
        </p:grpSpPr>
        <p:sp>
          <p:nvSpPr>
            <p:cNvPr id="44" name="43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44 - TextBox"/>
            <p:cNvSpPr txBox="1"/>
            <p:nvPr/>
          </p:nvSpPr>
          <p:spPr>
            <a:xfrm>
              <a:off x="5063894" y="928547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6" name="39 - Ομάδα"/>
          <p:cNvGrpSpPr/>
          <p:nvPr/>
        </p:nvGrpSpPr>
        <p:grpSpPr>
          <a:xfrm>
            <a:off x="6858016" y="4214818"/>
            <a:ext cx="284166" cy="451869"/>
            <a:chOff x="5063900" y="955357"/>
            <a:chExt cx="365356" cy="523220"/>
          </a:xfrm>
        </p:grpSpPr>
        <p:sp>
          <p:nvSpPr>
            <p:cNvPr id="47" name="46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47 - TextBox"/>
            <p:cNvSpPr txBox="1"/>
            <p:nvPr/>
          </p:nvSpPr>
          <p:spPr>
            <a:xfrm>
              <a:off x="5063900" y="955357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50" name="49 - TextBox"/>
          <p:cNvSpPr txBox="1"/>
          <p:nvPr/>
        </p:nvSpPr>
        <p:spPr>
          <a:xfrm>
            <a:off x="5572132" y="5143512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TextBox"/>
          <p:cNvSpPr txBox="1"/>
          <p:nvPr/>
        </p:nvSpPr>
        <p:spPr>
          <a:xfrm>
            <a:off x="7715272" y="5357826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4" name="53 - TextBox"/>
          <p:cNvSpPr txBox="1"/>
          <p:nvPr/>
        </p:nvSpPr>
        <p:spPr>
          <a:xfrm>
            <a:off x="7286649" y="4714884"/>
            <a:ext cx="277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55" name="54 - TextBox"/>
          <p:cNvSpPr txBox="1"/>
          <p:nvPr/>
        </p:nvSpPr>
        <p:spPr>
          <a:xfrm>
            <a:off x="0" y="1571612"/>
            <a:ext cx="33575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ΚΑΤΙΟΝΤΑ</a:t>
            </a:r>
            <a:r>
              <a:rPr lang="el-GR" sz="2000" dirty="0" smtClean="0"/>
              <a:t> που έχουν </a:t>
            </a:r>
            <a:r>
              <a:rPr lang="el-GR" sz="2000" dirty="0" smtClean="0">
                <a:solidFill>
                  <a:srgbClr val="FF0000"/>
                </a:solidFill>
              </a:rPr>
              <a:t>περισσότερα     πρωτόνια  </a:t>
            </a:r>
            <a:r>
              <a:rPr lang="el-GR" sz="2000" dirty="0" smtClean="0"/>
              <a:t>από  </a:t>
            </a:r>
            <a:r>
              <a:rPr lang="el-GR" sz="2000" dirty="0" smtClean="0"/>
              <a:t>ηλεκτρόνια</a:t>
            </a:r>
            <a:r>
              <a:rPr lang="el-GR" sz="2000" b="1" dirty="0" smtClean="0"/>
              <a:t>.</a:t>
            </a:r>
            <a:endParaRPr lang="en-US" sz="20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2571736" y="214290"/>
            <a:ext cx="3071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Τα </a:t>
            </a:r>
            <a:r>
              <a:rPr lang="el-GR" sz="2000" b="1" dirty="0" smtClean="0">
                <a:solidFill>
                  <a:srgbClr val="FF0000"/>
                </a:solidFill>
              </a:rPr>
              <a:t>ΙΟΝΤΑ</a:t>
            </a:r>
            <a:r>
              <a:rPr lang="el-GR" sz="2000" b="1" dirty="0" smtClean="0"/>
              <a:t> χωρίζονται σε :</a:t>
            </a:r>
            <a:endParaRPr lang="en-US" sz="2000" b="1" dirty="0"/>
          </a:p>
        </p:txBody>
      </p:sp>
      <p:cxnSp>
        <p:nvCxnSpPr>
          <p:cNvPr id="51" name="50 - Ευθύγραμμο βέλος σύνδεσης"/>
          <p:cNvCxnSpPr/>
          <p:nvPr/>
        </p:nvCxnSpPr>
        <p:spPr>
          <a:xfrm>
            <a:off x="4643438" y="642918"/>
            <a:ext cx="1357322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- Ευθύγραμμο βέλος σύνδεσης"/>
          <p:cNvCxnSpPr/>
          <p:nvPr/>
        </p:nvCxnSpPr>
        <p:spPr>
          <a:xfrm rot="10800000" flipV="1">
            <a:off x="2000232" y="642918"/>
            <a:ext cx="1500198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5786414" y="1571612"/>
            <a:ext cx="33575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ΑΝΙΟΝΤΑ </a:t>
            </a:r>
            <a:r>
              <a:rPr lang="el-GR" sz="2000" dirty="0" smtClean="0"/>
              <a:t>που έχουν </a:t>
            </a:r>
            <a:r>
              <a:rPr lang="el-GR" sz="2000" dirty="0" smtClean="0">
                <a:solidFill>
                  <a:srgbClr val="FF0000"/>
                </a:solidFill>
              </a:rPr>
              <a:t>περισσότερα     ηλεκτρόνια </a:t>
            </a:r>
            <a:r>
              <a:rPr lang="el-GR" sz="2000" dirty="0" smtClean="0"/>
              <a:t>από  πρωτόνια.  </a:t>
            </a:r>
            <a:endParaRPr lang="en-US" sz="2000" b="1" dirty="0"/>
          </a:p>
        </p:txBody>
      </p:sp>
      <p:sp>
        <p:nvSpPr>
          <p:cNvPr id="63" name="62 - Έλλειψη"/>
          <p:cNvSpPr/>
          <p:nvPr/>
        </p:nvSpPr>
        <p:spPr>
          <a:xfrm>
            <a:off x="5786414" y="4174041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63 - TextBox"/>
          <p:cNvSpPr txBox="1"/>
          <p:nvPr/>
        </p:nvSpPr>
        <p:spPr>
          <a:xfrm>
            <a:off x="5715008" y="4000504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65" name="64 - Έλλειψη"/>
          <p:cNvSpPr/>
          <p:nvPr/>
        </p:nvSpPr>
        <p:spPr>
          <a:xfrm>
            <a:off x="8072430" y="4174041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65 - TextBox"/>
          <p:cNvSpPr txBox="1"/>
          <p:nvPr/>
        </p:nvSpPr>
        <p:spPr>
          <a:xfrm>
            <a:off x="8001024" y="4000504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67" name="66 - Έλλειψη"/>
          <p:cNvSpPr/>
          <p:nvPr/>
        </p:nvSpPr>
        <p:spPr>
          <a:xfrm>
            <a:off x="6429356" y="5888553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67 - TextBox"/>
          <p:cNvSpPr txBox="1"/>
          <p:nvPr/>
        </p:nvSpPr>
        <p:spPr>
          <a:xfrm>
            <a:off x="6357950" y="5715016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69" name="68 - Έλλειψη"/>
          <p:cNvSpPr/>
          <p:nvPr/>
        </p:nvSpPr>
        <p:spPr>
          <a:xfrm>
            <a:off x="7215174" y="3388223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69 - TextBox"/>
          <p:cNvSpPr txBox="1"/>
          <p:nvPr/>
        </p:nvSpPr>
        <p:spPr>
          <a:xfrm>
            <a:off x="7143768" y="3214686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00034" y="1785926"/>
            <a:ext cx="76438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l-GR" sz="2000" dirty="0" smtClean="0"/>
              <a:t>   Προσοχή!!!! Μέσα σε  ένα </a:t>
            </a:r>
            <a:r>
              <a:rPr lang="el-GR" sz="2000" b="1" dirty="0" smtClean="0"/>
              <a:t>άτομο</a:t>
            </a:r>
            <a:r>
              <a:rPr lang="el-GR" sz="2000" dirty="0" smtClean="0"/>
              <a:t> </a:t>
            </a:r>
            <a:r>
              <a:rPr lang="el-GR" sz="2000" b="1" dirty="0" smtClean="0"/>
              <a:t>υπάρχει ίσος αριθμός πρωτονίων και ηλεκτρονίων</a:t>
            </a:r>
            <a:r>
              <a:rPr lang="el-GR" sz="2000" dirty="0" smtClean="0"/>
              <a:t>. </a:t>
            </a:r>
            <a:r>
              <a:rPr lang="el-GR" sz="2000" u="sng" dirty="0" smtClean="0"/>
              <a:t>Παράδειγμα</a:t>
            </a:r>
            <a:r>
              <a:rPr lang="el-GR" sz="2000" dirty="0" smtClean="0"/>
              <a:t> αν ένα άτομο έχει 8 πρωτόνια τότε οπωσδήποτε θα έχει και 8 ηλεκτρόνια.</a:t>
            </a:r>
            <a:endParaRPr lang="el-GR" sz="2000" b="1" dirty="0" smtClean="0"/>
          </a:p>
          <a:p>
            <a:endParaRPr lang="en-US" sz="2000" dirty="0"/>
          </a:p>
        </p:txBody>
      </p:sp>
      <p:sp>
        <p:nvSpPr>
          <p:cNvPr id="40" name="39 - TextBox"/>
          <p:cNvSpPr txBox="1"/>
          <p:nvPr/>
        </p:nvSpPr>
        <p:spPr>
          <a:xfrm>
            <a:off x="2285984" y="214290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ΙΟΝ  - ΙΟΝΤΑ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500034" y="3714752"/>
            <a:ext cx="76438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l-GR" sz="2000" dirty="0" smtClean="0"/>
              <a:t>   Προσοχή!!!! Μέσα σε  ένα </a:t>
            </a:r>
            <a:r>
              <a:rPr lang="el-GR" sz="2000" b="1" dirty="0" err="1" smtClean="0"/>
              <a:t>ιον</a:t>
            </a:r>
            <a:r>
              <a:rPr lang="el-GR" sz="2000" b="1" dirty="0" smtClean="0"/>
              <a:t> (κατιόν ή ανιόν) υπάρχει διαφορετικός αριθμός πρωτονίων και ηλεκτρονίων</a:t>
            </a:r>
            <a:r>
              <a:rPr lang="el-GR" sz="2000" dirty="0" smtClean="0"/>
              <a:t>. </a:t>
            </a:r>
            <a:endParaRPr lang="el-GR" sz="2000" smtClean="0"/>
          </a:p>
          <a:p>
            <a:pPr>
              <a:buBlip>
                <a:blip r:embed="rId2"/>
              </a:buBlip>
            </a:pPr>
            <a:r>
              <a:rPr lang="el-GR" sz="2000" u="sng" smtClean="0"/>
              <a:t>Παράδειγμα</a:t>
            </a:r>
            <a:r>
              <a:rPr lang="el-GR" sz="2000" smtClean="0"/>
              <a:t> </a:t>
            </a:r>
            <a:r>
              <a:rPr lang="el-GR" sz="2000" dirty="0" smtClean="0"/>
              <a:t>ένα ιόν μπορεί να έχει 8 πρωτόνια  και 10 ηλεκτρόνια.</a:t>
            </a:r>
            <a:endParaRPr lang="el-GR" sz="2000" b="1" dirty="0" smtClean="0"/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282" y="285728"/>
            <a:ext cx="585791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Τα </a:t>
            </a:r>
            <a:r>
              <a:rPr lang="el-GR" sz="2000" b="1" dirty="0" smtClean="0"/>
              <a:t>άτομα</a:t>
            </a:r>
            <a:r>
              <a:rPr lang="el-GR" sz="2000" dirty="0" smtClean="0"/>
              <a:t> μπορούμε να τα συμβολίζουμε με σφαίρες και κύκλους…….</a:t>
            </a:r>
            <a:r>
              <a:rPr lang="el-GR" sz="2000" u="sng" dirty="0" smtClean="0"/>
              <a:t>βέβαια τα άτομα δεν έχουν</a:t>
            </a:r>
            <a:r>
              <a:rPr lang="en-US" sz="2000" u="sng" dirty="0" smtClean="0"/>
              <a:t> </a:t>
            </a:r>
            <a:r>
              <a:rPr lang="el-GR" sz="2000" u="sng" dirty="0" smtClean="0"/>
              <a:t>ακριβώς  αυτή την μορφή</a:t>
            </a:r>
            <a:r>
              <a:rPr lang="el-GR" sz="2000" dirty="0" smtClean="0"/>
              <a:t>. Εδώ φαίνονται μερικά προσομοιώματα ατόμων:</a:t>
            </a:r>
          </a:p>
          <a:p>
            <a:endParaRPr lang="el-GR" sz="2000" dirty="0" smtClean="0"/>
          </a:p>
        </p:txBody>
      </p:sp>
      <p:sp>
        <p:nvSpPr>
          <p:cNvPr id="8" name="7 - Έλλειψη"/>
          <p:cNvSpPr/>
          <p:nvPr/>
        </p:nvSpPr>
        <p:spPr>
          <a:xfrm>
            <a:off x="928662" y="4929198"/>
            <a:ext cx="428628" cy="428628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7000892" y="2571744"/>
            <a:ext cx="785818" cy="7143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7643834" y="5143512"/>
            <a:ext cx="1285884" cy="114300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4143372" y="2571744"/>
            <a:ext cx="928694" cy="78581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4143372" y="4643446"/>
            <a:ext cx="1285884" cy="928694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214282" y="2428868"/>
            <a:ext cx="1285884" cy="114300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TextBox"/>
          <p:cNvSpPr txBox="1"/>
          <p:nvPr/>
        </p:nvSpPr>
        <p:spPr>
          <a:xfrm>
            <a:off x="214282" y="5286388"/>
            <a:ext cx="20717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Άτομο υδρογόνου</a:t>
            </a:r>
            <a:endParaRPr lang="en-US" sz="1600" b="1" dirty="0"/>
          </a:p>
        </p:txBody>
      </p:sp>
      <p:sp>
        <p:nvSpPr>
          <p:cNvPr id="17" name="16 - TextBox"/>
          <p:cNvSpPr txBox="1"/>
          <p:nvPr/>
        </p:nvSpPr>
        <p:spPr>
          <a:xfrm>
            <a:off x="3786182" y="3286124"/>
            <a:ext cx="20717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Άτομο αζώτου </a:t>
            </a:r>
            <a:endParaRPr lang="en-US" sz="1600" b="1" dirty="0"/>
          </a:p>
        </p:txBody>
      </p:sp>
      <p:sp>
        <p:nvSpPr>
          <p:cNvPr id="18" name="17 - TextBox"/>
          <p:cNvSpPr txBox="1"/>
          <p:nvPr/>
        </p:nvSpPr>
        <p:spPr>
          <a:xfrm>
            <a:off x="6357950" y="3357562"/>
            <a:ext cx="20717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Άτομο οξυγόνου</a:t>
            </a:r>
            <a:endParaRPr lang="en-US" sz="1600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3786182" y="5643578"/>
            <a:ext cx="20717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Άτομο χλωρίου</a:t>
            </a:r>
            <a:endParaRPr lang="en-US" sz="1600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7500958" y="6286520"/>
            <a:ext cx="20717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Άτομο θείου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282" y="285728"/>
            <a:ext cx="87868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Τα άτομα μπορούν να ενώνονται μεταξύ τους και να δημιουργούν </a:t>
            </a:r>
            <a:r>
              <a:rPr lang="el-GR" sz="2000" b="1" dirty="0" smtClean="0"/>
              <a:t>μόρια</a:t>
            </a:r>
            <a:r>
              <a:rPr lang="el-GR" sz="2000" dirty="0" smtClean="0"/>
              <a:t>. </a:t>
            </a:r>
          </a:p>
          <a:p>
            <a:endParaRPr lang="el-GR" sz="2000" dirty="0" smtClean="0"/>
          </a:p>
          <a:p>
            <a:r>
              <a:rPr lang="el-GR" sz="2000" dirty="0" smtClean="0"/>
              <a:t>Ένα </a:t>
            </a:r>
            <a:r>
              <a:rPr lang="el-GR" sz="2000" b="1" dirty="0" smtClean="0"/>
              <a:t>μόριο</a:t>
            </a:r>
            <a:r>
              <a:rPr lang="el-GR" sz="2000" dirty="0" smtClean="0"/>
              <a:t> μπορεί να αποτελείται από την ένωση 2 ή περισσοτέρων ατόμων</a:t>
            </a:r>
          </a:p>
          <a:p>
            <a:endParaRPr lang="el-GR" sz="2000" dirty="0" smtClean="0"/>
          </a:p>
        </p:txBody>
      </p:sp>
      <p:sp>
        <p:nvSpPr>
          <p:cNvPr id="8" name="7 - Έλλειψη"/>
          <p:cNvSpPr/>
          <p:nvPr/>
        </p:nvSpPr>
        <p:spPr>
          <a:xfrm>
            <a:off x="142876" y="2714620"/>
            <a:ext cx="428628" cy="428628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500066" y="2643182"/>
            <a:ext cx="1071570" cy="92869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TextBox"/>
          <p:cNvSpPr txBox="1"/>
          <p:nvPr/>
        </p:nvSpPr>
        <p:spPr>
          <a:xfrm>
            <a:off x="0" y="3643314"/>
            <a:ext cx="28574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Μόριο νερού </a:t>
            </a:r>
            <a:r>
              <a:rPr lang="el-GR" sz="1600" dirty="0" smtClean="0"/>
              <a:t>(ένα μόριο νερού αποτελείται από ένα άτομο οξυγόνου και δύο άτομα υδρογόνου)</a:t>
            </a:r>
            <a:endParaRPr lang="en-US" sz="1600" dirty="0"/>
          </a:p>
        </p:txBody>
      </p:sp>
      <p:sp>
        <p:nvSpPr>
          <p:cNvPr id="21" name="20 - Έλλειψη"/>
          <p:cNvSpPr/>
          <p:nvPr/>
        </p:nvSpPr>
        <p:spPr>
          <a:xfrm>
            <a:off x="1428760" y="2571744"/>
            <a:ext cx="428628" cy="428628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21 - Έλλειψη"/>
          <p:cNvSpPr/>
          <p:nvPr/>
        </p:nvSpPr>
        <p:spPr>
          <a:xfrm>
            <a:off x="6429388" y="4714884"/>
            <a:ext cx="1071570" cy="92869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Έλλειψη"/>
          <p:cNvSpPr/>
          <p:nvPr/>
        </p:nvSpPr>
        <p:spPr>
          <a:xfrm>
            <a:off x="7429520" y="4786322"/>
            <a:ext cx="1071570" cy="92869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5286380" y="2000240"/>
            <a:ext cx="428628" cy="428628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5715008" y="1928802"/>
            <a:ext cx="428628" cy="428628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25 - TextBox"/>
          <p:cNvSpPr txBox="1"/>
          <p:nvPr/>
        </p:nvSpPr>
        <p:spPr>
          <a:xfrm>
            <a:off x="5929322" y="5715016"/>
            <a:ext cx="2857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Μόριο οξυγόνου </a:t>
            </a:r>
            <a:r>
              <a:rPr lang="el-GR" sz="1600" dirty="0" smtClean="0"/>
              <a:t>(ένα μόριο οξυγόνου αποτελείται από 2 άτομα οξυγόνου )</a:t>
            </a:r>
            <a:endParaRPr lang="en-US" sz="1600" dirty="0"/>
          </a:p>
        </p:txBody>
      </p:sp>
      <p:sp>
        <p:nvSpPr>
          <p:cNvPr id="27" name="26 - TextBox"/>
          <p:cNvSpPr txBox="1"/>
          <p:nvPr/>
        </p:nvSpPr>
        <p:spPr>
          <a:xfrm>
            <a:off x="5000628" y="2428868"/>
            <a:ext cx="2857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Μόριο υδρογόνου </a:t>
            </a:r>
            <a:r>
              <a:rPr lang="el-GR" sz="1600" dirty="0" smtClean="0"/>
              <a:t>(ένα μόριο υδρογόνου αποτελείται από 2 άτομα υδρογόνου )</a:t>
            </a:r>
            <a:endParaRPr lang="en-US" sz="1600" dirty="0"/>
          </a:p>
        </p:txBody>
      </p:sp>
      <p:sp>
        <p:nvSpPr>
          <p:cNvPr id="13" name="12 - TextBox"/>
          <p:cNvSpPr txBox="1"/>
          <p:nvPr/>
        </p:nvSpPr>
        <p:spPr>
          <a:xfrm>
            <a:off x="785786" y="221455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</a:t>
            </a:r>
            <a:endParaRPr lang="el-GR" dirty="0"/>
          </a:p>
        </p:txBody>
      </p:sp>
      <p:sp>
        <p:nvSpPr>
          <p:cNvPr id="14" name="13 - TextBox"/>
          <p:cNvSpPr txBox="1"/>
          <p:nvPr/>
        </p:nvSpPr>
        <p:spPr>
          <a:xfrm>
            <a:off x="6786578" y="435769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</a:t>
            </a:r>
            <a:endParaRPr lang="el-GR" dirty="0"/>
          </a:p>
        </p:txBody>
      </p:sp>
      <p:sp>
        <p:nvSpPr>
          <p:cNvPr id="15" name="14 - TextBox"/>
          <p:cNvSpPr txBox="1"/>
          <p:nvPr/>
        </p:nvSpPr>
        <p:spPr>
          <a:xfrm>
            <a:off x="1500166" y="221455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</a:t>
            </a:r>
            <a:endParaRPr lang="el-GR" dirty="0"/>
          </a:p>
        </p:txBody>
      </p:sp>
      <p:sp>
        <p:nvSpPr>
          <p:cNvPr id="17" name="16 - TextBox"/>
          <p:cNvSpPr txBox="1"/>
          <p:nvPr/>
        </p:nvSpPr>
        <p:spPr>
          <a:xfrm flipH="1">
            <a:off x="214282" y="235743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</a:t>
            </a:r>
            <a:endParaRPr lang="el-GR" dirty="0"/>
          </a:p>
        </p:txBody>
      </p:sp>
      <p:sp>
        <p:nvSpPr>
          <p:cNvPr id="18" name="17 - TextBox"/>
          <p:cNvSpPr txBox="1"/>
          <p:nvPr/>
        </p:nvSpPr>
        <p:spPr>
          <a:xfrm>
            <a:off x="8001024" y="442913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</a:t>
            </a:r>
            <a:endParaRPr lang="el-GR" dirty="0"/>
          </a:p>
        </p:txBody>
      </p:sp>
      <p:sp>
        <p:nvSpPr>
          <p:cNvPr id="19" name="18 - TextBox"/>
          <p:cNvSpPr txBox="1"/>
          <p:nvPr/>
        </p:nvSpPr>
        <p:spPr>
          <a:xfrm>
            <a:off x="5286380" y="171448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</a:t>
            </a:r>
            <a:endParaRPr lang="el-GR" dirty="0"/>
          </a:p>
        </p:txBody>
      </p:sp>
      <p:sp>
        <p:nvSpPr>
          <p:cNvPr id="20" name="19 - TextBox"/>
          <p:cNvSpPr txBox="1"/>
          <p:nvPr/>
        </p:nvSpPr>
        <p:spPr>
          <a:xfrm>
            <a:off x="5786446" y="15716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</a:t>
            </a:r>
            <a:endParaRPr lang="el-GR" dirty="0"/>
          </a:p>
        </p:txBody>
      </p:sp>
      <p:sp>
        <p:nvSpPr>
          <p:cNvPr id="28" name="27 - TextBox"/>
          <p:cNvSpPr txBox="1"/>
          <p:nvPr/>
        </p:nvSpPr>
        <p:spPr>
          <a:xfrm>
            <a:off x="142844" y="6072206"/>
            <a:ext cx="3500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= οξυγόνο</a:t>
            </a:r>
          </a:p>
          <a:p>
            <a:r>
              <a:rPr lang="el-GR" dirty="0" smtClean="0"/>
              <a:t>Η = υδρογόνο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Έλλειψη"/>
          <p:cNvSpPr/>
          <p:nvPr/>
        </p:nvSpPr>
        <p:spPr>
          <a:xfrm>
            <a:off x="3071834" y="2786058"/>
            <a:ext cx="428628" cy="428628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3429024" y="2714620"/>
            <a:ext cx="1071570" cy="92869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TextBox"/>
          <p:cNvSpPr txBox="1"/>
          <p:nvPr/>
        </p:nvSpPr>
        <p:spPr>
          <a:xfrm>
            <a:off x="1785918" y="3714752"/>
            <a:ext cx="5429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Μόριο νερού </a:t>
            </a:r>
            <a:r>
              <a:rPr lang="el-GR" sz="1600" dirty="0" smtClean="0"/>
              <a:t>(ένα μόριο νερού αποτελείται από ένα άτομο οξυγόνου και δύο άτομα υδρογόνου)</a:t>
            </a:r>
            <a:endParaRPr lang="en-US" sz="1600" dirty="0"/>
          </a:p>
        </p:txBody>
      </p:sp>
      <p:sp>
        <p:nvSpPr>
          <p:cNvPr id="21" name="20 - Έλλειψη"/>
          <p:cNvSpPr/>
          <p:nvPr/>
        </p:nvSpPr>
        <p:spPr>
          <a:xfrm>
            <a:off x="4357718" y="2643182"/>
            <a:ext cx="428628" cy="428628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TextBox"/>
          <p:cNvSpPr txBox="1"/>
          <p:nvPr/>
        </p:nvSpPr>
        <p:spPr>
          <a:xfrm>
            <a:off x="3714744" y="228599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</a:t>
            </a:r>
            <a:endParaRPr lang="el-GR" dirty="0"/>
          </a:p>
        </p:txBody>
      </p:sp>
      <p:sp>
        <p:nvSpPr>
          <p:cNvPr id="15" name="14 - TextBox"/>
          <p:cNvSpPr txBox="1"/>
          <p:nvPr/>
        </p:nvSpPr>
        <p:spPr>
          <a:xfrm>
            <a:off x="4429124" y="228599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</a:t>
            </a:r>
            <a:endParaRPr lang="el-GR" dirty="0"/>
          </a:p>
        </p:txBody>
      </p:sp>
      <p:sp>
        <p:nvSpPr>
          <p:cNvPr id="17" name="16 - TextBox"/>
          <p:cNvSpPr txBox="1"/>
          <p:nvPr/>
        </p:nvSpPr>
        <p:spPr>
          <a:xfrm flipH="1">
            <a:off x="3143240" y="242886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</a:t>
            </a:r>
            <a:endParaRPr lang="el-GR" dirty="0"/>
          </a:p>
        </p:txBody>
      </p:sp>
      <p:sp>
        <p:nvSpPr>
          <p:cNvPr id="28" name="27 - TextBox"/>
          <p:cNvSpPr txBox="1"/>
          <p:nvPr/>
        </p:nvSpPr>
        <p:spPr>
          <a:xfrm>
            <a:off x="142844" y="6072206"/>
            <a:ext cx="3500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= οξυγόνο</a:t>
            </a:r>
          </a:p>
          <a:p>
            <a:r>
              <a:rPr lang="el-GR" dirty="0" smtClean="0"/>
              <a:t>Η = υδρογόνο</a:t>
            </a:r>
            <a:endParaRPr lang="el-GR" dirty="0"/>
          </a:p>
        </p:txBody>
      </p:sp>
      <p:sp>
        <p:nvSpPr>
          <p:cNvPr id="29" name="28 - TextBox"/>
          <p:cNvSpPr txBox="1"/>
          <p:nvPr/>
        </p:nvSpPr>
        <p:spPr>
          <a:xfrm>
            <a:off x="3071802" y="4857760"/>
            <a:ext cx="51971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/>
              <a:t>Το μόριο του νερού συμβολίζεται  </a:t>
            </a:r>
            <a:r>
              <a:rPr lang="el-GR" sz="3200" b="1" dirty="0" smtClean="0"/>
              <a:t>Η</a:t>
            </a:r>
            <a:r>
              <a:rPr lang="el-GR" sz="3200" b="1" baseline="-25000" dirty="0" smtClean="0"/>
              <a:t>2</a:t>
            </a:r>
            <a:r>
              <a:rPr lang="el-GR" sz="3200" b="1" dirty="0" smtClean="0"/>
              <a:t>0</a:t>
            </a:r>
            <a:endParaRPr lang="el-G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282" y="214290"/>
            <a:ext cx="77867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Οι επιστήμονες έχουν υπολογίσει ότι το ανθρώπινο κεφάλι αποτελείται από περίπου 900.000.000.000.000.000.000.000.000 άτομα ή σε συντομογραφία 9</a:t>
            </a:r>
            <a:r>
              <a:rPr lang="en-US" sz="2000" b="1" dirty="0" smtClean="0"/>
              <a:t>x 10</a:t>
            </a:r>
            <a:r>
              <a:rPr lang="en-US" sz="2000" b="1" baseline="30000" dirty="0" smtClean="0"/>
              <a:t>26</a:t>
            </a:r>
            <a:r>
              <a:rPr lang="en-US" sz="2000" b="1" dirty="0" smtClean="0"/>
              <a:t> </a:t>
            </a:r>
            <a:r>
              <a:rPr lang="el-GR" sz="2000" b="1" dirty="0" smtClean="0"/>
              <a:t>άτομα</a:t>
            </a:r>
            <a:endParaRPr lang="en-US" sz="2000" b="1" baseline="300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57628"/>
            <a:ext cx="3452791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62817" y="2786034"/>
            <a:ext cx="4781183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TextBox"/>
          <p:cNvSpPr txBox="1"/>
          <p:nvPr/>
        </p:nvSpPr>
        <p:spPr>
          <a:xfrm>
            <a:off x="2000232" y="2571744"/>
            <a:ext cx="55721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Τα άτομα και τα ιόντα  είναι πολύ </a:t>
            </a:r>
            <a:r>
              <a:rPr lang="el-GR" sz="2800" dirty="0" err="1" smtClean="0">
                <a:solidFill>
                  <a:srgbClr val="FF0000"/>
                </a:solidFill>
              </a:rPr>
              <a:t>πολύ</a:t>
            </a:r>
            <a:r>
              <a:rPr lang="el-GR" sz="2800" dirty="0" smtClean="0">
                <a:solidFill>
                  <a:srgbClr val="FF0000"/>
                </a:solidFill>
              </a:rPr>
              <a:t> </a:t>
            </a:r>
            <a:r>
              <a:rPr lang="el-GR" sz="2800" dirty="0" err="1" smtClean="0">
                <a:solidFill>
                  <a:srgbClr val="FF0000"/>
                </a:solidFill>
              </a:rPr>
              <a:t>μικρά….δεν</a:t>
            </a:r>
            <a:r>
              <a:rPr lang="el-GR" sz="2800" dirty="0" smtClean="0">
                <a:solidFill>
                  <a:srgbClr val="FF0000"/>
                </a:solidFill>
              </a:rPr>
              <a:t> φαίνονται ούτε με μικροσκόπιο….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785786" y="1643050"/>
            <a:ext cx="585791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Τα άτομα μπορούμε να τα συμβολίζουμε με σφαίρες και κύκλους…….</a:t>
            </a:r>
            <a:r>
              <a:rPr lang="el-GR" sz="2000" u="sng" dirty="0" smtClean="0"/>
              <a:t>βέβαια τα άτομα δεν έχουν</a:t>
            </a:r>
            <a:r>
              <a:rPr lang="en-US" sz="2000" u="sng" dirty="0" smtClean="0"/>
              <a:t> </a:t>
            </a:r>
            <a:r>
              <a:rPr lang="el-GR" sz="2000" u="sng" dirty="0" smtClean="0"/>
              <a:t>ακριβώς  αυτή την μορφή</a:t>
            </a:r>
            <a:r>
              <a:rPr lang="el-GR" sz="2000" dirty="0" smtClean="0"/>
              <a:t>. </a:t>
            </a:r>
          </a:p>
          <a:p>
            <a:endParaRPr lang="el-GR" sz="2000" dirty="0" smtClean="0"/>
          </a:p>
          <a:p>
            <a:r>
              <a:rPr lang="el-GR" sz="2000" dirty="0" smtClean="0"/>
              <a:t>Αν και τα άτομα δεν έχουν χρώμα, εμείς μπορούμε να τα παριστάνουμε  με χρωματιστές σφαίρες…..</a:t>
            </a:r>
          </a:p>
          <a:p>
            <a:endParaRPr lang="el-GR" sz="2000" dirty="0" smtClean="0"/>
          </a:p>
          <a:p>
            <a:r>
              <a:rPr lang="el-GR" sz="2000" dirty="0" smtClean="0"/>
              <a:t>Οι χρωματιστοί κύκλοι και οι σφαίρες (σφαιρίδια) που </a:t>
            </a:r>
            <a:r>
              <a:rPr lang="el-GR" sz="2000" u="sng" dirty="0" smtClean="0"/>
              <a:t>παριστάνουν τα άτομα  </a:t>
            </a:r>
            <a:r>
              <a:rPr lang="el-GR" sz="2000" dirty="0" smtClean="0"/>
              <a:t>ονομάζονται </a:t>
            </a:r>
            <a:r>
              <a:rPr lang="el-GR" sz="2000" b="1" dirty="0" smtClean="0"/>
              <a:t>προσομοιώματα  ατόμων.</a:t>
            </a:r>
            <a:endParaRPr lang="en-US" sz="2000" b="1" dirty="0"/>
          </a:p>
        </p:txBody>
      </p:sp>
      <p:sp>
        <p:nvSpPr>
          <p:cNvPr id="6" name="5 - Έλλειψη"/>
          <p:cNvSpPr/>
          <p:nvPr/>
        </p:nvSpPr>
        <p:spPr>
          <a:xfrm>
            <a:off x="3714744" y="785794"/>
            <a:ext cx="571504" cy="57150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Έλλειψη"/>
          <p:cNvSpPr/>
          <p:nvPr/>
        </p:nvSpPr>
        <p:spPr>
          <a:xfrm>
            <a:off x="8001024" y="5143512"/>
            <a:ext cx="642942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3571868" y="5786454"/>
            <a:ext cx="428628" cy="42862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7858148" y="2285992"/>
            <a:ext cx="642942" cy="64294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2285984" y="4929198"/>
            <a:ext cx="928694" cy="78581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0" y="428604"/>
            <a:ext cx="928694" cy="78581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7215206" y="785794"/>
            <a:ext cx="928694" cy="78581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6072198" y="4857760"/>
            <a:ext cx="928694" cy="78581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142844" y="5714992"/>
            <a:ext cx="1285884" cy="114300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TextBox"/>
          <p:cNvSpPr txBox="1"/>
          <p:nvPr/>
        </p:nvSpPr>
        <p:spPr>
          <a:xfrm>
            <a:off x="0" y="6143644"/>
            <a:ext cx="82153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/>
                </a:solidFill>
              </a:rPr>
              <a:t>…όμως πως είναι ένα άτομο, από τι αποτελείται;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2500298" y="214290"/>
            <a:ext cx="5214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Δομή ατόμου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714356"/>
            <a:ext cx="5595780" cy="4929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TextBox"/>
          <p:cNvSpPr txBox="1"/>
          <p:nvPr/>
        </p:nvSpPr>
        <p:spPr>
          <a:xfrm>
            <a:off x="214282" y="2500306"/>
            <a:ext cx="328614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Προσοχή</a:t>
            </a:r>
            <a:r>
              <a:rPr lang="el-GR" sz="2400" dirty="0" smtClean="0"/>
              <a:t>!!!  Αυτή η εικόνα του ατόμου </a:t>
            </a:r>
            <a:r>
              <a:rPr lang="el-GR" sz="2400" u="sng" dirty="0" smtClean="0"/>
              <a:t>δεν είναι η πραγματική </a:t>
            </a:r>
            <a:r>
              <a:rPr lang="el-GR" sz="2400" dirty="0" smtClean="0"/>
              <a:t>.…αλλά  χρησιμοποιείται εδώ για να περιγράψουμε  με ένα κατανοητό τρόπο την δομή του ατόμου </a:t>
            </a:r>
            <a:endParaRPr lang="en-US" sz="2400" dirty="0"/>
          </a:p>
        </p:txBody>
      </p:sp>
      <p:grpSp>
        <p:nvGrpSpPr>
          <p:cNvPr id="2" name="61 - Ομάδα"/>
          <p:cNvGrpSpPr/>
          <p:nvPr/>
        </p:nvGrpSpPr>
        <p:grpSpPr>
          <a:xfrm>
            <a:off x="4286248" y="2500306"/>
            <a:ext cx="4857752" cy="4295804"/>
            <a:chOff x="4286248" y="3071810"/>
            <a:chExt cx="4214842" cy="3724300"/>
          </a:xfrm>
        </p:grpSpPr>
        <p:sp>
          <p:nvSpPr>
            <p:cNvPr id="8" name="7 - Έλλειψη"/>
            <p:cNvSpPr/>
            <p:nvPr/>
          </p:nvSpPr>
          <p:spPr>
            <a:xfrm>
              <a:off x="5320012" y="3910719"/>
              <a:ext cx="1918361" cy="198253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8 - Έλλειψη"/>
            <p:cNvSpPr/>
            <p:nvPr/>
          </p:nvSpPr>
          <p:spPr>
            <a:xfrm>
              <a:off x="4286248" y="3071810"/>
              <a:ext cx="4214842" cy="37243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9 - Έλλειψη"/>
            <p:cNvSpPr/>
            <p:nvPr/>
          </p:nvSpPr>
          <p:spPr>
            <a:xfrm>
              <a:off x="7349381" y="4475007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10 - Έλλειψη"/>
            <p:cNvSpPr/>
            <p:nvPr/>
          </p:nvSpPr>
          <p:spPr>
            <a:xfrm>
              <a:off x="4955767" y="5490725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12 - Έλλειψη"/>
            <p:cNvSpPr/>
            <p:nvPr/>
          </p:nvSpPr>
          <p:spPr>
            <a:xfrm>
              <a:off x="5996469" y="3402860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13 - Έλλειψη"/>
            <p:cNvSpPr/>
            <p:nvPr/>
          </p:nvSpPr>
          <p:spPr>
            <a:xfrm>
              <a:off x="6985135" y="5998584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Έλλειψη"/>
            <p:cNvSpPr/>
            <p:nvPr/>
          </p:nvSpPr>
          <p:spPr>
            <a:xfrm>
              <a:off x="6072198" y="5500702"/>
              <a:ext cx="288516" cy="272167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6000760" y="3929066"/>
              <a:ext cx="3571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25" name="24 - Έλλειψη"/>
            <p:cNvSpPr/>
            <p:nvPr/>
          </p:nvSpPr>
          <p:spPr>
            <a:xfrm>
              <a:off x="5500694" y="4429132"/>
              <a:ext cx="285752" cy="26713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25 - TextBox"/>
            <p:cNvSpPr txBox="1"/>
            <p:nvPr/>
          </p:nvSpPr>
          <p:spPr>
            <a:xfrm flipH="1">
              <a:off x="5500694" y="4286256"/>
              <a:ext cx="285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27" name="26 - TextBox"/>
            <p:cNvSpPr txBox="1"/>
            <p:nvPr/>
          </p:nvSpPr>
          <p:spPr>
            <a:xfrm>
              <a:off x="6204609" y="4475007"/>
              <a:ext cx="156105" cy="413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4906082" y="5301436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29" name="28 - TextBox"/>
            <p:cNvSpPr txBox="1"/>
            <p:nvPr/>
          </p:nvSpPr>
          <p:spPr>
            <a:xfrm>
              <a:off x="5959799" y="3257612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30" name="29 - TextBox"/>
            <p:cNvSpPr txBox="1"/>
            <p:nvPr/>
          </p:nvSpPr>
          <p:spPr>
            <a:xfrm>
              <a:off x="6933100" y="5829298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31" name="30 - TextBox"/>
            <p:cNvSpPr txBox="1"/>
            <p:nvPr/>
          </p:nvSpPr>
          <p:spPr>
            <a:xfrm>
              <a:off x="7297346" y="4305720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32" name="31 - TextBox"/>
            <p:cNvSpPr txBox="1"/>
            <p:nvPr/>
          </p:nvSpPr>
          <p:spPr>
            <a:xfrm>
              <a:off x="6072198" y="5357826"/>
              <a:ext cx="260175" cy="413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37" name="36 - Έλλειψη"/>
            <p:cNvSpPr/>
            <p:nvPr/>
          </p:nvSpPr>
          <p:spPr>
            <a:xfrm>
              <a:off x="6500826" y="5286388"/>
              <a:ext cx="288516" cy="272167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37 - TextBox"/>
            <p:cNvSpPr txBox="1"/>
            <p:nvPr/>
          </p:nvSpPr>
          <p:spPr>
            <a:xfrm>
              <a:off x="6429388" y="5143512"/>
              <a:ext cx="260175" cy="413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42" name="41 - Έλλειψη"/>
            <p:cNvSpPr/>
            <p:nvPr/>
          </p:nvSpPr>
          <p:spPr>
            <a:xfrm>
              <a:off x="6643702" y="4572008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42 - Έλλειψη"/>
            <p:cNvSpPr/>
            <p:nvPr/>
          </p:nvSpPr>
          <p:spPr>
            <a:xfrm>
              <a:off x="5857884" y="5143512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43 - Έλλειψη"/>
            <p:cNvSpPr/>
            <p:nvPr/>
          </p:nvSpPr>
          <p:spPr>
            <a:xfrm>
              <a:off x="5929322" y="4643446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44 - Έλλειψη"/>
            <p:cNvSpPr/>
            <p:nvPr/>
          </p:nvSpPr>
          <p:spPr>
            <a:xfrm>
              <a:off x="6500826" y="4286256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45 - Έλλειψη"/>
            <p:cNvSpPr/>
            <p:nvPr/>
          </p:nvSpPr>
          <p:spPr>
            <a:xfrm>
              <a:off x="6715140" y="5000636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46 - Έλλειψη"/>
            <p:cNvSpPr/>
            <p:nvPr/>
          </p:nvSpPr>
          <p:spPr>
            <a:xfrm>
              <a:off x="6143636" y="4357694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47 - Έλλειψη"/>
            <p:cNvSpPr/>
            <p:nvPr/>
          </p:nvSpPr>
          <p:spPr>
            <a:xfrm>
              <a:off x="5572132" y="4857760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48 - Έλλειψη"/>
            <p:cNvSpPr/>
            <p:nvPr/>
          </p:nvSpPr>
          <p:spPr>
            <a:xfrm>
              <a:off x="6000760" y="4071942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49 - Έλλειψη"/>
            <p:cNvSpPr/>
            <p:nvPr/>
          </p:nvSpPr>
          <p:spPr>
            <a:xfrm>
              <a:off x="6215074" y="4643446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50 - Έλλειψη"/>
            <p:cNvSpPr/>
            <p:nvPr/>
          </p:nvSpPr>
          <p:spPr>
            <a:xfrm>
              <a:off x="7481555" y="5455675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51 - TextBox"/>
            <p:cNvSpPr txBox="1"/>
            <p:nvPr/>
          </p:nvSpPr>
          <p:spPr>
            <a:xfrm>
              <a:off x="7429520" y="5286388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53" name="52 - Έλλειψη"/>
            <p:cNvSpPr/>
            <p:nvPr/>
          </p:nvSpPr>
          <p:spPr>
            <a:xfrm>
              <a:off x="4552597" y="4526981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53 - TextBox"/>
            <p:cNvSpPr txBox="1"/>
            <p:nvPr/>
          </p:nvSpPr>
          <p:spPr>
            <a:xfrm>
              <a:off x="4500562" y="4357694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55" name="54 - Έλλειψη"/>
            <p:cNvSpPr/>
            <p:nvPr/>
          </p:nvSpPr>
          <p:spPr>
            <a:xfrm>
              <a:off x="7124365" y="3741163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55 - TextBox"/>
            <p:cNvSpPr txBox="1"/>
            <p:nvPr/>
          </p:nvSpPr>
          <p:spPr>
            <a:xfrm>
              <a:off x="7072330" y="3571876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57" name="56 - Έλλειψη"/>
            <p:cNvSpPr/>
            <p:nvPr/>
          </p:nvSpPr>
          <p:spPr>
            <a:xfrm>
              <a:off x="6052795" y="6312931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57 - TextBox"/>
            <p:cNvSpPr txBox="1"/>
            <p:nvPr/>
          </p:nvSpPr>
          <p:spPr>
            <a:xfrm>
              <a:off x="6000760" y="6143644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59" name="58 - TextBox"/>
            <p:cNvSpPr txBox="1"/>
            <p:nvPr/>
          </p:nvSpPr>
          <p:spPr>
            <a:xfrm flipH="1">
              <a:off x="5897816" y="4496293"/>
              <a:ext cx="285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60" name="59 - TextBox"/>
            <p:cNvSpPr txBox="1"/>
            <p:nvPr/>
          </p:nvSpPr>
          <p:spPr>
            <a:xfrm flipH="1">
              <a:off x="5786446" y="5000636"/>
              <a:ext cx="285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61" name="60 - TextBox"/>
            <p:cNvSpPr txBox="1"/>
            <p:nvPr/>
          </p:nvSpPr>
          <p:spPr>
            <a:xfrm flipH="1">
              <a:off x="6643702" y="4429132"/>
              <a:ext cx="285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63" name="62 - Έλλειψη"/>
            <p:cNvSpPr/>
            <p:nvPr/>
          </p:nvSpPr>
          <p:spPr>
            <a:xfrm>
              <a:off x="5500694" y="5286388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63 - Έλλειψη"/>
            <p:cNvSpPr/>
            <p:nvPr/>
          </p:nvSpPr>
          <p:spPr>
            <a:xfrm>
              <a:off x="6929454" y="4857760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64 - Έλλειψη"/>
            <p:cNvSpPr/>
            <p:nvPr/>
          </p:nvSpPr>
          <p:spPr>
            <a:xfrm>
              <a:off x="5786446" y="5572140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65 - Έλλειψη"/>
            <p:cNvSpPr/>
            <p:nvPr/>
          </p:nvSpPr>
          <p:spPr>
            <a:xfrm>
              <a:off x="6286512" y="5000636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2" name="61 - TextBox"/>
          <p:cNvSpPr txBox="1"/>
          <p:nvPr/>
        </p:nvSpPr>
        <p:spPr>
          <a:xfrm>
            <a:off x="2500298" y="214290"/>
            <a:ext cx="5214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Δομή ατόμου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Επεξήγηση με σύννεφο"/>
          <p:cNvSpPr/>
          <p:nvPr/>
        </p:nvSpPr>
        <p:spPr>
          <a:xfrm>
            <a:off x="0" y="0"/>
            <a:ext cx="3286116" cy="1928802"/>
          </a:xfrm>
          <a:prstGeom prst="cloudCallout">
            <a:avLst>
              <a:gd name="adj1" fmla="val 76582"/>
              <a:gd name="adj2" fmla="val 4012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500034" y="428604"/>
            <a:ext cx="24288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000" b="1" dirty="0" smtClean="0"/>
              <a:t>άτομο</a:t>
            </a:r>
            <a:endParaRPr lang="en-US" sz="6000" b="1" dirty="0"/>
          </a:p>
        </p:txBody>
      </p:sp>
      <p:sp>
        <p:nvSpPr>
          <p:cNvPr id="11" name="10 - Έλλειψη"/>
          <p:cNvSpPr/>
          <p:nvPr/>
        </p:nvSpPr>
        <p:spPr>
          <a:xfrm>
            <a:off x="2581260" y="208120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072330" y="38576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3500430" y="51435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5286380" y="450057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4929190" y="250030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286512" y="605893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5000628" y="450057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5286380" y="400050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5429256" y="42148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5072066" y="42148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4714876" y="428625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5143504" y="478632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4786314" y="442913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4857752" y="3905912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5214942" y="385762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3500430" y="500063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4929190" y="235743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215074" y="584462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072330" y="37147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5286380" y="435769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2" name="31 - Έλλειψη"/>
          <p:cNvSpPr/>
          <p:nvPr/>
        </p:nvSpPr>
        <p:spPr>
          <a:xfrm>
            <a:off x="7286644" y="285728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Έλλειψη"/>
          <p:cNvSpPr/>
          <p:nvPr/>
        </p:nvSpPr>
        <p:spPr>
          <a:xfrm>
            <a:off x="0" y="271462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34 - TextBox"/>
          <p:cNvSpPr txBox="1"/>
          <p:nvPr/>
        </p:nvSpPr>
        <p:spPr>
          <a:xfrm>
            <a:off x="0" y="257174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285720" y="2643182"/>
            <a:ext cx="16430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 </a:t>
            </a:r>
            <a:r>
              <a:rPr lang="el-GR" u="sng" dirty="0" smtClean="0">
                <a:solidFill>
                  <a:srgbClr val="FF0000"/>
                </a:solidFill>
              </a:rPr>
              <a:t>Ηλεκτρόνιο</a:t>
            </a:r>
            <a:r>
              <a:rPr lang="el-GR" dirty="0" smtClean="0"/>
              <a:t> που έχει </a:t>
            </a:r>
            <a:r>
              <a:rPr lang="el-GR" u="sng" dirty="0" smtClean="0"/>
              <a:t>αρνητικό</a:t>
            </a:r>
            <a:r>
              <a:rPr lang="el-GR" dirty="0" smtClean="0"/>
              <a:t> ηλεκτρικό φορτίο</a:t>
            </a:r>
            <a:endParaRPr lang="en-US" dirty="0"/>
          </a:p>
        </p:txBody>
      </p:sp>
      <p:sp>
        <p:nvSpPr>
          <p:cNvPr id="37" name="36 - Έλλειψη"/>
          <p:cNvSpPr/>
          <p:nvPr/>
        </p:nvSpPr>
        <p:spPr>
          <a:xfrm>
            <a:off x="0" y="535782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37 - TextBox"/>
          <p:cNvSpPr txBox="1"/>
          <p:nvPr/>
        </p:nvSpPr>
        <p:spPr>
          <a:xfrm>
            <a:off x="0" y="521495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9" name="38 - TextBox"/>
          <p:cNvSpPr txBox="1"/>
          <p:nvPr/>
        </p:nvSpPr>
        <p:spPr>
          <a:xfrm>
            <a:off x="285720" y="5286388"/>
            <a:ext cx="16430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 </a:t>
            </a:r>
            <a:r>
              <a:rPr lang="el-GR" u="sng" dirty="0" smtClean="0">
                <a:solidFill>
                  <a:srgbClr val="FF0000"/>
                </a:solidFill>
              </a:rPr>
              <a:t>Πρωτόνιο</a:t>
            </a:r>
            <a:r>
              <a:rPr lang="el-GR" dirty="0" smtClean="0"/>
              <a:t> που έχει </a:t>
            </a:r>
            <a:r>
              <a:rPr lang="el-GR" u="sng" dirty="0" smtClean="0"/>
              <a:t>θετικό</a:t>
            </a:r>
            <a:r>
              <a:rPr lang="el-GR" dirty="0" smtClean="0"/>
              <a:t> ηλεκτρικό φορτίο</a:t>
            </a:r>
            <a:endParaRPr lang="en-US" dirty="0"/>
          </a:p>
        </p:txBody>
      </p:sp>
      <p:sp>
        <p:nvSpPr>
          <p:cNvPr id="48" name="47 - TextBox"/>
          <p:cNvSpPr txBox="1"/>
          <p:nvPr/>
        </p:nvSpPr>
        <p:spPr>
          <a:xfrm>
            <a:off x="7500926" y="214290"/>
            <a:ext cx="164307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=</a:t>
            </a:r>
            <a:r>
              <a:rPr lang="el-GR" u="sng" dirty="0" smtClean="0">
                <a:solidFill>
                  <a:srgbClr val="FF0000"/>
                </a:solidFill>
              </a:rPr>
              <a:t>νετρόνιο</a:t>
            </a:r>
            <a:r>
              <a:rPr lang="el-GR" dirty="0" smtClean="0"/>
              <a:t> που δεν έχει ηλεκτρικό φορτίο, άρα είναι </a:t>
            </a:r>
            <a:r>
              <a:rPr lang="el-GR" u="sng" dirty="0" smtClean="0"/>
              <a:t>ηλεκτρικά ουδέτερο </a:t>
            </a:r>
            <a:r>
              <a:rPr lang="el-GR" dirty="0" smtClean="0"/>
              <a:t>(αφόρτιστο).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214282" y="4143380"/>
            <a:ext cx="6858048" cy="64633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https://www.youtube.com/watch?v=B6FmME4zqaE</a:t>
            </a:r>
            <a:endParaRPr lang="el-GR" dirty="0" smtClean="0"/>
          </a:p>
          <a:p>
            <a:endParaRPr lang="en-US" dirty="0"/>
          </a:p>
        </p:txBody>
      </p:sp>
      <p:sp>
        <p:nvSpPr>
          <p:cNvPr id="7" name="6 - Ορθογώνιο"/>
          <p:cNvSpPr/>
          <p:nvPr/>
        </p:nvSpPr>
        <p:spPr>
          <a:xfrm>
            <a:off x="142844" y="42860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hlinkClick r:id="rId4"/>
              </a:rPr>
              <a:t>https://www.youtube.com/watch?v=LapHOn98X5w</a:t>
            </a:r>
            <a:endParaRPr lang="el-GR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3059</TotalTime>
  <Words>967</Words>
  <PresentationFormat>Προβολή στην οθόνη (4:3)</PresentationFormat>
  <Paragraphs>237</Paragraphs>
  <Slides>25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25</vt:i4>
      </vt:variant>
    </vt:vector>
  </HeadingPairs>
  <TitlesOfParts>
    <vt:vector size="26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450</cp:revision>
  <dcterms:created xsi:type="dcterms:W3CDTF">2020-03-28T09:35:19Z</dcterms:created>
  <dcterms:modified xsi:type="dcterms:W3CDTF">2023-09-17T12:52:32Z</dcterms:modified>
</cp:coreProperties>
</file>