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13" r:id="rId2"/>
    <p:sldId id="314" r:id="rId3"/>
    <p:sldId id="318" r:id="rId4"/>
    <p:sldId id="304" r:id="rId5"/>
    <p:sldId id="315" r:id="rId6"/>
    <p:sldId id="319" r:id="rId7"/>
    <p:sldId id="316"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005E"/>
    <a:srgbClr val="D09622"/>
    <a:srgbClr val="BE0260"/>
    <a:srgbClr val="018ACF"/>
    <a:srgbClr val="D68B1C"/>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15" autoAdjust="0"/>
    <p:restoredTop sz="94660"/>
  </p:normalViewPr>
  <p:slideViewPr>
    <p:cSldViewPr>
      <p:cViewPr varScale="1">
        <p:scale>
          <a:sx n="73" d="100"/>
          <a:sy n="73" d="100"/>
        </p:scale>
        <p:origin x="-1814" y="-5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l-GR"/>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7AF00606-42C1-4085-B99D-7E8F7EF32907}" type="datetimeFigureOut">
              <a:rPr lang="el-GR"/>
              <a:pPr>
                <a:defRPr/>
              </a:pPr>
              <a:t>3/2/2024</a:t>
            </a:fld>
            <a:endParaRPr lang="el-GR"/>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l-GR"/>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E7374FB3-6FED-4E63-80CD-AE3053B7CB26}" type="slidenum">
              <a:rPr lang="el-GR"/>
              <a:pPr>
                <a:defRPr/>
              </a:pPr>
              <a:t>‹#›</a:t>
            </a:fld>
            <a:endParaRPr lang="el-GR"/>
          </a:p>
        </p:txBody>
      </p:sp>
    </p:spTree>
    <p:extLst>
      <p:ext uri="{BB962C8B-B14F-4D97-AF65-F5344CB8AC3E}">
        <p14:creationId xmlns:p14="http://schemas.microsoft.com/office/powerpoint/2010/main" xmlns="" val="2451228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48965" y="1138425"/>
            <a:ext cx="7772400" cy="1374345"/>
          </a:xfrm>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28720" y="4650640"/>
            <a:ext cx="6400800" cy="1374345"/>
          </a:xfrm>
        </p:spPr>
        <p:txBody>
          <a:bodyPr>
            <a:normAutofit/>
          </a:bodyPr>
          <a:lstStyle>
            <a:lvl1pPr marL="0" indent="0" algn="r">
              <a:buNone/>
              <a:defRPr sz="2600">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AD9E57A-A097-4D40-8BF5-197E2928B21E}"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04C45E-9AF6-458B-AF4D-E0C66CDE5D5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61F80E-D52C-46E4-94CF-FC5F0B6ABEBE}" type="datetimeFigureOut">
              <a:rPr lang="en-US"/>
              <a:pPr>
                <a:defRPr/>
              </a:pPr>
              <a:t>2/3/2024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910FDC-A77E-4649-A0B2-19BE094375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34A019-C050-4CFC-99D5-C1A6EAB6E488}"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65A2B7-C5B2-4F8D-AF7E-BC926F42604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FA2F6D-115D-4B80-A861-1EAD62846DD4}"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EAC738-F12A-47BE-A190-4E94ADE33A6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229600" cy="458115"/>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3918803"/>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7CCB98A-3373-4532-8362-4EC4662C3E6C}"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87DC4E-C731-4C08-B29E-B9758F6315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10820"/>
          </a:xfrm>
        </p:spPr>
        <p:txBody>
          <a:bodyPr>
            <a:normAutofit/>
          </a:bodyPr>
          <a:lstStyle>
            <a:lvl1pPr algn="l">
              <a:defRPr sz="3600">
                <a:solidFill>
                  <a:srgbClr val="D0005E"/>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1" y="1138425"/>
            <a:ext cx="7016195" cy="4275740"/>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B2FFB90-F4B3-471E-8A1D-EE5F88F45BDB}"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40089F-F594-4FA9-8ED5-77521D1C0A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A176E6-0C81-4164-A4DC-4E32C709EFF3}" type="datetimeFigureOut">
              <a:rPr lang="en-US"/>
              <a:pPr>
                <a:defRPr/>
              </a:pPr>
              <a:t>2/3/2024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E826B1-F489-4308-ACBE-A8016CFDF0F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2B5A22-BBA8-4387-B2A9-38AB5B0A6F77}" type="datetimeFigureOut">
              <a:rPr lang="en-US"/>
              <a:pPr>
                <a:defRPr/>
              </a:pPr>
              <a:t>2/3/2024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0B8B54-5702-488C-93F0-E49CEA9CAF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610820"/>
          </a:xfrm>
        </p:spPr>
        <p:txBody>
          <a:bodyPr>
            <a:normAutofit/>
          </a:bodyPr>
          <a:lstStyle>
            <a:lvl1pPr algn="l">
              <a:defRPr sz="36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96539"/>
            <a:ext cx="4040188"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26402"/>
            <a:ext cx="4040188"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96539"/>
            <a:ext cx="4041775" cy="639762"/>
          </a:xfrm>
        </p:spPr>
        <p:txBody>
          <a:bodyPr anchor="b"/>
          <a:lstStyle>
            <a:lvl1pPr marL="0" indent="0">
              <a:buNone/>
              <a:defRPr sz="2400" b="1">
                <a:solidFill>
                  <a:srgbClr val="D0005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26402"/>
            <a:ext cx="4041775" cy="3035058"/>
          </a:xfrm>
        </p:spPr>
        <p:txBody>
          <a:bodyPr/>
          <a:lstStyle>
            <a:lvl1pPr>
              <a:defRPr sz="2400">
                <a:solidFill>
                  <a:schemeClr val="tx2">
                    <a:lumMod val="50000"/>
                  </a:schemeClr>
                </a:solidFill>
              </a:defRPr>
            </a:lvl1pPr>
            <a:lvl2pPr>
              <a:defRPr sz="2000">
                <a:solidFill>
                  <a:schemeClr val="tx2">
                    <a:lumMod val="50000"/>
                  </a:schemeClr>
                </a:solidFill>
              </a:defRPr>
            </a:lvl2pPr>
            <a:lvl3pPr>
              <a:defRPr sz="1800">
                <a:solidFill>
                  <a:schemeClr val="tx2">
                    <a:lumMod val="50000"/>
                  </a:schemeClr>
                </a:solidFill>
              </a:defRPr>
            </a:lvl3pPr>
            <a:lvl4pPr>
              <a:defRPr sz="1600">
                <a:solidFill>
                  <a:schemeClr val="tx2">
                    <a:lumMod val="50000"/>
                  </a:schemeClr>
                </a:solidFill>
              </a:defRPr>
            </a:lvl4pPr>
            <a:lvl5pPr>
              <a:defRPr sz="1600">
                <a:solidFill>
                  <a:schemeClr val="tx2">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92570B54-B653-43BA-81F8-AB631C30CD08}" type="datetimeFigureOut">
              <a:rPr lang="en-US"/>
              <a:pPr>
                <a:defRPr/>
              </a:pPr>
              <a:t>2/3/2024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AB95D36-F63A-445C-8B3B-DCDCBC7900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05A1EB-56F8-4590-8420-B502FEF3FC92}" type="datetimeFigureOut">
              <a:rPr lang="en-US"/>
              <a:pPr>
                <a:defRPr/>
              </a:pPr>
              <a:t>2/3/2024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A65DA4-2550-4F10-9B0E-14E09B5550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F96615-6927-4F99-BBAD-B08804CAA4BB}" type="datetimeFigureOut">
              <a:rPr lang="en-US"/>
              <a:pPr>
                <a:defRPr/>
              </a:pPr>
              <a:t>2/3/2024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0A8BD61-7C55-446E-81B7-FFF614AF25B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D3C193-1F94-47DA-9DE5-2AA1AF48244D}" type="datetimeFigureOut">
              <a:rPr lang="en-US"/>
              <a:pPr>
                <a:defRPr/>
              </a:pPr>
              <a:t>2/3/2024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A3DA45-290B-4823-959F-A9A825A87F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B1B153A-D82D-4E89-88D1-4901949688ED}" type="datetimeFigureOut">
              <a:rPr lang="en-US"/>
              <a:pPr>
                <a:defRPr/>
              </a:pPr>
              <a:t>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5667813-EAD8-4B1E-B8B3-F20BE3BD64B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42908" y="4071942"/>
            <a:ext cx="3017837" cy="21717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2"/>
          <a:srcRect/>
          <a:stretch>
            <a:fillRect/>
          </a:stretch>
        </p:blipFill>
        <p:spPr bwMode="auto">
          <a:xfrm>
            <a:off x="4929190" y="3143248"/>
            <a:ext cx="2643206" cy="1902107"/>
          </a:xfrm>
          <a:prstGeom prst="rect">
            <a:avLst/>
          </a:prstGeom>
          <a:noFill/>
          <a:ln w="9525">
            <a:noFill/>
            <a:miter lim="800000"/>
            <a:headEnd/>
            <a:tailEnd/>
          </a:ln>
          <a:effectLst/>
        </p:spPr>
      </p:pic>
      <p:pic>
        <p:nvPicPr>
          <p:cNvPr id="1028" name="Picture 4"/>
          <p:cNvPicPr>
            <a:picLocks noChangeAspect="1" noChangeArrowheads="1"/>
          </p:cNvPicPr>
          <p:nvPr/>
        </p:nvPicPr>
        <p:blipFill>
          <a:blip r:embed="rId2"/>
          <a:srcRect/>
          <a:stretch>
            <a:fillRect/>
          </a:stretch>
        </p:blipFill>
        <p:spPr bwMode="auto">
          <a:xfrm>
            <a:off x="4929190" y="5110118"/>
            <a:ext cx="2428892" cy="1747882"/>
          </a:xfrm>
          <a:prstGeom prst="rect">
            <a:avLst/>
          </a:prstGeom>
          <a:noFill/>
          <a:ln w="9525">
            <a:noFill/>
            <a:miter lim="800000"/>
            <a:headEnd/>
            <a:tailEnd/>
          </a:ln>
          <a:effectLst/>
        </p:spPr>
      </p:pic>
      <p:sp>
        <p:nvSpPr>
          <p:cNvPr id="8" name="7 - TextBox"/>
          <p:cNvSpPr txBox="1"/>
          <p:nvPr/>
        </p:nvSpPr>
        <p:spPr>
          <a:xfrm>
            <a:off x="142844" y="6215082"/>
            <a:ext cx="2714644" cy="369332"/>
          </a:xfrm>
          <a:prstGeom prst="rect">
            <a:avLst/>
          </a:prstGeom>
          <a:noFill/>
        </p:spPr>
        <p:txBody>
          <a:bodyPr wrap="square" rtlCol="0">
            <a:spAutoFit/>
          </a:bodyPr>
          <a:lstStyle/>
          <a:p>
            <a:r>
              <a:rPr lang="el-GR" dirty="0" smtClean="0"/>
              <a:t>Αρχικό κύτταρο</a:t>
            </a:r>
            <a:endParaRPr lang="el-GR" dirty="0"/>
          </a:p>
        </p:txBody>
      </p:sp>
      <p:sp>
        <p:nvSpPr>
          <p:cNvPr id="9" name="8 - TextBox"/>
          <p:cNvSpPr txBox="1"/>
          <p:nvPr/>
        </p:nvSpPr>
        <p:spPr>
          <a:xfrm>
            <a:off x="7500926" y="3857628"/>
            <a:ext cx="1643074" cy="584775"/>
          </a:xfrm>
          <a:prstGeom prst="rect">
            <a:avLst/>
          </a:prstGeom>
          <a:noFill/>
        </p:spPr>
        <p:txBody>
          <a:bodyPr wrap="square" rtlCol="0">
            <a:spAutoFit/>
          </a:bodyPr>
          <a:lstStyle/>
          <a:p>
            <a:r>
              <a:rPr lang="el-GR" sz="1600" dirty="0" smtClean="0"/>
              <a:t>Θυγατρικό κύτταρο</a:t>
            </a:r>
            <a:endParaRPr lang="el-GR" sz="1600" dirty="0"/>
          </a:p>
        </p:txBody>
      </p:sp>
      <p:sp>
        <p:nvSpPr>
          <p:cNvPr id="10" name="9 - TextBox"/>
          <p:cNvSpPr txBox="1"/>
          <p:nvPr/>
        </p:nvSpPr>
        <p:spPr>
          <a:xfrm>
            <a:off x="7358082" y="5929330"/>
            <a:ext cx="1785918" cy="584775"/>
          </a:xfrm>
          <a:prstGeom prst="rect">
            <a:avLst/>
          </a:prstGeom>
          <a:noFill/>
        </p:spPr>
        <p:txBody>
          <a:bodyPr wrap="square" rtlCol="0">
            <a:spAutoFit/>
          </a:bodyPr>
          <a:lstStyle/>
          <a:p>
            <a:r>
              <a:rPr lang="el-GR" sz="1600" dirty="0" smtClean="0"/>
              <a:t>Θυγατρικό κύτταρο</a:t>
            </a:r>
            <a:endParaRPr lang="el-GR" sz="1600" dirty="0"/>
          </a:p>
        </p:txBody>
      </p:sp>
      <p:cxnSp>
        <p:nvCxnSpPr>
          <p:cNvPr id="12" name="11 - Ευθύγραμμο βέλος σύνδεσης"/>
          <p:cNvCxnSpPr/>
          <p:nvPr/>
        </p:nvCxnSpPr>
        <p:spPr>
          <a:xfrm flipV="1">
            <a:off x="2714612" y="4143380"/>
            <a:ext cx="2428892" cy="77961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a:off x="2500298" y="5929330"/>
            <a:ext cx="2786082" cy="28575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10 - Ορθογώνιο"/>
          <p:cNvSpPr/>
          <p:nvPr/>
        </p:nvSpPr>
        <p:spPr>
          <a:xfrm>
            <a:off x="428596" y="500042"/>
            <a:ext cx="8215370" cy="369332"/>
          </a:xfrm>
          <a:prstGeom prst="rect">
            <a:avLst/>
          </a:prstGeom>
        </p:spPr>
        <p:txBody>
          <a:bodyPr wrap="square">
            <a:spAutoFit/>
          </a:bodyPr>
          <a:lstStyle/>
          <a:p>
            <a:pPr>
              <a:buClr>
                <a:srgbClr val="BE0260"/>
              </a:buClr>
              <a:buSzPct val="150000"/>
              <a:buFont typeface="Wingdings" pitchFamily="2" charset="2"/>
              <a:buChar char="ü"/>
            </a:pPr>
            <a:r>
              <a:rPr lang="el-GR" dirty="0" smtClean="0"/>
              <a:t>Ένα κύτταρο λέμε ότι διαιρείται και έτσι παράγονται δύο νέα κύτταρα.</a:t>
            </a:r>
            <a:endParaRPr lang="el-GR" dirty="0"/>
          </a:p>
        </p:txBody>
      </p:sp>
      <p:sp>
        <p:nvSpPr>
          <p:cNvPr id="14" name="13 - Ορθογώνιο"/>
          <p:cNvSpPr/>
          <p:nvPr/>
        </p:nvSpPr>
        <p:spPr>
          <a:xfrm>
            <a:off x="642910" y="1214422"/>
            <a:ext cx="7643866" cy="646331"/>
          </a:xfrm>
          <a:prstGeom prst="rect">
            <a:avLst/>
          </a:prstGeom>
        </p:spPr>
        <p:txBody>
          <a:bodyPr wrap="square">
            <a:spAutoFit/>
          </a:bodyPr>
          <a:lstStyle/>
          <a:p>
            <a:pPr>
              <a:buClr>
                <a:srgbClr val="BE0260"/>
              </a:buClr>
              <a:buSzPct val="150000"/>
              <a:buFont typeface="Wingdings" pitchFamily="2" charset="2"/>
              <a:buChar char="ü"/>
            </a:pPr>
            <a:r>
              <a:rPr lang="el-GR" dirty="0" smtClean="0"/>
              <a:t>Συγκεκριμένα από ένα αρχικό κύτταρο,   παράγονται δύο θυγατρικά κύτταρα . </a:t>
            </a:r>
          </a:p>
        </p:txBody>
      </p:sp>
      <p:sp>
        <p:nvSpPr>
          <p:cNvPr id="15" name="14 - Ορθογώνιο"/>
          <p:cNvSpPr/>
          <p:nvPr/>
        </p:nvSpPr>
        <p:spPr>
          <a:xfrm>
            <a:off x="571472" y="2214554"/>
            <a:ext cx="6858000" cy="369332"/>
          </a:xfrm>
          <a:prstGeom prst="rect">
            <a:avLst/>
          </a:prstGeom>
        </p:spPr>
        <p:txBody>
          <a:bodyPr wrap="square">
            <a:spAutoFit/>
          </a:bodyPr>
          <a:lstStyle/>
          <a:p>
            <a:pPr>
              <a:buClr>
                <a:srgbClr val="BE0260"/>
              </a:buClr>
              <a:buSzPct val="150000"/>
              <a:buFont typeface="Wingdings" pitchFamily="2" charset="2"/>
              <a:buChar char="ü"/>
            </a:pPr>
            <a:r>
              <a:rPr lang="el-GR" dirty="0" smtClean="0"/>
              <a:t>Αυτή η διαδικασία ονομάζεται </a:t>
            </a:r>
            <a:r>
              <a:rPr lang="el-GR" b="1" dirty="0" smtClean="0">
                <a:solidFill>
                  <a:srgbClr val="FF0000"/>
                </a:solidFill>
              </a:rPr>
              <a:t>κυτταρική διαίρεση</a:t>
            </a:r>
            <a:r>
              <a:rPr lang="el-G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0.70"/>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strVal val="#ppt_w*0.70"/>
                                          </p:val>
                                        </p:tav>
                                        <p:tav tm="100000">
                                          <p:val>
                                            <p:strVal val="#ppt_w"/>
                                          </p:val>
                                        </p:tav>
                                      </p:tavLst>
                                    </p:anim>
                                    <p:anim calcmode="lin" valueType="num">
                                      <p:cBhvr>
                                        <p:cTn id="22" dur="1000" fill="hold"/>
                                        <p:tgtEl>
                                          <p:spTgt spid="12"/>
                                        </p:tgtEl>
                                        <p:attrNameLst>
                                          <p:attrName>ppt_h</p:attrName>
                                        </p:attrNameLst>
                                      </p:cBhvr>
                                      <p:tavLst>
                                        <p:tav tm="0">
                                          <p:val>
                                            <p:strVal val="#ppt_h"/>
                                          </p:val>
                                        </p:tav>
                                        <p:tav tm="100000">
                                          <p:val>
                                            <p:strVal val="#ppt_h"/>
                                          </p:val>
                                        </p:tav>
                                      </p:tavLst>
                                    </p:anim>
                                    <p:animEffect transition="in" filter="fade">
                                      <p:cBhvr>
                                        <p:cTn id="23" dur="1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027"/>
                                        </p:tgtEl>
                                        <p:attrNameLst>
                                          <p:attrName>style.visibility</p:attrName>
                                        </p:attrNameLst>
                                      </p:cBhvr>
                                      <p:to>
                                        <p:strVal val="visible"/>
                                      </p:to>
                                    </p:set>
                                    <p:anim calcmode="lin" valueType="num">
                                      <p:cBhvr>
                                        <p:cTn id="28" dur="1000" fill="hold"/>
                                        <p:tgtEl>
                                          <p:spTgt spid="1027"/>
                                        </p:tgtEl>
                                        <p:attrNameLst>
                                          <p:attrName>ppt_w</p:attrName>
                                        </p:attrNameLst>
                                      </p:cBhvr>
                                      <p:tavLst>
                                        <p:tav tm="0">
                                          <p:val>
                                            <p:strVal val="#ppt_w*0.70"/>
                                          </p:val>
                                        </p:tav>
                                        <p:tav tm="100000">
                                          <p:val>
                                            <p:strVal val="#ppt_w"/>
                                          </p:val>
                                        </p:tav>
                                      </p:tavLst>
                                    </p:anim>
                                    <p:anim calcmode="lin" valueType="num">
                                      <p:cBhvr>
                                        <p:cTn id="29" dur="1000" fill="hold"/>
                                        <p:tgtEl>
                                          <p:spTgt spid="1027"/>
                                        </p:tgtEl>
                                        <p:attrNameLst>
                                          <p:attrName>ppt_h</p:attrName>
                                        </p:attrNameLst>
                                      </p:cBhvr>
                                      <p:tavLst>
                                        <p:tav tm="0">
                                          <p:val>
                                            <p:strVal val="#ppt_h"/>
                                          </p:val>
                                        </p:tav>
                                        <p:tav tm="100000">
                                          <p:val>
                                            <p:strVal val="#ppt_h"/>
                                          </p:val>
                                        </p:tav>
                                      </p:tavLst>
                                    </p:anim>
                                    <p:animEffect transition="in" filter="fade">
                                      <p:cBhvr>
                                        <p:cTn id="30" dur="1000"/>
                                        <p:tgtEl>
                                          <p:spTgt spid="102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strVal val="#ppt_w*0.70"/>
                                          </p:val>
                                        </p:tav>
                                        <p:tav tm="100000">
                                          <p:val>
                                            <p:strVal val="#ppt_w"/>
                                          </p:val>
                                        </p:tav>
                                      </p:tavLst>
                                    </p:anim>
                                    <p:anim calcmode="lin" valueType="num">
                                      <p:cBhvr>
                                        <p:cTn id="36" dur="1000" fill="hold"/>
                                        <p:tgtEl>
                                          <p:spTgt spid="9"/>
                                        </p:tgtEl>
                                        <p:attrNameLst>
                                          <p:attrName>ppt_h</p:attrName>
                                        </p:attrNameLst>
                                      </p:cBhvr>
                                      <p:tavLst>
                                        <p:tav tm="0">
                                          <p:val>
                                            <p:strVal val="#ppt_h"/>
                                          </p:val>
                                        </p:tav>
                                        <p:tav tm="100000">
                                          <p:val>
                                            <p:strVal val="#ppt_h"/>
                                          </p:val>
                                        </p:tav>
                                      </p:tavLst>
                                    </p:anim>
                                    <p:animEffect transition="in" filter="fade">
                                      <p:cBhvr>
                                        <p:cTn id="37" dur="1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1000" fill="hold"/>
                                        <p:tgtEl>
                                          <p:spTgt spid="13"/>
                                        </p:tgtEl>
                                        <p:attrNameLst>
                                          <p:attrName>ppt_w</p:attrName>
                                        </p:attrNameLst>
                                      </p:cBhvr>
                                      <p:tavLst>
                                        <p:tav tm="0">
                                          <p:val>
                                            <p:strVal val="#ppt_w*0.70"/>
                                          </p:val>
                                        </p:tav>
                                        <p:tav tm="100000">
                                          <p:val>
                                            <p:strVal val="#ppt_w"/>
                                          </p:val>
                                        </p:tav>
                                      </p:tavLst>
                                    </p:anim>
                                    <p:anim calcmode="lin" valueType="num">
                                      <p:cBhvr>
                                        <p:cTn id="43" dur="1000" fill="hold"/>
                                        <p:tgtEl>
                                          <p:spTgt spid="13"/>
                                        </p:tgtEl>
                                        <p:attrNameLst>
                                          <p:attrName>ppt_h</p:attrName>
                                        </p:attrNameLst>
                                      </p:cBhvr>
                                      <p:tavLst>
                                        <p:tav tm="0">
                                          <p:val>
                                            <p:strVal val="#ppt_h"/>
                                          </p:val>
                                        </p:tav>
                                        <p:tav tm="100000">
                                          <p:val>
                                            <p:strVal val="#ppt_h"/>
                                          </p:val>
                                        </p:tav>
                                      </p:tavLst>
                                    </p:anim>
                                    <p:animEffect transition="in" filter="fade">
                                      <p:cBhvr>
                                        <p:cTn id="44" dur="10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1028"/>
                                        </p:tgtEl>
                                        <p:attrNameLst>
                                          <p:attrName>style.visibility</p:attrName>
                                        </p:attrNameLst>
                                      </p:cBhvr>
                                      <p:to>
                                        <p:strVal val="visible"/>
                                      </p:to>
                                    </p:set>
                                    <p:anim calcmode="lin" valueType="num">
                                      <p:cBhvr>
                                        <p:cTn id="49" dur="1000" fill="hold"/>
                                        <p:tgtEl>
                                          <p:spTgt spid="1028"/>
                                        </p:tgtEl>
                                        <p:attrNameLst>
                                          <p:attrName>ppt_w</p:attrName>
                                        </p:attrNameLst>
                                      </p:cBhvr>
                                      <p:tavLst>
                                        <p:tav tm="0">
                                          <p:val>
                                            <p:strVal val="#ppt_w*0.70"/>
                                          </p:val>
                                        </p:tav>
                                        <p:tav tm="100000">
                                          <p:val>
                                            <p:strVal val="#ppt_w"/>
                                          </p:val>
                                        </p:tav>
                                      </p:tavLst>
                                    </p:anim>
                                    <p:anim calcmode="lin" valueType="num">
                                      <p:cBhvr>
                                        <p:cTn id="50" dur="1000" fill="hold"/>
                                        <p:tgtEl>
                                          <p:spTgt spid="1028"/>
                                        </p:tgtEl>
                                        <p:attrNameLst>
                                          <p:attrName>ppt_h</p:attrName>
                                        </p:attrNameLst>
                                      </p:cBhvr>
                                      <p:tavLst>
                                        <p:tav tm="0">
                                          <p:val>
                                            <p:strVal val="#ppt_h"/>
                                          </p:val>
                                        </p:tav>
                                        <p:tav tm="100000">
                                          <p:val>
                                            <p:strVal val="#ppt_h"/>
                                          </p:val>
                                        </p:tav>
                                      </p:tavLst>
                                    </p:anim>
                                    <p:animEffect transition="in" filter="fade">
                                      <p:cBhvr>
                                        <p:cTn id="51" dur="1000"/>
                                        <p:tgtEl>
                                          <p:spTgt spid="1028"/>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p:cTn id="56" dur="1000" fill="hold"/>
                                        <p:tgtEl>
                                          <p:spTgt spid="10"/>
                                        </p:tgtEl>
                                        <p:attrNameLst>
                                          <p:attrName>ppt_w</p:attrName>
                                        </p:attrNameLst>
                                      </p:cBhvr>
                                      <p:tavLst>
                                        <p:tav tm="0">
                                          <p:val>
                                            <p:strVal val="#ppt_w*0.70"/>
                                          </p:val>
                                        </p:tav>
                                        <p:tav tm="100000">
                                          <p:val>
                                            <p:strVal val="#ppt_w"/>
                                          </p:val>
                                        </p:tav>
                                      </p:tavLst>
                                    </p:anim>
                                    <p:anim calcmode="lin" valueType="num">
                                      <p:cBhvr>
                                        <p:cTn id="57" dur="1000" fill="hold"/>
                                        <p:tgtEl>
                                          <p:spTgt spid="10"/>
                                        </p:tgtEl>
                                        <p:attrNameLst>
                                          <p:attrName>ppt_h</p:attrName>
                                        </p:attrNameLst>
                                      </p:cBhvr>
                                      <p:tavLst>
                                        <p:tav tm="0">
                                          <p:val>
                                            <p:strVal val="#ppt_h"/>
                                          </p:val>
                                        </p:tav>
                                        <p:tav tm="100000">
                                          <p:val>
                                            <p:strVal val="#ppt_h"/>
                                          </p:val>
                                        </p:tav>
                                      </p:tavLst>
                                    </p:anim>
                                    <p:animEffect transition="in" filter="fade">
                                      <p:cBhvr>
                                        <p:cTn id="58" dur="10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1000" fill="hold"/>
                                        <p:tgtEl>
                                          <p:spTgt spid="11"/>
                                        </p:tgtEl>
                                        <p:attrNameLst>
                                          <p:attrName>ppt_w</p:attrName>
                                        </p:attrNameLst>
                                      </p:cBhvr>
                                      <p:tavLst>
                                        <p:tav tm="0">
                                          <p:val>
                                            <p:strVal val="#ppt_w*0.70"/>
                                          </p:val>
                                        </p:tav>
                                        <p:tav tm="100000">
                                          <p:val>
                                            <p:strVal val="#ppt_w"/>
                                          </p:val>
                                        </p:tav>
                                      </p:tavLst>
                                    </p:anim>
                                    <p:anim calcmode="lin" valueType="num">
                                      <p:cBhvr>
                                        <p:cTn id="64" dur="1000" fill="hold"/>
                                        <p:tgtEl>
                                          <p:spTgt spid="11"/>
                                        </p:tgtEl>
                                        <p:attrNameLst>
                                          <p:attrName>ppt_h</p:attrName>
                                        </p:attrNameLst>
                                      </p:cBhvr>
                                      <p:tavLst>
                                        <p:tav tm="0">
                                          <p:val>
                                            <p:strVal val="#ppt_h"/>
                                          </p:val>
                                        </p:tav>
                                        <p:tav tm="100000">
                                          <p:val>
                                            <p:strVal val="#ppt_h"/>
                                          </p:val>
                                        </p:tav>
                                      </p:tavLst>
                                    </p:anim>
                                    <p:animEffect transition="in" filter="fade">
                                      <p:cBhvr>
                                        <p:cTn id="65" dur="10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1000" fill="hold"/>
                                        <p:tgtEl>
                                          <p:spTgt spid="14"/>
                                        </p:tgtEl>
                                        <p:attrNameLst>
                                          <p:attrName>ppt_w</p:attrName>
                                        </p:attrNameLst>
                                      </p:cBhvr>
                                      <p:tavLst>
                                        <p:tav tm="0">
                                          <p:val>
                                            <p:strVal val="#ppt_w*0.70"/>
                                          </p:val>
                                        </p:tav>
                                        <p:tav tm="100000">
                                          <p:val>
                                            <p:strVal val="#ppt_w"/>
                                          </p:val>
                                        </p:tav>
                                      </p:tavLst>
                                    </p:anim>
                                    <p:anim calcmode="lin" valueType="num">
                                      <p:cBhvr>
                                        <p:cTn id="71" dur="1000" fill="hold"/>
                                        <p:tgtEl>
                                          <p:spTgt spid="14"/>
                                        </p:tgtEl>
                                        <p:attrNameLst>
                                          <p:attrName>ppt_h</p:attrName>
                                        </p:attrNameLst>
                                      </p:cBhvr>
                                      <p:tavLst>
                                        <p:tav tm="0">
                                          <p:val>
                                            <p:strVal val="#ppt_h"/>
                                          </p:val>
                                        </p:tav>
                                        <p:tav tm="100000">
                                          <p:val>
                                            <p:strVal val="#ppt_h"/>
                                          </p:val>
                                        </p:tav>
                                      </p:tavLst>
                                    </p:anim>
                                    <p:animEffect transition="in" filter="fade">
                                      <p:cBhvr>
                                        <p:cTn id="72" dur="10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1000" fill="hold"/>
                                        <p:tgtEl>
                                          <p:spTgt spid="15"/>
                                        </p:tgtEl>
                                        <p:attrNameLst>
                                          <p:attrName>ppt_w</p:attrName>
                                        </p:attrNameLst>
                                      </p:cBhvr>
                                      <p:tavLst>
                                        <p:tav tm="0">
                                          <p:val>
                                            <p:strVal val="#ppt_w*0.70"/>
                                          </p:val>
                                        </p:tav>
                                        <p:tav tm="100000">
                                          <p:val>
                                            <p:strVal val="#ppt_w"/>
                                          </p:val>
                                        </p:tav>
                                      </p:tavLst>
                                    </p:anim>
                                    <p:anim calcmode="lin" valueType="num">
                                      <p:cBhvr>
                                        <p:cTn id="78" dur="1000" fill="hold"/>
                                        <p:tgtEl>
                                          <p:spTgt spid="15"/>
                                        </p:tgtEl>
                                        <p:attrNameLst>
                                          <p:attrName>ppt_h</p:attrName>
                                        </p:attrNameLst>
                                      </p:cBhvr>
                                      <p:tavLst>
                                        <p:tav tm="0">
                                          <p:val>
                                            <p:strVal val="#ppt_h"/>
                                          </p:val>
                                        </p:tav>
                                        <p:tav tm="100000">
                                          <p:val>
                                            <p:strVal val="#ppt_h"/>
                                          </p:val>
                                        </p:tav>
                                      </p:tavLst>
                                    </p:anim>
                                    <p:animEffect transition="in" filter="fade">
                                      <p:cBhvr>
                                        <p:cTn id="7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42844" y="357166"/>
            <a:ext cx="8501122" cy="646331"/>
          </a:xfrm>
          <a:prstGeom prst="rect">
            <a:avLst/>
          </a:prstGeom>
        </p:spPr>
        <p:txBody>
          <a:bodyPr wrap="square">
            <a:spAutoFit/>
          </a:bodyPr>
          <a:lstStyle/>
          <a:p>
            <a:r>
              <a:rPr lang="el-GR" dirty="0" smtClean="0"/>
              <a:t>.. Όμως όταν ένα κύτταρο διαιρείται </a:t>
            </a:r>
            <a:r>
              <a:rPr lang="en-US" dirty="0" smtClean="0"/>
              <a:t> </a:t>
            </a:r>
            <a:r>
              <a:rPr lang="el-GR" dirty="0" smtClean="0"/>
              <a:t>… τότε το κάθε ένα θα πάρει μισό </a:t>
            </a:r>
            <a:r>
              <a:rPr lang="en-US" dirty="0" smtClean="0"/>
              <a:t>DNA…</a:t>
            </a:r>
            <a:r>
              <a:rPr lang="el-GR" dirty="0" smtClean="0"/>
              <a:t> θα πάρει </a:t>
            </a:r>
            <a:r>
              <a:rPr lang="en-US" dirty="0" smtClean="0"/>
              <a:t> </a:t>
            </a:r>
            <a:r>
              <a:rPr lang="el-GR" dirty="0" smtClean="0"/>
              <a:t>μισό μιτοχόνδριο και μετά τι θα γίνει;;;;</a:t>
            </a:r>
            <a:endParaRPr lang="el-GR" dirty="0"/>
          </a:p>
        </p:txBody>
      </p:sp>
      <p:pic>
        <p:nvPicPr>
          <p:cNvPr id="11" name="Picture 2"/>
          <p:cNvPicPr>
            <a:picLocks noChangeAspect="1" noChangeArrowheads="1"/>
          </p:cNvPicPr>
          <p:nvPr/>
        </p:nvPicPr>
        <p:blipFill>
          <a:blip r:embed="rId2"/>
          <a:srcRect/>
          <a:stretch>
            <a:fillRect/>
          </a:stretch>
        </p:blipFill>
        <p:spPr bwMode="auto">
          <a:xfrm>
            <a:off x="71438" y="4071942"/>
            <a:ext cx="3017837" cy="2171700"/>
          </a:xfrm>
          <a:prstGeom prst="rect">
            <a:avLst/>
          </a:prstGeom>
          <a:noFill/>
          <a:ln w="9525">
            <a:noFill/>
            <a:miter lim="800000"/>
            <a:headEnd/>
            <a:tailEnd/>
          </a:ln>
          <a:effectLst/>
        </p:spPr>
      </p:pic>
      <p:pic>
        <p:nvPicPr>
          <p:cNvPr id="14" name="Picture 3"/>
          <p:cNvPicPr>
            <a:picLocks noChangeAspect="1" noChangeArrowheads="1"/>
          </p:cNvPicPr>
          <p:nvPr/>
        </p:nvPicPr>
        <p:blipFill>
          <a:blip r:embed="rId2"/>
          <a:srcRect/>
          <a:stretch>
            <a:fillRect/>
          </a:stretch>
        </p:blipFill>
        <p:spPr bwMode="auto">
          <a:xfrm>
            <a:off x="5143536" y="3143248"/>
            <a:ext cx="2643206" cy="1902107"/>
          </a:xfrm>
          <a:prstGeom prst="rect">
            <a:avLst/>
          </a:prstGeom>
          <a:noFill/>
          <a:ln w="9525">
            <a:noFill/>
            <a:miter lim="800000"/>
            <a:headEnd/>
            <a:tailEnd/>
          </a:ln>
          <a:effectLst/>
        </p:spPr>
      </p:pic>
      <p:pic>
        <p:nvPicPr>
          <p:cNvPr id="15" name="Picture 4"/>
          <p:cNvPicPr>
            <a:picLocks noChangeAspect="1" noChangeArrowheads="1"/>
          </p:cNvPicPr>
          <p:nvPr/>
        </p:nvPicPr>
        <p:blipFill>
          <a:blip r:embed="rId2"/>
          <a:srcRect/>
          <a:stretch>
            <a:fillRect/>
          </a:stretch>
        </p:blipFill>
        <p:spPr bwMode="auto">
          <a:xfrm>
            <a:off x="5143536" y="5110118"/>
            <a:ext cx="2428892" cy="1747882"/>
          </a:xfrm>
          <a:prstGeom prst="rect">
            <a:avLst/>
          </a:prstGeom>
          <a:noFill/>
          <a:ln w="9525">
            <a:noFill/>
            <a:miter lim="800000"/>
            <a:headEnd/>
            <a:tailEnd/>
          </a:ln>
          <a:effectLst/>
        </p:spPr>
      </p:pic>
      <p:sp>
        <p:nvSpPr>
          <p:cNvPr id="16" name="15 - TextBox"/>
          <p:cNvSpPr txBox="1"/>
          <p:nvPr/>
        </p:nvSpPr>
        <p:spPr>
          <a:xfrm>
            <a:off x="357190" y="6215082"/>
            <a:ext cx="2714644" cy="369332"/>
          </a:xfrm>
          <a:prstGeom prst="rect">
            <a:avLst/>
          </a:prstGeom>
          <a:noFill/>
        </p:spPr>
        <p:txBody>
          <a:bodyPr wrap="square" rtlCol="0">
            <a:spAutoFit/>
          </a:bodyPr>
          <a:lstStyle/>
          <a:p>
            <a:r>
              <a:rPr lang="el-GR" dirty="0" smtClean="0"/>
              <a:t>Αρχικό κύτταρο</a:t>
            </a:r>
            <a:endParaRPr lang="el-GR" dirty="0"/>
          </a:p>
        </p:txBody>
      </p:sp>
      <p:sp>
        <p:nvSpPr>
          <p:cNvPr id="17" name="16 - TextBox"/>
          <p:cNvSpPr txBox="1"/>
          <p:nvPr/>
        </p:nvSpPr>
        <p:spPr>
          <a:xfrm>
            <a:off x="7715272" y="3857628"/>
            <a:ext cx="1643074" cy="584775"/>
          </a:xfrm>
          <a:prstGeom prst="rect">
            <a:avLst/>
          </a:prstGeom>
          <a:noFill/>
        </p:spPr>
        <p:txBody>
          <a:bodyPr wrap="square" rtlCol="0">
            <a:spAutoFit/>
          </a:bodyPr>
          <a:lstStyle/>
          <a:p>
            <a:r>
              <a:rPr lang="el-GR" sz="1600" dirty="0" smtClean="0"/>
              <a:t>Θυγατρικό κύτταρο</a:t>
            </a:r>
            <a:endParaRPr lang="el-GR" sz="1600" dirty="0"/>
          </a:p>
        </p:txBody>
      </p:sp>
      <p:sp>
        <p:nvSpPr>
          <p:cNvPr id="18" name="17 - TextBox"/>
          <p:cNvSpPr txBox="1"/>
          <p:nvPr/>
        </p:nvSpPr>
        <p:spPr>
          <a:xfrm>
            <a:off x="7572428" y="5929330"/>
            <a:ext cx="1785918" cy="584775"/>
          </a:xfrm>
          <a:prstGeom prst="rect">
            <a:avLst/>
          </a:prstGeom>
          <a:noFill/>
        </p:spPr>
        <p:txBody>
          <a:bodyPr wrap="square" rtlCol="0">
            <a:spAutoFit/>
          </a:bodyPr>
          <a:lstStyle/>
          <a:p>
            <a:r>
              <a:rPr lang="el-GR" sz="1600" dirty="0" smtClean="0"/>
              <a:t>Θυγατρικό κύτταρο</a:t>
            </a:r>
            <a:endParaRPr lang="el-GR" sz="1600" dirty="0"/>
          </a:p>
        </p:txBody>
      </p:sp>
      <p:cxnSp>
        <p:nvCxnSpPr>
          <p:cNvPr id="19" name="18 - Ευθύγραμμο βέλος σύνδεσης"/>
          <p:cNvCxnSpPr/>
          <p:nvPr/>
        </p:nvCxnSpPr>
        <p:spPr>
          <a:xfrm flipV="1">
            <a:off x="2928958" y="4143380"/>
            <a:ext cx="2428892" cy="77961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a:off x="2714644" y="5929330"/>
            <a:ext cx="2786082" cy="28575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20 - Ορθογώνιο"/>
          <p:cNvSpPr/>
          <p:nvPr/>
        </p:nvSpPr>
        <p:spPr>
          <a:xfrm>
            <a:off x="357158" y="1285860"/>
            <a:ext cx="7786742" cy="1200329"/>
          </a:xfrm>
          <a:prstGeom prst="rect">
            <a:avLst/>
          </a:prstGeom>
        </p:spPr>
        <p:txBody>
          <a:bodyPr wrap="square">
            <a:spAutoFit/>
          </a:bodyPr>
          <a:lstStyle/>
          <a:p>
            <a:r>
              <a:rPr lang="el-GR" dirty="0" smtClean="0"/>
              <a:t>Για να μη συμβούν όλα αυτά </a:t>
            </a:r>
            <a:r>
              <a:rPr lang="el-GR" u="sng" dirty="0" smtClean="0"/>
              <a:t>ένα κύτταρο πριν διαιρεθεί διπλασιάζει το DNA του </a:t>
            </a:r>
            <a:r>
              <a:rPr lang="el-GR" dirty="0" smtClean="0"/>
              <a:t>διπλασιάζει τον πυρήνα του,  τα μιτοχόνδρια του και ότι άλλο έχει….. έτσι ώστε τα δύο νέα κύτταρα που θα προκύψουν,  να περιέχουν ολόκληρο DNA και όλα τα οργανίδια που έχει ένα κύτταρο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1000" fill="hold"/>
                                        <p:tgtEl>
                                          <p:spTgt spid="16"/>
                                        </p:tgtEl>
                                        <p:attrNameLst>
                                          <p:attrName>ppt_w</p:attrName>
                                        </p:attrNameLst>
                                      </p:cBhvr>
                                      <p:tavLst>
                                        <p:tav tm="0">
                                          <p:val>
                                            <p:strVal val="#ppt_w*0.70"/>
                                          </p:val>
                                        </p:tav>
                                        <p:tav tm="100000">
                                          <p:val>
                                            <p:strVal val="#ppt_w"/>
                                          </p:val>
                                        </p:tav>
                                      </p:tavLst>
                                    </p:anim>
                                    <p:anim calcmode="lin" valueType="num">
                                      <p:cBhvr>
                                        <p:cTn id="15" dur="1000" fill="hold"/>
                                        <p:tgtEl>
                                          <p:spTgt spid="16"/>
                                        </p:tgtEl>
                                        <p:attrNameLst>
                                          <p:attrName>ppt_h</p:attrName>
                                        </p:attrNameLst>
                                      </p:cBhvr>
                                      <p:tavLst>
                                        <p:tav tm="0">
                                          <p:val>
                                            <p:strVal val="#ppt_h"/>
                                          </p:val>
                                        </p:tav>
                                        <p:tav tm="100000">
                                          <p:val>
                                            <p:strVal val="#ppt_h"/>
                                          </p:val>
                                        </p:tav>
                                      </p:tavLst>
                                    </p:anim>
                                    <p:animEffect transition="in" filter="fade">
                                      <p:cBhvr>
                                        <p:cTn id="16" dur="10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1000" fill="hold"/>
                                        <p:tgtEl>
                                          <p:spTgt spid="19"/>
                                        </p:tgtEl>
                                        <p:attrNameLst>
                                          <p:attrName>ppt_w</p:attrName>
                                        </p:attrNameLst>
                                      </p:cBhvr>
                                      <p:tavLst>
                                        <p:tav tm="0">
                                          <p:val>
                                            <p:strVal val="#ppt_w*0.70"/>
                                          </p:val>
                                        </p:tav>
                                        <p:tav tm="100000">
                                          <p:val>
                                            <p:strVal val="#ppt_w"/>
                                          </p:val>
                                        </p:tav>
                                      </p:tavLst>
                                    </p:anim>
                                    <p:anim calcmode="lin" valueType="num">
                                      <p:cBhvr>
                                        <p:cTn id="22" dur="1000" fill="hold"/>
                                        <p:tgtEl>
                                          <p:spTgt spid="19"/>
                                        </p:tgtEl>
                                        <p:attrNameLst>
                                          <p:attrName>ppt_h</p:attrName>
                                        </p:attrNameLst>
                                      </p:cBhvr>
                                      <p:tavLst>
                                        <p:tav tm="0">
                                          <p:val>
                                            <p:strVal val="#ppt_h"/>
                                          </p:val>
                                        </p:tav>
                                        <p:tav tm="100000">
                                          <p:val>
                                            <p:strVal val="#ppt_h"/>
                                          </p:val>
                                        </p:tav>
                                      </p:tavLst>
                                    </p:anim>
                                    <p:animEffect transition="in" filter="fade">
                                      <p:cBhvr>
                                        <p:cTn id="23" dur="10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1000" fill="hold"/>
                                        <p:tgtEl>
                                          <p:spTgt spid="14"/>
                                        </p:tgtEl>
                                        <p:attrNameLst>
                                          <p:attrName>ppt_w</p:attrName>
                                        </p:attrNameLst>
                                      </p:cBhvr>
                                      <p:tavLst>
                                        <p:tav tm="0">
                                          <p:val>
                                            <p:strVal val="#ppt_w*0.70"/>
                                          </p:val>
                                        </p:tav>
                                        <p:tav tm="100000">
                                          <p:val>
                                            <p:strVal val="#ppt_w"/>
                                          </p:val>
                                        </p:tav>
                                      </p:tavLst>
                                    </p:anim>
                                    <p:anim calcmode="lin" valueType="num">
                                      <p:cBhvr>
                                        <p:cTn id="29" dur="1000" fill="hold"/>
                                        <p:tgtEl>
                                          <p:spTgt spid="14"/>
                                        </p:tgtEl>
                                        <p:attrNameLst>
                                          <p:attrName>ppt_h</p:attrName>
                                        </p:attrNameLst>
                                      </p:cBhvr>
                                      <p:tavLst>
                                        <p:tav tm="0">
                                          <p:val>
                                            <p:strVal val="#ppt_h"/>
                                          </p:val>
                                        </p:tav>
                                        <p:tav tm="100000">
                                          <p:val>
                                            <p:strVal val="#ppt_h"/>
                                          </p:val>
                                        </p:tav>
                                      </p:tavLst>
                                    </p:anim>
                                    <p:animEffect transition="in" filter="fade">
                                      <p:cBhvr>
                                        <p:cTn id="30" dur="10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1000" fill="hold"/>
                                        <p:tgtEl>
                                          <p:spTgt spid="17"/>
                                        </p:tgtEl>
                                        <p:attrNameLst>
                                          <p:attrName>ppt_w</p:attrName>
                                        </p:attrNameLst>
                                      </p:cBhvr>
                                      <p:tavLst>
                                        <p:tav tm="0">
                                          <p:val>
                                            <p:strVal val="#ppt_w*0.70"/>
                                          </p:val>
                                        </p:tav>
                                        <p:tav tm="100000">
                                          <p:val>
                                            <p:strVal val="#ppt_w"/>
                                          </p:val>
                                        </p:tav>
                                      </p:tavLst>
                                    </p:anim>
                                    <p:anim calcmode="lin" valueType="num">
                                      <p:cBhvr>
                                        <p:cTn id="36" dur="1000" fill="hold"/>
                                        <p:tgtEl>
                                          <p:spTgt spid="17"/>
                                        </p:tgtEl>
                                        <p:attrNameLst>
                                          <p:attrName>ppt_h</p:attrName>
                                        </p:attrNameLst>
                                      </p:cBhvr>
                                      <p:tavLst>
                                        <p:tav tm="0">
                                          <p:val>
                                            <p:strVal val="#ppt_h"/>
                                          </p:val>
                                        </p:tav>
                                        <p:tav tm="100000">
                                          <p:val>
                                            <p:strVal val="#ppt_h"/>
                                          </p:val>
                                        </p:tav>
                                      </p:tavLst>
                                    </p:anim>
                                    <p:animEffect transition="in" filter="fade">
                                      <p:cBhvr>
                                        <p:cTn id="37" dur="1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1000" fill="hold"/>
                                        <p:tgtEl>
                                          <p:spTgt spid="20"/>
                                        </p:tgtEl>
                                        <p:attrNameLst>
                                          <p:attrName>ppt_w</p:attrName>
                                        </p:attrNameLst>
                                      </p:cBhvr>
                                      <p:tavLst>
                                        <p:tav tm="0">
                                          <p:val>
                                            <p:strVal val="#ppt_w*0.70"/>
                                          </p:val>
                                        </p:tav>
                                        <p:tav tm="100000">
                                          <p:val>
                                            <p:strVal val="#ppt_w"/>
                                          </p:val>
                                        </p:tav>
                                      </p:tavLst>
                                    </p:anim>
                                    <p:anim calcmode="lin" valueType="num">
                                      <p:cBhvr>
                                        <p:cTn id="43" dur="1000" fill="hold"/>
                                        <p:tgtEl>
                                          <p:spTgt spid="20"/>
                                        </p:tgtEl>
                                        <p:attrNameLst>
                                          <p:attrName>ppt_h</p:attrName>
                                        </p:attrNameLst>
                                      </p:cBhvr>
                                      <p:tavLst>
                                        <p:tav tm="0">
                                          <p:val>
                                            <p:strVal val="#ppt_h"/>
                                          </p:val>
                                        </p:tav>
                                        <p:tav tm="100000">
                                          <p:val>
                                            <p:strVal val="#ppt_h"/>
                                          </p:val>
                                        </p:tav>
                                      </p:tavLst>
                                    </p:anim>
                                    <p:animEffect transition="in" filter="fade">
                                      <p:cBhvr>
                                        <p:cTn id="44" dur="10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1000" fill="hold"/>
                                        <p:tgtEl>
                                          <p:spTgt spid="15"/>
                                        </p:tgtEl>
                                        <p:attrNameLst>
                                          <p:attrName>ppt_w</p:attrName>
                                        </p:attrNameLst>
                                      </p:cBhvr>
                                      <p:tavLst>
                                        <p:tav tm="0">
                                          <p:val>
                                            <p:strVal val="#ppt_w*0.70"/>
                                          </p:val>
                                        </p:tav>
                                        <p:tav tm="100000">
                                          <p:val>
                                            <p:strVal val="#ppt_w"/>
                                          </p:val>
                                        </p:tav>
                                      </p:tavLst>
                                    </p:anim>
                                    <p:anim calcmode="lin" valueType="num">
                                      <p:cBhvr>
                                        <p:cTn id="50" dur="1000" fill="hold"/>
                                        <p:tgtEl>
                                          <p:spTgt spid="15"/>
                                        </p:tgtEl>
                                        <p:attrNameLst>
                                          <p:attrName>ppt_h</p:attrName>
                                        </p:attrNameLst>
                                      </p:cBhvr>
                                      <p:tavLst>
                                        <p:tav tm="0">
                                          <p:val>
                                            <p:strVal val="#ppt_h"/>
                                          </p:val>
                                        </p:tav>
                                        <p:tav tm="100000">
                                          <p:val>
                                            <p:strVal val="#ppt_h"/>
                                          </p:val>
                                        </p:tav>
                                      </p:tavLst>
                                    </p:anim>
                                    <p:animEffect transition="in" filter="fade">
                                      <p:cBhvr>
                                        <p:cTn id="51" dur="10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strVal val="#ppt_w*0.70"/>
                                          </p:val>
                                        </p:tav>
                                        <p:tav tm="100000">
                                          <p:val>
                                            <p:strVal val="#ppt_w"/>
                                          </p:val>
                                        </p:tav>
                                      </p:tavLst>
                                    </p:anim>
                                    <p:anim calcmode="lin" valueType="num">
                                      <p:cBhvr>
                                        <p:cTn id="57" dur="1000" fill="hold"/>
                                        <p:tgtEl>
                                          <p:spTgt spid="18"/>
                                        </p:tgtEl>
                                        <p:attrNameLst>
                                          <p:attrName>ppt_h</p:attrName>
                                        </p:attrNameLst>
                                      </p:cBhvr>
                                      <p:tavLst>
                                        <p:tav tm="0">
                                          <p:val>
                                            <p:strVal val="#ppt_h"/>
                                          </p:val>
                                        </p:tav>
                                        <p:tav tm="100000">
                                          <p:val>
                                            <p:strVal val="#ppt_h"/>
                                          </p:val>
                                        </p:tav>
                                      </p:tavLst>
                                    </p:anim>
                                    <p:animEffect transition="in" filter="fade">
                                      <p:cBhvr>
                                        <p:cTn id="58" dur="1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p:cTn id="63" dur="1000" fill="hold"/>
                                        <p:tgtEl>
                                          <p:spTgt spid="4"/>
                                        </p:tgtEl>
                                        <p:attrNameLst>
                                          <p:attrName>ppt_w</p:attrName>
                                        </p:attrNameLst>
                                      </p:cBhvr>
                                      <p:tavLst>
                                        <p:tav tm="0">
                                          <p:val>
                                            <p:strVal val="#ppt_w*0.70"/>
                                          </p:val>
                                        </p:tav>
                                        <p:tav tm="100000">
                                          <p:val>
                                            <p:strVal val="#ppt_w"/>
                                          </p:val>
                                        </p:tav>
                                      </p:tavLst>
                                    </p:anim>
                                    <p:anim calcmode="lin" valueType="num">
                                      <p:cBhvr>
                                        <p:cTn id="64" dur="1000" fill="hold"/>
                                        <p:tgtEl>
                                          <p:spTgt spid="4"/>
                                        </p:tgtEl>
                                        <p:attrNameLst>
                                          <p:attrName>ppt_h</p:attrName>
                                        </p:attrNameLst>
                                      </p:cBhvr>
                                      <p:tavLst>
                                        <p:tav tm="0">
                                          <p:val>
                                            <p:strVal val="#ppt_h"/>
                                          </p:val>
                                        </p:tav>
                                        <p:tav tm="100000">
                                          <p:val>
                                            <p:strVal val="#ppt_h"/>
                                          </p:val>
                                        </p:tav>
                                      </p:tavLst>
                                    </p:anim>
                                    <p:animEffect transition="in" filter="fade">
                                      <p:cBhvr>
                                        <p:cTn id="65" dur="1000"/>
                                        <p:tgtEl>
                                          <p:spTgt spid="4"/>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p:cTn id="70" dur="1000" fill="hold"/>
                                        <p:tgtEl>
                                          <p:spTgt spid="21"/>
                                        </p:tgtEl>
                                        <p:attrNameLst>
                                          <p:attrName>ppt_w</p:attrName>
                                        </p:attrNameLst>
                                      </p:cBhvr>
                                      <p:tavLst>
                                        <p:tav tm="0">
                                          <p:val>
                                            <p:strVal val="#ppt_w*0.70"/>
                                          </p:val>
                                        </p:tav>
                                        <p:tav tm="100000">
                                          <p:val>
                                            <p:strVal val="#ppt_w"/>
                                          </p:val>
                                        </p:tav>
                                      </p:tavLst>
                                    </p:anim>
                                    <p:anim calcmode="lin" valueType="num">
                                      <p:cBhvr>
                                        <p:cTn id="71" dur="1000" fill="hold"/>
                                        <p:tgtEl>
                                          <p:spTgt spid="21"/>
                                        </p:tgtEl>
                                        <p:attrNameLst>
                                          <p:attrName>ppt_h</p:attrName>
                                        </p:attrNameLst>
                                      </p:cBhvr>
                                      <p:tavLst>
                                        <p:tav tm="0">
                                          <p:val>
                                            <p:strVal val="#ppt_h"/>
                                          </p:val>
                                        </p:tav>
                                        <p:tav tm="100000">
                                          <p:val>
                                            <p:strVal val="#ppt_h"/>
                                          </p:val>
                                        </p:tav>
                                      </p:tavLst>
                                    </p:anim>
                                    <p:animEffect transition="in" filter="fade">
                                      <p:cBhvr>
                                        <p:cTn id="72"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p:bldP spid="18"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71472" y="214290"/>
            <a:ext cx="4357718" cy="369332"/>
          </a:xfrm>
          <a:prstGeom prst="rect">
            <a:avLst/>
          </a:prstGeom>
          <a:noFill/>
        </p:spPr>
        <p:txBody>
          <a:bodyPr wrap="square" rtlCol="0">
            <a:spAutoFit/>
          </a:bodyPr>
          <a:lstStyle/>
          <a:p>
            <a:r>
              <a:rPr lang="el-GR" b="1" i="1" spc="600" dirty="0" smtClean="0">
                <a:solidFill>
                  <a:srgbClr val="D0005E"/>
                </a:solidFill>
              </a:rPr>
              <a:t>Αντιγραφή </a:t>
            </a:r>
            <a:r>
              <a:rPr lang="en-US" b="1" i="1" spc="600" dirty="0" smtClean="0">
                <a:solidFill>
                  <a:srgbClr val="D0005E"/>
                </a:solidFill>
              </a:rPr>
              <a:t>DNA</a:t>
            </a:r>
            <a:endParaRPr lang="el-GR" b="1" i="1" spc="600" dirty="0">
              <a:solidFill>
                <a:srgbClr val="D0005E"/>
              </a:solidFill>
            </a:endParaRPr>
          </a:p>
        </p:txBody>
      </p:sp>
      <p:sp>
        <p:nvSpPr>
          <p:cNvPr id="9" name="8 - Ορθογώνιο"/>
          <p:cNvSpPr/>
          <p:nvPr/>
        </p:nvSpPr>
        <p:spPr>
          <a:xfrm>
            <a:off x="285720" y="2714620"/>
            <a:ext cx="4572000" cy="923330"/>
          </a:xfrm>
          <a:prstGeom prst="rect">
            <a:avLst/>
          </a:prstGeom>
        </p:spPr>
        <p:txBody>
          <a:bodyPr>
            <a:spAutoFit/>
          </a:bodyPr>
          <a:lstStyle/>
          <a:p>
            <a:r>
              <a:rPr lang="el-GR" dirty="0" smtClean="0"/>
              <a:t>Το DNA έχει την ικανότητα να διπλασιάζεται με μία διαδικασία που ονομάζεται αντιγραφή</a:t>
            </a:r>
            <a:endParaRPr lang="el-GR" dirty="0"/>
          </a:p>
        </p:txBody>
      </p:sp>
      <p:pic>
        <p:nvPicPr>
          <p:cNvPr id="2" name="Picture 2"/>
          <p:cNvPicPr>
            <a:picLocks noChangeAspect="1" noChangeArrowheads="1"/>
          </p:cNvPicPr>
          <p:nvPr/>
        </p:nvPicPr>
        <p:blipFill>
          <a:blip r:embed="rId2"/>
          <a:srcRect/>
          <a:stretch>
            <a:fillRect/>
          </a:stretch>
        </p:blipFill>
        <p:spPr bwMode="auto">
          <a:xfrm>
            <a:off x="5214942" y="285728"/>
            <a:ext cx="4399597" cy="40068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500694" y="-142900"/>
            <a:ext cx="4122757" cy="5351307"/>
          </a:xfrm>
          <a:prstGeom prst="rect">
            <a:avLst/>
          </a:prstGeom>
          <a:noFill/>
          <a:ln w="9525">
            <a:noFill/>
            <a:miter lim="800000"/>
            <a:headEnd/>
            <a:tailEnd/>
          </a:ln>
          <a:effectLst/>
        </p:spPr>
      </p:pic>
      <p:sp>
        <p:nvSpPr>
          <p:cNvPr id="5" name="4 - Ορθογώνιο"/>
          <p:cNvSpPr/>
          <p:nvPr/>
        </p:nvSpPr>
        <p:spPr>
          <a:xfrm>
            <a:off x="214282" y="5357826"/>
            <a:ext cx="5286412" cy="923330"/>
          </a:xfrm>
          <a:prstGeom prst="rect">
            <a:avLst/>
          </a:prstGeom>
        </p:spPr>
        <p:txBody>
          <a:bodyPr wrap="square">
            <a:spAutoFit/>
          </a:bodyPr>
          <a:lstStyle/>
          <a:p>
            <a:pPr>
              <a:buClr>
                <a:srgbClr val="BE0260"/>
              </a:buClr>
              <a:buSzPct val="150000"/>
              <a:buFont typeface="Wingdings" pitchFamily="2" charset="2"/>
              <a:buChar char="ü"/>
            </a:pPr>
            <a:r>
              <a:rPr lang="el-GR" dirty="0" smtClean="0"/>
              <a:t>Πλέον, οι βάσεις της κάθε</a:t>
            </a:r>
            <a:r>
              <a:rPr lang="en-US" dirty="0" smtClean="0"/>
              <a:t>… </a:t>
            </a:r>
            <a:r>
              <a:rPr lang="el-GR" dirty="0" smtClean="0"/>
              <a:t>μονόκλωνης  αλυσίδας μένουν αζευγάρωτες.</a:t>
            </a:r>
          </a:p>
          <a:p>
            <a:pPr>
              <a:buClr>
                <a:srgbClr val="BE0260"/>
              </a:buClr>
              <a:buSzPct val="150000"/>
              <a:buFont typeface="Wingdings" pitchFamily="2" charset="2"/>
              <a:buChar char="ü"/>
            </a:pPr>
            <a:endParaRPr lang="el-GR" dirty="0"/>
          </a:p>
        </p:txBody>
      </p:sp>
      <p:cxnSp>
        <p:nvCxnSpPr>
          <p:cNvPr id="7" name="6 - Ευθύγραμμο βέλος σύνδεσης"/>
          <p:cNvCxnSpPr/>
          <p:nvPr/>
        </p:nvCxnSpPr>
        <p:spPr>
          <a:xfrm rot="10800000">
            <a:off x="7500958" y="1714488"/>
            <a:ext cx="571504" cy="1588"/>
          </a:xfrm>
          <a:prstGeom prst="straightConnector1">
            <a:avLst/>
          </a:prstGeom>
          <a:ln w="38100">
            <a:solidFill>
              <a:srgbClr val="D09622"/>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rot="16200000" flipH="1">
            <a:off x="5572130" y="4286254"/>
            <a:ext cx="1500198" cy="642946"/>
          </a:xfrm>
          <a:prstGeom prst="straightConnector1">
            <a:avLst/>
          </a:prstGeom>
          <a:ln w="38100">
            <a:solidFill>
              <a:srgbClr val="D09622"/>
            </a:solidFill>
            <a:tailEnd type="arrow"/>
          </a:ln>
        </p:spPr>
        <p:style>
          <a:lnRef idx="1">
            <a:schemeClr val="accent1"/>
          </a:lnRef>
          <a:fillRef idx="0">
            <a:schemeClr val="accent1"/>
          </a:fillRef>
          <a:effectRef idx="0">
            <a:schemeClr val="accent1"/>
          </a:effectRef>
          <a:fontRef idx="minor">
            <a:schemeClr val="tx1"/>
          </a:fontRef>
        </p:style>
      </p:cxnSp>
      <p:sp>
        <p:nvSpPr>
          <p:cNvPr id="11" name="10 - TextBox"/>
          <p:cNvSpPr txBox="1"/>
          <p:nvPr/>
        </p:nvSpPr>
        <p:spPr>
          <a:xfrm>
            <a:off x="6643702" y="1428736"/>
            <a:ext cx="1285884" cy="461665"/>
          </a:xfrm>
          <a:prstGeom prst="rect">
            <a:avLst/>
          </a:prstGeom>
          <a:noFill/>
        </p:spPr>
        <p:txBody>
          <a:bodyPr wrap="square" rtlCol="0">
            <a:spAutoFit/>
          </a:bodyPr>
          <a:lstStyle/>
          <a:p>
            <a:r>
              <a:rPr lang="el-GR" sz="1200" dirty="0" smtClean="0"/>
              <a:t>Αρχική διπλή έλικα </a:t>
            </a:r>
            <a:r>
              <a:rPr lang="en-US" sz="1200" dirty="0" smtClean="0"/>
              <a:t>DNA</a:t>
            </a:r>
            <a:endParaRPr lang="el-GR" sz="1200" dirty="0"/>
          </a:p>
        </p:txBody>
      </p:sp>
      <p:cxnSp>
        <p:nvCxnSpPr>
          <p:cNvPr id="9" name="8 - Ευθύγραμμο βέλος σύνδεσης"/>
          <p:cNvCxnSpPr/>
          <p:nvPr/>
        </p:nvCxnSpPr>
        <p:spPr>
          <a:xfrm rot="5400000">
            <a:off x="6965967" y="4679959"/>
            <a:ext cx="1069982" cy="285752"/>
          </a:xfrm>
          <a:prstGeom prst="straightConnector1">
            <a:avLst/>
          </a:prstGeom>
          <a:ln w="38100">
            <a:solidFill>
              <a:srgbClr val="D09622"/>
            </a:solidFill>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10800000">
            <a:off x="7653358" y="1866888"/>
            <a:ext cx="571504" cy="1588"/>
          </a:xfrm>
          <a:prstGeom prst="straightConnector1">
            <a:avLst/>
          </a:prstGeom>
          <a:ln w="38100">
            <a:solidFill>
              <a:srgbClr val="D09622"/>
            </a:solidFill>
            <a:tailEnd type="arrow"/>
          </a:ln>
        </p:spPr>
        <p:style>
          <a:lnRef idx="1">
            <a:schemeClr val="accent1"/>
          </a:lnRef>
          <a:fillRef idx="0">
            <a:schemeClr val="accent1"/>
          </a:fillRef>
          <a:effectRef idx="0">
            <a:schemeClr val="accent1"/>
          </a:effectRef>
          <a:fontRef idx="minor">
            <a:schemeClr val="tx1"/>
          </a:fontRef>
        </p:style>
      </p:cxnSp>
      <p:sp>
        <p:nvSpPr>
          <p:cNvPr id="15" name="14 - Ορθογώνιο"/>
          <p:cNvSpPr/>
          <p:nvPr/>
        </p:nvSpPr>
        <p:spPr>
          <a:xfrm>
            <a:off x="5855970" y="5214950"/>
            <a:ext cx="3288030" cy="923330"/>
          </a:xfrm>
          <a:prstGeom prst="rect">
            <a:avLst/>
          </a:prstGeom>
        </p:spPr>
        <p:txBody>
          <a:bodyPr wrap="square">
            <a:spAutoFit/>
          </a:bodyPr>
          <a:lstStyle/>
          <a:p>
            <a:r>
              <a:rPr lang="el-GR" dirty="0" smtClean="0"/>
              <a:t>Αζευγάρωτες βάσεις</a:t>
            </a:r>
            <a:r>
              <a:rPr lang="en-US" dirty="0" smtClean="0"/>
              <a:t> </a:t>
            </a:r>
            <a:r>
              <a:rPr lang="el-GR" dirty="0" smtClean="0"/>
              <a:t>των νουκλεοτιδίων, από τα οποία αποτελείτε το </a:t>
            </a:r>
            <a:r>
              <a:rPr lang="en-US" dirty="0" smtClean="0"/>
              <a:t>DNA</a:t>
            </a:r>
            <a:r>
              <a:rPr lang="el-GR" dirty="0" smtClean="0"/>
              <a:t> </a:t>
            </a:r>
            <a:endParaRPr lang="el-GR" dirty="0"/>
          </a:p>
        </p:txBody>
      </p:sp>
      <p:sp>
        <p:nvSpPr>
          <p:cNvPr id="18" name="17 - TextBox"/>
          <p:cNvSpPr txBox="1"/>
          <p:nvPr/>
        </p:nvSpPr>
        <p:spPr>
          <a:xfrm>
            <a:off x="214282" y="714356"/>
            <a:ext cx="1063112" cy="369332"/>
          </a:xfrm>
          <a:prstGeom prst="rect">
            <a:avLst/>
          </a:prstGeom>
          <a:noFill/>
        </p:spPr>
        <p:txBody>
          <a:bodyPr wrap="none" rtlCol="0">
            <a:spAutoFit/>
          </a:bodyPr>
          <a:lstStyle/>
          <a:p>
            <a:r>
              <a:rPr lang="el-GR" b="1" dirty="0" smtClean="0"/>
              <a:t>1</a:t>
            </a:r>
            <a:r>
              <a:rPr lang="el-GR" b="1" baseline="30000" dirty="0" smtClean="0"/>
              <a:t>ο</a:t>
            </a:r>
            <a:r>
              <a:rPr lang="el-GR" b="1" dirty="0" smtClean="0"/>
              <a:t> Βήμα</a:t>
            </a:r>
            <a:endParaRPr lang="el-GR" b="1" dirty="0"/>
          </a:p>
        </p:txBody>
      </p:sp>
      <p:sp>
        <p:nvSpPr>
          <p:cNvPr id="19" name="18 - TextBox"/>
          <p:cNvSpPr txBox="1"/>
          <p:nvPr/>
        </p:nvSpPr>
        <p:spPr>
          <a:xfrm>
            <a:off x="642910" y="142852"/>
            <a:ext cx="4357718" cy="369332"/>
          </a:xfrm>
          <a:prstGeom prst="rect">
            <a:avLst/>
          </a:prstGeom>
          <a:noFill/>
        </p:spPr>
        <p:txBody>
          <a:bodyPr wrap="square" rtlCol="0">
            <a:spAutoFit/>
          </a:bodyPr>
          <a:lstStyle/>
          <a:p>
            <a:r>
              <a:rPr lang="el-GR" b="1" i="1" spc="600" dirty="0" smtClean="0">
                <a:solidFill>
                  <a:srgbClr val="D0005E"/>
                </a:solidFill>
              </a:rPr>
              <a:t>Αντιγραφή </a:t>
            </a:r>
            <a:r>
              <a:rPr lang="en-US" b="1" i="1" spc="600" dirty="0" smtClean="0">
                <a:solidFill>
                  <a:srgbClr val="D0005E"/>
                </a:solidFill>
              </a:rPr>
              <a:t>DNA</a:t>
            </a:r>
            <a:endParaRPr lang="el-GR" b="1" i="1" spc="600" dirty="0">
              <a:solidFill>
                <a:srgbClr val="D0005E"/>
              </a:solidFill>
            </a:endParaRPr>
          </a:p>
        </p:txBody>
      </p:sp>
      <p:sp>
        <p:nvSpPr>
          <p:cNvPr id="14" name="13 - Ορθογώνιο"/>
          <p:cNvSpPr/>
          <p:nvPr/>
        </p:nvSpPr>
        <p:spPr>
          <a:xfrm>
            <a:off x="357158" y="1857364"/>
            <a:ext cx="4572000" cy="1754326"/>
          </a:xfrm>
          <a:prstGeom prst="rect">
            <a:avLst/>
          </a:prstGeom>
        </p:spPr>
        <p:txBody>
          <a:bodyPr>
            <a:spAutoFit/>
          </a:bodyPr>
          <a:lstStyle/>
          <a:p>
            <a:pPr>
              <a:buClr>
                <a:srgbClr val="BE0260"/>
              </a:buClr>
              <a:buSzPct val="150000"/>
              <a:buFont typeface="Wingdings" pitchFamily="2" charset="2"/>
              <a:buChar char="ü"/>
            </a:pPr>
            <a:r>
              <a:rPr lang="el-GR" dirty="0" smtClean="0"/>
              <a:t> Κατ’ αρχάς, </a:t>
            </a:r>
            <a:r>
              <a:rPr lang="el-GR" u="sng" dirty="0" smtClean="0"/>
              <a:t>η διπλή έλικα </a:t>
            </a:r>
            <a:r>
              <a:rPr lang="en-US" u="sng" dirty="0" smtClean="0"/>
              <a:t>DNA </a:t>
            </a:r>
            <a:r>
              <a:rPr lang="el-GR" u="sng" dirty="0" smtClean="0"/>
              <a:t>ανοίγει </a:t>
            </a:r>
            <a:r>
              <a:rPr lang="el-GR" dirty="0" smtClean="0"/>
              <a:t>σε συγκεκριμένες θέσεις, καθώς σπάνε οι δεσμοί που συγκρατούν τις συμπληρωματικές αζωτούχες βάσεις</a:t>
            </a:r>
            <a:r>
              <a:rPr lang="en-US" dirty="0" smtClean="0"/>
              <a:t> </a:t>
            </a:r>
            <a:r>
              <a:rPr lang="el-GR" dirty="0" smtClean="0"/>
              <a:t>των νουκλεοτιδίων (συγκεκριμένα των δεοξυριβονουκλεοτιδίων ). </a:t>
            </a:r>
          </a:p>
        </p:txBody>
      </p:sp>
      <p:sp>
        <p:nvSpPr>
          <p:cNvPr id="16" name="15 - Ορθογώνιο"/>
          <p:cNvSpPr/>
          <p:nvPr/>
        </p:nvSpPr>
        <p:spPr>
          <a:xfrm>
            <a:off x="214282" y="4071942"/>
            <a:ext cx="4572000" cy="646331"/>
          </a:xfrm>
          <a:prstGeom prst="rect">
            <a:avLst/>
          </a:prstGeom>
        </p:spPr>
        <p:txBody>
          <a:bodyPr>
            <a:spAutoFit/>
          </a:bodyPr>
          <a:lstStyle/>
          <a:p>
            <a:pPr>
              <a:buClr>
                <a:srgbClr val="BE0260"/>
              </a:buClr>
              <a:buSzPct val="150000"/>
              <a:buFont typeface="Wingdings" pitchFamily="2" charset="2"/>
              <a:buChar char="ü"/>
            </a:pPr>
            <a:r>
              <a:rPr lang="el-GR" dirty="0" smtClean="0"/>
              <a:t>Έτσι απομακρύνονται οι δυο συμπληρωματικές αλυσίδες.</a:t>
            </a:r>
            <a:endParaRPr lang="en-US" dirty="0" smtClean="0"/>
          </a:p>
        </p:txBody>
      </p:sp>
      <p:sp>
        <p:nvSpPr>
          <p:cNvPr id="17" name="16 - TextBox"/>
          <p:cNvSpPr txBox="1"/>
          <p:nvPr/>
        </p:nvSpPr>
        <p:spPr>
          <a:xfrm rot="17302297">
            <a:off x="7463117" y="2112425"/>
            <a:ext cx="285752" cy="276999"/>
          </a:xfrm>
          <a:prstGeom prst="rect">
            <a:avLst/>
          </a:prstGeom>
          <a:noFill/>
        </p:spPr>
        <p:txBody>
          <a:bodyPr wrap="square" rtlCol="0">
            <a:spAutoFit/>
          </a:bodyPr>
          <a:lstStyle/>
          <a:p>
            <a:r>
              <a:rPr lang="el-GR" sz="1200" b="1" dirty="0" smtClean="0"/>
              <a:t>Τ</a:t>
            </a:r>
            <a:endParaRPr lang="el-GR" sz="1200" b="1" dirty="0"/>
          </a:p>
        </p:txBody>
      </p:sp>
      <p:sp>
        <p:nvSpPr>
          <p:cNvPr id="20" name="19 - TextBox"/>
          <p:cNvSpPr txBox="1"/>
          <p:nvPr/>
        </p:nvSpPr>
        <p:spPr>
          <a:xfrm rot="17302297">
            <a:off x="7034489" y="2611188"/>
            <a:ext cx="285752" cy="276999"/>
          </a:xfrm>
          <a:prstGeom prst="rect">
            <a:avLst/>
          </a:prstGeom>
          <a:noFill/>
        </p:spPr>
        <p:txBody>
          <a:bodyPr wrap="square" rtlCol="0">
            <a:spAutoFit/>
          </a:bodyPr>
          <a:lstStyle/>
          <a:p>
            <a:r>
              <a:rPr lang="el-GR" sz="1200" b="1" dirty="0" smtClean="0"/>
              <a:t>Τ</a:t>
            </a:r>
            <a:endParaRPr lang="el-GR" sz="1200" b="1" dirty="0"/>
          </a:p>
        </p:txBody>
      </p:sp>
      <p:sp>
        <p:nvSpPr>
          <p:cNvPr id="22" name="21 - TextBox"/>
          <p:cNvSpPr txBox="1"/>
          <p:nvPr/>
        </p:nvSpPr>
        <p:spPr>
          <a:xfrm rot="17302297">
            <a:off x="6181477" y="3684061"/>
            <a:ext cx="285752" cy="276999"/>
          </a:xfrm>
          <a:prstGeom prst="rect">
            <a:avLst/>
          </a:prstGeom>
          <a:noFill/>
        </p:spPr>
        <p:txBody>
          <a:bodyPr wrap="square" rtlCol="0">
            <a:spAutoFit/>
          </a:bodyPr>
          <a:lstStyle/>
          <a:p>
            <a:r>
              <a:rPr lang="el-GR" sz="1200" b="1" dirty="0" smtClean="0"/>
              <a:t>Τ</a:t>
            </a:r>
            <a:endParaRPr lang="el-GR" sz="1200" b="1" dirty="0"/>
          </a:p>
        </p:txBody>
      </p:sp>
      <p:sp>
        <p:nvSpPr>
          <p:cNvPr id="23" name="22 - TextBox"/>
          <p:cNvSpPr txBox="1"/>
          <p:nvPr/>
        </p:nvSpPr>
        <p:spPr>
          <a:xfrm rot="17690254">
            <a:off x="7115156" y="2978270"/>
            <a:ext cx="285752" cy="276999"/>
          </a:xfrm>
          <a:prstGeom prst="rect">
            <a:avLst/>
          </a:prstGeom>
          <a:noFill/>
        </p:spPr>
        <p:txBody>
          <a:bodyPr wrap="square" rtlCol="0">
            <a:spAutoFit/>
          </a:bodyPr>
          <a:lstStyle/>
          <a:p>
            <a:r>
              <a:rPr lang="en-US" sz="1200" b="1" dirty="0" smtClean="0"/>
              <a:t>G</a:t>
            </a:r>
            <a:endParaRPr lang="el-GR" sz="1200" b="1" dirty="0"/>
          </a:p>
        </p:txBody>
      </p:sp>
      <p:sp>
        <p:nvSpPr>
          <p:cNvPr id="24" name="23 - TextBox"/>
          <p:cNvSpPr txBox="1"/>
          <p:nvPr/>
        </p:nvSpPr>
        <p:spPr>
          <a:xfrm rot="6184273">
            <a:off x="7310993" y="2905689"/>
            <a:ext cx="285752" cy="276999"/>
          </a:xfrm>
          <a:prstGeom prst="rect">
            <a:avLst/>
          </a:prstGeom>
          <a:noFill/>
        </p:spPr>
        <p:txBody>
          <a:bodyPr wrap="square" rtlCol="0">
            <a:spAutoFit/>
          </a:bodyPr>
          <a:lstStyle/>
          <a:p>
            <a:r>
              <a:rPr lang="el-GR" sz="1200" b="1" dirty="0" smtClean="0"/>
              <a:t>Τ</a:t>
            </a:r>
            <a:endParaRPr lang="el-GR" sz="1200" b="1" dirty="0"/>
          </a:p>
        </p:txBody>
      </p:sp>
      <p:sp>
        <p:nvSpPr>
          <p:cNvPr id="25" name="24 - TextBox"/>
          <p:cNvSpPr txBox="1"/>
          <p:nvPr/>
        </p:nvSpPr>
        <p:spPr>
          <a:xfrm rot="4440990">
            <a:off x="7257032" y="3829390"/>
            <a:ext cx="285752" cy="276999"/>
          </a:xfrm>
          <a:prstGeom prst="rect">
            <a:avLst/>
          </a:prstGeom>
          <a:noFill/>
        </p:spPr>
        <p:txBody>
          <a:bodyPr wrap="square" rtlCol="0">
            <a:spAutoFit/>
          </a:bodyPr>
          <a:lstStyle/>
          <a:p>
            <a:r>
              <a:rPr lang="el-GR" sz="1200" b="1" dirty="0" smtClean="0"/>
              <a:t>Τ</a:t>
            </a:r>
            <a:endParaRPr lang="el-GR" sz="1200" b="1" dirty="0"/>
          </a:p>
        </p:txBody>
      </p:sp>
      <p:sp>
        <p:nvSpPr>
          <p:cNvPr id="26" name="25 - TextBox"/>
          <p:cNvSpPr txBox="1"/>
          <p:nvPr/>
        </p:nvSpPr>
        <p:spPr>
          <a:xfrm rot="4440990">
            <a:off x="7757098" y="4680437"/>
            <a:ext cx="285752" cy="276999"/>
          </a:xfrm>
          <a:prstGeom prst="rect">
            <a:avLst/>
          </a:prstGeom>
          <a:noFill/>
        </p:spPr>
        <p:txBody>
          <a:bodyPr wrap="square" rtlCol="0">
            <a:spAutoFit/>
          </a:bodyPr>
          <a:lstStyle/>
          <a:p>
            <a:r>
              <a:rPr lang="el-GR" sz="1200" b="1" dirty="0" smtClean="0"/>
              <a:t>Τ</a:t>
            </a:r>
            <a:endParaRPr lang="el-GR" sz="1200" b="1" dirty="0"/>
          </a:p>
        </p:txBody>
      </p:sp>
      <p:sp>
        <p:nvSpPr>
          <p:cNvPr id="27" name="26 - TextBox"/>
          <p:cNvSpPr txBox="1"/>
          <p:nvPr/>
        </p:nvSpPr>
        <p:spPr>
          <a:xfrm rot="4819999">
            <a:off x="7769061" y="4834515"/>
            <a:ext cx="285752" cy="276999"/>
          </a:xfrm>
          <a:prstGeom prst="rect">
            <a:avLst/>
          </a:prstGeom>
          <a:noFill/>
        </p:spPr>
        <p:txBody>
          <a:bodyPr wrap="square" rtlCol="0">
            <a:spAutoFit/>
          </a:bodyPr>
          <a:lstStyle/>
          <a:p>
            <a:r>
              <a:rPr lang="en-US" sz="1200" b="1" dirty="0" smtClean="0"/>
              <a:t>G</a:t>
            </a:r>
            <a:endParaRPr lang="el-GR" sz="1200" b="1" dirty="0"/>
          </a:p>
        </p:txBody>
      </p:sp>
      <p:sp>
        <p:nvSpPr>
          <p:cNvPr id="28" name="27 - TextBox"/>
          <p:cNvSpPr txBox="1"/>
          <p:nvPr/>
        </p:nvSpPr>
        <p:spPr>
          <a:xfrm rot="4819999">
            <a:off x="7304293" y="3983652"/>
            <a:ext cx="285752" cy="276999"/>
          </a:xfrm>
          <a:prstGeom prst="rect">
            <a:avLst/>
          </a:prstGeom>
          <a:noFill/>
        </p:spPr>
        <p:txBody>
          <a:bodyPr wrap="square" rtlCol="0">
            <a:spAutoFit/>
          </a:bodyPr>
          <a:lstStyle/>
          <a:p>
            <a:r>
              <a:rPr lang="en-US" sz="1200" b="1" dirty="0" smtClean="0"/>
              <a:t>G</a:t>
            </a:r>
            <a:endParaRPr lang="el-GR" sz="1200" b="1" dirty="0"/>
          </a:p>
        </p:txBody>
      </p:sp>
      <p:sp>
        <p:nvSpPr>
          <p:cNvPr id="29" name="28 - TextBox"/>
          <p:cNvSpPr txBox="1"/>
          <p:nvPr/>
        </p:nvSpPr>
        <p:spPr>
          <a:xfrm rot="17690254">
            <a:off x="7458130" y="2316845"/>
            <a:ext cx="285752" cy="276999"/>
          </a:xfrm>
          <a:prstGeom prst="rect">
            <a:avLst/>
          </a:prstGeom>
          <a:noFill/>
        </p:spPr>
        <p:txBody>
          <a:bodyPr wrap="square" rtlCol="0">
            <a:spAutoFit/>
          </a:bodyPr>
          <a:lstStyle/>
          <a:p>
            <a:r>
              <a:rPr lang="en-US" sz="1200" b="1" dirty="0" smtClean="0"/>
              <a:t>G</a:t>
            </a:r>
            <a:endParaRPr lang="el-GR" sz="1200" b="1" dirty="0"/>
          </a:p>
        </p:txBody>
      </p:sp>
      <p:sp>
        <p:nvSpPr>
          <p:cNvPr id="30" name="29 - TextBox"/>
          <p:cNvSpPr txBox="1"/>
          <p:nvPr/>
        </p:nvSpPr>
        <p:spPr>
          <a:xfrm rot="17690254">
            <a:off x="7386692" y="2478206"/>
            <a:ext cx="285752" cy="276999"/>
          </a:xfrm>
          <a:prstGeom prst="rect">
            <a:avLst/>
          </a:prstGeom>
          <a:noFill/>
        </p:spPr>
        <p:txBody>
          <a:bodyPr wrap="square" rtlCol="0">
            <a:spAutoFit/>
          </a:bodyPr>
          <a:lstStyle/>
          <a:p>
            <a:r>
              <a:rPr lang="en-US" sz="1200" b="1" dirty="0" smtClean="0"/>
              <a:t>G</a:t>
            </a:r>
            <a:endParaRPr lang="el-GR" sz="1200" b="1" dirty="0"/>
          </a:p>
        </p:txBody>
      </p:sp>
      <p:sp>
        <p:nvSpPr>
          <p:cNvPr id="31" name="30 - TextBox"/>
          <p:cNvSpPr txBox="1"/>
          <p:nvPr/>
        </p:nvSpPr>
        <p:spPr>
          <a:xfrm rot="17690254">
            <a:off x="6115319" y="3888481"/>
            <a:ext cx="285752" cy="276999"/>
          </a:xfrm>
          <a:prstGeom prst="rect">
            <a:avLst/>
          </a:prstGeom>
          <a:noFill/>
        </p:spPr>
        <p:txBody>
          <a:bodyPr wrap="square" rtlCol="0">
            <a:spAutoFit/>
          </a:bodyPr>
          <a:lstStyle/>
          <a:p>
            <a:r>
              <a:rPr lang="en-US" sz="1200" b="1" dirty="0" smtClean="0"/>
              <a:t>G</a:t>
            </a:r>
            <a:endParaRPr lang="el-GR" sz="1200" b="1" dirty="0"/>
          </a:p>
        </p:txBody>
      </p:sp>
      <p:sp>
        <p:nvSpPr>
          <p:cNvPr id="32" name="31 - TextBox"/>
          <p:cNvSpPr txBox="1"/>
          <p:nvPr/>
        </p:nvSpPr>
        <p:spPr>
          <a:xfrm rot="17690254">
            <a:off x="6384781" y="3577699"/>
            <a:ext cx="340916" cy="276999"/>
          </a:xfrm>
          <a:prstGeom prst="rect">
            <a:avLst/>
          </a:prstGeom>
          <a:noFill/>
        </p:spPr>
        <p:txBody>
          <a:bodyPr wrap="square" rtlCol="0">
            <a:spAutoFit/>
          </a:bodyPr>
          <a:lstStyle/>
          <a:p>
            <a:r>
              <a:rPr lang="en-US" sz="1200" b="1" dirty="0" smtClean="0"/>
              <a:t>C</a:t>
            </a:r>
            <a:endParaRPr lang="el-GR" sz="1200" b="1" dirty="0"/>
          </a:p>
        </p:txBody>
      </p:sp>
      <p:sp>
        <p:nvSpPr>
          <p:cNvPr id="33" name="32 - TextBox"/>
          <p:cNvSpPr txBox="1"/>
          <p:nvPr/>
        </p:nvSpPr>
        <p:spPr>
          <a:xfrm rot="17690254">
            <a:off x="6615092" y="3531291"/>
            <a:ext cx="285752" cy="276999"/>
          </a:xfrm>
          <a:prstGeom prst="rect">
            <a:avLst/>
          </a:prstGeom>
          <a:noFill/>
        </p:spPr>
        <p:txBody>
          <a:bodyPr wrap="square" rtlCol="0">
            <a:spAutoFit/>
          </a:bodyPr>
          <a:lstStyle/>
          <a:p>
            <a:r>
              <a:rPr lang="en-US" sz="1200" b="1" dirty="0" smtClean="0"/>
              <a:t>A</a:t>
            </a:r>
            <a:endParaRPr lang="el-GR" sz="1200" b="1" dirty="0"/>
          </a:p>
        </p:txBody>
      </p:sp>
      <p:sp>
        <p:nvSpPr>
          <p:cNvPr id="34" name="33 - TextBox"/>
          <p:cNvSpPr txBox="1"/>
          <p:nvPr/>
        </p:nvSpPr>
        <p:spPr>
          <a:xfrm rot="17690254">
            <a:off x="7043720" y="2816911"/>
            <a:ext cx="285752" cy="276999"/>
          </a:xfrm>
          <a:prstGeom prst="rect">
            <a:avLst/>
          </a:prstGeom>
          <a:noFill/>
        </p:spPr>
        <p:txBody>
          <a:bodyPr wrap="square" rtlCol="0">
            <a:spAutoFit/>
          </a:bodyPr>
          <a:lstStyle/>
          <a:p>
            <a:r>
              <a:rPr lang="en-US" sz="1200" b="1" dirty="0" smtClean="0"/>
              <a:t>A</a:t>
            </a:r>
            <a:endParaRPr lang="el-GR" sz="1200" b="1" dirty="0"/>
          </a:p>
        </p:txBody>
      </p:sp>
      <p:sp>
        <p:nvSpPr>
          <p:cNvPr id="35" name="34 - TextBox"/>
          <p:cNvSpPr txBox="1"/>
          <p:nvPr/>
        </p:nvSpPr>
        <p:spPr>
          <a:xfrm rot="17690254">
            <a:off x="6900844" y="3406900"/>
            <a:ext cx="285752" cy="276999"/>
          </a:xfrm>
          <a:prstGeom prst="rect">
            <a:avLst/>
          </a:prstGeom>
          <a:noFill/>
        </p:spPr>
        <p:txBody>
          <a:bodyPr wrap="square" rtlCol="0">
            <a:spAutoFit/>
          </a:bodyPr>
          <a:lstStyle/>
          <a:p>
            <a:r>
              <a:rPr lang="en-US" sz="1200" b="1" dirty="0" smtClean="0"/>
              <a:t>A</a:t>
            </a:r>
            <a:endParaRPr lang="el-GR" sz="1200" b="1" dirty="0"/>
          </a:p>
        </p:txBody>
      </p:sp>
      <p:sp>
        <p:nvSpPr>
          <p:cNvPr id="36" name="35 - TextBox"/>
          <p:cNvSpPr txBox="1"/>
          <p:nvPr/>
        </p:nvSpPr>
        <p:spPr>
          <a:xfrm rot="4819999">
            <a:off x="7661482" y="4526174"/>
            <a:ext cx="285752" cy="276999"/>
          </a:xfrm>
          <a:prstGeom prst="rect">
            <a:avLst/>
          </a:prstGeom>
          <a:noFill/>
        </p:spPr>
        <p:txBody>
          <a:bodyPr wrap="square" rtlCol="0">
            <a:spAutoFit/>
          </a:bodyPr>
          <a:lstStyle/>
          <a:p>
            <a:r>
              <a:rPr lang="el-GR" sz="1200" b="1" dirty="0" smtClean="0"/>
              <a:t>Α</a:t>
            </a:r>
            <a:endParaRPr lang="el-GR" sz="1200" b="1" dirty="0"/>
          </a:p>
        </p:txBody>
      </p:sp>
      <p:sp>
        <p:nvSpPr>
          <p:cNvPr id="37" name="36 - TextBox"/>
          <p:cNvSpPr txBox="1"/>
          <p:nvPr/>
        </p:nvSpPr>
        <p:spPr>
          <a:xfrm rot="4819999">
            <a:off x="7518607" y="4168985"/>
            <a:ext cx="285752" cy="276999"/>
          </a:xfrm>
          <a:prstGeom prst="rect">
            <a:avLst/>
          </a:prstGeom>
          <a:noFill/>
        </p:spPr>
        <p:txBody>
          <a:bodyPr wrap="square" rtlCol="0">
            <a:spAutoFit/>
          </a:bodyPr>
          <a:lstStyle/>
          <a:p>
            <a:r>
              <a:rPr lang="el-GR" sz="1200" b="1" dirty="0" smtClean="0"/>
              <a:t>Α</a:t>
            </a:r>
            <a:endParaRPr lang="el-GR" sz="1200" b="1" dirty="0"/>
          </a:p>
        </p:txBody>
      </p:sp>
      <p:sp>
        <p:nvSpPr>
          <p:cNvPr id="38" name="37 - TextBox"/>
          <p:cNvSpPr txBox="1"/>
          <p:nvPr/>
        </p:nvSpPr>
        <p:spPr>
          <a:xfrm rot="6178373">
            <a:off x="7739435" y="2405799"/>
            <a:ext cx="285752" cy="276999"/>
          </a:xfrm>
          <a:prstGeom prst="rect">
            <a:avLst/>
          </a:prstGeom>
          <a:noFill/>
        </p:spPr>
        <p:txBody>
          <a:bodyPr wrap="square" rtlCol="0">
            <a:spAutoFit/>
          </a:bodyPr>
          <a:lstStyle/>
          <a:p>
            <a:r>
              <a:rPr lang="en-US" sz="1200" b="1" dirty="0" smtClean="0"/>
              <a:t>C</a:t>
            </a:r>
            <a:endParaRPr lang="el-GR" sz="1200" b="1" dirty="0"/>
          </a:p>
        </p:txBody>
      </p:sp>
      <p:sp>
        <p:nvSpPr>
          <p:cNvPr id="39" name="38 - TextBox"/>
          <p:cNvSpPr txBox="1"/>
          <p:nvPr/>
        </p:nvSpPr>
        <p:spPr>
          <a:xfrm rot="4819999">
            <a:off x="7590045" y="4311861"/>
            <a:ext cx="285752" cy="276999"/>
          </a:xfrm>
          <a:prstGeom prst="rect">
            <a:avLst/>
          </a:prstGeom>
          <a:noFill/>
        </p:spPr>
        <p:txBody>
          <a:bodyPr wrap="square" rtlCol="0">
            <a:spAutoFit/>
          </a:bodyPr>
          <a:lstStyle/>
          <a:p>
            <a:r>
              <a:rPr lang="en-US" sz="1200" b="1" dirty="0" smtClean="0"/>
              <a:t>C</a:t>
            </a:r>
            <a:endParaRPr lang="el-GR" sz="1200" b="1" dirty="0"/>
          </a:p>
        </p:txBody>
      </p:sp>
      <p:sp>
        <p:nvSpPr>
          <p:cNvPr id="41" name="40 - TextBox"/>
          <p:cNvSpPr txBox="1"/>
          <p:nvPr/>
        </p:nvSpPr>
        <p:spPr>
          <a:xfrm rot="6178373">
            <a:off x="7882312" y="2317815"/>
            <a:ext cx="285752" cy="276999"/>
          </a:xfrm>
          <a:prstGeom prst="rect">
            <a:avLst/>
          </a:prstGeom>
          <a:noFill/>
        </p:spPr>
        <p:txBody>
          <a:bodyPr wrap="square" rtlCol="0">
            <a:spAutoFit/>
          </a:bodyPr>
          <a:lstStyle/>
          <a:p>
            <a:r>
              <a:rPr lang="en-US" sz="1200" b="1" dirty="0" smtClean="0"/>
              <a:t>A</a:t>
            </a:r>
            <a:endParaRPr lang="el-GR" sz="1200" b="1" dirty="0"/>
          </a:p>
        </p:txBody>
      </p:sp>
      <p:sp>
        <p:nvSpPr>
          <p:cNvPr id="42" name="41 - TextBox"/>
          <p:cNvSpPr txBox="1"/>
          <p:nvPr/>
        </p:nvSpPr>
        <p:spPr>
          <a:xfrm rot="6178373">
            <a:off x="7382245" y="3120179"/>
            <a:ext cx="285752" cy="276999"/>
          </a:xfrm>
          <a:prstGeom prst="rect">
            <a:avLst/>
          </a:prstGeom>
          <a:noFill/>
        </p:spPr>
        <p:txBody>
          <a:bodyPr wrap="square" rtlCol="0">
            <a:spAutoFit/>
          </a:bodyPr>
          <a:lstStyle/>
          <a:p>
            <a:r>
              <a:rPr lang="en-US" sz="1200" b="1" dirty="0" smtClean="0"/>
              <a:t>C</a:t>
            </a:r>
            <a:endParaRPr lang="el-GR"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strVal val="#ppt_w*0.70"/>
                                          </p:val>
                                        </p:tav>
                                        <p:tav tm="100000">
                                          <p:val>
                                            <p:strVal val="#ppt_w"/>
                                          </p:val>
                                        </p:tav>
                                      </p:tavLst>
                                    </p:anim>
                                    <p:anim calcmode="lin" valueType="num">
                                      <p:cBhvr>
                                        <p:cTn id="22" dur="1000" fill="hold"/>
                                        <p:tgtEl>
                                          <p:spTgt spid="9"/>
                                        </p:tgtEl>
                                        <p:attrNameLst>
                                          <p:attrName>ppt_h</p:attrName>
                                        </p:attrNameLst>
                                      </p:cBhvr>
                                      <p:tavLst>
                                        <p:tav tm="0">
                                          <p:val>
                                            <p:strVal val="#ppt_h"/>
                                          </p:val>
                                        </p:tav>
                                        <p:tav tm="100000">
                                          <p:val>
                                            <p:strVal val="#ppt_h"/>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strVal val="#ppt_w*0.70"/>
                                          </p:val>
                                        </p:tav>
                                        <p:tav tm="100000">
                                          <p:val>
                                            <p:strVal val="#ppt_w"/>
                                          </p:val>
                                        </p:tav>
                                      </p:tavLst>
                                    </p:anim>
                                    <p:anim calcmode="lin" valueType="num">
                                      <p:cBhvr>
                                        <p:cTn id="29" dur="1000" fill="hold"/>
                                        <p:tgtEl>
                                          <p:spTgt spid="15"/>
                                        </p:tgtEl>
                                        <p:attrNameLst>
                                          <p:attrName>ppt_h</p:attrName>
                                        </p:attrNameLst>
                                      </p:cBhvr>
                                      <p:tavLst>
                                        <p:tav tm="0">
                                          <p:val>
                                            <p:strVal val="#ppt_h"/>
                                          </p:val>
                                        </p:tav>
                                        <p:tav tm="100000">
                                          <p:val>
                                            <p:strVal val="#ppt_h"/>
                                          </p:val>
                                        </p:tav>
                                      </p:tavLst>
                                    </p:anim>
                                    <p:animEffect transition="in" filter="fade">
                                      <p:cBhvr>
                                        <p:cTn id="30" dur="10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strVal val="#ppt_w*0.70"/>
                                          </p:val>
                                        </p:tav>
                                        <p:tav tm="100000">
                                          <p:val>
                                            <p:strVal val="#ppt_w"/>
                                          </p:val>
                                        </p:tav>
                                      </p:tavLst>
                                    </p:anim>
                                    <p:anim calcmode="lin" valueType="num">
                                      <p:cBhvr>
                                        <p:cTn id="36" dur="1000" fill="hold"/>
                                        <p:tgtEl>
                                          <p:spTgt spid="14"/>
                                        </p:tgtEl>
                                        <p:attrNameLst>
                                          <p:attrName>ppt_h</p:attrName>
                                        </p:attrNameLst>
                                      </p:cBhvr>
                                      <p:tavLst>
                                        <p:tav tm="0">
                                          <p:val>
                                            <p:strVal val="#ppt_h"/>
                                          </p:val>
                                        </p:tav>
                                        <p:tav tm="100000">
                                          <p:val>
                                            <p:strVal val="#ppt_h"/>
                                          </p:val>
                                        </p:tav>
                                      </p:tavLst>
                                    </p:anim>
                                    <p:animEffect transition="in" filter="fade">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 calcmode="lin" valueType="num">
                                      <p:cBhvr>
                                        <p:cTn id="42" dur="1000" fill="hold"/>
                                        <p:tgtEl>
                                          <p:spTgt spid="16">
                                            <p:txEl>
                                              <p:pRg st="0" end="0"/>
                                            </p:txEl>
                                          </p:spTgt>
                                        </p:tgtEl>
                                        <p:attrNameLst>
                                          <p:attrName>ppt_w</p:attrName>
                                        </p:attrNameLst>
                                      </p:cBhvr>
                                      <p:tavLst>
                                        <p:tav tm="0">
                                          <p:val>
                                            <p:strVal val="#ppt_w*0.70"/>
                                          </p:val>
                                        </p:tav>
                                        <p:tav tm="100000">
                                          <p:val>
                                            <p:strVal val="#ppt_w"/>
                                          </p:val>
                                        </p:tav>
                                      </p:tavLst>
                                    </p:anim>
                                    <p:anim calcmode="lin" valueType="num">
                                      <p:cBhvr>
                                        <p:cTn id="43" dur="1000" fill="hold"/>
                                        <p:tgtEl>
                                          <p:spTgt spid="16">
                                            <p:txEl>
                                              <p:pRg st="0" end="0"/>
                                            </p:txEl>
                                          </p:spTgt>
                                        </p:tgtEl>
                                        <p:attrNameLst>
                                          <p:attrName>ppt_h</p:attrName>
                                        </p:attrNameLst>
                                      </p:cBhvr>
                                      <p:tavLst>
                                        <p:tav tm="0">
                                          <p:val>
                                            <p:strVal val="#ppt_h"/>
                                          </p:val>
                                        </p:tav>
                                        <p:tav tm="100000">
                                          <p:val>
                                            <p:strVal val="#ppt_h"/>
                                          </p:val>
                                        </p:tav>
                                      </p:tavLst>
                                    </p:anim>
                                    <p:animEffect transition="in" filter="fade">
                                      <p:cBhvr>
                                        <p:cTn id="44" dur="1000"/>
                                        <p:tgtEl>
                                          <p:spTgt spid="16">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1000" fill="hold"/>
                                        <p:tgtEl>
                                          <p:spTgt spid="5"/>
                                        </p:tgtEl>
                                        <p:attrNameLst>
                                          <p:attrName>ppt_w</p:attrName>
                                        </p:attrNameLst>
                                      </p:cBhvr>
                                      <p:tavLst>
                                        <p:tav tm="0">
                                          <p:val>
                                            <p:strVal val="#ppt_w*0.70"/>
                                          </p:val>
                                        </p:tav>
                                        <p:tav tm="100000">
                                          <p:val>
                                            <p:strVal val="#ppt_w"/>
                                          </p:val>
                                        </p:tav>
                                      </p:tavLst>
                                    </p:anim>
                                    <p:anim calcmode="lin" valueType="num">
                                      <p:cBhvr>
                                        <p:cTn id="50" dur="1000" fill="hold"/>
                                        <p:tgtEl>
                                          <p:spTgt spid="5"/>
                                        </p:tgtEl>
                                        <p:attrNameLst>
                                          <p:attrName>ppt_h</p:attrName>
                                        </p:attrNameLst>
                                      </p:cBhvr>
                                      <p:tavLst>
                                        <p:tav tm="0">
                                          <p:val>
                                            <p:strVal val="#ppt_h"/>
                                          </p:val>
                                        </p:tav>
                                        <p:tav tm="100000">
                                          <p:val>
                                            <p:strVal val="#ppt_h"/>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5"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786314" y="0"/>
            <a:ext cx="3937017" cy="5983831"/>
          </a:xfrm>
          <a:prstGeom prst="rect">
            <a:avLst/>
          </a:prstGeom>
          <a:noFill/>
          <a:ln w="9525">
            <a:noFill/>
            <a:miter lim="800000"/>
            <a:headEnd/>
            <a:tailEnd/>
          </a:ln>
          <a:effectLst/>
        </p:spPr>
      </p:pic>
      <p:pic>
        <p:nvPicPr>
          <p:cNvPr id="2" name="Picture 2"/>
          <p:cNvPicPr>
            <a:picLocks noChangeAspect="1" noChangeArrowheads="1"/>
          </p:cNvPicPr>
          <p:nvPr/>
        </p:nvPicPr>
        <p:blipFill>
          <a:blip r:embed="rId3"/>
          <a:srcRect/>
          <a:stretch>
            <a:fillRect/>
          </a:stretch>
        </p:blipFill>
        <p:spPr bwMode="auto">
          <a:xfrm rot="15428644">
            <a:off x="5743339" y="2435551"/>
            <a:ext cx="473075" cy="244475"/>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rot="8766570">
            <a:off x="8309425" y="3982279"/>
            <a:ext cx="520132" cy="239713"/>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rot="657378">
            <a:off x="5357818" y="3071810"/>
            <a:ext cx="457200" cy="206375"/>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rot="4751227">
            <a:off x="4857752" y="3714752"/>
            <a:ext cx="517525" cy="168275"/>
          </a:xfrm>
          <a:prstGeom prst="rect">
            <a:avLst/>
          </a:prstGeom>
          <a:noFill/>
          <a:ln w="9525">
            <a:noFill/>
            <a:miter lim="800000"/>
            <a:headEnd/>
            <a:tailEnd/>
          </a:ln>
          <a:effectLst/>
        </p:spPr>
      </p:pic>
      <p:sp>
        <p:nvSpPr>
          <p:cNvPr id="10" name="9 - Ορθογώνιο"/>
          <p:cNvSpPr/>
          <p:nvPr/>
        </p:nvSpPr>
        <p:spPr>
          <a:xfrm>
            <a:off x="0" y="2643182"/>
            <a:ext cx="4143372" cy="1754326"/>
          </a:xfrm>
          <a:prstGeom prst="rect">
            <a:avLst/>
          </a:prstGeom>
        </p:spPr>
        <p:txBody>
          <a:bodyPr wrap="square">
            <a:spAutoFit/>
          </a:bodyPr>
          <a:lstStyle/>
          <a:p>
            <a:pPr>
              <a:buClr>
                <a:srgbClr val="018ACF"/>
              </a:buClr>
              <a:buSzPct val="150000"/>
              <a:buFont typeface="Wingdings" pitchFamily="2" charset="2"/>
              <a:buChar char="ü"/>
            </a:pPr>
            <a:endParaRPr lang="el-GR" dirty="0" smtClean="0"/>
          </a:p>
          <a:p>
            <a:pPr>
              <a:buClr>
                <a:srgbClr val="018ACF"/>
              </a:buClr>
              <a:buSzPct val="150000"/>
              <a:buFont typeface="Wingdings" pitchFamily="2" charset="2"/>
              <a:buChar char="ü"/>
            </a:pPr>
            <a:r>
              <a:rPr lang="el-GR" dirty="0" smtClean="0"/>
              <a:t>Τα ελεύθερα νουκλεοτίδια  ενώνονται </a:t>
            </a:r>
            <a:r>
              <a:rPr lang="en-US" dirty="0" smtClean="0"/>
              <a:t> </a:t>
            </a:r>
            <a:r>
              <a:rPr lang="el-GR" dirty="0" smtClean="0"/>
              <a:t> με τις αζευγάρωτες βάσεις της παλιάς  αλυσίδας, αλλά και  μεταξύ τους, σχηματίζοντας μία νέα συμπληρωματική αλυσίδα. </a:t>
            </a:r>
            <a:endParaRPr lang="el-GR" dirty="0"/>
          </a:p>
        </p:txBody>
      </p:sp>
      <p:pic>
        <p:nvPicPr>
          <p:cNvPr id="11" name="Picture 6"/>
          <p:cNvPicPr>
            <a:picLocks noChangeAspect="1" noChangeArrowheads="1"/>
          </p:cNvPicPr>
          <p:nvPr/>
        </p:nvPicPr>
        <p:blipFill>
          <a:blip r:embed="rId6"/>
          <a:srcRect/>
          <a:stretch>
            <a:fillRect/>
          </a:stretch>
        </p:blipFill>
        <p:spPr bwMode="auto">
          <a:xfrm rot="3862312">
            <a:off x="6357950" y="5000636"/>
            <a:ext cx="517525" cy="168275"/>
          </a:xfrm>
          <a:prstGeom prst="rect">
            <a:avLst/>
          </a:prstGeom>
          <a:noFill/>
          <a:ln w="9525">
            <a:noFill/>
            <a:miter lim="800000"/>
            <a:headEnd/>
            <a:tailEnd/>
          </a:ln>
          <a:effectLst/>
        </p:spPr>
      </p:pic>
      <p:pic>
        <p:nvPicPr>
          <p:cNvPr id="12" name="Picture 6"/>
          <p:cNvPicPr>
            <a:picLocks noChangeAspect="1" noChangeArrowheads="1"/>
          </p:cNvPicPr>
          <p:nvPr/>
        </p:nvPicPr>
        <p:blipFill>
          <a:blip r:embed="rId6"/>
          <a:srcRect/>
          <a:stretch>
            <a:fillRect/>
          </a:stretch>
        </p:blipFill>
        <p:spPr bwMode="auto">
          <a:xfrm rot="8239138">
            <a:off x="8489593" y="5082332"/>
            <a:ext cx="517525" cy="168275"/>
          </a:xfrm>
          <a:prstGeom prst="rect">
            <a:avLst/>
          </a:prstGeom>
          <a:noFill/>
          <a:ln w="9525">
            <a:noFill/>
            <a:miter lim="800000"/>
            <a:headEnd/>
            <a:tailEnd/>
          </a:ln>
          <a:effectLst/>
        </p:spPr>
      </p:pic>
      <p:pic>
        <p:nvPicPr>
          <p:cNvPr id="13" name="Picture 5"/>
          <p:cNvPicPr>
            <a:picLocks noChangeAspect="1" noChangeArrowheads="1"/>
          </p:cNvPicPr>
          <p:nvPr/>
        </p:nvPicPr>
        <p:blipFill>
          <a:blip r:embed="rId5"/>
          <a:srcRect/>
          <a:stretch>
            <a:fillRect/>
          </a:stretch>
        </p:blipFill>
        <p:spPr bwMode="auto">
          <a:xfrm rot="2627403">
            <a:off x="7016337" y="5970898"/>
            <a:ext cx="457200" cy="206375"/>
          </a:xfrm>
          <a:prstGeom prst="rect">
            <a:avLst/>
          </a:prstGeom>
          <a:noFill/>
          <a:ln w="9525">
            <a:noFill/>
            <a:miter lim="800000"/>
            <a:headEnd/>
            <a:tailEnd/>
          </a:ln>
          <a:effectLst/>
        </p:spPr>
      </p:pic>
      <p:pic>
        <p:nvPicPr>
          <p:cNvPr id="14" name="Picture 5"/>
          <p:cNvPicPr>
            <a:picLocks noChangeAspect="1" noChangeArrowheads="1"/>
          </p:cNvPicPr>
          <p:nvPr/>
        </p:nvPicPr>
        <p:blipFill>
          <a:blip r:embed="rId5"/>
          <a:srcRect/>
          <a:stretch>
            <a:fillRect/>
          </a:stretch>
        </p:blipFill>
        <p:spPr bwMode="auto">
          <a:xfrm rot="2617507">
            <a:off x="4587446" y="4970765"/>
            <a:ext cx="457200" cy="206375"/>
          </a:xfrm>
          <a:prstGeom prst="rect">
            <a:avLst/>
          </a:prstGeom>
          <a:noFill/>
          <a:ln w="9525">
            <a:noFill/>
            <a:miter lim="800000"/>
            <a:headEnd/>
            <a:tailEnd/>
          </a:ln>
          <a:effectLst/>
        </p:spPr>
      </p:pic>
      <p:pic>
        <p:nvPicPr>
          <p:cNvPr id="15" name="Picture 5"/>
          <p:cNvPicPr>
            <a:picLocks noChangeAspect="1" noChangeArrowheads="1"/>
          </p:cNvPicPr>
          <p:nvPr/>
        </p:nvPicPr>
        <p:blipFill>
          <a:blip r:embed="rId5"/>
          <a:srcRect/>
          <a:stretch>
            <a:fillRect/>
          </a:stretch>
        </p:blipFill>
        <p:spPr bwMode="auto">
          <a:xfrm rot="657378">
            <a:off x="6873461" y="4613575"/>
            <a:ext cx="457200" cy="206375"/>
          </a:xfrm>
          <a:prstGeom prst="rect">
            <a:avLst/>
          </a:prstGeom>
          <a:noFill/>
          <a:ln w="9525">
            <a:noFill/>
            <a:miter lim="800000"/>
            <a:headEnd/>
            <a:tailEnd/>
          </a:ln>
          <a:effectLst/>
        </p:spPr>
      </p:pic>
      <p:sp>
        <p:nvSpPr>
          <p:cNvPr id="16" name="15 - Ορθογώνιο"/>
          <p:cNvSpPr/>
          <p:nvPr/>
        </p:nvSpPr>
        <p:spPr>
          <a:xfrm>
            <a:off x="1785918" y="5357826"/>
            <a:ext cx="2643206" cy="646331"/>
          </a:xfrm>
          <a:prstGeom prst="rect">
            <a:avLst/>
          </a:prstGeom>
        </p:spPr>
        <p:txBody>
          <a:bodyPr wrap="square">
            <a:spAutoFit/>
          </a:bodyPr>
          <a:lstStyle/>
          <a:p>
            <a:r>
              <a:rPr lang="el-GR" dirty="0" smtClean="0"/>
              <a:t>ελεύθερα </a:t>
            </a:r>
            <a:r>
              <a:rPr lang="el-GR" dirty="0" err="1" smtClean="0"/>
              <a:t>δεοξυριβονουκλεοτίδια</a:t>
            </a:r>
            <a:r>
              <a:rPr lang="el-GR" dirty="0" smtClean="0"/>
              <a:t> </a:t>
            </a:r>
            <a:endParaRPr lang="el-GR" dirty="0"/>
          </a:p>
        </p:txBody>
      </p:sp>
      <p:cxnSp>
        <p:nvCxnSpPr>
          <p:cNvPr id="18" name="17 - Ευθύγραμμο βέλος σύνδεσης"/>
          <p:cNvCxnSpPr>
            <a:endCxn id="14" idx="2"/>
          </p:cNvCxnSpPr>
          <p:nvPr/>
        </p:nvCxnSpPr>
        <p:spPr>
          <a:xfrm flipV="1">
            <a:off x="3929058" y="5148647"/>
            <a:ext cx="815795" cy="423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endCxn id="2054" idx="2"/>
          </p:cNvCxnSpPr>
          <p:nvPr/>
        </p:nvCxnSpPr>
        <p:spPr>
          <a:xfrm rot="5400000" flipH="1" flipV="1">
            <a:off x="3352698" y="3890968"/>
            <a:ext cx="1757466" cy="1604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1" name="Picture 4"/>
          <p:cNvPicPr>
            <a:picLocks noChangeAspect="1" noChangeArrowheads="1"/>
          </p:cNvPicPr>
          <p:nvPr/>
        </p:nvPicPr>
        <p:blipFill>
          <a:blip r:embed="rId4"/>
          <a:srcRect/>
          <a:stretch>
            <a:fillRect/>
          </a:stretch>
        </p:blipFill>
        <p:spPr bwMode="auto">
          <a:xfrm rot="8766570">
            <a:off x="8166549" y="2624958"/>
            <a:ext cx="520132" cy="239713"/>
          </a:xfrm>
          <a:prstGeom prst="rect">
            <a:avLst/>
          </a:prstGeom>
          <a:noFill/>
          <a:ln w="9525">
            <a:noFill/>
            <a:miter lim="800000"/>
            <a:headEnd/>
            <a:tailEnd/>
          </a:ln>
          <a:effectLst/>
        </p:spPr>
      </p:pic>
      <p:pic>
        <p:nvPicPr>
          <p:cNvPr id="22" name="Picture 4"/>
          <p:cNvPicPr>
            <a:picLocks noChangeAspect="1" noChangeArrowheads="1"/>
          </p:cNvPicPr>
          <p:nvPr/>
        </p:nvPicPr>
        <p:blipFill>
          <a:blip r:embed="rId4"/>
          <a:srcRect/>
          <a:stretch>
            <a:fillRect/>
          </a:stretch>
        </p:blipFill>
        <p:spPr bwMode="auto">
          <a:xfrm rot="8766570">
            <a:off x="8309425" y="6125420"/>
            <a:ext cx="520132" cy="239713"/>
          </a:xfrm>
          <a:prstGeom prst="rect">
            <a:avLst/>
          </a:prstGeom>
          <a:noFill/>
          <a:ln w="9525">
            <a:noFill/>
            <a:miter lim="800000"/>
            <a:headEnd/>
            <a:tailEnd/>
          </a:ln>
          <a:effectLst/>
        </p:spPr>
      </p:pic>
      <p:pic>
        <p:nvPicPr>
          <p:cNvPr id="23" name="Picture 4"/>
          <p:cNvPicPr>
            <a:picLocks noChangeAspect="1" noChangeArrowheads="1"/>
          </p:cNvPicPr>
          <p:nvPr/>
        </p:nvPicPr>
        <p:blipFill>
          <a:blip r:embed="rId4"/>
          <a:srcRect/>
          <a:stretch>
            <a:fillRect/>
          </a:stretch>
        </p:blipFill>
        <p:spPr bwMode="auto">
          <a:xfrm rot="8766570">
            <a:off x="5951971" y="5696793"/>
            <a:ext cx="520132" cy="239713"/>
          </a:xfrm>
          <a:prstGeom prst="rect">
            <a:avLst/>
          </a:prstGeom>
          <a:noFill/>
          <a:ln w="9525">
            <a:noFill/>
            <a:miter lim="800000"/>
            <a:headEnd/>
            <a:tailEnd/>
          </a:ln>
          <a:effectLst/>
        </p:spPr>
      </p:pic>
      <p:pic>
        <p:nvPicPr>
          <p:cNvPr id="24" name="Picture 2"/>
          <p:cNvPicPr>
            <a:picLocks noChangeAspect="1" noChangeArrowheads="1"/>
          </p:cNvPicPr>
          <p:nvPr/>
        </p:nvPicPr>
        <p:blipFill>
          <a:blip r:embed="rId3"/>
          <a:srcRect/>
          <a:stretch>
            <a:fillRect/>
          </a:stretch>
        </p:blipFill>
        <p:spPr bwMode="auto">
          <a:xfrm rot="15428644">
            <a:off x="5117166" y="4507664"/>
            <a:ext cx="366221" cy="189255"/>
          </a:xfrm>
          <a:prstGeom prst="rect">
            <a:avLst/>
          </a:prstGeom>
          <a:noFill/>
          <a:ln w="9525">
            <a:noFill/>
            <a:miter lim="800000"/>
            <a:headEnd/>
            <a:tailEnd/>
          </a:ln>
          <a:effectLst/>
        </p:spPr>
      </p:pic>
      <p:pic>
        <p:nvPicPr>
          <p:cNvPr id="25" name="Picture 2"/>
          <p:cNvPicPr>
            <a:picLocks noChangeAspect="1" noChangeArrowheads="1"/>
          </p:cNvPicPr>
          <p:nvPr/>
        </p:nvPicPr>
        <p:blipFill>
          <a:blip r:embed="rId3"/>
          <a:srcRect/>
          <a:stretch>
            <a:fillRect/>
          </a:stretch>
        </p:blipFill>
        <p:spPr bwMode="auto">
          <a:xfrm rot="15428644">
            <a:off x="6640375" y="2927599"/>
            <a:ext cx="335465" cy="344444"/>
          </a:xfrm>
          <a:prstGeom prst="rect">
            <a:avLst/>
          </a:prstGeom>
          <a:noFill/>
          <a:ln w="9525">
            <a:noFill/>
            <a:miter lim="800000"/>
            <a:headEnd/>
            <a:tailEnd/>
          </a:ln>
          <a:effectLst/>
        </p:spPr>
      </p:pic>
      <p:pic>
        <p:nvPicPr>
          <p:cNvPr id="26" name="Picture 2"/>
          <p:cNvPicPr>
            <a:picLocks noChangeAspect="1" noChangeArrowheads="1"/>
          </p:cNvPicPr>
          <p:nvPr/>
        </p:nvPicPr>
        <p:blipFill>
          <a:blip r:embed="rId3"/>
          <a:srcRect/>
          <a:stretch>
            <a:fillRect/>
          </a:stretch>
        </p:blipFill>
        <p:spPr bwMode="auto">
          <a:xfrm rot="15428644">
            <a:off x="5507397" y="6207774"/>
            <a:ext cx="473075" cy="244475"/>
          </a:xfrm>
          <a:prstGeom prst="rect">
            <a:avLst/>
          </a:prstGeom>
          <a:noFill/>
          <a:ln w="9525">
            <a:noFill/>
            <a:miter lim="800000"/>
            <a:headEnd/>
            <a:tailEnd/>
          </a:ln>
          <a:effectLst/>
        </p:spPr>
      </p:pic>
      <p:pic>
        <p:nvPicPr>
          <p:cNvPr id="27" name="Picture 2"/>
          <p:cNvPicPr>
            <a:picLocks noChangeAspect="1" noChangeArrowheads="1"/>
          </p:cNvPicPr>
          <p:nvPr/>
        </p:nvPicPr>
        <p:blipFill>
          <a:blip r:embed="rId3"/>
          <a:srcRect/>
          <a:stretch>
            <a:fillRect/>
          </a:stretch>
        </p:blipFill>
        <p:spPr bwMode="auto">
          <a:xfrm rot="15428644">
            <a:off x="8079167" y="3421693"/>
            <a:ext cx="473075" cy="244475"/>
          </a:xfrm>
          <a:prstGeom prst="rect">
            <a:avLst/>
          </a:prstGeom>
          <a:noFill/>
          <a:ln w="9525">
            <a:noFill/>
            <a:miter lim="800000"/>
            <a:headEnd/>
            <a:tailEnd/>
          </a:ln>
          <a:effectLst/>
        </p:spPr>
      </p:pic>
      <p:cxnSp>
        <p:nvCxnSpPr>
          <p:cNvPr id="32" name="31 - Ευθύγραμμο βέλος σύνδεσης"/>
          <p:cNvCxnSpPr/>
          <p:nvPr/>
        </p:nvCxnSpPr>
        <p:spPr>
          <a:xfrm rot="10800000">
            <a:off x="7072330" y="1428736"/>
            <a:ext cx="214314" cy="7302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27 - TextBox"/>
          <p:cNvSpPr txBox="1"/>
          <p:nvPr/>
        </p:nvSpPr>
        <p:spPr>
          <a:xfrm>
            <a:off x="571472" y="214290"/>
            <a:ext cx="4357718" cy="369332"/>
          </a:xfrm>
          <a:prstGeom prst="rect">
            <a:avLst/>
          </a:prstGeom>
          <a:noFill/>
        </p:spPr>
        <p:txBody>
          <a:bodyPr wrap="square" rtlCol="0">
            <a:spAutoFit/>
          </a:bodyPr>
          <a:lstStyle/>
          <a:p>
            <a:r>
              <a:rPr lang="el-GR" b="1" i="1" spc="600" dirty="0" smtClean="0">
                <a:solidFill>
                  <a:srgbClr val="D0005E"/>
                </a:solidFill>
              </a:rPr>
              <a:t>Αντιγραφή </a:t>
            </a:r>
            <a:r>
              <a:rPr lang="en-US" b="1" i="1" spc="600" dirty="0" smtClean="0">
                <a:solidFill>
                  <a:srgbClr val="D0005E"/>
                </a:solidFill>
              </a:rPr>
              <a:t>DNA</a:t>
            </a:r>
            <a:endParaRPr lang="el-GR" b="1" i="1" spc="600" dirty="0">
              <a:solidFill>
                <a:srgbClr val="D0005E"/>
              </a:solidFill>
            </a:endParaRPr>
          </a:p>
        </p:txBody>
      </p:sp>
      <p:sp>
        <p:nvSpPr>
          <p:cNvPr id="29" name="28 - TextBox"/>
          <p:cNvSpPr txBox="1"/>
          <p:nvPr/>
        </p:nvSpPr>
        <p:spPr>
          <a:xfrm>
            <a:off x="1500166" y="928670"/>
            <a:ext cx="1063112" cy="369332"/>
          </a:xfrm>
          <a:prstGeom prst="rect">
            <a:avLst/>
          </a:prstGeom>
          <a:noFill/>
        </p:spPr>
        <p:txBody>
          <a:bodyPr wrap="none" rtlCol="0">
            <a:spAutoFit/>
          </a:bodyPr>
          <a:lstStyle/>
          <a:p>
            <a:r>
              <a:rPr lang="el-GR" b="1" dirty="0" smtClean="0"/>
              <a:t>2</a:t>
            </a:r>
            <a:r>
              <a:rPr lang="el-GR" b="1" baseline="30000" dirty="0" smtClean="0"/>
              <a:t>ο</a:t>
            </a:r>
            <a:r>
              <a:rPr lang="el-GR" b="1" dirty="0" smtClean="0"/>
              <a:t> Βήμα</a:t>
            </a:r>
            <a:endParaRPr lang="el-GR" b="1" dirty="0"/>
          </a:p>
        </p:txBody>
      </p:sp>
      <p:cxnSp>
        <p:nvCxnSpPr>
          <p:cNvPr id="30" name="29 - Ευθύγραμμο βέλος σύνδεσης"/>
          <p:cNvCxnSpPr/>
          <p:nvPr/>
        </p:nvCxnSpPr>
        <p:spPr>
          <a:xfrm rot="16200000" flipH="1">
            <a:off x="5481597" y="1376396"/>
            <a:ext cx="1500198" cy="11762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rot="16200000" flipH="1">
            <a:off x="5695911" y="1376396"/>
            <a:ext cx="1857388" cy="12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p:nvPr/>
        </p:nvCxnSpPr>
        <p:spPr>
          <a:xfrm rot="16200000" flipH="1">
            <a:off x="4588623" y="1912183"/>
            <a:ext cx="2214576" cy="961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37 - Ορθογώνιο"/>
          <p:cNvSpPr/>
          <p:nvPr/>
        </p:nvSpPr>
        <p:spPr>
          <a:xfrm>
            <a:off x="4429124" y="857232"/>
            <a:ext cx="2857520" cy="646331"/>
          </a:xfrm>
          <a:prstGeom prst="rect">
            <a:avLst/>
          </a:prstGeom>
        </p:spPr>
        <p:txBody>
          <a:bodyPr wrap="square">
            <a:spAutoFit/>
          </a:bodyPr>
          <a:lstStyle/>
          <a:p>
            <a:r>
              <a:rPr lang="el-GR" sz="1200" dirty="0" err="1" smtClean="0"/>
              <a:t>Δεοξυριβονουκλεοτίδια</a:t>
            </a:r>
            <a:r>
              <a:rPr lang="el-GR" sz="1200" dirty="0" smtClean="0"/>
              <a:t> που ανήκουν στην αλυσίδα </a:t>
            </a:r>
            <a:r>
              <a:rPr lang="en-US" sz="1200" dirty="0" smtClean="0"/>
              <a:t>DNA</a:t>
            </a:r>
          </a:p>
          <a:p>
            <a:endParaRPr lang="el-GR" sz="1200" dirty="0"/>
          </a:p>
        </p:txBody>
      </p:sp>
      <p:sp>
        <p:nvSpPr>
          <p:cNvPr id="39" name="38 - Ορθογώνιο"/>
          <p:cNvSpPr/>
          <p:nvPr/>
        </p:nvSpPr>
        <p:spPr>
          <a:xfrm>
            <a:off x="0" y="1428736"/>
            <a:ext cx="4572000" cy="1200329"/>
          </a:xfrm>
          <a:prstGeom prst="rect">
            <a:avLst/>
          </a:prstGeom>
        </p:spPr>
        <p:txBody>
          <a:bodyPr>
            <a:spAutoFit/>
          </a:bodyPr>
          <a:lstStyle/>
          <a:p>
            <a:pPr>
              <a:buClr>
                <a:srgbClr val="018ACF"/>
              </a:buClr>
              <a:buSzPct val="150000"/>
              <a:buFont typeface="Wingdings" pitchFamily="2" charset="2"/>
              <a:buChar char="ü"/>
            </a:pPr>
            <a:r>
              <a:rPr lang="en-US" dirty="0" smtClean="0"/>
              <a:t> </a:t>
            </a:r>
            <a:r>
              <a:rPr lang="el-GR" dirty="0" smtClean="0"/>
              <a:t>Στη συνέχεια    ελεύθερα δεοξυριβουνοκλεοτίδια, ενώνονται με τα δεοξυριβουνοκλεοτίδια της κάθε αλυσίδας του </a:t>
            </a:r>
            <a:r>
              <a:rPr lang="en-US" dirty="0" smtClean="0"/>
              <a:t>DNA</a:t>
            </a:r>
            <a:r>
              <a:rPr lang="el-GR" dirty="0" smtClean="0"/>
              <a:t>. </a:t>
            </a:r>
          </a:p>
        </p:txBody>
      </p:sp>
      <p:sp>
        <p:nvSpPr>
          <p:cNvPr id="36" name="35 - TextBox"/>
          <p:cNvSpPr txBox="1"/>
          <p:nvPr/>
        </p:nvSpPr>
        <p:spPr>
          <a:xfrm rot="17302297">
            <a:off x="6305503" y="2694467"/>
            <a:ext cx="285752" cy="246221"/>
          </a:xfrm>
          <a:prstGeom prst="rect">
            <a:avLst/>
          </a:prstGeom>
          <a:noFill/>
        </p:spPr>
        <p:txBody>
          <a:bodyPr wrap="square" rtlCol="0">
            <a:spAutoFit/>
          </a:bodyPr>
          <a:lstStyle/>
          <a:p>
            <a:r>
              <a:rPr lang="el-GR" sz="1000" b="1" dirty="0" smtClean="0"/>
              <a:t>Τ</a:t>
            </a:r>
            <a:endParaRPr lang="el-GR" sz="1000" b="1" dirty="0"/>
          </a:p>
        </p:txBody>
      </p:sp>
      <p:sp>
        <p:nvSpPr>
          <p:cNvPr id="41" name="40 - TextBox"/>
          <p:cNvSpPr txBox="1"/>
          <p:nvPr/>
        </p:nvSpPr>
        <p:spPr>
          <a:xfrm rot="17690254">
            <a:off x="5886745" y="3844452"/>
            <a:ext cx="285752" cy="246221"/>
          </a:xfrm>
          <a:prstGeom prst="rect">
            <a:avLst/>
          </a:prstGeom>
          <a:noFill/>
        </p:spPr>
        <p:txBody>
          <a:bodyPr wrap="square" rtlCol="0">
            <a:spAutoFit/>
          </a:bodyPr>
          <a:lstStyle/>
          <a:p>
            <a:r>
              <a:rPr lang="en-US" sz="1000" b="1" dirty="0" smtClean="0"/>
              <a:t>G</a:t>
            </a:r>
            <a:endParaRPr lang="el-GR" sz="1000" b="1" dirty="0"/>
          </a:p>
        </p:txBody>
      </p:sp>
      <p:sp>
        <p:nvSpPr>
          <p:cNvPr id="43" name="42 - TextBox"/>
          <p:cNvSpPr txBox="1"/>
          <p:nvPr/>
        </p:nvSpPr>
        <p:spPr>
          <a:xfrm rot="17690254">
            <a:off x="757177" y="620818"/>
            <a:ext cx="285752" cy="276999"/>
          </a:xfrm>
          <a:prstGeom prst="rect">
            <a:avLst/>
          </a:prstGeom>
          <a:noFill/>
        </p:spPr>
        <p:txBody>
          <a:bodyPr wrap="square" rtlCol="0">
            <a:spAutoFit/>
          </a:bodyPr>
          <a:lstStyle/>
          <a:p>
            <a:r>
              <a:rPr lang="en-US" sz="1200" b="1" dirty="0" smtClean="0"/>
              <a:t>G</a:t>
            </a:r>
            <a:endParaRPr lang="el-GR" sz="1200" b="1" dirty="0"/>
          </a:p>
        </p:txBody>
      </p:sp>
      <p:sp>
        <p:nvSpPr>
          <p:cNvPr id="52" name="51 - TextBox"/>
          <p:cNvSpPr txBox="1"/>
          <p:nvPr/>
        </p:nvSpPr>
        <p:spPr>
          <a:xfrm rot="17302297">
            <a:off x="6162628" y="2917179"/>
            <a:ext cx="285752" cy="246221"/>
          </a:xfrm>
          <a:prstGeom prst="rect">
            <a:avLst/>
          </a:prstGeom>
          <a:noFill/>
        </p:spPr>
        <p:txBody>
          <a:bodyPr wrap="square" rtlCol="0">
            <a:spAutoFit/>
          </a:bodyPr>
          <a:lstStyle/>
          <a:p>
            <a:r>
              <a:rPr lang="el-GR" sz="1000" b="1" dirty="0" smtClean="0"/>
              <a:t>Τ</a:t>
            </a:r>
            <a:endParaRPr lang="el-GR" sz="1000" b="1" dirty="0"/>
          </a:p>
        </p:txBody>
      </p:sp>
      <p:sp>
        <p:nvSpPr>
          <p:cNvPr id="53" name="52 - TextBox"/>
          <p:cNvSpPr txBox="1"/>
          <p:nvPr/>
        </p:nvSpPr>
        <p:spPr>
          <a:xfrm rot="3239233">
            <a:off x="8436270" y="6045019"/>
            <a:ext cx="285752" cy="338554"/>
          </a:xfrm>
          <a:prstGeom prst="rect">
            <a:avLst/>
          </a:prstGeom>
          <a:noFill/>
        </p:spPr>
        <p:txBody>
          <a:bodyPr wrap="square" rtlCol="0">
            <a:spAutoFit/>
          </a:bodyPr>
          <a:lstStyle/>
          <a:p>
            <a:r>
              <a:rPr lang="el-GR" sz="1600" b="1" dirty="0" smtClean="0"/>
              <a:t>Τ</a:t>
            </a:r>
            <a:endParaRPr lang="el-GR" sz="1600" b="1" dirty="0"/>
          </a:p>
        </p:txBody>
      </p:sp>
      <p:sp>
        <p:nvSpPr>
          <p:cNvPr id="54" name="53 - TextBox"/>
          <p:cNvSpPr txBox="1"/>
          <p:nvPr/>
        </p:nvSpPr>
        <p:spPr>
          <a:xfrm rot="3239233">
            <a:off x="8423034" y="3901879"/>
            <a:ext cx="285752" cy="338554"/>
          </a:xfrm>
          <a:prstGeom prst="rect">
            <a:avLst/>
          </a:prstGeom>
          <a:noFill/>
        </p:spPr>
        <p:txBody>
          <a:bodyPr wrap="square" rtlCol="0">
            <a:spAutoFit/>
          </a:bodyPr>
          <a:lstStyle/>
          <a:p>
            <a:r>
              <a:rPr lang="el-GR" sz="1600" b="1" dirty="0" smtClean="0"/>
              <a:t>Τ</a:t>
            </a:r>
            <a:endParaRPr lang="el-GR" sz="1600" b="1" dirty="0"/>
          </a:p>
        </p:txBody>
      </p:sp>
      <p:sp>
        <p:nvSpPr>
          <p:cNvPr id="55" name="54 - TextBox"/>
          <p:cNvSpPr txBox="1"/>
          <p:nvPr/>
        </p:nvSpPr>
        <p:spPr>
          <a:xfrm rot="3239233">
            <a:off x="8280158" y="2615995"/>
            <a:ext cx="285752" cy="338554"/>
          </a:xfrm>
          <a:prstGeom prst="rect">
            <a:avLst/>
          </a:prstGeom>
          <a:noFill/>
        </p:spPr>
        <p:txBody>
          <a:bodyPr wrap="square" rtlCol="0">
            <a:spAutoFit/>
          </a:bodyPr>
          <a:lstStyle/>
          <a:p>
            <a:r>
              <a:rPr lang="el-GR" sz="1600" b="1" dirty="0" smtClean="0"/>
              <a:t>Τ</a:t>
            </a:r>
            <a:endParaRPr lang="el-GR" sz="1600" b="1" dirty="0"/>
          </a:p>
        </p:txBody>
      </p:sp>
      <p:sp>
        <p:nvSpPr>
          <p:cNvPr id="56" name="55 - TextBox"/>
          <p:cNvSpPr txBox="1"/>
          <p:nvPr/>
        </p:nvSpPr>
        <p:spPr>
          <a:xfrm rot="3239233">
            <a:off x="6007378" y="5687829"/>
            <a:ext cx="285752" cy="338554"/>
          </a:xfrm>
          <a:prstGeom prst="rect">
            <a:avLst/>
          </a:prstGeom>
          <a:noFill/>
        </p:spPr>
        <p:txBody>
          <a:bodyPr wrap="square" rtlCol="0">
            <a:spAutoFit/>
          </a:bodyPr>
          <a:lstStyle/>
          <a:p>
            <a:r>
              <a:rPr lang="el-GR" sz="1600" b="1" dirty="0" smtClean="0"/>
              <a:t>Τ</a:t>
            </a:r>
            <a:endParaRPr lang="el-GR" sz="1600" b="1" dirty="0"/>
          </a:p>
        </p:txBody>
      </p:sp>
      <p:sp>
        <p:nvSpPr>
          <p:cNvPr id="57" name="56 - TextBox"/>
          <p:cNvSpPr txBox="1"/>
          <p:nvPr/>
        </p:nvSpPr>
        <p:spPr>
          <a:xfrm rot="17302297">
            <a:off x="5662562" y="3908914"/>
            <a:ext cx="285752" cy="246221"/>
          </a:xfrm>
          <a:prstGeom prst="rect">
            <a:avLst/>
          </a:prstGeom>
          <a:noFill/>
        </p:spPr>
        <p:txBody>
          <a:bodyPr wrap="square" rtlCol="0">
            <a:spAutoFit/>
          </a:bodyPr>
          <a:lstStyle/>
          <a:p>
            <a:r>
              <a:rPr lang="el-GR" sz="1000" b="1" dirty="0" smtClean="0"/>
              <a:t>Τ</a:t>
            </a:r>
            <a:endParaRPr lang="el-GR" sz="1000" b="1" dirty="0"/>
          </a:p>
        </p:txBody>
      </p:sp>
      <p:sp>
        <p:nvSpPr>
          <p:cNvPr id="58" name="57 - TextBox"/>
          <p:cNvSpPr txBox="1"/>
          <p:nvPr/>
        </p:nvSpPr>
        <p:spPr>
          <a:xfrm rot="17302297">
            <a:off x="5662562" y="4837608"/>
            <a:ext cx="285752" cy="246221"/>
          </a:xfrm>
          <a:prstGeom prst="rect">
            <a:avLst/>
          </a:prstGeom>
          <a:noFill/>
        </p:spPr>
        <p:txBody>
          <a:bodyPr wrap="square" rtlCol="0">
            <a:spAutoFit/>
          </a:bodyPr>
          <a:lstStyle/>
          <a:p>
            <a:r>
              <a:rPr lang="el-GR" sz="1000" b="1" dirty="0" smtClean="0"/>
              <a:t>Τ</a:t>
            </a:r>
            <a:endParaRPr lang="el-GR" sz="1000" b="1" dirty="0"/>
          </a:p>
        </p:txBody>
      </p:sp>
      <p:sp>
        <p:nvSpPr>
          <p:cNvPr id="59" name="58 - TextBox"/>
          <p:cNvSpPr txBox="1"/>
          <p:nvPr/>
        </p:nvSpPr>
        <p:spPr>
          <a:xfrm rot="17302297">
            <a:off x="6877008" y="1988485"/>
            <a:ext cx="285752" cy="246221"/>
          </a:xfrm>
          <a:prstGeom prst="rect">
            <a:avLst/>
          </a:prstGeom>
          <a:noFill/>
        </p:spPr>
        <p:txBody>
          <a:bodyPr wrap="square" rtlCol="0">
            <a:spAutoFit/>
          </a:bodyPr>
          <a:lstStyle/>
          <a:p>
            <a:r>
              <a:rPr lang="el-GR" sz="1000" b="1" dirty="0" smtClean="0"/>
              <a:t>Τ</a:t>
            </a:r>
            <a:endParaRPr lang="el-GR" sz="1000" b="1" dirty="0"/>
          </a:p>
        </p:txBody>
      </p:sp>
      <p:sp>
        <p:nvSpPr>
          <p:cNvPr id="60" name="59 - TextBox"/>
          <p:cNvSpPr txBox="1"/>
          <p:nvPr/>
        </p:nvSpPr>
        <p:spPr>
          <a:xfrm rot="17302297">
            <a:off x="7234198" y="1622898"/>
            <a:ext cx="285752" cy="246221"/>
          </a:xfrm>
          <a:prstGeom prst="rect">
            <a:avLst/>
          </a:prstGeom>
          <a:noFill/>
        </p:spPr>
        <p:txBody>
          <a:bodyPr wrap="square" rtlCol="0">
            <a:spAutoFit/>
          </a:bodyPr>
          <a:lstStyle/>
          <a:p>
            <a:r>
              <a:rPr lang="el-GR" sz="1000" b="1" dirty="0" smtClean="0"/>
              <a:t>Τ</a:t>
            </a:r>
            <a:endParaRPr lang="el-GR" sz="1000" b="1" dirty="0"/>
          </a:p>
        </p:txBody>
      </p:sp>
      <p:sp>
        <p:nvSpPr>
          <p:cNvPr id="61" name="60 - TextBox"/>
          <p:cNvSpPr txBox="1"/>
          <p:nvPr/>
        </p:nvSpPr>
        <p:spPr>
          <a:xfrm rot="15570914">
            <a:off x="7068151" y="3571624"/>
            <a:ext cx="285752" cy="246221"/>
          </a:xfrm>
          <a:prstGeom prst="rect">
            <a:avLst/>
          </a:prstGeom>
          <a:noFill/>
        </p:spPr>
        <p:txBody>
          <a:bodyPr wrap="square" rtlCol="0">
            <a:spAutoFit/>
          </a:bodyPr>
          <a:lstStyle/>
          <a:p>
            <a:r>
              <a:rPr lang="el-GR" sz="1000" b="1" dirty="0" smtClean="0"/>
              <a:t>Τ</a:t>
            </a:r>
            <a:endParaRPr lang="el-GR" sz="1000" b="1" dirty="0"/>
          </a:p>
        </p:txBody>
      </p:sp>
      <p:sp>
        <p:nvSpPr>
          <p:cNvPr id="62" name="61 - TextBox"/>
          <p:cNvSpPr txBox="1"/>
          <p:nvPr/>
        </p:nvSpPr>
        <p:spPr>
          <a:xfrm rot="15570914">
            <a:off x="7362261" y="4540353"/>
            <a:ext cx="285752" cy="246221"/>
          </a:xfrm>
          <a:prstGeom prst="rect">
            <a:avLst/>
          </a:prstGeom>
          <a:noFill/>
        </p:spPr>
        <p:txBody>
          <a:bodyPr wrap="square" rtlCol="0">
            <a:spAutoFit/>
          </a:bodyPr>
          <a:lstStyle/>
          <a:p>
            <a:r>
              <a:rPr lang="el-GR" sz="1000" b="1" dirty="0" smtClean="0"/>
              <a:t>Τ</a:t>
            </a:r>
            <a:endParaRPr lang="el-GR" sz="1000" b="1" dirty="0"/>
          </a:p>
        </p:txBody>
      </p:sp>
      <p:sp>
        <p:nvSpPr>
          <p:cNvPr id="63" name="62 - TextBox"/>
          <p:cNvSpPr txBox="1"/>
          <p:nvPr/>
        </p:nvSpPr>
        <p:spPr>
          <a:xfrm rot="4921689">
            <a:off x="7359222" y="3433072"/>
            <a:ext cx="285752" cy="246221"/>
          </a:xfrm>
          <a:prstGeom prst="rect">
            <a:avLst/>
          </a:prstGeom>
          <a:noFill/>
        </p:spPr>
        <p:txBody>
          <a:bodyPr wrap="square" rtlCol="0">
            <a:spAutoFit/>
          </a:bodyPr>
          <a:lstStyle/>
          <a:p>
            <a:r>
              <a:rPr lang="el-GR" sz="1000" b="1" dirty="0" smtClean="0"/>
              <a:t>Τ</a:t>
            </a:r>
            <a:endParaRPr lang="el-GR" sz="1000" b="1" dirty="0"/>
          </a:p>
        </p:txBody>
      </p:sp>
      <p:sp>
        <p:nvSpPr>
          <p:cNvPr id="64" name="63 - TextBox"/>
          <p:cNvSpPr txBox="1"/>
          <p:nvPr/>
        </p:nvSpPr>
        <p:spPr>
          <a:xfrm rot="4921689">
            <a:off x="7573536" y="3933138"/>
            <a:ext cx="285752" cy="246221"/>
          </a:xfrm>
          <a:prstGeom prst="rect">
            <a:avLst/>
          </a:prstGeom>
          <a:noFill/>
        </p:spPr>
        <p:txBody>
          <a:bodyPr wrap="square" rtlCol="0">
            <a:spAutoFit/>
          </a:bodyPr>
          <a:lstStyle/>
          <a:p>
            <a:r>
              <a:rPr lang="el-GR" sz="1000" b="1" dirty="0" smtClean="0"/>
              <a:t>Τ</a:t>
            </a:r>
            <a:endParaRPr lang="el-GR" sz="1000" b="1" dirty="0"/>
          </a:p>
        </p:txBody>
      </p:sp>
      <p:sp>
        <p:nvSpPr>
          <p:cNvPr id="65" name="64 - TextBox"/>
          <p:cNvSpPr txBox="1"/>
          <p:nvPr/>
        </p:nvSpPr>
        <p:spPr>
          <a:xfrm rot="4921689">
            <a:off x="6999751" y="2821517"/>
            <a:ext cx="285752" cy="246221"/>
          </a:xfrm>
          <a:prstGeom prst="rect">
            <a:avLst/>
          </a:prstGeom>
          <a:noFill/>
        </p:spPr>
        <p:txBody>
          <a:bodyPr wrap="square" rtlCol="0">
            <a:spAutoFit/>
          </a:bodyPr>
          <a:lstStyle/>
          <a:p>
            <a:r>
              <a:rPr lang="el-GR" sz="1000" b="1" dirty="0" smtClean="0"/>
              <a:t>Τ</a:t>
            </a:r>
            <a:endParaRPr lang="el-GR" sz="1000" b="1" dirty="0"/>
          </a:p>
        </p:txBody>
      </p:sp>
      <p:sp>
        <p:nvSpPr>
          <p:cNvPr id="66" name="65 - TextBox"/>
          <p:cNvSpPr txBox="1"/>
          <p:nvPr/>
        </p:nvSpPr>
        <p:spPr>
          <a:xfrm rot="4921689">
            <a:off x="7714132" y="5178970"/>
            <a:ext cx="285752" cy="246221"/>
          </a:xfrm>
          <a:prstGeom prst="rect">
            <a:avLst/>
          </a:prstGeom>
          <a:noFill/>
        </p:spPr>
        <p:txBody>
          <a:bodyPr wrap="square" rtlCol="0">
            <a:spAutoFit/>
          </a:bodyPr>
          <a:lstStyle/>
          <a:p>
            <a:r>
              <a:rPr lang="el-GR" sz="1000" b="1" dirty="0" smtClean="0"/>
              <a:t>Τ</a:t>
            </a:r>
            <a:endParaRPr lang="el-GR" sz="1000" b="1" dirty="0"/>
          </a:p>
        </p:txBody>
      </p:sp>
      <p:sp>
        <p:nvSpPr>
          <p:cNvPr id="67" name="66 - TextBox"/>
          <p:cNvSpPr txBox="1"/>
          <p:nvPr/>
        </p:nvSpPr>
        <p:spPr>
          <a:xfrm rot="6675612">
            <a:off x="5582024" y="5116401"/>
            <a:ext cx="285752" cy="246221"/>
          </a:xfrm>
          <a:prstGeom prst="rect">
            <a:avLst/>
          </a:prstGeom>
          <a:noFill/>
        </p:spPr>
        <p:txBody>
          <a:bodyPr wrap="square" rtlCol="0">
            <a:spAutoFit/>
          </a:bodyPr>
          <a:lstStyle/>
          <a:p>
            <a:r>
              <a:rPr lang="el-GR" sz="1000" b="1" dirty="0" smtClean="0"/>
              <a:t>Τ</a:t>
            </a:r>
            <a:endParaRPr lang="el-GR" sz="1000" b="1" dirty="0"/>
          </a:p>
        </p:txBody>
      </p:sp>
      <p:sp>
        <p:nvSpPr>
          <p:cNvPr id="68" name="67 - TextBox"/>
          <p:cNvSpPr txBox="1"/>
          <p:nvPr/>
        </p:nvSpPr>
        <p:spPr>
          <a:xfrm rot="6675612">
            <a:off x="5834220" y="4483815"/>
            <a:ext cx="285752" cy="246221"/>
          </a:xfrm>
          <a:prstGeom prst="rect">
            <a:avLst/>
          </a:prstGeom>
          <a:noFill/>
        </p:spPr>
        <p:txBody>
          <a:bodyPr wrap="square" rtlCol="0">
            <a:spAutoFit/>
          </a:bodyPr>
          <a:lstStyle/>
          <a:p>
            <a:r>
              <a:rPr lang="el-GR" sz="1000" b="1" dirty="0" smtClean="0"/>
              <a:t>Τ</a:t>
            </a:r>
            <a:endParaRPr lang="el-GR" sz="1000" b="1" dirty="0"/>
          </a:p>
        </p:txBody>
      </p:sp>
      <p:sp>
        <p:nvSpPr>
          <p:cNvPr id="69" name="68 - TextBox"/>
          <p:cNvSpPr txBox="1"/>
          <p:nvPr/>
        </p:nvSpPr>
        <p:spPr>
          <a:xfrm rot="6675612">
            <a:off x="6238738" y="3483683"/>
            <a:ext cx="285752" cy="246221"/>
          </a:xfrm>
          <a:prstGeom prst="rect">
            <a:avLst/>
          </a:prstGeom>
          <a:noFill/>
        </p:spPr>
        <p:txBody>
          <a:bodyPr wrap="square" rtlCol="0">
            <a:spAutoFit/>
          </a:bodyPr>
          <a:lstStyle/>
          <a:p>
            <a:r>
              <a:rPr lang="el-GR" sz="1000" b="1" dirty="0" smtClean="0"/>
              <a:t>Τ</a:t>
            </a:r>
            <a:endParaRPr lang="el-GR" sz="1000" b="1" dirty="0"/>
          </a:p>
        </p:txBody>
      </p:sp>
      <p:sp>
        <p:nvSpPr>
          <p:cNvPr id="70" name="69 - TextBox"/>
          <p:cNvSpPr txBox="1"/>
          <p:nvPr/>
        </p:nvSpPr>
        <p:spPr>
          <a:xfrm rot="17690254">
            <a:off x="5971898" y="3487263"/>
            <a:ext cx="285752" cy="246221"/>
          </a:xfrm>
          <a:prstGeom prst="rect">
            <a:avLst/>
          </a:prstGeom>
          <a:noFill/>
        </p:spPr>
        <p:txBody>
          <a:bodyPr wrap="square" rtlCol="0">
            <a:spAutoFit/>
          </a:bodyPr>
          <a:lstStyle/>
          <a:p>
            <a:r>
              <a:rPr lang="en-US" sz="1000" b="1" dirty="0" smtClean="0"/>
              <a:t>G</a:t>
            </a:r>
            <a:endParaRPr lang="el-GR" sz="1000" b="1" dirty="0"/>
          </a:p>
        </p:txBody>
      </p:sp>
      <p:sp>
        <p:nvSpPr>
          <p:cNvPr id="71" name="70 - TextBox"/>
          <p:cNvSpPr txBox="1"/>
          <p:nvPr/>
        </p:nvSpPr>
        <p:spPr>
          <a:xfrm rot="17690254">
            <a:off x="6257650" y="2838764"/>
            <a:ext cx="285752" cy="246221"/>
          </a:xfrm>
          <a:prstGeom prst="rect">
            <a:avLst/>
          </a:prstGeom>
          <a:noFill/>
        </p:spPr>
        <p:txBody>
          <a:bodyPr wrap="square" rtlCol="0">
            <a:spAutoFit/>
          </a:bodyPr>
          <a:lstStyle/>
          <a:p>
            <a:r>
              <a:rPr lang="en-US" sz="1000" b="1" dirty="0" smtClean="0"/>
              <a:t>G</a:t>
            </a:r>
            <a:endParaRPr lang="el-GR" sz="1000" b="1" dirty="0"/>
          </a:p>
        </p:txBody>
      </p:sp>
      <p:sp>
        <p:nvSpPr>
          <p:cNvPr id="72" name="71 - TextBox"/>
          <p:cNvSpPr txBox="1"/>
          <p:nvPr/>
        </p:nvSpPr>
        <p:spPr>
          <a:xfrm rot="17690254">
            <a:off x="7186344" y="1767194"/>
            <a:ext cx="285752" cy="246221"/>
          </a:xfrm>
          <a:prstGeom prst="rect">
            <a:avLst/>
          </a:prstGeom>
          <a:noFill/>
        </p:spPr>
        <p:txBody>
          <a:bodyPr wrap="square" rtlCol="0">
            <a:spAutoFit/>
          </a:bodyPr>
          <a:lstStyle/>
          <a:p>
            <a:r>
              <a:rPr lang="en-US" sz="1000" b="1" dirty="0" smtClean="0"/>
              <a:t>G</a:t>
            </a:r>
            <a:endParaRPr lang="el-GR" sz="1000" b="1" dirty="0"/>
          </a:p>
        </p:txBody>
      </p:sp>
      <p:sp>
        <p:nvSpPr>
          <p:cNvPr id="73" name="72 - TextBox"/>
          <p:cNvSpPr txBox="1"/>
          <p:nvPr/>
        </p:nvSpPr>
        <p:spPr>
          <a:xfrm rot="17690254">
            <a:off x="6958316" y="2267260"/>
            <a:ext cx="285752" cy="246221"/>
          </a:xfrm>
          <a:prstGeom prst="rect">
            <a:avLst/>
          </a:prstGeom>
          <a:noFill/>
        </p:spPr>
        <p:txBody>
          <a:bodyPr wrap="square" rtlCol="0">
            <a:spAutoFit/>
          </a:bodyPr>
          <a:lstStyle/>
          <a:p>
            <a:r>
              <a:rPr lang="en-US" sz="1000" b="1" dirty="0" smtClean="0"/>
              <a:t>G</a:t>
            </a:r>
            <a:endParaRPr lang="el-GR" sz="1000" b="1" dirty="0"/>
          </a:p>
        </p:txBody>
      </p:sp>
      <p:sp>
        <p:nvSpPr>
          <p:cNvPr id="74" name="73 - TextBox"/>
          <p:cNvSpPr txBox="1"/>
          <p:nvPr/>
        </p:nvSpPr>
        <p:spPr>
          <a:xfrm rot="4921689">
            <a:off x="7071189" y="2933006"/>
            <a:ext cx="285752" cy="246221"/>
          </a:xfrm>
          <a:prstGeom prst="rect">
            <a:avLst/>
          </a:prstGeom>
          <a:noFill/>
        </p:spPr>
        <p:txBody>
          <a:bodyPr wrap="square" rtlCol="0">
            <a:spAutoFit/>
          </a:bodyPr>
          <a:lstStyle/>
          <a:p>
            <a:r>
              <a:rPr lang="en-US" sz="1000" b="1" dirty="0" smtClean="0"/>
              <a:t>G</a:t>
            </a:r>
            <a:endParaRPr lang="el-GR" sz="1000" b="1" dirty="0"/>
          </a:p>
        </p:txBody>
      </p:sp>
      <p:sp>
        <p:nvSpPr>
          <p:cNvPr id="75" name="74 - TextBox"/>
          <p:cNvSpPr txBox="1"/>
          <p:nvPr/>
        </p:nvSpPr>
        <p:spPr>
          <a:xfrm rot="4921689">
            <a:off x="7430660" y="3535897"/>
            <a:ext cx="285752" cy="246221"/>
          </a:xfrm>
          <a:prstGeom prst="rect">
            <a:avLst/>
          </a:prstGeom>
          <a:noFill/>
        </p:spPr>
        <p:txBody>
          <a:bodyPr wrap="square" rtlCol="0">
            <a:spAutoFit/>
          </a:bodyPr>
          <a:lstStyle/>
          <a:p>
            <a:r>
              <a:rPr lang="en-US" sz="1000" b="1" dirty="0" smtClean="0"/>
              <a:t>G</a:t>
            </a:r>
            <a:endParaRPr lang="el-GR" sz="1000" b="1" dirty="0"/>
          </a:p>
        </p:txBody>
      </p:sp>
      <p:sp>
        <p:nvSpPr>
          <p:cNvPr id="76" name="75 - TextBox"/>
          <p:cNvSpPr txBox="1"/>
          <p:nvPr/>
        </p:nvSpPr>
        <p:spPr>
          <a:xfrm rot="4921689">
            <a:off x="7502098" y="3790262"/>
            <a:ext cx="285752" cy="246221"/>
          </a:xfrm>
          <a:prstGeom prst="rect">
            <a:avLst/>
          </a:prstGeom>
          <a:noFill/>
        </p:spPr>
        <p:txBody>
          <a:bodyPr wrap="square" rtlCol="0">
            <a:spAutoFit/>
          </a:bodyPr>
          <a:lstStyle/>
          <a:p>
            <a:r>
              <a:rPr lang="en-US" sz="1000" b="1" dirty="0" smtClean="0"/>
              <a:t>G</a:t>
            </a:r>
            <a:endParaRPr lang="el-GR" sz="1000" b="1" dirty="0"/>
          </a:p>
        </p:txBody>
      </p:sp>
      <p:sp>
        <p:nvSpPr>
          <p:cNvPr id="77" name="76 - TextBox"/>
          <p:cNvSpPr txBox="1"/>
          <p:nvPr/>
        </p:nvSpPr>
        <p:spPr>
          <a:xfrm rot="4921689">
            <a:off x="7714132" y="4607467"/>
            <a:ext cx="285752" cy="246221"/>
          </a:xfrm>
          <a:prstGeom prst="rect">
            <a:avLst/>
          </a:prstGeom>
          <a:noFill/>
        </p:spPr>
        <p:txBody>
          <a:bodyPr wrap="square" rtlCol="0">
            <a:spAutoFit/>
          </a:bodyPr>
          <a:lstStyle/>
          <a:p>
            <a:r>
              <a:rPr lang="en-US" sz="1000" b="1" dirty="0" smtClean="0"/>
              <a:t>G</a:t>
            </a:r>
            <a:endParaRPr lang="el-GR" sz="1000" b="1" dirty="0"/>
          </a:p>
        </p:txBody>
      </p:sp>
      <p:sp>
        <p:nvSpPr>
          <p:cNvPr id="78" name="77 - TextBox"/>
          <p:cNvSpPr txBox="1"/>
          <p:nvPr/>
        </p:nvSpPr>
        <p:spPr>
          <a:xfrm rot="4921689">
            <a:off x="7785570" y="5036095"/>
            <a:ext cx="285752" cy="246221"/>
          </a:xfrm>
          <a:prstGeom prst="rect">
            <a:avLst/>
          </a:prstGeom>
          <a:noFill/>
        </p:spPr>
        <p:txBody>
          <a:bodyPr wrap="square" rtlCol="0">
            <a:spAutoFit/>
          </a:bodyPr>
          <a:lstStyle/>
          <a:p>
            <a:r>
              <a:rPr lang="en-US" sz="1000" b="1" dirty="0" smtClean="0"/>
              <a:t>G</a:t>
            </a:r>
            <a:endParaRPr lang="el-GR" sz="1000" b="1" dirty="0"/>
          </a:p>
        </p:txBody>
      </p:sp>
      <p:sp>
        <p:nvSpPr>
          <p:cNvPr id="79" name="78 - TextBox"/>
          <p:cNvSpPr txBox="1"/>
          <p:nvPr/>
        </p:nvSpPr>
        <p:spPr>
          <a:xfrm rot="15570914">
            <a:off x="7219384" y="4071690"/>
            <a:ext cx="285752" cy="246221"/>
          </a:xfrm>
          <a:prstGeom prst="rect">
            <a:avLst/>
          </a:prstGeom>
          <a:noFill/>
        </p:spPr>
        <p:txBody>
          <a:bodyPr wrap="square" rtlCol="0">
            <a:spAutoFit/>
          </a:bodyPr>
          <a:lstStyle/>
          <a:p>
            <a:r>
              <a:rPr lang="en-US" sz="1000" b="1" dirty="0" smtClean="0"/>
              <a:t>G</a:t>
            </a:r>
            <a:endParaRPr lang="el-GR" sz="1000" b="1" dirty="0"/>
          </a:p>
        </p:txBody>
      </p:sp>
      <p:sp>
        <p:nvSpPr>
          <p:cNvPr id="80" name="79 - TextBox"/>
          <p:cNvSpPr txBox="1"/>
          <p:nvPr/>
        </p:nvSpPr>
        <p:spPr>
          <a:xfrm rot="6545890">
            <a:off x="5713868" y="5036095"/>
            <a:ext cx="285752" cy="246221"/>
          </a:xfrm>
          <a:prstGeom prst="rect">
            <a:avLst/>
          </a:prstGeom>
          <a:noFill/>
        </p:spPr>
        <p:txBody>
          <a:bodyPr wrap="square" rtlCol="0">
            <a:spAutoFit/>
          </a:bodyPr>
          <a:lstStyle/>
          <a:p>
            <a:r>
              <a:rPr lang="en-US" sz="1000" b="1" dirty="0" smtClean="0"/>
              <a:t>G</a:t>
            </a:r>
            <a:endParaRPr lang="el-GR" sz="1000" b="1" dirty="0"/>
          </a:p>
        </p:txBody>
      </p:sp>
      <p:sp>
        <p:nvSpPr>
          <p:cNvPr id="81" name="80 - TextBox"/>
          <p:cNvSpPr txBox="1"/>
          <p:nvPr/>
        </p:nvSpPr>
        <p:spPr>
          <a:xfrm rot="6545890">
            <a:off x="5866268" y="4624190"/>
            <a:ext cx="285752" cy="246221"/>
          </a:xfrm>
          <a:prstGeom prst="rect">
            <a:avLst/>
          </a:prstGeom>
          <a:noFill/>
        </p:spPr>
        <p:txBody>
          <a:bodyPr wrap="square" rtlCol="0">
            <a:spAutoFit/>
          </a:bodyPr>
          <a:lstStyle/>
          <a:p>
            <a:r>
              <a:rPr lang="en-US" sz="1000" b="1" dirty="0" smtClean="0"/>
              <a:t>G</a:t>
            </a:r>
            <a:endParaRPr lang="el-GR" sz="1000" b="1" dirty="0"/>
          </a:p>
        </p:txBody>
      </p:sp>
      <p:sp>
        <p:nvSpPr>
          <p:cNvPr id="82" name="81 - TextBox"/>
          <p:cNvSpPr txBox="1"/>
          <p:nvPr/>
        </p:nvSpPr>
        <p:spPr>
          <a:xfrm rot="20075508">
            <a:off x="6416761" y="4902689"/>
            <a:ext cx="285752" cy="338554"/>
          </a:xfrm>
          <a:prstGeom prst="rect">
            <a:avLst/>
          </a:prstGeom>
          <a:noFill/>
        </p:spPr>
        <p:txBody>
          <a:bodyPr wrap="square" rtlCol="0">
            <a:spAutoFit/>
          </a:bodyPr>
          <a:lstStyle/>
          <a:p>
            <a:r>
              <a:rPr lang="en-US" sz="1600" b="1" dirty="0" smtClean="0"/>
              <a:t>G</a:t>
            </a:r>
            <a:endParaRPr lang="el-GR" sz="1600" b="1" dirty="0"/>
          </a:p>
        </p:txBody>
      </p:sp>
      <p:sp>
        <p:nvSpPr>
          <p:cNvPr id="83" name="82 - TextBox"/>
          <p:cNvSpPr txBox="1"/>
          <p:nvPr/>
        </p:nvSpPr>
        <p:spPr>
          <a:xfrm rot="20075508">
            <a:off x="4988001" y="3616806"/>
            <a:ext cx="285752" cy="338554"/>
          </a:xfrm>
          <a:prstGeom prst="rect">
            <a:avLst/>
          </a:prstGeom>
          <a:noFill/>
        </p:spPr>
        <p:txBody>
          <a:bodyPr wrap="square" rtlCol="0">
            <a:spAutoFit/>
          </a:bodyPr>
          <a:lstStyle/>
          <a:p>
            <a:r>
              <a:rPr lang="en-US" sz="1600" b="1" dirty="0" smtClean="0"/>
              <a:t>G</a:t>
            </a:r>
            <a:endParaRPr lang="el-GR" sz="1600" b="1" dirty="0"/>
          </a:p>
        </p:txBody>
      </p:sp>
      <p:sp>
        <p:nvSpPr>
          <p:cNvPr id="84" name="83 - TextBox"/>
          <p:cNvSpPr txBox="1"/>
          <p:nvPr/>
        </p:nvSpPr>
        <p:spPr>
          <a:xfrm rot="1978434">
            <a:off x="8559900" y="5045565"/>
            <a:ext cx="285752" cy="338554"/>
          </a:xfrm>
          <a:prstGeom prst="rect">
            <a:avLst/>
          </a:prstGeom>
          <a:noFill/>
        </p:spPr>
        <p:txBody>
          <a:bodyPr wrap="square" rtlCol="0">
            <a:spAutoFit/>
          </a:bodyPr>
          <a:lstStyle/>
          <a:p>
            <a:r>
              <a:rPr lang="en-US" sz="1600" b="1" dirty="0" smtClean="0"/>
              <a:t>G</a:t>
            </a:r>
            <a:endParaRPr lang="el-GR" sz="1600" b="1" dirty="0"/>
          </a:p>
        </p:txBody>
      </p:sp>
      <p:sp>
        <p:nvSpPr>
          <p:cNvPr id="85" name="84 - TextBox"/>
          <p:cNvSpPr txBox="1"/>
          <p:nvPr/>
        </p:nvSpPr>
        <p:spPr>
          <a:xfrm rot="17690254">
            <a:off x="6386812" y="2630007"/>
            <a:ext cx="285752" cy="246221"/>
          </a:xfrm>
          <a:prstGeom prst="rect">
            <a:avLst/>
          </a:prstGeom>
          <a:noFill/>
        </p:spPr>
        <p:txBody>
          <a:bodyPr wrap="square" rtlCol="0">
            <a:spAutoFit/>
          </a:bodyPr>
          <a:lstStyle/>
          <a:p>
            <a:r>
              <a:rPr lang="en-US" sz="1000" b="1" dirty="0" smtClean="0"/>
              <a:t>C</a:t>
            </a:r>
            <a:endParaRPr lang="el-GR" sz="1000" b="1" dirty="0"/>
          </a:p>
        </p:txBody>
      </p:sp>
      <p:sp>
        <p:nvSpPr>
          <p:cNvPr id="86" name="85 - TextBox"/>
          <p:cNvSpPr txBox="1"/>
          <p:nvPr/>
        </p:nvSpPr>
        <p:spPr>
          <a:xfrm rot="17690254">
            <a:off x="5458118" y="4916023"/>
            <a:ext cx="285752" cy="246221"/>
          </a:xfrm>
          <a:prstGeom prst="rect">
            <a:avLst/>
          </a:prstGeom>
          <a:noFill/>
        </p:spPr>
        <p:txBody>
          <a:bodyPr wrap="square" rtlCol="0">
            <a:spAutoFit/>
          </a:bodyPr>
          <a:lstStyle/>
          <a:p>
            <a:r>
              <a:rPr lang="en-US" sz="1000" b="1" dirty="0" smtClean="0"/>
              <a:t>C</a:t>
            </a:r>
            <a:endParaRPr lang="el-GR" sz="1000" b="1" dirty="0"/>
          </a:p>
        </p:txBody>
      </p:sp>
      <p:sp>
        <p:nvSpPr>
          <p:cNvPr id="87" name="86 - TextBox"/>
          <p:cNvSpPr txBox="1"/>
          <p:nvPr/>
        </p:nvSpPr>
        <p:spPr>
          <a:xfrm rot="16552070">
            <a:off x="7506761" y="5103677"/>
            <a:ext cx="285752" cy="246221"/>
          </a:xfrm>
          <a:prstGeom prst="rect">
            <a:avLst/>
          </a:prstGeom>
          <a:noFill/>
        </p:spPr>
        <p:txBody>
          <a:bodyPr wrap="square" rtlCol="0">
            <a:spAutoFit/>
          </a:bodyPr>
          <a:lstStyle/>
          <a:p>
            <a:r>
              <a:rPr lang="en-US" sz="1000" b="1" dirty="0" smtClean="0"/>
              <a:t>C</a:t>
            </a:r>
            <a:endParaRPr lang="el-GR" sz="1000" b="1" dirty="0"/>
          </a:p>
        </p:txBody>
      </p:sp>
      <p:sp>
        <p:nvSpPr>
          <p:cNvPr id="88" name="87 - TextBox"/>
          <p:cNvSpPr txBox="1"/>
          <p:nvPr/>
        </p:nvSpPr>
        <p:spPr>
          <a:xfrm rot="16552070">
            <a:off x="7209403" y="3817793"/>
            <a:ext cx="285752" cy="246221"/>
          </a:xfrm>
          <a:prstGeom prst="rect">
            <a:avLst/>
          </a:prstGeom>
          <a:noFill/>
        </p:spPr>
        <p:txBody>
          <a:bodyPr wrap="square" rtlCol="0">
            <a:spAutoFit/>
          </a:bodyPr>
          <a:lstStyle/>
          <a:p>
            <a:r>
              <a:rPr lang="en-US" sz="1000" b="1" dirty="0" smtClean="0"/>
              <a:t>C</a:t>
            </a:r>
            <a:endParaRPr lang="el-GR" sz="1000" b="1" dirty="0"/>
          </a:p>
        </p:txBody>
      </p:sp>
      <p:sp>
        <p:nvSpPr>
          <p:cNvPr id="89" name="88 - TextBox"/>
          <p:cNvSpPr txBox="1"/>
          <p:nvPr/>
        </p:nvSpPr>
        <p:spPr>
          <a:xfrm rot="15731250">
            <a:off x="6923651" y="3460603"/>
            <a:ext cx="285752" cy="246221"/>
          </a:xfrm>
          <a:prstGeom prst="rect">
            <a:avLst/>
          </a:prstGeom>
          <a:noFill/>
        </p:spPr>
        <p:txBody>
          <a:bodyPr wrap="square" rtlCol="0">
            <a:spAutoFit/>
          </a:bodyPr>
          <a:lstStyle/>
          <a:p>
            <a:r>
              <a:rPr lang="en-US" sz="1000" b="1" dirty="0" smtClean="0"/>
              <a:t>C</a:t>
            </a:r>
            <a:endParaRPr lang="el-GR" sz="1000" b="1" dirty="0"/>
          </a:p>
        </p:txBody>
      </p:sp>
      <p:sp>
        <p:nvSpPr>
          <p:cNvPr id="90" name="89 - TextBox"/>
          <p:cNvSpPr txBox="1"/>
          <p:nvPr/>
        </p:nvSpPr>
        <p:spPr>
          <a:xfrm rot="4921689">
            <a:off x="7499818" y="4035963"/>
            <a:ext cx="285752" cy="246221"/>
          </a:xfrm>
          <a:prstGeom prst="rect">
            <a:avLst/>
          </a:prstGeom>
          <a:noFill/>
        </p:spPr>
        <p:txBody>
          <a:bodyPr wrap="square" rtlCol="0">
            <a:spAutoFit/>
          </a:bodyPr>
          <a:lstStyle/>
          <a:p>
            <a:r>
              <a:rPr lang="en-US" sz="1000" b="1" dirty="0" smtClean="0"/>
              <a:t>C</a:t>
            </a:r>
            <a:endParaRPr lang="el-GR" sz="1000" b="1" dirty="0"/>
          </a:p>
        </p:txBody>
      </p:sp>
      <p:sp>
        <p:nvSpPr>
          <p:cNvPr id="91" name="90 - TextBox"/>
          <p:cNvSpPr txBox="1"/>
          <p:nvPr/>
        </p:nvSpPr>
        <p:spPr>
          <a:xfrm rot="4921689">
            <a:off x="7214066" y="3178707"/>
            <a:ext cx="285752" cy="246221"/>
          </a:xfrm>
          <a:prstGeom prst="rect">
            <a:avLst/>
          </a:prstGeom>
          <a:noFill/>
        </p:spPr>
        <p:txBody>
          <a:bodyPr wrap="square" rtlCol="0">
            <a:spAutoFit/>
          </a:bodyPr>
          <a:lstStyle/>
          <a:p>
            <a:r>
              <a:rPr lang="en-US" sz="1000" b="1" dirty="0" smtClean="0"/>
              <a:t>C</a:t>
            </a:r>
            <a:endParaRPr lang="el-GR" sz="1000" b="1" dirty="0"/>
          </a:p>
        </p:txBody>
      </p:sp>
      <p:sp>
        <p:nvSpPr>
          <p:cNvPr id="92" name="91 - TextBox"/>
          <p:cNvSpPr txBox="1"/>
          <p:nvPr/>
        </p:nvSpPr>
        <p:spPr>
          <a:xfrm rot="20075508">
            <a:off x="5584759" y="6260226"/>
            <a:ext cx="285752" cy="338554"/>
          </a:xfrm>
          <a:prstGeom prst="rect">
            <a:avLst/>
          </a:prstGeom>
          <a:noFill/>
        </p:spPr>
        <p:txBody>
          <a:bodyPr wrap="square" rtlCol="0">
            <a:spAutoFit/>
          </a:bodyPr>
          <a:lstStyle/>
          <a:p>
            <a:r>
              <a:rPr lang="en-US" sz="1600" b="1" dirty="0" smtClean="0"/>
              <a:t>C</a:t>
            </a:r>
            <a:endParaRPr lang="el-GR" sz="1600" b="1" dirty="0"/>
          </a:p>
        </p:txBody>
      </p:sp>
      <p:sp>
        <p:nvSpPr>
          <p:cNvPr id="93" name="92 - TextBox"/>
          <p:cNvSpPr txBox="1"/>
          <p:nvPr/>
        </p:nvSpPr>
        <p:spPr>
          <a:xfrm rot="20075508">
            <a:off x="5870511" y="2473798"/>
            <a:ext cx="285752" cy="338554"/>
          </a:xfrm>
          <a:prstGeom prst="rect">
            <a:avLst/>
          </a:prstGeom>
          <a:noFill/>
        </p:spPr>
        <p:txBody>
          <a:bodyPr wrap="square" rtlCol="0">
            <a:spAutoFit/>
          </a:bodyPr>
          <a:lstStyle/>
          <a:p>
            <a:r>
              <a:rPr lang="en-US" sz="1600" b="1" dirty="0" smtClean="0"/>
              <a:t>C</a:t>
            </a:r>
            <a:endParaRPr lang="el-GR" sz="1600" b="1" dirty="0"/>
          </a:p>
        </p:txBody>
      </p:sp>
      <p:sp>
        <p:nvSpPr>
          <p:cNvPr id="94" name="93 - TextBox"/>
          <p:cNvSpPr txBox="1"/>
          <p:nvPr/>
        </p:nvSpPr>
        <p:spPr>
          <a:xfrm rot="20075508">
            <a:off x="8227965" y="3474144"/>
            <a:ext cx="285752" cy="338554"/>
          </a:xfrm>
          <a:prstGeom prst="rect">
            <a:avLst/>
          </a:prstGeom>
          <a:noFill/>
        </p:spPr>
        <p:txBody>
          <a:bodyPr wrap="square" rtlCol="0">
            <a:spAutoFit/>
          </a:bodyPr>
          <a:lstStyle/>
          <a:p>
            <a:r>
              <a:rPr lang="en-US" sz="1600" b="1" dirty="0" smtClean="0"/>
              <a:t>C</a:t>
            </a:r>
            <a:endParaRPr lang="el-GR" sz="1600" b="1" dirty="0"/>
          </a:p>
        </p:txBody>
      </p:sp>
      <p:sp>
        <p:nvSpPr>
          <p:cNvPr id="95" name="94 - TextBox"/>
          <p:cNvSpPr txBox="1"/>
          <p:nvPr/>
        </p:nvSpPr>
        <p:spPr>
          <a:xfrm rot="20075508">
            <a:off x="5130877" y="4474276"/>
            <a:ext cx="285752" cy="338554"/>
          </a:xfrm>
          <a:prstGeom prst="rect">
            <a:avLst/>
          </a:prstGeom>
          <a:noFill/>
        </p:spPr>
        <p:txBody>
          <a:bodyPr wrap="square" rtlCol="0">
            <a:spAutoFit/>
          </a:bodyPr>
          <a:lstStyle/>
          <a:p>
            <a:r>
              <a:rPr lang="en-US" sz="1600" b="1" dirty="0" smtClean="0"/>
              <a:t>C</a:t>
            </a:r>
            <a:endParaRPr lang="el-GR" sz="1600" b="1" dirty="0"/>
          </a:p>
        </p:txBody>
      </p:sp>
      <p:sp>
        <p:nvSpPr>
          <p:cNvPr id="97" name="96 - TextBox"/>
          <p:cNvSpPr txBox="1"/>
          <p:nvPr/>
        </p:nvSpPr>
        <p:spPr>
          <a:xfrm rot="17690254">
            <a:off x="6886878" y="2129940"/>
            <a:ext cx="285752" cy="246221"/>
          </a:xfrm>
          <a:prstGeom prst="rect">
            <a:avLst/>
          </a:prstGeom>
          <a:noFill/>
        </p:spPr>
        <p:txBody>
          <a:bodyPr wrap="square" rtlCol="0">
            <a:spAutoFit/>
          </a:bodyPr>
          <a:lstStyle/>
          <a:p>
            <a:r>
              <a:rPr lang="en-US" sz="1000" b="1" dirty="0" smtClean="0"/>
              <a:t>A</a:t>
            </a:r>
            <a:endParaRPr lang="el-GR" sz="1000" b="1" dirty="0"/>
          </a:p>
        </p:txBody>
      </p:sp>
      <p:sp>
        <p:nvSpPr>
          <p:cNvPr id="98" name="97 - TextBox"/>
          <p:cNvSpPr txBox="1"/>
          <p:nvPr/>
        </p:nvSpPr>
        <p:spPr>
          <a:xfrm rot="17690254">
            <a:off x="5971898" y="3344387"/>
            <a:ext cx="285752" cy="246221"/>
          </a:xfrm>
          <a:prstGeom prst="rect">
            <a:avLst/>
          </a:prstGeom>
          <a:noFill/>
        </p:spPr>
        <p:txBody>
          <a:bodyPr wrap="square" rtlCol="0">
            <a:spAutoFit/>
          </a:bodyPr>
          <a:lstStyle/>
          <a:p>
            <a:r>
              <a:rPr lang="en-US" sz="1000" b="1" dirty="0" smtClean="0"/>
              <a:t>A</a:t>
            </a:r>
            <a:endParaRPr lang="el-GR" sz="1000" b="1" dirty="0"/>
          </a:p>
        </p:txBody>
      </p:sp>
      <p:sp>
        <p:nvSpPr>
          <p:cNvPr id="99" name="98 - TextBox"/>
          <p:cNvSpPr txBox="1"/>
          <p:nvPr/>
        </p:nvSpPr>
        <p:spPr>
          <a:xfrm rot="17690254">
            <a:off x="5543270" y="4338962"/>
            <a:ext cx="285752" cy="246221"/>
          </a:xfrm>
          <a:prstGeom prst="rect">
            <a:avLst/>
          </a:prstGeom>
          <a:noFill/>
        </p:spPr>
        <p:txBody>
          <a:bodyPr wrap="square" rtlCol="0">
            <a:spAutoFit/>
          </a:bodyPr>
          <a:lstStyle/>
          <a:p>
            <a:r>
              <a:rPr lang="en-US" sz="1000" b="1" dirty="0" smtClean="0"/>
              <a:t>A</a:t>
            </a:r>
            <a:endParaRPr lang="el-GR" sz="1000" b="1" dirty="0"/>
          </a:p>
        </p:txBody>
      </p:sp>
      <p:sp>
        <p:nvSpPr>
          <p:cNvPr id="100" name="99 - TextBox"/>
          <p:cNvSpPr txBox="1"/>
          <p:nvPr/>
        </p:nvSpPr>
        <p:spPr>
          <a:xfrm rot="17690254">
            <a:off x="5328956" y="4987461"/>
            <a:ext cx="285752" cy="246221"/>
          </a:xfrm>
          <a:prstGeom prst="rect">
            <a:avLst/>
          </a:prstGeom>
          <a:noFill/>
        </p:spPr>
        <p:txBody>
          <a:bodyPr wrap="square" rtlCol="0">
            <a:spAutoFit/>
          </a:bodyPr>
          <a:lstStyle/>
          <a:p>
            <a:r>
              <a:rPr lang="en-US" sz="1000" b="1" dirty="0" smtClean="0"/>
              <a:t>A</a:t>
            </a:r>
            <a:endParaRPr lang="el-GR" sz="1000" b="1" dirty="0"/>
          </a:p>
        </p:txBody>
      </p:sp>
      <p:sp>
        <p:nvSpPr>
          <p:cNvPr id="101" name="100 - TextBox"/>
          <p:cNvSpPr txBox="1"/>
          <p:nvPr/>
        </p:nvSpPr>
        <p:spPr>
          <a:xfrm rot="15661990">
            <a:off x="7216205" y="3931389"/>
            <a:ext cx="285752" cy="246221"/>
          </a:xfrm>
          <a:prstGeom prst="rect">
            <a:avLst/>
          </a:prstGeom>
          <a:noFill/>
        </p:spPr>
        <p:txBody>
          <a:bodyPr wrap="square" rtlCol="0">
            <a:spAutoFit/>
          </a:bodyPr>
          <a:lstStyle/>
          <a:p>
            <a:r>
              <a:rPr lang="en-US" sz="1000" b="1" dirty="0" smtClean="0"/>
              <a:t>A</a:t>
            </a:r>
            <a:endParaRPr lang="el-GR" sz="1000" b="1" dirty="0"/>
          </a:p>
        </p:txBody>
      </p:sp>
      <p:sp>
        <p:nvSpPr>
          <p:cNvPr id="102" name="101 - TextBox"/>
          <p:cNvSpPr txBox="1"/>
          <p:nvPr/>
        </p:nvSpPr>
        <p:spPr>
          <a:xfrm rot="16552070">
            <a:off x="7495155" y="5246553"/>
            <a:ext cx="285752" cy="246221"/>
          </a:xfrm>
          <a:prstGeom prst="rect">
            <a:avLst/>
          </a:prstGeom>
          <a:noFill/>
        </p:spPr>
        <p:txBody>
          <a:bodyPr wrap="square" rtlCol="0">
            <a:spAutoFit/>
          </a:bodyPr>
          <a:lstStyle/>
          <a:p>
            <a:r>
              <a:rPr lang="en-US" sz="1000" b="1" dirty="0" smtClean="0"/>
              <a:t>A</a:t>
            </a:r>
            <a:endParaRPr lang="el-GR" sz="1000" b="1" dirty="0"/>
          </a:p>
        </p:txBody>
      </p:sp>
      <p:sp>
        <p:nvSpPr>
          <p:cNvPr id="103" name="102 - TextBox"/>
          <p:cNvSpPr txBox="1"/>
          <p:nvPr/>
        </p:nvSpPr>
        <p:spPr>
          <a:xfrm rot="4921689">
            <a:off x="7499818" y="3678773"/>
            <a:ext cx="285752" cy="246221"/>
          </a:xfrm>
          <a:prstGeom prst="rect">
            <a:avLst/>
          </a:prstGeom>
          <a:noFill/>
        </p:spPr>
        <p:txBody>
          <a:bodyPr wrap="square" rtlCol="0">
            <a:spAutoFit/>
          </a:bodyPr>
          <a:lstStyle/>
          <a:p>
            <a:r>
              <a:rPr lang="en-US" sz="1000" b="1" dirty="0" smtClean="0"/>
              <a:t>A</a:t>
            </a:r>
            <a:endParaRPr lang="el-GR" sz="1000" b="1" dirty="0"/>
          </a:p>
        </p:txBody>
      </p:sp>
      <p:sp>
        <p:nvSpPr>
          <p:cNvPr id="104" name="103 - TextBox"/>
          <p:cNvSpPr txBox="1"/>
          <p:nvPr/>
        </p:nvSpPr>
        <p:spPr>
          <a:xfrm rot="4921689">
            <a:off x="7285504" y="3321583"/>
            <a:ext cx="285752" cy="246221"/>
          </a:xfrm>
          <a:prstGeom prst="rect">
            <a:avLst/>
          </a:prstGeom>
          <a:noFill/>
        </p:spPr>
        <p:txBody>
          <a:bodyPr wrap="square" rtlCol="0">
            <a:spAutoFit/>
          </a:bodyPr>
          <a:lstStyle/>
          <a:p>
            <a:r>
              <a:rPr lang="en-US" sz="1000" b="1" dirty="0" smtClean="0"/>
              <a:t>A</a:t>
            </a:r>
            <a:endParaRPr lang="el-GR" sz="1000" b="1" dirty="0"/>
          </a:p>
        </p:txBody>
      </p:sp>
      <p:sp>
        <p:nvSpPr>
          <p:cNvPr id="105" name="104 - TextBox"/>
          <p:cNvSpPr txBox="1"/>
          <p:nvPr/>
        </p:nvSpPr>
        <p:spPr>
          <a:xfrm rot="4921689">
            <a:off x="7216346" y="3075882"/>
            <a:ext cx="285752" cy="246221"/>
          </a:xfrm>
          <a:prstGeom prst="rect">
            <a:avLst/>
          </a:prstGeom>
          <a:noFill/>
        </p:spPr>
        <p:txBody>
          <a:bodyPr wrap="square" rtlCol="0">
            <a:spAutoFit/>
          </a:bodyPr>
          <a:lstStyle/>
          <a:p>
            <a:r>
              <a:rPr lang="en-US" sz="1000" b="1" dirty="0" smtClean="0"/>
              <a:t>A</a:t>
            </a:r>
            <a:endParaRPr lang="el-GR" sz="1000" b="1" dirty="0"/>
          </a:p>
        </p:txBody>
      </p:sp>
      <p:sp>
        <p:nvSpPr>
          <p:cNvPr id="106" name="105 - TextBox"/>
          <p:cNvSpPr txBox="1"/>
          <p:nvPr/>
        </p:nvSpPr>
        <p:spPr>
          <a:xfrm rot="4921689">
            <a:off x="7644974" y="4504642"/>
            <a:ext cx="285752" cy="246221"/>
          </a:xfrm>
          <a:prstGeom prst="rect">
            <a:avLst/>
          </a:prstGeom>
          <a:noFill/>
        </p:spPr>
        <p:txBody>
          <a:bodyPr wrap="square" rtlCol="0">
            <a:spAutoFit/>
          </a:bodyPr>
          <a:lstStyle/>
          <a:p>
            <a:r>
              <a:rPr lang="en-US" sz="1000" b="1" dirty="0" smtClean="0"/>
              <a:t>A</a:t>
            </a:r>
            <a:endParaRPr lang="el-GR" sz="1000" b="1" dirty="0"/>
          </a:p>
        </p:txBody>
      </p:sp>
      <p:sp>
        <p:nvSpPr>
          <p:cNvPr id="108" name="107 - TextBox"/>
          <p:cNvSpPr txBox="1"/>
          <p:nvPr/>
        </p:nvSpPr>
        <p:spPr>
          <a:xfrm rot="6675612">
            <a:off x="5952985" y="4056790"/>
            <a:ext cx="285752" cy="246221"/>
          </a:xfrm>
          <a:prstGeom prst="rect">
            <a:avLst/>
          </a:prstGeom>
          <a:noFill/>
        </p:spPr>
        <p:txBody>
          <a:bodyPr wrap="square" rtlCol="0">
            <a:spAutoFit/>
          </a:bodyPr>
          <a:lstStyle/>
          <a:p>
            <a:r>
              <a:rPr lang="en-US" sz="1000" b="1" dirty="0" smtClean="0"/>
              <a:t>A</a:t>
            </a:r>
            <a:endParaRPr lang="el-GR" sz="1000" b="1" dirty="0"/>
          </a:p>
        </p:txBody>
      </p:sp>
      <p:sp>
        <p:nvSpPr>
          <p:cNvPr id="109" name="108 - TextBox"/>
          <p:cNvSpPr txBox="1"/>
          <p:nvPr/>
        </p:nvSpPr>
        <p:spPr>
          <a:xfrm rot="6675612">
            <a:off x="6310176" y="2983617"/>
            <a:ext cx="285752" cy="246221"/>
          </a:xfrm>
          <a:prstGeom prst="rect">
            <a:avLst/>
          </a:prstGeom>
          <a:noFill/>
        </p:spPr>
        <p:txBody>
          <a:bodyPr wrap="square" rtlCol="0">
            <a:spAutoFit/>
          </a:bodyPr>
          <a:lstStyle/>
          <a:p>
            <a:r>
              <a:rPr lang="en-US" sz="1000" b="1" dirty="0" smtClean="0"/>
              <a:t>A</a:t>
            </a:r>
            <a:endParaRPr lang="el-GR" sz="1000" b="1" dirty="0"/>
          </a:p>
        </p:txBody>
      </p:sp>
      <p:sp>
        <p:nvSpPr>
          <p:cNvPr id="110" name="109 - TextBox"/>
          <p:cNvSpPr txBox="1"/>
          <p:nvPr/>
        </p:nvSpPr>
        <p:spPr>
          <a:xfrm rot="6817864">
            <a:off x="7456703" y="1771622"/>
            <a:ext cx="285752" cy="246221"/>
          </a:xfrm>
          <a:prstGeom prst="rect">
            <a:avLst/>
          </a:prstGeom>
          <a:noFill/>
        </p:spPr>
        <p:txBody>
          <a:bodyPr wrap="square" rtlCol="0">
            <a:spAutoFit/>
          </a:bodyPr>
          <a:lstStyle/>
          <a:p>
            <a:r>
              <a:rPr lang="en-US" sz="1000" b="1" dirty="0" smtClean="0"/>
              <a:t>A</a:t>
            </a:r>
            <a:endParaRPr lang="el-GR" sz="1000" b="1" dirty="0"/>
          </a:p>
        </p:txBody>
      </p:sp>
      <p:sp>
        <p:nvSpPr>
          <p:cNvPr id="111" name="110 - TextBox"/>
          <p:cNvSpPr txBox="1"/>
          <p:nvPr/>
        </p:nvSpPr>
        <p:spPr>
          <a:xfrm rot="20075508">
            <a:off x="7059703" y="5974259"/>
            <a:ext cx="285752" cy="338554"/>
          </a:xfrm>
          <a:prstGeom prst="rect">
            <a:avLst/>
          </a:prstGeom>
          <a:noFill/>
        </p:spPr>
        <p:txBody>
          <a:bodyPr wrap="square" rtlCol="0">
            <a:spAutoFit/>
          </a:bodyPr>
          <a:lstStyle/>
          <a:p>
            <a:r>
              <a:rPr lang="en-US" sz="1600" b="1" dirty="0" smtClean="0"/>
              <a:t>A</a:t>
            </a:r>
            <a:endParaRPr lang="el-GR" sz="1600" b="1" dirty="0"/>
          </a:p>
        </p:txBody>
      </p:sp>
      <p:sp>
        <p:nvSpPr>
          <p:cNvPr id="112" name="111 - TextBox"/>
          <p:cNvSpPr txBox="1"/>
          <p:nvPr/>
        </p:nvSpPr>
        <p:spPr>
          <a:xfrm rot="20075508">
            <a:off x="4630811" y="4974342"/>
            <a:ext cx="285752" cy="338554"/>
          </a:xfrm>
          <a:prstGeom prst="rect">
            <a:avLst/>
          </a:prstGeom>
          <a:noFill/>
        </p:spPr>
        <p:txBody>
          <a:bodyPr wrap="square" rtlCol="0">
            <a:spAutoFit/>
          </a:bodyPr>
          <a:lstStyle/>
          <a:p>
            <a:r>
              <a:rPr lang="en-US" sz="1600" b="1" dirty="0" smtClean="0"/>
              <a:t>A</a:t>
            </a:r>
            <a:endParaRPr lang="el-GR" sz="1600" b="1" dirty="0"/>
          </a:p>
        </p:txBody>
      </p:sp>
      <p:sp>
        <p:nvSpPr>
          <p:cNvPr id="113" name="112 - TextBox"/>
          <p:cNvSpPr txBox="1"/>
          <p:nvPr/>
        </p:nvSpPr>
        <p:spPr>
          <a:xfrm rot="18473560">
            <a:off x="5441883" y="3047815"/>
            <a:ext cx="285752" cy="338554"/>
          </a:xfrm>
          <a:prstGeom prst="rect">
            <a:avLst/>
          </a:prstGeom>
          <a:noFill/>
        </p:spPr>
        <p:txBody>
          <a:bodyPr wrap="square" rtlCol="0">
            <a:spAutoFit/>
          </a:bodyPr>
          <a:lstStyle/>
          <a:p>
            <a:r>
              <a:rPr lang="en-US" sz="1600" b="1" dirty="0" smtClean="0"/>
              <a:t>A</a:t>
            </a:r>
            <a:endParaRPr lang="el-GR" sz="1600" b="1" dirty="0"/>
          </a:p>
        </p:txBody>
      </p:sp>
      <p:sp>
        <p:nvSpPr>
          <p:cNvPr id="114" name="113 - TextBox"/>
          <p:cNvSpPr txBox="1"/>
          <p:nvPr/>
        </p:nvSpPr>
        <p:spPr>
          <a:xfrm rot="6631154">
            <a:off x="7166273" y="2339846"/>
            <a:ext cx="285752" cy="246221"/>
          </a:xfrm>
          <a:prstGeom prst="rect">
            <a:avLst/>
          </a:prstGeom>
          <a:noFill/>
        </p:spPr>
        <p:txBody>
          <a:bodyPr wrap="square" rtlCol="0">
            <a:spAutoFit/>
          </a:bodyPr>
          <a:lstStyle/>
          <a:p>
            <a:r>
              <a:rPr lang="en-US" sz="1000" b="1" dirty="0" smtClean="0"/>
              <a:t>C</a:t>
            </a:r>
            <a:endParaRPr lang="el-GR" sz="1000" b="1" dirty="0"/>
          </a:p>
        </p:txBody>
      </p:sp>
      <p:sp>
        <p:nvSpPr>
          <p:cNvPr id="115" name="114 - TextBox"/>
          <p:cNvSpPr txBox="1"/>
          <p:nvPr/>
        </p:nvSpPr>
        <p:spPr>
          <a:xfrm rot="6631154">
            <a:off x="7318673" y="1839780"/>
            <a:ext cx="285752" cy="246221"/>
          </a:xfrm>
          <a:prstGeom prst="rect">
            <a:avLst/>
          </a:prstGeom>
          <a:noFill/>
        </p:spPr>
        <p:txBody>
          <a:bodyPr wrap="square" rtlCol="0">
            <a:spAutoFit/>
          </a:bodyPr>
          <a:lstStyle/>
          <a:p>
            <a:r>
              <a:rPr lang="en-US" sz="1000" b="1" dirty="0" smtClean="0"/>
              <a:t>C</a:t>
            </a:r>
            <a:endParaRPr lang="el-GR" sz="1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1000" fill="hold"/>
                                        <p:tgtEl>
                                          <p:spTgt spid="20"/>
                                        </p:tgtEl>
                                        <p:attrNameLst>
                                          <p:attrName>ppt_w</p:attrName>
                                        </p:attrNameLst>
                                      </p:cBhvr>
                                      <p:tavLst>
                                        <p:tav tm="0">
                                          <p:val>
                                            <p:strVal val="#ppt_w*0.70"/>
                                          </p:val>
                                        </p:tav>
                                        <p:tav tm="100000">
                                          <p:val>
                                            <p:strVal val="#ppt_w"/>
                                          </p:val>
                                        </p:tav>
                                      </p:tavLst>
                                    </p:anim>
                                    <p:anim calcmode="lin" valueType="num">
                                      <p:cBhvr>
                                        <p:cTn id="15" dur="1000" fill="hold"/>
                                        <p:tgtEl>
                                          <p:spTgt spid="20"/>
                                        </p:tgtEl>
                                        <p:attrNameLst>
                                          <p:attrName>ppt_h</p:attrName>
                                        </p:attrNameLst>
                                      </p:cBhvr>
                                      <p:tavLst>
                                        <p:tav tm="0">
                                          <p:val>
                                            <p:strVal val="#ppt_h"/>
                                          </p:val>
                                        </p:tav>
                                        <p:tav tm="100000">
                                          <p:val>
                                            <p:strVal val="#ppt_h"/>
                                          </p:val>
                                        </p:tav>
                                      </p:tavLst>
                                    </p:anim>
                                    <p:animEffect transition="in" filter="fade">
                                      <p:cBhvr>
                                        <p:cTn id="16" dur="10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1000" fill="hold"/>
                                        <p:tgtEl>
                                          <p:spTgt spid="18"/>
                                        </p:tgtEl>
                                        <p:attrNameLst>
                                          <p:attrName>ppt_w</p:attrName>
                                        </p:attrNameLst>
                                      </p:cBhvr>
                                      <p:tavLst>
                                        <p:tav tm="0">
                                          <p:val>
                                            <p:strVal val="#ppt_w*0.70"/>
                                          </p:val>
                                        </p:tav>
                                        <p:tav tm="100000">
                                          <p:val>
                                            <p:strVal val="#ppt_w"/>
                                          </p:val>
                                        </p:tav>
                                      </p:tavLst>
                                    </p:anim>
                                    <p:anim calcmode="lin" valueType="num">
                                      <p:cBhvr>
                                        <p:cTn id="22" dur="1000" fill="hold"/>
                                        <p:tgtEl>
                                          <p:spTgt spid="18"/>
                                        </p:tgtEl>
                                        <p:attrNameLst>
                                          <p:attrName>ppt_h</p:attrName>
                                        </p:attrNameLst>
                                      </p:cBhvr>
                                      <p:tavLst>
                                        <p:tav tm="0">
                                          <p:val>
                                            <p:strVal val="#ppt_h"/>
                                          </p:val>
                                        </p:tav>
                                        <p:tav tm="100000">
                                          <p:val>
                                            <p:strVal val="#ppt_h"/>
                                          </p:val>
                                        </p:tav>
                                      </p:tavLst>
                                    </p:anim>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strVal val="#ppt_w*0.70"/>
                                          </p:val>
                                        </p:tav>
                                        <p:tav tm="100000">
                                          <p:val>
                                            <p:strVal val="#ppt_w"/>
                                          </p:val>
                                        </p:tav>
                                      </p:tavLst>
                                    </p:anim>
                                    <p:anim calcmode="lin" valueType="num">
                                      <p:cBhvr>
                                        <p:cTn id="29" dur="1000" fill="hold"/>
                                        <p:tgtEl>
                                          <p:spTgt spid="30"/>
                                        </p:tgtEl>
                                        <p:attrNameLst>
                                          <p:attrName>ppt_h</p:attrName>
                                        </p:attrNameLst>
                                      </p:cBhvr>
                                      <p:tavLst>
                                        <p:tav tm="0">
                                          <p:val>
                                            <p:strVal val="#ppt_h"/>
                                          </p:val>
                                        </p:tav>
                                        <p:tav tm="100000">
                                          <p:val>
                                            <p:strVal val="#ppt_h"/>
                                          </p:val>
                                        </p:tav>
                                      </p:tavLst>
                                    </p:anim>
                                    <p:animEffect transition="in" filter="fade">
                                      <p:cBhvr>
                                        <p:cTn id="30" dur="1000"/>
                                        <p:tgtEl>
                                          <p:spTgt spid="30"/>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1000" fill="hold"/>
                                        <p:tgtEl>
                                          <p:spTgt spid="33"/>
                                        </p:tgtEl>
                                        <p:attrNameLst>
                                          <p:attrName>ppt_w</p:attrName>
                                        </p:attrNameLst>
                                      </p:cBhvr>
                                      <p:tavLst>
                                        <p:tav tm="0">
                                          <p:val>
                                            <p:strVal val="#ppt_w*0.70"/>
                                          </p:val>
                                        </p:tav>
                                        <p:tav tm="100000">
                                          <p:val>
                                            <p:strVal val="#ppt_w"/>
                                          </p:val>
                                        </p:tav>
                                      </p:tavLst>
                                    </p:anim>
                                    <p:anim calcmode="lin" valueType="num">
                                      <p:cBhvr>
                                        <p:cTn id="36" dur="1000" fill="hold"/>
                                        <p:tgtEl>
                                          <p:spTgt spid="33"/>
                                        </p:tgtEl>
                                        <p:attrNameLst>
                                          <p:attrName>ppt_h</p:attrName>
                                        </p:attrNameLst>
                                      </p:cBhvr>
                                      <p:tavLst>
                                        <p:tav tm="0">
                                          <p:val>
                                            <p:strVal val="#ppt_h"/>
                                          </p:val>
                                        </p:tav>
                                        <p:tav tm="100000">
                                          <p:val>
                                            <p:strVal val="#ppt_h"/>
                                          </p:val>
                                        </p:tav>
                                      </p:tavLst>
                                    </p:anim>
                                    <p:animEffect transition="in" filter="fade">
                                      <p:cBhvr>
                                        <p:cTn id="37" dur="1000"/>
                                        <p:tgtEl>
                                          <p:spTgt spid="33"/>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p:cTn id="42" dur="1000" fill="hold"/>
                                        <p:tgtEl>
                                          <p:spTgt spid="35"/>
                                        </p:tgtEl>
                                        <p:attrNameLst>
                                          <p:attrName>ppt_w</p:attrName>
                                        </p:attrNameLst>
                                      </p:cBhvr>
                                      <p:tavLst>
                                        <p:tav tm="0">
                                          <p:val>
                                            <p:strVal val="#ppt_w*0.70"/>
                                          </p:val>
                                        </p:tav>
                                        <p:tav tm="100000">
                                          <p:val>
                                            <p:strVal val="#ppt_w"/>
                                          </p:val>
                                        </p:tav>
                                      </p:tavLst>
                                    </p:anim>
                                    <p:anim calcmode="lin" valueType="num">
                                      <p:cBhvr>
                                        <p:cTn id="43" dur="1000" fill="hold"/>
                                        <p:tgtEl>
                                          <p:spTgt spid="35"/>
                                        </p:tgtEl>
                                        <p:attrNameLst>
                                          <p:attrName>ppt_h</p:attrName>
                                        </p:attrNameLst>
                                      </p:cBhvr>
                                      <p:tavLst>
                                        <p:tav tm="0">
                                          <p:val>
                                            <p:strVal val="#ppt_h"/>
                                          </p:val>
                                        </p:tav>
                                        <p:tav tm="100000">
                                          <p:val>
                                            <p:strVal val="#ppt_h"/>
                                          </p:val>
                                        </p:tav>
                                      </p:tavLst>
                                    </p:anim>
                                    <p:animEffect transition="in" filter="fade">
                                      <p:cBhvr>
                                        <p:cTn id="44" dur="10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1000" fill="hold"/>
                                        <p:tgtEl>
                                          <p:spTgt spid="38"/>
                                        </p:tgtEl>
                                        <p:attrNameLst>
                                          <p:attrName>ppt_w</p:attrName>
                                        </p:attrNameLst>
                                      </p:cBhvr>
                                      <p:tavLst>
                                        <p:tav tm="0">
                                          <p:val>
                                            <p:strVal val="#ppt_w*0.70"/>
                                          </p:val>
                                        </p:tav>
                                        <p:tav tm="100000">
                                          <p:val>
                                            <p:strVal val="#ppt_w"/>
                                          </p:val>
                                        </p:tav>
                                      </p:tavLst>
                                    </p:anim>
                                    <p:anim calcmode="lin" valueType="num">
                                      <p:cBhvr>
                                        <p:cTn id="50" dur="1000" fill="hold"/>
                                        <p:tgtEl>
                                          <p:spTgt spid="38"/>
                                        </p:tgtEl>
                                        <p:attrNameLst>
                                          <p:attrName>ppt_h</p:attrName>
                                        </p:attrNameLst>
                                      </p:cBhvr>
                                      <p:tavLst>
                                        <p:tav tm="0">
                                          <p:val>
                                            <p:strVal val="#ppt_h"/>
                                          </p:val>
                                        </p:tav>
                                        <p:tav tm="100000">
                                          <p:val>
                                            <p:strVal val="#ppt_h"/>
                                          </p:val>
                                        </p:tav>
                                      </p:tavLst>
                                    </p:anim>
                                    <p:animEffect transition="in" filter="fade">
                                      <p:cBhvr>
                                        <p:cTn id="51" dur="1000"/>
                                        <p:tgtEl>
                                          <p:spTgt spid="38"/>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1000" fill="hold"/>
                                        <p:tgtEl>
                                          <p:spTgt spid="39"/>
                                        </p:tgtEl>
                                        <p:attrNameLst>
                                          <p:attrName>ppt_w</p:attrName>
                                        </p:attrNameLst>
                                      </p:cBhvr>
                                      <p:tavLst>
                                        <p:tav tm="0">
                                          <p:val>
                                            <p:strVal val="#ppt_w*0.70"/>
                                          </p:val>
                                        </p:tav>
                                        <p:tav tm="100000">
                                          <p:val>
                                            <p:strVal val="#ppt_w"/>
                                          </p:val>
                                        </p:tav>
                                      </p:tavLst>
                                    </p:anim>
                                    <p:anim calcmode="lin" valueType="num">
                                      <p:cBhvr>
                                        <p:cTn id="57" dur="1000" fill="hold"/>
                                        <p:tgtEl>
                                          <p:spTgt spid="39"/>
                                        </p:tgtEl>
                                        <p:attrNameLst>
                                          <p:attrName>ppt_h</p:attrName>
                                        </p:attrNameLst>
                                      </p:cBhvr>
                                      <p:tavLst>
                                        <p:tav tm="0">
                                          <p:val>
                                            <p:strVal val="#ppt_h"/>
                                          </p:val>
                                        </p:tav>
                                        <p:tav tm="100000">
                                          <p:val>
                                            <p:strVal val="#ppt_h"/>
                                          </p:val>
                                        </p:tav>
                                      </p:tavLst>
                                    </p:anim>
                                    <p:animEffect transition="in" filter="fade">
                                      <p:cBhvr>
                                        <p:cTn id="58" dur="1000"/>
                                        <p:tgtEl>
                                          <p:spTgt spid="39"/>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1000" fill="hold"/>
                                        <p:tgtEl>
                                          <p:spTgt spid="10"/>
                                        </p:tgtEl>
                                        <p:attrNameLst>
                                          <p:attrName>ppt_w</p:attrName>
                                        </p:attrNameLst>
                                      </p:cBhvr>
                                      <p:tavLst>
                                        <p:tav tm="0">
                                          <p:val>
                                            <p:strVal val="#ppt_w*0.70"/>
                                          </p:val>
                                        </p:tav>
                                        <p:tav tm="100000">
                                          <p:val>
                                            <p:strVal val="#ppt_w"/>
                                          </p:val>
                                        </p:tav>
                                      </p:tavLst>
                                    </p:anim>
                                    <p:anim calcmode="lin" valueType="num">
                                      <p:cBhvr>
                                        <p:cTn id="64" dur="1000" fill="hold"/>
                                        <p:tgtEl>
                                          <p:spTgt spid="10"/>
                                        </p:tgtEl>
                                        <p:attrNameLst>
                                          <p:attrName>ppt_h</p:attrName>
                                        </p:attrNameLst>
                                      </p:cBhvr>
                                      <p:tavLst>
                                        <p:tav tm="0">
                                          <p:val>
                                            <p:strVal val="#ppt_h"/>
                                          </p:val>
                                        </p:tav>
                                        <p:tav tm="100000">
                                          <p:val>
                                            <p:strVal val="#ppt_h"/>
                                          </p:val>
                                        </p:tav>
                                      </p:tavLst>
                                    </p:anim>
                                    <p:animEffect transition="in" filter="fade">
                                      <p:cBhvr>
                                        <p:cTn id="6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38"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27 - TextBox"/>
          <p:cNvSpPr txBox="1"/>
          <p:nvPr/>
        </p:nvSpPr>
        <p:spPr>
          <a:xfrm>
            <a:off x="571472" y="214290"/>
            <a:ext cx="4357718" cy="369332"/>
          </a:xfrm>
          <a:prstGeom prst="rect">
            <a:avLst/>
          </a:prstGeom>
          <a:noFill/>
        </p:spPr>
        <p:txBody>
          <a:bodyPr wrap="square" rtlCol="0">
            <a:spAutoFit/>
          </a:bodyPr>
          <a:lstStyle/>
          <a:p>
            <a:r>
              <a:rPr lang="el-GR" b="1" i="1" spc="600" dirty="0" smtClean="0">
                <a:solidFill>
                  <a:srgbClr val="D0005E"/>
                </a:solidFill>
              </a:rPr>
              <a:t>Αντιγραφή </a:t>
            </a:r>
            <a:r>
              <a:rPr lang="en-US" b="1" i="1" spc="600" dirty="0" smtClean="0">
                <a:solidFill>
                  <a:srgbClr val="D0005E"/>
                </a:solidFill>
              </a:rPr>
              <a:t>DNA</a:t>
            </a:r>
            <a:endParaRPr lang="el-GR" b="1" i="1" spc="600" dirty="0">
              <a:solidFill>
                <a:srgbClr val="D0005E"/>
              </a:solidFill>
            </a:endParaRPr>
          </a:p>
        </p:txBody>
      </p:sp>
      <p:sp>
        <p:nvSpPr>
          <p:cNvPr id="29" name="28 - TextBox"/>
          <p:cNvSpPr txBox="1"/>
          <p:nvPr/>
        </p:nvSpPr>
        <p:spPr>
          <a:xfrm>
            <a:off x="1500166" y="928670"/>
            <a:ext cx="1063112" cy="369332"/>
          </a:xfrm>
          <a:prstGeom prst="rect">
            <a:avLst/>
          </a:prstGeom>
          <a:noFill/>
        </p:spPr>
        <p:txBody>
          <a:bodyPr wrap="none" rtlCol="0">
            <a:spAutoFit/>
          </a:bodyPr>
          <a:lstStyle/>
          <a:p>
            <a:r>
              <a:rPr lang="el-GR" b="1" dirty="0" smtClean="0"/>
              <a:t>2</a:t>
            </a:r>
            <a:r>
              <a:rPr lang="el-GR" b="1" baseline="30000" dirty="0" smtClean="0"/>
              <a:t>ο</a:t>
            </a:r>
            <a:r>
              <a:rPr lang="el-GR" b="1" dirty="0" smtClean="0"/>
              <a:t> Βήμα</a:t>
            </a:r>
            <a:endParaRPr lang="el-GR" b="1" dirty="0"/>
          </a:p>
        </p:txBody>
      </p:sp>
      <p:sp>
        <p:nvSpPr>
          <p:cNvPr id="31" name="30 - TextBox"/>
          <p:cNvSpPr txBox="1"/>
          <p:nvPr/>
        </p:nvSpPr>
        <p:spPr>
          <a:xfrm>
            <a:off x="0" y="2571744"/>
            <a:ext cx="2643174" cy="1477328"/>
          </a:xfrm>
          <a:prstGeom prst="rect">
            <a:avLst/>
          </a:prstGeom>
          <a:noFill/>
        </p:spPr>
        <p:txBody>
          <a:bodyPr wrap="square" rtlCol="0">
            <a:spAutoFit/>
          </a:bodyPr>
          <a:lstStyle/>
          <a:p>
            <a:r>
              <a:rPr lang="el-GR" dirty="0" smtClean="0"/>
              <a:t>Συγκεκριμένα: </a:t>
            </a:r>
          </a:p>
          <a:p>
            <a:endParaRPr lang="el-GR" dirty="0" smtClean="0"/>
          </a:p>
          <a:p>
            <a:r>
              <a:rPr lang="el-GR" dirty="0" smtClean="0"/>
              <a:t>Απέναντι από θυμίνη </a:t>
            </a:r>
            <a:r>
              <a:rPr lang="el-GR" b="1" dirty="0" smtClean="0">
                <a:solidFill>
                  <a:srgbClr val="002060"/>
                </a:solidFill>
              </a:rPr>
              <a:t>Τ</a:t>
            </a:r>
            <a:r>
              <a:rPr lang="en-US" dirty="0" smtClean="0"/>
              <a:t> </a:t>
            </a:r>
            <a:r>
              <a:rPr lang="el-GR" dirty="0" smtClean="0"/>
              <a:t>  τοποθετείται </a:t>
            </a:r>
            <a:r>
              <a:rPr lang="el-GR" smtClean="0"/>
              <a:t>αδενίνη </a:t>
            </a:r>
            <a:r>
              <a:rPr lang="el-GR" b="1" dirty="0" smtClean="0">
                <a:solidFill>
                  <a:srgbClr val="002060"/>
                </a:solidFill>
              </a:rPr>
              <a:t>Α</a:t>
            </a:r>
          </a:p>
          <a:p>
            <a:endParaRPr lang="el-GR" dirty="0"/>
          </a:p>
        </p:txBody>
      </p:sp>
      <p:sp>
        <p:nvSpPr>
          <p:cNvPr id="34" name="33 - Ορθογώνιο"/>
          <p:cNvSpPr/>
          <p:nvPr/>
        </p:nvSpPr>
        <p:spPr>
          <a:xfrm>
            <a:off x="0" y="3857628"/>
            <a:ext cx="2857488" cy="923330"/>
          </a:xfrm>
          <a:prstGeom prst="rect">
            <a:avLst/>
          </a:prstGeom>
        </p:spPr>
        <p:txBody>
          <a:bodyPr wrap="square">
            <a:spAutoFit/>
          </a:bodyPr>
          <a:lstStyle/>
          <a:p>
            <a:endParaRPr lang="el-GR" dirty="0" smtClean="0"/>
          </a:p>
          <a:p>
            <a:r>
              <a:rPr lang="el-GR" dirty="0" smtClean="0"/>
              <a:t>Απέναντι από γουανίνη </a:t>
            </a:r>
            <a:r>
              <a:rPr lang="en-US" b="1" dirty="0" smtClean="0">
                <a:solidFill>
                  <a:srgbClr val="FF0000"/>
                </a:solidFill>
              </a:rPr>
              <a:t>G</a:t>
            </a:r>
            <a:r>
              <a:rPr lang="en-US" dirty="0" smtClean="0"/>
              <a:t> </a:t>
            </a:r>
            <a:r>
              <a:rPr lang="el-GR" dirty="0" smtClean="0"/>
              <a:t>  τοποθετείται κυτοσίνη </a:t>
            </a:r>
            <a:r>
              <a:rPr lang="en-US" b="1" dirty="0" smtClean="0">
                <a:solidFill>
                  <a:srgbClr val="FF0000"/>
                </a:solidFill>
              </a:rPr>
              <a:t>C</a:t>
            </a:r>
            <a:endParaRPr lang="el-GR" b="1" dirty="0" smtClean="0">
              <a:solidFill>
                <a:srgbClr val="FF0000"/>
              </a:solidFill>
            </a:endParaRPr>
          </a:p>
        </p:txBody>
      </p:sp>
      <p:pic>
        <p:nvPicPr>
          <p:cNvPr id="36" name="Picture 2"/>
          <p:cNvPicPr>
            <a:picLocks noChangeAspect="1" noChangeArrowheads="1"/>
          </p:cNvPicPr>
          <p:nvPr/>
        </p:nvPicPr>
        <p:blipFill>
          <a:blip r:embed="rId2"/>
          <a:srcRect/>
          <a:stretch>
            <a:fillRect/>
          </a:stretch>
        </p:blipFill>
        <p:spPr bwMode="auto">
          <a:xfrm>
            <a:off x="4786314" y="0"/>
            <a:ext cx="3937017" cy="5983831"/>
          </a:xfrm>
          <a:prstGeom prst="rect">
            <a:avLst/>
          </a:prstGeom>
          <a:noFill/>
          <a:ln w="9525">
            <a:noFill/>
            <a:miter lim="800000"/>
            <a:headEnd/>
            <a:tailEnd/>
          </a:ln>
          <a:effectLst/>
        </p:spPr>
      </p:pic>
      <p:pic>
        <p:nvPicPr>
          <p:cNvPr id="37" name="Picture 2"/>
          <p:cNvPicPr>
            <a:picLocks noChangeAspect="1" noChangeArrowheads="1"/>
          </p:cNvPicPr>
          <p:nvPr/>
        </p:nvPicPr>
        <p:blipFill>
          <a:blip r:embed="rId3"/>
          <a:srcRect/>
          <a:stretch>
            <a:fillRect/>
          </a:stretch>
        </p:blipFill>
        <p:spPr bwMode="auto">
          <a:xfrm rot="15428644">
            <a:off x="5743339" y="2435551"/>
            <a:ext cx="473075" cy="244475"/>
          </a:xfrm>
          <a:prstGeom prst="rect">
            <a:avLst/>
          </a:prstGeom>
          <a:noFill/>
          <a:ln w="9525">
            <a:noFill/>
            <a:miter lim="800000"/>
            <a:headEnd/>
            <a:tailEnd/>
          </a:ln>
          <a:effectLst/>
        </p:spPr>
      </p:pic>
      <p:pic>
        <p:nvPicPr>
          <p:cNvPr id="39" name="Picture 4"/>
          <p:cNvPicPr>
            <a:picLocks noChangeAspect="1" noChangeArrowheads="1"/>
          </p:cNvPicPr>
          <p:nvPr/>
        </p:nvPicPr>
        <p:blipFill>
          <a:blip r:embed="rId4"/>
          <a:srcRect/>
          <a:stretch>
            <a:fillRect/>
          </a:stretch>
        </p:blipFill>
        <p:spPr bwMode="auto">
          <a:xfrm rot="8766570">
            <a:off x="8309425" y="3982279"/>
            <a:ext cx="520132" cy="239713"/>
          </a:xfrm>
          <a:prstGeom prst="rect">
            <a:avLst/>
          </a:prstGeom>
          <a:noFill/>
          <a:ln w="9525">
            <a:noFill/>
            <a:miter lim="800000"/>
            <a:headEnd/>
            <a:tailEnd/>
          </a:ln>
          <a:effectLst/>
        </p:spPr>
      </p:pic>
      <p:pic>
        <p:nvPicPr>
          <p:cNvPr id="40" name="Picture 5"/>
          <p:cNvPicPr>
            <a:picLocks noChangeAspect="1" noChangeArrowheads="1"/>
          </p:cNvPicPr>
          <p:nvPr/>
        </p:nvPicPr>
        <p:blipFill>
          <a:blip r:embed="rId5"/>
          <a:srcRect/>
          <a:stretch>
            <a:fillRect/>
          </a:stretch>
        </p:blipFill>
        <p:spPr bwMode="auto">
          <a:xfrm rot="657378">
            <a:off x="5357818" y="3071810"/>
            <a:ext cx="457200" cy="206375"/>
          </a:xfrm>
          <a:prstGeom prst="rect">
            <a:avLst/>
          </a:prstGeom>
          <a:noFill/>
          <a:ln w="9525">
            <a:noFill/>
            <a:miter lim="800000"/>
            <a:headEnd/>
            <a:tailEnd/>
          </a:ln>
          <a:effectLst/>
        </p:spPr>
      </p:pic>
      <p:pic>
        <p:nvPicPr>
          <p:cNvPr id="41" name="Picture 6"/>
          <p:cNvPicPr>
            <a:picLocks noChangeAspect="1" noChangeArrowheads="1"/>
          </p:cNvPicPr>
          <p:nvPr/>
        </p:nvPicPr>
        <p:blipFill>
          <a:blip r:embed="rId6"/>
          <a:srcRect/>
          <a:stretch>
            <a:fillRect/>
          </a:stretch>
        </p:blipFill>
        <p:spPr bwMode="auto">
          <a:xfrm rot="4751227">
            <a:off x="4857752" y="3714752"/>
            <a:ext cx="517525" cy="168275"/>
          </a:xfrm>
          <a:prstGeom prst="rect">
            <a:avLst/>
          </a:prstGeom>
          <a:noFill/>
          <a:ln w="9525">
            <a:noFill/>
            <a:miter lim="800000"/>
            <a:headEnd/>
            <a:tailEnd/>
          </a:ln>
          <a:effectLst/>
        </p:spPr>
      </p:pic>
      <p:pic>
        <p:nvPicPr>
          <p:cNvPr id="42" name="Picture 6"/>
          <p:cNvPicPr>
            <a:picLocks noChangeAspect="1" noChangeArrowheads="1"/>
          </p:cNvPicPr>
          <p:nvPr/>
        </p:nvPicPr>
        <p:blipFill>
          <a:blip r:embed="rId6"/>
          <a:srcRect/>
          <a:stretch>
            <a:fillRect/>
          </a:stretch>
        </p:blipFill>
        <p:spPr bwMode="auto">
          <a:xfrm rot="3862312">
            <a:off x="6357950" y="5000636"/>
            <a:ext cx="517525" cy="168275"/>
          </a:xfrm>
          <a:prstGeom prst="rect">
            <a:avLst/>
          </a:prstGeom>
          <a:noFill/>
          <a:ln w="9525">
            <a:noFill/>
            <a:miter lim="800000"/>
            <a:headEnd/>
            <a:tailEnd/>
          </a:ln>
          <a:effectLst/>
        </p:spPr>
      </p:pic>
      <p:pic>
        <p:nvPicPr>
          <p:cNvPr id="43" name="Picture 6"/>
          <p:cNvPicPr>
            <a:picLocks noChangeAspect="1" noChangeArrowheads="1"/>
          </p:cNvPicPr>
          <p:nvPr/>
        </p:nvPicPr>
        <p:blipFill>
          <a:blip r:embed="rId6"/>
          <a:srcRect/>
          <a:stretch>
            <a:fillRect/>
          </a:stretch>
        </p:blipFill>
        <p:spPr bwMode="auto">
          <a:xfrm rot="8239138">
            <a:off x="8489593" y="5082332"/>
            <a:ext cx="517525" cy="168275"/>
          </a:xfrm>
          <a:prstGeom prst="rect">
            <a:avLst/>
          </a:prstGeom>
          <a:noFill/>
          <a:ln w="9525">
            <a:noFill/>
            <a:miter lim="800000"/>
            <a:headEnd/>
            <a:tailEnd/>
          </a:ln>
          <a:effectLst/>
        </p:spPr>
      </p:pic>
      <p:pic>
        <p:nvPicPr>
          <p:cNvPr id="44" name="Picture 5"/>
          <p:cNvPicPr>
            <a:picLocks noChangeAspect="1" noChangeArrowheads="1"/>
          </p:cNvPicPr>
          <p:nvPr/>
        </p:nvPicPr>
        <p:blipFill>
          <a:blip r:embed="rId5"/>
          <a:srcRect/>
          <a:stretch>
            <a:fillRect/>
          </a:stretch>
        </p:blipFill>
        <p:spPr bwMode="auto">
          <a:xfrm rot="2627403">
            <a:off x="7016337" y="5970898"/>
            <a:ext cx="457200" cy="206375"/>
          </a:xfrm>
          <a:prstGeom prst="rect">
            <a:avLst/>
          </a:prstGeom>
          <a:noFill/>
          <a:ln w="9525">
            <a:noFill/>
            <a:miter lim="800000"/>
            <a:headEnd/>
            <a:tailEnd/>
          </a:ln>
          <a:effectLst/>
        </p:spPr>
      </p:pic>
      <p:pic>
        <p:nvPicPr>
          <p:cNvPr id="45" name="Picture 5"/>
          <p:cNvPicPr>
            <a:picLocks noChangeAspect="1" noChangeArrowheads="1"/>
          </p:cNvPicPr>
          <p:nvPr/>
        </p:nvPicPr>
        <p:blipFill>
          <a:blip r:embed="rId5"/>
          <a:srcRect/>
          <a:stretch>
            <a:fillRect/>
          </a:stretch>
        </p:blipFill>
        <p:spPr bwMode="auto">
          <a:xfrm rot="2617507">
            <a:off x="4587446" y="4970765"/>
            <a:ext cx="457200" cy="206375"/>
          </a:xfrm>
          <a:prstGeom prst="rect">
            <a:avLst/>
          </a:prstGeom>
          <a:noFill/>
          <a:ln w="9525">
            <a:noFill/>
            <a:miter lim="800000"/>
            <a:headEnd/>
            <a:tailEnd/>
          </a:ln>
          <a:effectLst/>
        </p:spPr>
      </p:pic>
      <p:pic>
        <p:nvPicPr>
          <p:cNvPr id="46" name="Picture 5"/>
          <p:cNvPicPr>
            <a:picLocks noChangeAspect="1" noChangeArrowheads="1"/>
          </p:cNvPicPr>
          <p:nvPr/>
        </p:nvPicPr>
        <p:blipFill>
          <a:blip r:embed="rId5"/>
          <a:srcRect/>
          <a:stretch>
            <a:fillRect/>
          </a:stretch>
        </p:blipFill>
        <p:spPr bwMode="auto">
          <a:xfrm rot="657378">
            <a:off x="6873461" y="4613575"/>
            <a:ext cx="457200" cy="206375"/>
          </a:xfrm>
          <a:prstGeom prst="rect">
            <a:avLst/>
          </a:prstGeom>
          <a:noFill/>
          <a:ln w="9525">
            <a:noFill/>
            <a:miter lim="800000"/>
            <a:headEnd/>
            <a:tailEnd/>
          </a:ln>
          <a:effectLst/>
        </p:spPr>
      </p:pic>
      <p:sp>
        <p:nvSpPr>
          <p:cNvPr id="47" name="46 - Ορθογώνιο"/>
          <p:cNvSpPr/>
          <p:nvPr/>
        </p:nvSpPr>
        <p:spPr>
          <a:xfrm>
            <a:off x="1785918" y="5357826"/>
            <a:ext cx="2643206" cy="646331"/>
          </a:xfrm>
          <a:prstGeom prst="rect">
            <a:avLst/>
          </a:prstGeom>
        </p:spPr>
        <p:txBody>
          <a:bodyPr wrap="square">
            <a:spAutoFit/>
          </a:bodyPr>
          <a:lstStyle/>
          <a:p>
            <a:r>
              <a:rPr lang="el-GR" dirty="0" smtClean="0"/>
              <a:t>ελεύθερα </a:t>
            </a:r>
            <a:r>
              <a:rPr lang="el-GR" dirty="0" err="1" smtClean="0"/>
              <a:t>δεοξυριβονουκλεοτίδια</a:t>
            </a:r>
            <a:r>
              <a:rPr lang="el-GR" dirty="0" smtClean="0"/>
              <a:t> </a:t>
            </a:r>
            <a:endParaRPr lang="el-GR" dirty="0"/>
          </a:p>
        </p:txBody>
      </p:sp>
      <p:cxnSp>
        <p:nvCxnSpPr>
          <p:cNvPr id="48" name="47 - Ευθύγραμμο βέλος σύνδεσης"/>
          <p:cNvCxnSpPr>
            <a:endCxn id="45" idx="2"/>
          </p:cNvCxnSpPr>
          <p:nvPr/>
        </p:nvCxnSpPr>
        <p:spPr>
          <a:xfrm flipV="1">
            <a:off x="3929058" y="5148647"/>
            <a:ext cx="815795" cy="423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 Ευθύγραμμο βέλος σύνδεσης"/>
          <p:cNvCxnSpPr>
            <a:endCxn id="41" idx="2"/>
          </p:cNvCxnSpPr>
          <p:nvPr/>
        </p:nvCxnSpPr>
        <p:spPr>
          <a:xfrm rot="5400000" flipH="1" flipV="1">
            <a:off x="3352698" y="3890968"/>
            <a:ext cx="1757466" cy="1604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0" name="Picture 4"/>
          <p:cNvPicPr>
            <a:picLocks noChangeAspect="1" noChangeArrowheads="1"/>
          </p:cNvPicPr>
          <p:nvPr/>
        </p:nvPicPr>
        <p:blipFill>
          <a:blip r:embed="rId4"/>
          <a:srcRect/>
          <a:stretch>
            <a:fillRect/>
          </a:stretch>
        </p:blipFill>
        <p:spPr bwMode="auto">
          <a:xfrm rot="8766570">
            <a:off x="8166549" y="2624958"/>
            <a:ext cx="520132" cy="239713"/>
          </a:xfrm>
          <a:prstGeom prst="rect">
            <a:avLst/>
          </a:prstGeom>
          <a:noFill/>
          <a:ln w="9525">
            <a:noFill/>
            <a:miter lim="800000"/>
            <a:headEnd/>
            <a:tailEnd/>
          </a:ln>
          <a:effectLst/>
        </p:spPr>
      </p:pic>
      <p:pic>
        <p:nvPicPr>
          <p:cNvPr id="51" name="Picture 4"/>
          <p:cNvPicPr>
            <a:picLocks noChangeAspect="1" noChangeArrowheads="1"/>
          </p:cNvPicPr>
          <p:nvPr/>
        </p:nvPicPr>
        <p:blipFill>
          <a:blip r:embed="rId4"/>
          <a:srcRect/>
          <a:stretch>
            <a:fillRect/>
          </a:stretch>
        </p:blipFill>
        <p:spPr bwMode="auto">
          <a:xfrm rot="8766570">
            <a:off x="8309425" y="6125420"/>
            <a:ext cx="520132" cy="239713"/>
          </a:xfrm>
          <a:prstGeom prst="rect">
            <a:avLst/>
          </a:prstGeom>
          <a:noFill/>
          <a:ln w="9525">
            <a:noFill/>
            <a:miter lim="800000"/>
            <a:headEnd/>
            <a:tailEnd/>
          </a:ln>
          <a:effectLst/>
        </p:spPr>
      </p:pic>
      <p:pic>
        <p:nvPicPr>
          <p:cNvPr id="52" name="Picture 4"/>
          <p:cNvPicPr>
            <a:picLocks noChangeAspect="1" noChangeArrowheads="1"/>
          </p:cNvPicPr>
          <p:nvPr/>
        </p:nvPicPr>
        <p:blipFill>
          <a:blip r:embed="rId4"/>
          <a:srcRect/>
          <a:stretch>
            <a:fillRect/>
          </a:stretch>
        </p:blipFill>
        <p:spPr bwMode="auto">
          <a:xfrm rot="8766570">
            <a:off x="5951971" y="5696793"/>
            <a:ext cx="520132" cy="239713"/>
          </a:xfrm>
          <a:prstGeom prst="rect">
            <a:avLst/>
          </a:prstGeom>
          <a:noFill/>
          <a:ln w="9525">
            <a:noFill/>
            <a:miter lim="800000"/>
            <a:headEnd/>
            <a:tailEnd/>
          </a:ln>
          <a:effectLst/>
        </p:spPr>
      </p:pic>
      <p:pic>
        <p:nvPicPr>
          <p:cNvPr id="53" name="Picture 2"/>
          <p:cNvPicPr>
            <a:picLocks noChangeAspect="1" noChangeArrowheads="1"/>
          </p:cNvPicPr>
          <p:nvPr/>
        </p:nvPicPr>
        <p:blipFill>
          <a:blip r:embed="rId3"/>
          <a:srcRect/>
          <a:stretch>
            <a:fillRect/>
          </a:stretch>
        </p:blipFill>
        <p:spPr bwMode="auto">
          <a:xfrm rot="15428644">
            <a:off x="5117166" y="4507664"/>
            <a:ext cx="366221" cy="189255"/>
          </a:xfrm>
          <a:prstGeom prst="rect">
            <a:avLst/>
          </a:prstGeom>
          <a:noFill/>
          <a:ln w="9525">
            <a:noFill/>
            <a:miter lim="800000"/>
            <a:headEnd/>
            <a:tailEnd/>
          </a:ln>
          <a:effectLst/>
        </p:spPr>
      </p:pic>
      <p:pic>
        <p:nvPicPr>
          <p:cNvPr id="54" name="Picture 2"/>
          <p:cNvPicPr>
            <a:picLocks noChangeAspect="1" noChangeArrowheads="1"/>
          </p:cNvPicPr>
          <p:nvPr/>
        </p:nvPicPr>
        <p:blipFill>
          <a:blip r:embed="rId3"/>
          <a:srcRect/>
          <a:stretch>
            <a:fillRect/>
          </a:stretch>
        </p:blipFill>
        <p:spPr bwMode="auto">
          <a:xfrm rot="15428644">
            <a:off x="6640375" y="2927599"/>
            <a:ext cx="335465" cy="344444"/>
          </a:xfrm>
          <a:prstGeom prst="rect">
            <a:avLst/>
          </a:prstGeom>
          <a:noFill/>
          <a:ln w="9525">
            <a:noFill/>
            <a:miter lim="800000"/>
            <a:headEnd/>
            <a:tailEnd/>
          </a:ln>
          <a:effectLst/>
        </p:spPr>
      </p:pic>
      <p:pic>
        <p:nvPicPr>
          <p:cNvPr id="55" name="Picture 2"/>
          <p:cNvPicPr>
            <a:picLocks noChangeAspect="1" noChangeArrowheads="1"/>
          </p:cNvPicPr>
          <p:nvPr/>
        </p:nvPicPr>
        <p:blipFill>
          <a:blip r:embed="rId3"/>
          <a:srcRect/>
          <a:stretch>
            <a:fillRect/>
          </a:stretch>
        </p:blipFill>
        <p:spPr bwMode="auto">
          <a:xfrm rot="15428644">
            <a:off x="5507397" y="6207774"/>
            <a:ext cx="473075" cy="244475"/>
          </a:xfrm>
          <a:prstGeom prst="rect">
            <a:avLst/>
          </a:prstGeom>
          <a:noFill/>
          <a:ln w="9525">
            <a:noFill/>
            <a:miter lim="800000"/>
            <a:headEnd/>
            <a:tailEnd/>
          </a:ln>
          <a:effectLst/>
        </p:spPr>
      </p:pic>
      <p:pic>
        <p:nvPicPr>
          <p:cNvPr id="56" name="Picture 2"/>
          <p:cNvPicPr>
            <a:picLocks noChangeAspect="1" noChangeArrowheads="1"/>
          </p:cNvPicPr>
          <p:nvPr/>
        </p:nvPicPr>
        <p:blipFill>
          <a:blip r:embed="rId3"/>
          <a:srcRect/>
          <a:stretch>
            <a:fillRect/>
          </a:stretch>
        </p:blipFill>
        <p:spPr bwMode="auto">
          <a:xfrm rot="15428644">
            <a:off x="8079167" y="3421693"/>
            <a:ext cx="473075" cy="244475"/>
          </a:xfrm>
          <a:prstGeom prst="rect">
            <a:avLst/>
          </a:prstGeom>
          <a:noFill/>
          <a:ln w="9525">
            <a:noFill/>
            <a:miter lim="800000"/>
            <a:headEnd/>
            <a:tailEnd/>
          </a:ln>
          <a:effectLst/>
        </p:spPr>
      </p:pic>
      <p:cxnSp>
        <p:nvCxnSpPr>
          <p:cNvPr id="57" name="56 - Ευθύγραμμο βέλος σύνδεσης"/>
          <p:cNvCxnSpPr/>
          <p:nvPr/>
        </p:nvCxnSpPr>
        <p:spPr>
          <a:xfrm rot="10800000">
            <a:off x="7072330" y="1428736"/>
            <a:ext cx="214314" cy="7302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57 - Ευθύγραμμο βέλος σύνδεσης"/>
          <p:cNvCxnSpPr/>
          <p:nvPr/>
        </p:nvCxnSpPr>
        <p:spPr>
          <a:xfrm rot="16200000" flipH="1">
            <a:off x="5481597" y="1376396"/>
            <a:ext cx="1500198" cy="11762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p:nvPr/>
        </p:nvCxnSpPr>
        <p:spPr>
          <a:xfrm rot="16200000" flipH="1">
            <a:off x="5695911" y="1376396"/>
            <a:ext cx="1857388" cy="12476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59 - Ευθύγραμμο βέλος σύνδεσης"/>
          <p:cNvCxnSpPr/>
          <p:nvPr/>
        </p:nvCxnSpPr>
        <p:spPr>
          <a:xfrm rot="16200000" flipH="1">
            <a:off x="4588623" y="1912183"/>
            <a:ext cx="2214576" cy="961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60 - Ορθογώνιο"/>
          <p:cNvSpPr/>
          <p:nvPr/>
        </p:nvSpPr>
        <p:spPr>
          <a:xfrm>
            <a:off x="4429124" y="857232"/>
            <a:ext cx="2857520" cy="646331"/>
          </a:xfrm>
          <a:prstGeom prst="rect">
            <a:avLst/>
          </a:prstGeom>
        </p:spPr>
        <p:txBody>
          <a:bodyPr wrap="square">
            <a:spAutoFit/>
          </a:bodyPr>
          <a:lstStyle/>
          <a:p>
            <a:r>
              <a:rPr lang="el-GR" sz="1200" dirty="0" err="1" smtClean="0"/>
              <a:t>Δεοξυριβονουκλεοτίδια</a:t>
            </a:r>
            <a:r>
              <a:rPr lang="el-GR" sz="1200" dirty="0" smtClean="0"/>
              <a:t> που ανήκουν στην αλυσίδα </a:t>
            </a:r>
            <a:r>
              <a:rPr lang="en-US" sz="1200" dirty="0" smtClean="0"/>
              <a:t>DNA</a:t>
            </a:r>
          </a:p>
          <a:p>
            <a:endParaRPr lang="el-GR" sz="1200" dirty="0"/>
          </a:p>
        </p:txBody>
      </p:sp>
      <p:sp>
        <p:nvSpPr>
          <p:cNvPr id="62" name="61 - TextBox"/>
          <p:cNvSpPr txBox="1"/>
          <p:nvPr/>
        </p:nvSpPr>
        <p:spPr>
          <a:xfrm rot="17302297">
            <a:off x="6305503" y="2694467"/>
            <a:ext cx="285752" cy="246221"/>
          </a:xfrm>
          <a:prstGeom prst="rect">
            <a:avLst/>
          </a:prstGeom>
          <a:noFill/>
        </p:spPr>
        <p:txBody>
          <a:bodyPr wrap="square" rtlCol="0">
            <a:spAutoFit/>
          </a:bodyPr>
          <a:lstStyle/>
          <a:p>
            <a:r>
              <a:rPr lang="el-GR" sz="1000" b="1" dirty="0" smtClean="0"/>
              <a:t>Τ</a:t>
            </a:r>
            <a:endParaRPr lang="el-GR" sz="1000" b="1" dirty="0"/>
          </a:p>
        </p:txBody>
      </p:sp>
      <p:sp>
        <p:nvSpPr>
          <p:cNvPr id="63" name="62 - TextBox"/>
          <p:cNvSpPr txBox="1"/>
          <p:nvPr/>
        </p:nvSpPr>
        <p:spPr>
          <a:xfrm rot="17690254">
            <a:off x="5886745" y="3844452"/>
            <a:ext cx="285752" cy="246221"/>
          </a:xfrm>
          <a:prstGeom prst="rect">
            <a:avLst/>
          </a:prstGeom>
          <a:noFill/>
        </p:spPr>
        <p:txBody>
          <a:bodyPr wrap="square" rtlCol="0">
            <a:spAutoFit/>
          </a:bodyPr>
          <a:lstStyle/>
          <a:p>
            <a:r>
              <a:rPr lang="en-US" sz="1000" b="1" dirty="0" smtClean="0"/>
              <a:t>G</a:t>
            </a:r>
            <a:endParaRPr lang="el-GR" sz="1000" b="1" dirty="0"/>
          </a:p>
        </p:txBody>
      </p:sp>
      <p:sp>
        <p:nvSpPr>
          <p:cNvPr id="64" name="63 - TextBox"/>
          <p:cNvSpPr txBox="1"/>
          <p:nvPr/>
        </p:nvSpPr>
        <p:spPr>
          <a:xfrm rot="17302297">
            <a:off x="6162628" y="2917179"/>
            <a:ext cx="285752" cy="246221"/>
          </a:xfrm>
          <a:prstGeom prst="rect">
            <a:avLst/>
          </a:prstGeom>
          <a:noFill/>
        </p:spPr>
        <p:txBody>
          <a:bodyPr wrap="square" rtlCol="0">
            <a:spAutoFit/>
          </a:bodyPr>
          <a:lstStyle/>
          <a:p>
            <a:r>
              <a:rPr lang="el-GR" sz="1000" b="1" dirty="0" smtClean="0"/>
              <a:t>Τ</a:t>
            </a:r>
            <a:endParaRPr lang="el-GR" sz="1000" b="1" dirty="0"/>
          </a:p>
        </p:txBody>
      </p:sp>
      <p:sp>
        <p:nvSpPr>
          <p:cNvPr id="65" name="64 - TextBox"/>
          <p:cNvSpPr txBox="1"/>
          <p:nvPr/>
        </p:nvSpPr>
        <p:spPr>
          <a:xfrm rot="3239233">
            <a:off x="8436270" y="6045019"/>
            <a:ext cx="285752" cy="338554"/>
          </a:xfrm>
          <a:prstGeom prst="rect">
            <a:avLst/>
          </a:prstGeom>
          <a:noFill/>
        </p:spPr>
        <p:txBody>
          <a:bodyPr wrap="square" rtlCol="0">
            <a:spAutoFit/>
          </a:bodyPr>
          <a:lstStyle/>
          <a:p>
            <a:r>
              <a:rPr lang="el-GR" sz="1600" b="1" dirty="0" smtClean="0"/>
              <a:t>Τ</a:t>
            </a:r>
            <a:endParaRPr lang="el-GR" sz="1600" b="1" dirty="0"/>
          </a:p>
        </p:txBody>
      </p:sp>
      <p:sp>
        <p:nvSpPr>
          <p:cNvPr id="66" name="65 - TextBox"/>
          <p:cNvSpPr txBox="1"/>
          <p:nvPr/>
        </p:nvSpPr>
        <p:spPr>
          <a:xfrm rot="3239233">
            <a:off x="8423034" y="3901879"/>
            <a:ext cx="285752" cy="338554"/>
          </a:xfrm>
          <a:prstGeom prst="rect">
            <a:avLst/>
          </a:prstGeom>
          <a:noFill/>
        </p:spPr>
        <p:txBody>
          <a:bodyPr wrap="square" rtlCol="0">
            <a:spAutoFit/>
          </a:bodyPr>
          <a:lstStyle/>
          <a:p>
            <a:r>
              <a:rPr lang="el-GR" sz="1600" b="1" dirty="0" smtClean="0"/>
              <a:t>Τ</a:t>
            </a:r>
            <a:endParaRPr lang="el-GR" sz="1600" b="1" dirty="0"/>
          </a:p>
        </p:txBody>
      </p:sp>
      <p:sp>
        <p:nvSpPr>
          <p:cNvPr id="67" name="66 - TextBox"/>
          <p:cNvSpPr txBox="1"/>
          <p:nvPr/>
        </p:nvSpPr>
        <p:spPr>
          <a:xfrm rot="3239233">
            <a:off x="8280158" y="2615995"/>
            <a:ext cx="285752" cy="338554"/>
          </a:xfrm>
          <a:prstGeom prst="rect">
            <a:avLst/>
          </a:prstGeom>
          <a:noFill/>
        </p:spPr>
        <p:txBody>
          <a:bodyPr wrap="square" rtlCol="0">
            <a:spAutoFit/>
          </a:bodyPr>
          <a:lstStyle/>
          <a:p>
            <a:r>
              <a:rPr lang="el-GR" sz="1600" b="1" dirty="0" smtClean="0"/>
              <a:t>Τ</a:t>
            </a:r>
            <a:endParaRPr lang="el-GR" sz="1600" b="1" dirty="0"/>
          </a:p>
        </p:txBody>
      </p:sp>
      <p:sp>
        <p:nvSpPr>
          <p:cNvPr id="68" name="67 - TextBox"/>
          <p:cNvSpPr txBox="1"/>
          <p:nvPr/>
        </p:nvSpPr>
        <p:spPr>
          <a:xfrm rot="3239233">
            <a:off x="6007378" y="5687829"/>
            <a:ext cx="285752" cy="338554"/>
          </a:xfrm>
          <a:prstGeom prst="rect">
            <a:avLst/>
          </a:prstGeom>
          <a:noFill/>
        </p:spPr>
        <p:txBody>
          <a:bodyPr wrap="square" rtlCol="0">
            <a:spAutoFit/>
          </a:bodyPr>
          <a:lstStyle/>
          <a:p>
            <a:r>
              <a:rPr lang="el-GR" sz="1600" b="1" dirty="0" smtClean="0"/>
              <a:t>Τ</a:t>
            </a:r>
            <a:endParaRPr lang="el-GR" sz="1600" b="1" dirty="0"/>
          </a:p>
        </p:txBody>
      </p:sp>
      <p:sp>
        <p:nvSpPr>
          <p:cNvPr id="69" name="68 - TextBox"/>
          <p:cNvSpPr txBox="1"/>
          <p:nvPr/>
        </p:nvSpPr>
        <p:spPr>
          <a:xfrm rot="17302297">
            <a:off x="5662562" y="3908914"/>
            <a:ext cx="285752" cy="246221"/>
          </a:xfrm>
          <a:prstGeom prst="rect">
            <a:avLst/>
          </a:prstGeom>
          <a:noFill/>
        </p:spPr>
        <p:txBody>
          <a:bodyPr wrap="square" rtlCol="0">
            <a:spAutoFit/>
          </a:bodyPr>
          <a:lstStyle/>
          <a:p>
            <a:r>
              <a:rPr lang="el-GR" sz="1000" b="1" dirty="0" smtClean="0"/>
              <a:t>Τ</a:t>
            </a:r>
            <a:endParaRPr lang="el-GR" sz="1000" b="1" dirty="0"/>
          </a:p>
        </p:txBody>
      </p:sp>
      <p:sp>
        <p:nvSpPr>
          <p:cNvPr id="70" name="69 - TextBox"/>
          <p:cNvSpPr txBox="1"/>
          <p:nvPr/>
        </p:nvSpPr>
        <p:spPr>
          <a:xfrm rot="17302297">
            <a:off x="5662562" y="4837608"/>
            <a:ext cx="285752" cy="246221"/>
          </a:xfrm>
          <a:prstGeom prst="rect">
            <a:avLst/>
          </a:prstGeom>
          <a:noFill/>
        </p:spPr>
        <p:txBody>
          <a:bodyPr wrap="square" rtlCol="0">
            <a:spAutoFit/>
          </a:bodyPr>
          <a:lstStyle/>
          <a:p>
            <a:r>
              <a:rPr lang="el-GR" sz="1000" b="1" dirty="0" smtClean="0"/>
              <a:t>Τ</a:t>
            </a:r>
            <a:endParaRPr lang="el-GR" sz="1000" b="1" dirty="0"/>
          </a:p>
        </p:txBody>
      </p:sp>
      <p:sp>
        <p:nvSpPr>
          <p:cNvPr id="71" name="70 - TextBox"/>
          <p:cNvSpPr txBox="1"/>
          <p:nvPr/>
        </p:nvSpPr>
        <p:spPr>
          <a:xfrm rot="17302297">
            <a:off x="6877008" y="1988485"/>
            <a:ext cx="285752" cy="246221"/>
          </a:xfrm>
          <a:prstGeom prst="rect">
            <a:avLst/>
          </a:prstGeom>
          <a:noFill/>
        </p:spPr>
        <p:txBody>
          <a:bodyPr wrap="square" rtlCol="0">
            <a:spAutoFit/>
          </a:bodyPr>
          <a:lstStyle/>
          <a:p>
            <a:r>
              <a:rPr lang="el-GR" sz="1000" b="1" dirty="0" smtClean="0"/>
              <a:t>Τ</a:t>
            </a:r>
            <a:endParaRPr lang="el-GR" sz="1000" b="1" dirty="0"/>
          </a:p>
        </p:txBody>
      </p:sp>
      <p:sp>
        <p:nvSpPr>
          <p:cNvPr id="72" name="71 - TextBox"/>
          <p:cNvSpPr txBox="1"/>
          <p:nvPr/>
        </p:nvSpPr>
        <p:spPr>
          <a:xfrm rot="17302297">
            <a:off x="7234198" y="1622898"/>
            <a:ext cx="285752" cy="246221"/>
          </a:xfrm>
          <a:prstGeom prst="rect">
            <a:avLst/>
          </a:prstGeom>
          <a:noFill/>
        </p:spPr>
        <p:txBody>
          <a:bodyPr wrap="square" rtlCol="0">
            <a:spAutoFit/>
          </a:bodyPr>
          <a:lstStyle/>
          <a:p>
            <a:r>
              <a:rPr lang="el-GR" sz="1000" b="1" dirty="0" smtClean="0"/>
              <a:t>Τ</a:t>
            </a:r>
            <a:endParaRPr lang="el-GR" sz="1000" b="1" dirty="0"/>
          </a:p>
        </p:txBody>
      </p:sp>
      <p:sp>
        <p:nvSpPr>
          <p:cNvPr id="73" name="72 - TextBox"/>
          <p:cNvSpPr txBox="1"/>
          <p:nvPr/>
        </p:nvSpPr>
        <p:spPr>
          <a:xfrm rot="15570914">
            <a:off x="7068151" y="3571624"/>
            <a:ext cx="285752" cy="246221"/>
          </a:xfrm>
          <a:prstGeom prst="rect">
            <a:avLst/>
          </a:prstGeom>
          <a:noFill/>
        </p:spPr>
        <p:txBody>
          <a:bodyPr wrap="square" rtlCol="0">
            <a:spAutoFit/>
          </a:bodyPr>
          <a:lstStyle/>
          <a:p>
            <a:r>
              <a:rPr lang="el-GR" sz="1000" b="1" dirty="0" smtClean="0"/>
              <a:t>Τ</a:t>
            </a:r>
            <a:endParaRPr lang="el-GR" sz="1000" b="1" dirty="0"/>
          </a:p>
        </p:txBody>
      </p:sp>
      <p:sp>
        <p:nvSpPr>
          <p:cNvPr id="74" name="73 - TextBox"/>
          <p:cNvSpPr txBox="1"/>
          <p:nvPr/>
        </p:nvSpPr>
        <p:spPr>
          <a:xfrm rot="15570914">
            <a:off x="7362261" y="4540353"/>
            <a:ext cx="285752" cy="246221"/>
          </a:xfrm>
          <a:prstGeom prst="rect">
            <a:avLst/>
          </a:prstGeom>
          <a:noFill/>
        </p:spPr>
        <p:txBody>
          <a:bodyPr wrap="square" rtlCol="0">
            <a:spAutoFit/>
          </a:bodyPr>
          <a:lstStyle/>
          <a:p>
            <a:r>
              <a:rPr lang="el-GR" sz="1000" b="1" dirty="0" smtClean="0"/>
              <a:t>Τ</a:t>
            </a:r>
            <a:endParaRPr lang="el-GR" sz="1000" b="1" dirty="0"/>
          </a:p>
        </p:txBody>
      </p:sp>
      <p:sp>
        <p:nvSpPr>
          <p:cNvPr id="75" name="74 - TextBox"/>
          <p:cNvSpPr txBox="1"/>
          <p:nvPr/>
        </p:nvSpPr>
        <p:spPr>
          <a:xfrm rot="4921689">
            <a:off x="7359222" y="3433072"/>
            <a:ext cx="285752" cy="246221"/>
          </a:xfrm>
          <a:prstGeom prst="rect">
            <a:avLst/>
          </a:prstGeom>
          <a:noFill/>
        </p:spPr>
        <p:txBody>
          <a:bodyPr wrap="square" rtlCol="0">
            <a:spAutoFit/>
          </a:bodyPr>
          <a:lstStyle/>
          <a:p>
            <a:r>
              <a:rPr lang="el-GR" sz="1000" b="1" dirty="0" smtClean="0"/>
              <a:t>Τ</a:t>
            </a:r>
            <a:endParaRPr lang="el-GR" sz="1000" b="1" dirty="0"/>
          </a:p>
        </p:txBody>
      </p:sp>
      <p:sp>
        <p:nvSpPr>
          <p:cNvPr id="76" name="75 - TextBox"/>
          <p:cNvSpPr txBox="1"/>
          <p:nvPr/>
        </p:nvSpPr>
        <p:spPr>
          <a:xfrm rot="4921689">
            <a:off x="7573536" y="3933138"/>
            <a:ext cx="285752" cy="246221"/>
          </a:xfrm>
          <a:prstGeom prst="rect">
            <a:avLst/>
          </a:prstGeom>
          <a:noFill/>
        </p:spPr>
        <p:txBody>
          <a:bodyPr wrap="square" rtlCol="0">
            <a:spAutoFit/>
          </a:bodyPr>
          <a:lstStyle/>
          <a:p>
            <a:r>
              <a:rPr lang="el-GR" sz="1000" b="1" dirty="0" smtClean="0"/>
              <a:t>Τ</a:t>
            </a:r>
            <a:endParaRPr lang="el-GR" sz="1000" b="1" dirty="0"/>
          </a:p>
        </p:txBody>
      </p:sp>
      <p:sp>
        <p:nvSpPr>
          <p:cNvPr id="77" name="76 - TextBox"/>
          <p:cNvSpPr txBox="1"/>
          <p:nvPr/>
        </p:nvSpPr>
        <p:spPr>
          <a:xfrm rot="4921689">
            <a:off x="6999751" y="2821517"/>
            <a:ext cx="285752" cy="246221"/>
          </a:xfrm>
          <a:prstGeom prst="rect">
            <a:avLst/>
          </a:prstGeom>
          <a:noFill/>
        </p:spPr>
        <p:txBody>
          <a:bodyPr wrap="square" rtlCol="0">
            <a:spAutoFit/>
          </a:bodyPr>
          <a:lstStyle/>
          <a:p>
            <a:r>
              <a:rPr lang="el-GR" sz="1000" b="1" dirty="0" smtClean="0"/>
              <a:t>Τ</a:t>
            </a:r>
            <a:endParaRPr lang="el-GR" sz="1000" b="1" dirty="0"/>
          </a:p>
        </p:txBody>
      </p:sp>
      <p:sp>
        <p:nvSpPr>
          <p:cNvPr id="78" name="77 - TextBox"/>
          <p:cNvSpPr txBox="1"/>
          <p:nvPr/>
        </p:nvSpPr>
        <p:spPr>
          <a:xfrm rot="4921689">
            <a:off x="7714132" y="5178970"/>
            <a:ext cx="285752" cy="246221"/>
          </a:xfrm>
          <a:prstGeom prst="rect">
            <a:avLst/>
          </a:prstGeom>
          <a:noFill/>
        </p:spPr>
        <p:txBody>
          <a:bodyPr wrap="square" rtlCol="0">
            <a:spAutoFit/>
          </a:bodyPr>
          <a:lstStyle/>
          <a:p>
            <a:r>
              <a:rPr lang="el-GR" sz="1000" b="1" dirty="0" smtClean="0"/>
              <a:t>Τ</a:t>
            </a:r>
            <a:endParaRPr lang="el-GR" sz="1000" b="1" dirty="0"/>
          </a:p>
        </p:txBody>
      </p:sp>
      <p:sp>
        <p:nvSpPr>
          <p:cNvPr id="79" name="78 - TextBox"/>
          <p:cNvSpPr txBox="1"/>
          <p:nvPr/>
        </p:nvSpPr>
        <p:spPr>
          <a:xfrm rot="6675612">
            <a:off x="5582024" y="5116401"/>
            <a:ext cx="285752" cy="246221"/>
          </a:xfrm>
          <a:prstGeom prst="rect">
            <a:avLst/>
          </a:prstGeom>
          <a:noFill/>
        </p:spPr>
        <p:txBody>
          <a:bodyPr wrap="square" rtlCol="0">
            <a:spAutoFit/>
          </a:bodyPr>
          <a:lstStyle/>
          <a:p>
            <a:r>
              <a:rPr lang="el-GR" sz="1000" b="1" dirty="0" smtClean="0"/>
              <a:t>Τ</a:t>
            </a:r>
            <a:endParaRPr lang="el-GR" sz="1000" b="1" dirty="0"/>
          </a:p>
        </p:txBody>
      </p:sp>
      <p:sp>
        <p:nvSpPr>
          <p:cNvPr id="80" name="79 - TextBox"/>
          <p:cNvSpPr txBox="1"/>
          <p:nvPr/>
        </p:nvSpPr>
        <p:spPr>
          <a:xfrm rot="6675612">
            <a:off x="5834220" y="4483815"/>
            <a:ext cx="285752" cy="246221"/>
          </a:xfrm>
          <a:prstGeom prst="rect">
            <a:avLst/>
          </a:prstGeom>
          <a:noFill/>
        </p:spPr>
        <p:txBody>
          <a:bodyPr wrap="square" rtlCol="0">
            <a:spAutoFit/>
          </a:bodyPr>
          <a:lstStyle/>
          <a:p>
            <a:r>
              <a:rPr lang="el-GR" sz="1000" b="1" dirty="0" smtClean="0"/>
              <a:t>Τ</a:t>
            </a:r>
            <a:endParaRPr lang="el-GR" sz="1000" b="1" dirty="0"/>
          </a:p>
        </p:txBody>
      </p:sp>
      <p:sp>
        <p:nvSpPr>
          <p:cNvPr id="81" name="80 - TextBox"/>
          <p:cNvSpPr txBox="1"/>
          <p:nvPr/>
        </p:nvSpPr>
        <p:spPr>
          <a:xfrm rot="6675612">
            <a:off x="6238738" y="3483683"/>
            <a:ext cx="285752" cy="246221"/>
          </a:xfrm>
          <a:prstGeom prst="rect">
            <a:avLst/>
          </a:prstGeom>
          <a:noFill/>
        </p:spPr>
        <p:txBody>
          <a:bodyPr wrap="square" rtlCol="0">
            <a:spAutoFit/>
          </a:bodyPr>
          <a:lstStyle/>
          <a:p>
            <a:r>
              <a:rPr lang="el-GR" sz="1000" b="1" dirty="0" smtClean="0"/>
              <a:t>Τ</a:t>
            </a:r>
            <a:endParaRPr lang="el-GR" sz="1000" b="1" dirty="0"/>
          </a:p>
        </p:txBody>
      </p:sp>
      <p:sp>
        <p:nvSpPr>
          <p:cNvPr id="82" name="81 - TextBox"/>
          <p:cNvSpPr txBox="1"/>
          <p:nvPr/>
        </p:nvSpPr>
        <p:spPr>
          <a:xfrm rot="17690254">
            <a:off x="5971898" y="3487263"/>
            <a:ext cx="285752" cy="246221"/>
          </a:xfrm>
          <a:prstGeom prst="rect">
            <a:avLst/>
          </a:prstGeom>
          <a:noFill/>
        </p:spPr>
        <p:txBody>
          <a:bodyPr wrap="square" rtlCol="0">
            <a:spAutoFit/>
          </a:bodyPr>
          <a:lstStyle/>
          <a:p>
            <a:r>
              <a:rPr lang="en-US" sz="1000" b="1" dirty="0" smtClean="0"/>
              <a:t>G</a:t>
            </a:r>
            <a:endParaRPr lang="el-GR" sz="1000" b="1" dirty="0"/>
          </a:p>
        </p:txBody>
      </p:sp>
      <p:sp>
        <p:nvSpPr>
          <p:cNvPr id="83" name="82 - TextBox"/>
          <p:cNvSpPr txBox="1"/>
          <p:nvPr/>
        </p:nvSpPr>
        <p:spPr>
          <a:xfrm rot="17690254">
            <a:off x="6257650" y="2838764"/>
            <a:ext cx="285752" cy="246221"/>
          </a:xfrm>
          <a:prstGeom prst="rect">
            <a:avLst/>
          </a:prstGeom>
          <a:noFill/>
        </p:spPr>
        <p:txBody>
          <a:bodyPr wrap="square" rtlCol="0">
            <a:spAutoFit/>
          </a:bodyPr>
          <a:lstStyle/>
          <a:p>
            <a:r>
              <a:rPr lang="en-US" sz="1000" b="1" dirty="0" smtClean="0"/>
              <a:t>G</a:t>
            </a:r>
            <a:endParaRPr lang="el-GR" sz="1000" b="1" dirty="0"/>
          </a:p>
        </p:txBody>
      </p:sp>
      <p:sp>
        <p:nvSpPr>
          <p:cNvPr id="84" name="83 - TextBox"/>
          <p:cNvSpPr txBox="1"/>
          <p:nvPr/>
        </p:nvSpPr>
        <p:spPr>
          <a:xfrm rot="17690254">
            <a:off x="7186344" y="1767194"/>
            <a:ext cx="285752" cy="246221"/>
          </a:xfrm>
          <a:prstGeom prst="rect">
            <a:avLst/>
          </a:prstGeom>
          <a:noFill/>
        </p:spPr>
        <p:txBody>
          <a:bodyPr wrap="square" rtlCol="0">
            <a:spAutoFit/>
          </a:bodyPr>
          <a:lstStyle/>
          <a:p>
            <a:r>
              <a:rPr lang="en-US" sz="1000" b="1" dirty="0" smtClean="0"/>
              <a:t>G</a:t>
            </a:r>
            <a:endParaRPr lang="el-GR" sz="1000" b="1" dirty="0"/>
          </a:p>
        </p:txBody>
      </p:sp>
      <p:sp>
        <p:nvSpPr>
          <p:cNvPr id="85" name="84 - TextBox"/>
          <p:cNvSpPr txBox="1"/>
          <p:nvPr/>
        </p:nvSpPr>
        <p:spPr>
          <a:xfrm rot="17690254">
            <a:off x="6958316" y="2267260"/>
            <a:ext cx="285752" cy="246221"/>
          </a:xfrm>
          <a:prstGeom prst="rect">
            <a:avLst/>
          </a:prstGeom>
          <a:noFill/>
        </p:spPr>
        <p:txBody>
          <a:bodyPr wrap="square" rtlCol="0">
            <a:spAutoFit/>
          </a:bodyPr>
          <a:lstStyle/>
          <a:p>
            <a:r>
              <a:rPr lang="en-US" sz="1000" b="1" dirty="0" smtClean="0"/>
              <a:t>G</a:t>
            </a:r>
            <a:endParaRPr lang="el-GR" sz="1000" b="1" dirty="0"/>
          </a:p>
        </p:txBody>
      </p:sp>
      <p:sp>
        <p:nvSpPr>
          <p:cNvPr id="86" name="85 - TextBox"/>
          <p:cNvSpPr txBox="1"/>
          <p:nvPr/>
        </p:nvSpPr>
        <p:spPr>
          <a:xfrm rot="4921689">
            <a:off x="7071189" y="2933006"/>
            <a:ext cx="285752" cy="246221"/>
          </a:xfrm>
          <a:prstGeom prst="rect">
            <a:avLst/>
          </a:prstGeom>
          <a:noFill/>
        </p:spPr>
        <p:txBody>
          <a:bodyPr wrap="square" rtlCol="0">
            <a:spAutoFit/>
          </a:bodyPr>
          <a:lstStyle/>
          <a:p>
            <a:r>
              <a:rPr lang="en-US" sz="1000" b="1" dirty="0" smtClean="0"/>
              <a:t>G</a:t>
            </a:r>
            <a:endParaRPr lang="el-GR" sz="1000" b="1" dirty="0"/>
          </a:p>
        </p:txBody>
      </p:sp>
      <p:sp>
        <p:nvSpPr>
          <p:cNvPr id="87" name="86 - TextBox"/>
          <p:cNvSpPr txBox="1"/>
          <p:nvPr/>
        </p:nvSpPr>
        <p:spPr>
          <a:xfrm rot="4921689">
            <a:off x="7430660" y="3535897"/>
            <a:ext cx="285752" cy="246221"/>
          </a:xfrm>
          <a:prstGeom prst="rect">
            <a:avLst/>
          </a:prstGeom>
          <a:noFill/>
        </p:spPr>
        <p:txBody>
          <a:bodyPr wrap="square" rtlCol="0">
            <a:spAutoFit/>
          </a:bodyPr>
          <a:lstStyle/>
          <a:p>
            <a:r>
              <a:rPr lang="en-US" sz="1000" b="1" dirty="0" smtClean="0"/>
              <a:t>G</a:t>
            </a:r>
            <a:endParaRPr lang="el-GR" sz="1000" b="1" dirty="0"/>
          </a:p>
        </p:txBody>
      </p:sp>
      <p:sp>
        <p:nvSpPr>
          <p:cNvPr id="88" name="87 - TextBox"/>
          <p:cNvSpPr txBox="1"/>
          <p:nvPr/>
        </p:nvSpPr>
        <p:spPr>
          <a:xfrm rot="4921689">
            <a:off x="7502098" y="3790262"/>
            <a:ext cx="285752" cy="246221"/>
          </a:xfrm>
          <a:prstGeom prst="rect">
            <a:avLst/>
          </a:prstGeom>
          <a:noFill/>
        </p:spPr>
        <p:txBody>
          <a:bodyPr wrap="square" rtlCol="0">
            <a:spAutoFit/>
          </a:bodyPr>
          <a:lstStyle/>
          <a:p>
            <a:r>
              <a:rPr lang="en-US" sz="1000" b="1" dirty="0" smtClean="0"/>
              <a:t>G</a:t>
            </a:r>
            <a:endParaRPr lang="el-GR" sz="1000" b="1" dirty="0"/>
          </a:p>
        </p:txBody>
      </p:sp>
      <p:sp>
        <p:nvSpPr>
          <p:cNvPr id="89" name="88 - TextBox"/>
          <p:cNvSpPr txBox="1"/>
          <p:nvPr/>
        </p:nvSpPr>
        <p:spPr>
          <a:xfrm rot="4921689">
            <a:off x="7714132" y="4607467"/>
            <a:ext cx="285752" cy="246221"/>
          </a:xfrm>
          <a:prstGeom prst="rect">
            <a:avLst/>
          </a:prstGeom>
          <a:noFill/>
        </p:spPr>
        <p:txBody>
          <a:bodyPr wrap="square" rtlCol="0">
            <a:spAutoFit/>
          </a:bodyPr>
          <a:lstStyle/>
          <a:p>
            <a:r>
              <a:rPr lang="en-US" sz="1000" b="1" dirty="0" smtClean="0"/>
              <a:t>G</a:t>
            </a:r>
            <a:endParaRPr lang="el-GR" sz="1000" b="1" dirty="0"/>
          </a:p>
        </p:txBody>
      </p:sp>
      <p:sp>
        <p:nvSpPr>
          <p:cNvPr id="90" name="89 - TextBox"/>
          <p:cNvSpPr txBox="1"/>
          <p:nvPr/>
        </p:nvSpPr>
        <p:spPr>
          <a:xfrm rot="4921689">
            <a:off x="7785570" y="5036095"/>
            <a:ext cx="285752" cy="246221"/>
          </a:xfrm>
          <a:prstGeom prst="rect">
            <a:avLst/>
          </a:prstGeom>
          <a:noFill/>
        </p:spPr>
        <p:txBody>
          <a:bodyPr wrap="square" rtlCol="0">
            <a:spAutoFit/>
          </a:bodyPr>
          <a:lstStyle/>
          <a:p>
            <a:r>
              <a:rPr lang="en-US" sz="1000" b="1" dirty="0" smtClean="0"/>
              <a:t>G</a:t>
            </a:r>
            <a:endParaRPr lang="el-GR" sz="1000" b="1" dirty="0"/>
          </a:p>
        </p:txBody>
      </p:sp>
      <p:sp>
        <p:nvSpPr>
          <p:cNvPr id="91" name="90 - TextBox"/>
          <p:cNvSpPr txBox="1"/>
          <p:nvPr/>
        </p:nvSpPr>
        <p:spPr>
          <a:xfrm rot="15570914">
            <a:off x="7219384" y="4071690"/>
            <a:ext cx="285752" cy="246221"/>
          </a:xfrm>
          <a:prstGeom prst="rect">
            <a:avLst/>
          </a:prstGeom>
          <a:noFill/>
        </p:spPr>
        <p:txBody>
          <a:bodyPr wrap="square" rtlCol="0">
            <a:spAutoFit/>
          </a:bodyPr>
          <a:lstStyle/>
          <a:p>
            <a:r>
              <a:rPr lang="en-US" sz="1000" b="1" dirty="0" smtClean="0"/>
              <a:t>G</a:t>
            </a:r>
            <a:endParaRPr lang="el-GR" sz="1000" b="1" dirty="0"/>
          </a:p>
        </p:txBody>
      </p:sp>
      <p:sp>
        <p:nvSpPr>
          <p:cNvPr id="92" name="91 - TextBox"/>
          <p:cNvSpPr txBox="1"/>
          <p:nvPr/>
        </p:nvSpPr>
        <p:spPr>
          <a:xfrm rot="6545890">
            <a:off x="5713868" y="5036095"/>
            <a:ext cx="285752" cy="246221"/>
          </a:xfrm>
          <a:prstGeom prst="rect">
            <a:avLst/>
          </a:prstGeom>
          <a:noFill/>
        </p:spPr>
        <p:txBody>
          <a:bodyPr wrap="square" rtlCol="0">
            <a:spAutoFit/>
          </a:bodyPr>
          <a:lstStyle/>
          <a:p>
            <a:r>
              <a:rPr lang="en-US" sz="1000" b="1" dirty="0" smtClean="0"/>
              <a:t>G</a:t>
            </a:r>
            <a:endParaRPr lang="el-GR" sz="1000" b="1" dirty="0"/>
          </a:p>
        </p:txBody>
      </p:sp>
      <p:sp>
        <p:nvSpPr>
          <p:cNvPr id="93" name="92 - TextBox"/>
          <p:cNvSpPr txBox="1"/>
          <p:nvPr/>
        </p:nvSpPr>
        <p:spPr>
          <a:xfrm rot="6545890">
            <a:off x="5866268" y="4624190"/>
            <a:ext cx="285752" cy="246221"/>
          </a:xfrm>
          <a:prstGeom prst="rect">
            <a:avLst/>
          </a:prstGeom>
          <a:noFill/>
        </p:spPr>
        <p:txBody>
          <a:bodyPr wrap="square" rtlCol="0">
            <a:spAutoFit/>
          </a:bodyPr>
          <a:lstStyle/>
          <a:p>
            <a:r>
              <a:rPr lang="en-US" sz="1000" b="1" dirty="0" smtClean="0"/>
              <a:t>G</a:t>
            </a:r>
            <a:endParaRPr lang="el-GR" sz="1000" b="1" dirty="0"/>
          </a:p>
        </p:txBody>
      </p:sp>
      <p:sp>
        <p:nvSpPr>
          <p:cNvPr id="94" name="93 - TextBox"/>
          <p:cNvSpPr txBox="1"/>
          <p:nvPr/>
        </p:nvSpPr>
        <p:spPr>
          <a:xfrm rot="20075508">
            <a:off x="6416761" y="4902689"/>
            <a:ext cx="285752" cy="338554"/>
          </a:xfrm>
          <a:prstGeom prst="rect">
            <a:avLst/>
          </a:prstGeom>
          <a:noFill/>
        </p:spPr>
        <p:txBody>
          <a:bodyPr wrap="square" rtlCol="0">
            <a:spAutoFit/>
          </a:bodyPr>
          <a:lstStyle/>
          <a:p>
            <a:r>
              <a:rPr lang="en-US" sz="1600" b="1" dirty="0" smtClean="0"/>
              <a:t>G</a:t>
            </a:r>
            <a:endParaRPr lang="el-GR" sz="1600" b="1" dirty="0"/>
          </a:p>
        </p:txBody>
      </p:sp>
      <p:sp>
        <p:nvSpPr>
          <p:cNvPr id="95" name="94 - TextBox"/>
          <p:cNvSpPr txBox="1"/>
          <p:nvPr/>
        </p:nvSpPr>
        <p:spPr>
          <a:xfrm rot="20075508">
            <a:off x="4988001" y="3616806"/>
            <a:ext cx="285752" cy="338554"/>
          </a:xfrm>
          <a:prstGeom prst="rect">
            <a:avLst/>
          </a:prstGeom>
          <a:noFill/>
        </p:spPr>
        <p:txBody>
          <a:bodyPr wrap="square" rtlCol="0">
            <a:spAutoFit/>
          </a:bodyPr>
          <a:lstStyle/>
          <a:p>
            <a:r>
              <a:rPr lang="en-US" sz="1600" b="1" dirty="0" smtClean="0"/>
              <a:t>G</a:t>
            </a:r>
            <a:endParaRPr lang="el-GR" sz="1600" b="1" dirty="0"/>
          </a:p>
        </p:txBody>
      </p:sp>
      <p:sp>
        <p:nvSpPr>
          <p:cNvPr id="96" name="95 - TextBox"/>
          <p:cNvSpPr txBox="1"/>
          <p:nvPr/>
        </p:nvSpPr>
        <p:spPr>
          <a:xfrm rot="1978434">
            <a:off x="8559900" y="5045565"/>
            <a:ext cx="285752" cy="338554"/>
          </a:xfrm>
          <a:prstGeom prst="rect">
            <a:avLst/>
          </a:prstGeom>
          <a:noFill/>
        </p:spPr>
        <p:txBody>
          <a:bodyPr wrap="square" rtlCol="0">
            <a:spAutoFit/>
          </a:bodyPr>
          <a:lstStyle/>
          <a:p>
            <a:r>
              <a:rPr lang="en-US" sz="1600" b="1" dirty="0" smtClean="0"/>
              <a:t>G</a:t>
            </a:r>
            <a:endParaRPr lang="el-GR" sz="1600" b="1" dirty="0"/>
          </a:p>
        </p:txBody>
      </p:sp>
      <p:sp>
        <p:nvSpPr>
          <p:cNvPr id="97" name="96 - TextBox"/>
          <p:cNvSpPr txBox="1"/>
          <p:nvPr/>
        </p:nvSpPr>
        <p:spPr>
          <a:xfrm rot="17690254">
            <a:off x="6386812" y="2630007"/>
            <a:ext cx="285752" cy="246221"/>
          </a:xfrm>
          <a:prstGeom prst="rect">
            <a:avLst/>
          </a:prstGeom>
          <a:noFill/>
        </p:spPr>
        <p:txBody>
          <a:bodyPr wrap="square" rtlCol="0">
            <a:spAutoFit/>
          </a:bodyPr>
          <a:lstStyle/>
          <a:p>
            <a:r>
              <a:rPr lang="en-US" sz="1000" b="1" dirty="0" smtClean="0"/>
              <a:t>C</a:t>
            </a:r>
            <a:endParaRPr lang="el-GR" sz="1000" b="1" dirty="0"/>
          </a:p>
        </p:txBody>
      </p:sp>
      <p:sp>
        <p:nvSpPr>
          <p:cNvPr id="98" name="97 - TextBox"/>
          <p:cNvSpPr txBox="1"/>
          <p:nvPr/>
        </p:nvSpPr>
        <p:spPr>
          <a:xfrm rot="17690254">
            <a:off x="5458118" y="4916023"/>
            <a:ext cx="285752" cy="246221"/>
          </a:xfrm>
          <a:prstGeom prst="rect">
            <a:avLst/>
          </a:prstGeom>
          <a:noFill/>
        </p:spPr>
        <p:txBody>
          <a:bodyPr wrap="square" rtlCol="0">
            <a:spAutoFit/>
          </a:bodyPr>
          <a:lstStyle/>
          <a:p>
            <a:r>
              <a:rPr lang="en-US" sz="1000" b="1" dirty="0" smtClean="0"/>
              <a:t>C</a:t>
            </a:r>
            <a:endParaRPr lang="el-GR" sz="1000" b="1" dirty="0"/>
          </a:p>
        </p:txBody>
      </p:sp>
      <p:sp>
        <p:nvSpPr>
          <p:cNvPr id="99" name="98 - TextBox"/>
          <p:cNvSpPr txBox="1"/>
          <p:nvPr/>
        </p:nvSpPr>
        <p:spPr>
          <a:xfrm rot="16552070">
            <a:off x="7506761" y="5103677"/>
            <a:ext cx="285752" cy="246221"/>
          </a:xfrm>
          <a:prstGeom prst="rect">
            <a:avLst/>
          </a:prstGeom>
          <a:noFill/>
        </p:spPr>
        <p:txBody>
          <a:bodyPr wrap="square" rtlCol="0">
            <a:spAutoFit/>
          </a:bodyPr>
          <a:lstStyle/>
          <a:p>
            <a:r>
              <a:rPr lang="en-US" sz="1000" b="1" dirty="0" smtClean="0"/>
              <a:t>C</a:t>
            </a:r>
            <a:endParaRPr lang="el-GR" sz="1000" b="1" dirty="0"/>
          </a:p>
        </p:txBody>
      </p:sp>
      <p:sp>
        <p:nvSpPr>
          <p:cNvPr id="100" name="99 - TextBox"/>
          <p:cNvSpPr txBox="1"/>
          <p:nvPr/>
        </p:nvSpPr>
        <p:spPr>
          <a:xfrm rot="16552070">
            <a:off x="7209403" y="3817793"/>
            <a:ext cx="285752" cy="246221"/>
          </a:xfrm>
          <a:prstGeom prst="rect">
            <a:avLst/>
          </a:prstGeom>
          <a:noFill/>
        </p:spPr>
        <p:txBody>
          <a:bodyPr wrap="square" rtlCol="0">
            <a:spAutoFit/>
          </a:bodyPr>
          <a:lstStyle/>
          <a:p>
            <a:r>
              <a:rPr lang="en-US" sz="1000" b="1" dirty="0" smtClean="0"/>
              <a:t>C</a:t>
            </a:r>
            <a:endParaRPr lang="el-GR" sz="1000" b="1" dirty="0"/>
          </a:p>
        </p:txBody>
      </p:sp>
      <p:sp>
        <p:nvSpPr>
          <p:cNvPr id="101" name="100 - TextBox"/>
          <p:cNvSpPr txBox="1"/>
          <p:nvPr/>
        </p:nvSpPr>
        <p:spPr>
          <a:xfrm rot="15731250">
            <a:off x="6923651" y="3460603"/>
            <a:ext cx="285752" cy="246221"/>
          </a:xfrm>
          <a:prstGeom prst="rect">
            <a:avLst/>
          </a:prstGeom>
          <a:noFill/>
        </p:spPr>
        <p:txBody>
          <a:bodyPr wrap="square" rtlCol="0">
            <a:spAutoFit/>
          </a:bodyPr>
          <a:lstStyle/>
          <a:p>
            <a:r>
              <a:rPr lang="en-US" sz="1000" b="1" dirty="0" smtClean="0"/>
              <a:t>C</a:t>
            </a:r>
            <a:endParaRPr lang="el-GR" sz="1000" b="1" dirty="0"/>
          </a:p>
        </p:txBody>
      </p:sp>
      <p:sp>
        <p:nvSpPr>
          <p:cNvPr id="102" name="101 - TextBox"/>
          <p:cNvSpPr txBox="1"/>
          <p:nvPr/>
        </p:nvSpPr>
        <p:spPr>
          <a:xfrm rot="4921689">
            <a:off x="7499818" y="4035963"/>
            <a:ext cx="285752" cy="246221"/>
          </a:xfrm>
          <a:prstGeom prst="rect">
            <a:avLst/>
          </a:prstGeom>
          <a:noFill/>
        </p:spPr>
        <p:txBody>
          <a:bodyPr wrap="square" rtlCol="0">
            <a:spAutoFit/>
          </a:bodyPr>
          <a:lstStyle/>
          <a:p>
            <a:r>
              <a:rPr lang="en-US" sz="1000" b="1" dirty="0" smtClean="0"/>
              <a:t>C</a:t>
            </a:r>
            <a:endParaRPr lang="el-GR" sz="1000" b="1" dirty="0"/>
          </a:p>
        </p:txBody>
      </p:sp>
      <p:sp>
        <p:nvSpPr>
          <p:cNvPr id="103" name="102 - TextBox"/>
          <p:cNvSpPr txBox="1"/>
          <p:nvPr/>
        </p:nvSpPr>
        <p:spPr>
          <a:xfrm rot="4921689">
            <a:off x="7214066" y="3178707"/>
            <a:ext cx="285752" cy="246221"/>
          </a:xfrm>
          <a:prstGeom prst="rect">
            <a:avLst/>
          </a:prstGeom>
          <a:noFill/>
        </p:spPr>
        <p:txBody>
          <a:bodyPr wrap="square" rtlCol="0">
            <a:spAutoFit/>
          </a:bodyPr>
          <a:lstStyle/>
          <a:p>
            <a:r>
              <a:rPr lang="en-US" sz="1000" b="1" dirty="0" smtClean="0"/>
              <a:t>C</a:t>
            </a:r>
            <a:endParaRPr lang="el-GR" sz="1000" b="1" dirty="0"/>
          </a:p>
        </p:txBody>
      </p:sp>
      <p:sp>
        <p:nvSpPr>
          <p:cNvPr id="104" name="103 - TextBox"/>
          <p:cNvSpPr txBox="1"/>
          <p:nvPr/>
        </p:nvSpPr>
        <p:spPr>
          <a:xfrm rot="20075508">
            <a:off x="5584759" y="6260226"/>
            <a:ext cx="285752" cy="338554"/>
          </a:xfrm>
          <a:prstGeom prst="rect">
            <a:avLst/>
          </a:prstGeom>
          <a:noFill/>
        </p:spPr>
        <p:txBody>
          <a:bodyPr wrap="square" rtlCol="0">
            <a:spAutoFit/>
          </a:bodyPr>
          <a:lstStyle/>
          <a:p>
            <a:r>
              <a:rPr lang="en-US" sz="1600" b="1" dirty="0" smtClean="0"/>
              <a:t>C</a:t>
            </a:r>
            <a:endParaRPr lang="el-GR" sz="1600" b="1" dirty="0"/>
          </a:p>
        </p:txBody>
      </p:sp>
      <p:sp>
        <p:nvSpPr>
          <p:cNvPr id="105" name="104 - TextBox"/>
          <p:cNvSpPr txBox="1"/>
          <p:nvPr/>
        </p:nvSpPr>
        <p:spPr>
          <a:xfrm rot="20075508">
            <a:off x="5870511" y="2473798"/>
            <a:ext cx="285752" cy="338554"/>
          </a:xfrm>
          <a:prstGeom prst="rect">
            <a:avLst/>
          </a:prstGeom>
          <a:noFill/>
        </p:spPr>
        <p:txBody>
          <a:bodyPr wrap="square" rtlCol="0">
            <a:spAutoFit/>
          </a:bodyPr>
          <a:lstStyle/>
          <a:p>
            <a:r>
              <a:rPr lang="en-US" sz="1600" b="1" dirty="0" smtClean="0"/>
              <a:t>C</a:t>
            </a:r>
            <a:endParaRPr lang="el-GR" sz="1600" b="1" dirty="0"/>
          </a:p>
        </p:txBody>
      </p:sp>
      <p:sp>
        <p:nvSpPr>
          <p:cNvPr id="106" name="105 - TextBox"/>
          <p:cNvSpPr txBox="1"/>
          <p:nvPr/>
        </p:nvSpPr>
        <p:spPr>
          <a:xfrm rot="20075508">
            <a:off x="8227965" y="3474144"/>
            <a:ext cx="285752" cy="338554"/>
          </a:xfrm>
          <a:prstGeom prst="rect">
            <a:avLst/>
          </a:prstGeom>
          <a:noFill/>
        </p:spPr>
        <p:txBody>
          <a:bodyPr wrap="square" rtlCol="0">
            <a:spAutoFit/>
          </a:bodyPr>
          <a:lstStyle/>
          <a:p>
            <a:r>
              <a:rPr lang="en-US" sz="1600" b="1" dirty="0" smtClean="0"/>
              <a:t>C</a:t>
            </a:r>
            <a:endParaRPr lang="el-GR" sz="1600" b="1" dirty="0"/>
          </a:p>
        </p:txBody>
      </p:sp>
      <p:sp>
        <p:nvSpPr>
          <p:cNvPr id="107" name="106 - TextBox"/>
          <p:cNvSpPr txBox="1"/>
          <p:nvPr/>
        </p:nvSpPr>
        <p:spPr>
          <a:xfrm rot="20075508">
            <a:off x="5130877" y="4474276"/>
            <a:ext cx="285752" cy="338554"/>
          </a:xfrm>
          <a:prstGeom prst="rect">
            <a:avLst/>
          </a:prstGeom>
          <a:noFill/>
        </p:spPr>
        <p:txBody>
          <a:bodyPr wrap="square" rtlCol="0">
            <a:spAutoFit/>
          </a:bodyPr>
          <a:lstStyle/>
          <a:p>
            <a:r>
              <a:rPr lang="en-US" sz="1600" b="1" dirty="0" smtClean="0"/>
              <a:t>C</a:t>
            </a:r>
            <a:endParaRPr lang="el-GR" sz="1600" b="1" dirty="0"/>
          </a:p>
        </p:txBody>
      </p:sp>
      <p:sp>
        <p:nvSpPr>
          <p:cNvPr id="108" name="107 - TextBox"/>
          <p:cNvSpPr txBox="1"/>
          <p:nvPr/>
        </p:nvSpPr>
        <p:spPr>
          <a:xfrm rot="17690254">
            <a:off x="6886878" y="2129940"/>
            <a:ext cx="285752" cy="246221"/>
          </a:xfrm>
          <a:prstGeom prst="rect">
            <a:avLst/>
          </a:prstGeom>
          <a:noFill/>
        </p:spPr>
        <p:txBody>
          <a:bodyPr wrap="square" rtlCol="0">
            <a:spAutoFit/>
          </a:bodyPr>
          <a:lstStyle/>
          <a:p>
            <a:r>
              <a:rPr lang="en-US" sz="1000" b="1" dirty="0" smtClean="0"/>
              <a:t>A</a:t>
            </a:r>
            <a:endParaRPr lang="el-GR" sz="1000" b="1" dirty="0"/>
          </a:p>
        </p:txBody>
      </p:sp>
      <p:sp>
        <p:nvSpPr>
          <p:cNvPr id="109" name="108 - TextBox"/>
          <p:cNvSpPr txBox="1"/>
          <p:nvPr/>
        </p:nvSpPr>
        <p:spPr>
          <a:xfrm rot="17690254">
            <a:off x="5971898" y="3344387"/>
            <a:ext cx="285752" cy="246221"/>
          </a:xfrm>
          <a:prstGeom prst="rect">
            <a:avLst/>
          </a:prstGeom>
          <a:noFill/>
        </p:spPr>
        <p:txBody>
          <a:bodyPr wrap="square" rtlCol="0">
            <a:spAutoFit/>
          </a:bodyPr>
          <a:lstStyle/>
          <a:p>
            <a:r>
              <a:rPr lang="en-US" sz="1000" b="1" dirty="0" smtClean="0"/>
              <a:t>A</a:t>
            </a:r>
            <a:endParaRPr lang="el-GR" sz="1000" b="1" dirty="0"/>
          </a:p>
        </p:txBody>
      </p:sp>
      <p:sp>
        <p:nvSpPr>
          <p:cNvPr id="110" name="109 - TextBox"/>
          <p:cNvSpPr txBox="1"/>
          <p:nvPr/>
        </p:nvSpPr>
        <p:spPr>
          <a:xfrm rot="17690254">
            <a:off x="5543270" y="4338962"/>
            <a:ext cx="285752" cy="246221"/>
          </a:xfrm>
          <a:prstGeom prst="rect">
            <a:avLst/>
          </a:prstGeom>
          <a:noFill/>
        </p:spPr>
        <p:txBody>
          <a:bodyPr wrap="square" rtlCol="0">
            <a:spAutoFit/>
          </a:bodyPr>
          <a:lstStyle/>
          <a:p>
            <a:r>
              <a:rPr lang="en-US" sz="1000" b="1" dirty="0" smtClean="0"/>
              <a:t>A</a:t>
            </a:r>
            <a:endParaRPr lang="el-GR" sz="1000" b="1" dirty="0"/>
          </a:p>
        </p:txBody>
      </p:sp>
      <p:sp>
        <p:nvSpPr>
          <p:cNvPr id="111" name="110 - TextBox"/>
          <p:cNvSpPr txBox="1"/>
          <p:nvPr/>
        </p:nvSpPr>
        <p:spPr>
          <a:xfrm rot="17690254">
            <a:off x="5328956" y="4987461"/>
            <a:ext cx="285752" cy="246221"/>
          </a:xfrm>
          <a:prstGeom prst="rect">
            <a:avLst/>
          </a:prstGeom>
          <a:noFill/>
        </p:spPr>
        <p:txBody>
          <a:bodyPr wrap="square" rtlCol="0">
            <a:spAutoFit/>
          </a:bodyPr>
          <a:lstStyle/>
          <a:p>
            <a:r>
              <a:rPr lang="en-US" sz="1000" b="1" dirty="0" smtClean="0"/>
              <a:t>A</a:t>
            </a:r>
            <a:endParaRPr lang="el-GR" sz="1000" b="1" dirty="0"/>
          </a:p>
        </p:txBody>
      </p:sp>
      <p:sp>
        <p:nvSpPr>
          <p:cNvPr id="112" name="111 - TextBox"/>
          <p:cNvSpPr txBox="1"/>
          <p:nvPr/>
        </p:nvSpPr>
        <p:spPr>
          <a:xfrm rot="15661990">
            <a:off x="7216205" y="3931389"/>
            <a:ext cx="285752" cy="246221"/>
          </a:xfrm>
          <a:prstGeom prst="rect">
            <a:avLst/>
          </a:prstGeom>
          <a:noFill/>
        </p:spPr>
        <p:txBody>
          <a:bodyPr wrap="square" rtlCol="0">
            <a:spAutoFit/>
          </a:bodyPr>
          <a:lstStyle/>
          <a:p>
            <a:r>
              <a:rPr lang="en-US" sz="1000" b="1" dirty="0" smtClean="0"/>
              <a:t>A</a:t>
            </a:r>
            <a:endParaRPr lang="el-GR" sz="1000" b="1" dirty="0"/>
          </a:p>
        </p:txBody>
      </p:sp>
      <p:sp>
        <p:nvSpPr>
          <p:cNvPr id="113" name="112 - TextBox"/>
          <p:cNvSpPr txBox="1"/>
          <p:nvPr/>
        </p:nvSpPr>
        <p:spPr>
          <a:xfrm rot="16552070">
            <a:off x="7495155" y="5246553"/>
            <a:ext cx="285752" cy="246221"/>
          </a:xfrm>
          <a:prstGeom prst="rect">
            <a:avLst/>
          </a:prstGeom>
          <a:noFill/>
        </p:spPr>
        <p:txBody>
          <a:bodyPr wrap="square" rtlCol="0">
            <a:spAutoFit/>
          </a:bodyPr>
          <a:lstStyle/>
          <a:p>
            <a:r>
              <a:rPr lang="en-US" sz="1000" b="1" dirty="0" smtClean="0"/>
              <a:t>A</a:t>
            </a:r>
            <a:endParaRPr lang="el-GR" sz="1000" b="1" dirty="0"/>
          </a:p>
        </p:txBody>
      </p:sp>
      <p:sp>
        <p:nvSpPr>
          <p:cNvPr id="114" name="113 - TextBox"/>
          <p:cNvSpPr txBox="1"/>
          <p:nvPr/>
        </p:nvSpPr>
        <p:spPr>
          <a:xfrm rot="4921689">
            <a:off x="7499818" y="3678773"/>
            <a:ext cx="285752" cy="246221"/>
          </a:xfrm>
          <a:prstGeom prst="rect">
            <a:avLst/>
          </a:prstGeom>
          <a:noFill/>
        </p:spPr>
        <p:txBody>
          <a:bodyPr wrap="square" rtlCol="0">
            <a:spAutoFit/>
          </a:bodyPr>
          <a:lstStyle/>
          <a:p>
            <a:r>
              <a:rPr lang="en-US" sz="1000" b="1" dirty="0" smtClean="0"/>
              <a:t>A</a:t>
            </a:r>
            <a:endParaRPr lang="el-GR" sz="1000" b="1" dirty="0"/>
          </a:p>
        </p:txBody>
      </p:sp>
      <p:sp>
        <p:nvSpPr>
          <p:cNvPr id="115" name="114 - TextBox"/>
          <p:cNvSpPr txBox="1"/>
          <p:nvPr/>
        </p:nvSpPr>
        <p:spPr>
          <a:xfrm rot="4921689">
            <a:off x="7285504" y="3321583"/>
            <a:ext cx="285752" cy="246221"/>
          </a:xfrm>
          <a:prstGeom prst="rect">
            <a:avLst/>
          </a:prstGeom>
          <a:noFill/>
        </p:spPr>
        <p:txBody>
          <a:bodyPr wrap="square" rtlCol="0">
            <a:spAutoFit/>
          </a:bodyPr>
          <a:lstStyle/>
          <a:p>
            <a:r>
              <a:rPr lang="en-US" sz="1000" b="1" dirty="0" smtClean="0"/>
              <a:t>A</a:t>
            </a:r>
            <a:endParaRPr lang="el-GR" sz="1000" b="1" dirty="0"/>
          </a:p>
        </p:txBody>
      </p:sp>
      <p:sp>
        <p:nvSpPr>
          <p:cNvPr id="116" name="115 - TextBox"/>
          <p:cNvSpPr txBox="1"/>
          <p:nvPr/>
        </p:nvSpPr>
        <p:spPr>
          <a:xfrm rot="4921689">
            <a:off x="7216346" y="3075882"/>
            <a:ext cx="285752" cy="246221"/>
          </a:xfrm>
          <a:prstGeom prst="rect">
            <a:avLst/>
          </a:prstGeom>
          <a:noFill/>
        </p:spPr>
        <p:txBody>
          <a:bodyPr wrap="square" rtlCol="0">
            <a:spAutoFit/>
          </a:bodyPr>
          <a:lstStyle/>
          <a:p>
            <a:r>
              <a:rPr lang="en-US" sz="1000" b="1" dirty="0" smtClean="0"/>
              <a:t>A</a:t>
            </a:r>
            <a:endParaRPr lang="el-GR" sz="1000" b="1" dirty="0"/>
          </a:p>
        </p:txBody>
      </p:sp>
      <p:sp>
        <p:nvSpPr>
          <p:cNvPr id="117" name="116 - TextBox"/>
          <p:cNvSpPr txBox="1"/>
          <p:nvPr/>
        </p:nvSpPr>
        <p:spPr>
          <a:xfrm rot="4921689">
            <a:off x="7644974" y="4504642"/>
            <a:ext cx="285752" cy="246221"/>
          </a:xfrm>
          <a:prstGeom prst="rect">
            <a:avLst/>
          </a:prstGeom>
          <a:noFill/>
        </p:spPr>
        <p:txBody>
          <a:bodyPr wrap="square" rtlCol="0">
            <a:spAutoFit/>
          </a:bodyPr>
          <a:lstStyle/>
          <a:p>
            <a:r>
              <a:rPr lang="en-US" sz="1000" b="1" dirty="0" smtClean="0"/>
              <a:t>A</a:t>
            </a:r>
            <a:endParaRPr lang="el-GR" sz="1000" b="1" dirty="0"/>
          </a:p>
        </p:txBody>
      </p:sp>
      <p:sp>
        <p:nvSpPr>
          <p:cNvPr id="118" name="117 - TextBox"/>
          <p:cNvSpPr txBox="1"/>
          <p:nvPr/>
        </p:nvSpPr>
        <p:spPr>
          <a:xfrm rot="6675612">
            <a:off x="5952985" y="4056790"/>
            <a:ext cx="285752" cy="246221"/>
          </a:xfrm>
          <a:prstGeom prst="rect">
            <a:avLst/>
          </a:prstGeom>
          <a:noFill/>
        </p:spPr>
        <p:txBody>
          <a:bodyPr wrap="square" rtlCol="0">
            <a:spAutoFit/>
          </a:bodyPr>
          <a:lstStyle/>
          <a:p>
            <a:r>
              <a:rPr lang="en-US" sz="1000" b="1" dirty="0" smtClean="0"/>
              <a:t>A</a:t>
            </a:r>
            <a:endParaRPr lang="el-GR" sz="1000" b="1" dirty="0"/>
          </a:p>
        </p:txBody>
      </p:sp>
      <p:sp>
        <p:nvSpPr>
          <p:cNvPr id="119" name="118 - TextBox"/>
          <p:cNvSpPr txBox="1"/>
          <p:nvPr/>
        </p:nvSpPr>
        <p:spPr>
          <a:xfrm rot="6675612">
            <a:off x="6310176" y="2983617"/>
            <a:ext cx="285752" cy="246221"/>
          </a:xfrm>
          <a:prstGeom prst="rect">
            <a:avLst/>
          </a:prstGeom>
          <a:noFill/>
        </p:spPr>
        <p:txBody>
          <a:bodyPr wrap="square" rtlCol="0">
            <a:spAutoFit/>
          </a:bodyPr>
          <a:lstStyle/>
          <a:p>
            <a:r>
              <a:rPr lang="en-US" sz="1000" b="1" dirty="0" smtClean="0"/>
              <a:t>A</a:t>
            </a:r>
            <a:endParaRPr lang="el-GR" sz="1000" b="1" dirty="0"/>
          </a:p>
        </p:txBody>
      </p:sp>
      <p:sp>
        <p:nvSpPr>
          <p:cNvPr id="120" name="119 - TextBox"/>
          <p:cNvSpPr txBox="1"/>
          <p:nvPr/>
        </p:nvSpPr>
        <p:spPr>
          <a:xfrm rot="6817864">
            <a:off x="7456703" y="1771622"/>
            <a:ext cx="285752" cy="246221"/>
          </a:xfrm>
          <a:prstGeom prst="rect">
            <a:avLst/>
          </a:prstGeom>
          <a:noFill/>
        </p:spPr>
        <p:txBody>
          <a:bodyPr wrap="square" rtlCol="0">
            <a:spAutoFit/>
          </a:bodyPr>
          <a:lstStyle/>
          <a:p>
            <a:r>
              <a:rPr lang="en-US" sz="1000" b="1" dirty="0" smtClean="0"/>
              <a:t>A</a:t>
            </a:r>
            <a:endParaRPr lang="el-GR" sz="1000" b="1" dirty="0"/>
          </a:p>
        </p:txBody>
      </p:sp>
      <p:sp>
        <p:nvSpPr>
          <p:cNvPr id="121" name="120 - TextBox"/>
          <p:cNvSpPr txBox="1"/>
          <p:nvPr/>
        </p:nvSpPr>
        <p:spPr>
          <a:xfrm rot="20075508">
            <a:off x="7059703" y="5974259"/>
            <a:ext cx="285752" cy="338554"/>
          </a:xfrm>
          <a:prstGeom prst="rect">
            <a:avLst/>
          </a:prstGeom>
          <a:noFill/>
        </p:spPr>
        <p:txBody>
          <a:bodyPr wrap="square" rtlCol="0">
            <a:spAutoFit/>
          </a:bodyPr>
          <a:lstStyle/>
          <a:p>
            <a:r>
              <a:rPr lang="en-US" sz="1600" b="1" dirty="0" smtClean="0"/>
              <a:t>A</a:t>
            </a:r>
            <a:endParaRPr lang="el-GR" sz="1600" b="1" dirty="0"/>
          </a:p>
        </p:txBody>
      </p:sp>
      <p:sp>
        <p:nvSpPr>
          <p:cNvPr id="122" name="121 - TextBox"/>
          <p:cNvSpPr txBox="1"/>
          <p:nvPr/>
        </p:nvSpPr>
        <p:spPr>
          <a:xfrm rot="20075508">
            <a:off x="4630811" y="4974342"/>
            <a:ext cx="285752" cy="338554"/>
          </a:xfrm>
          <a:prstGeom prst="rect">
            <a:avLst/>
          </a:prstGeom>
          <a:noFill/>
        </p:spPr>
        <p:txBody>
          <a:bodyPr wrap="square" rtlCol="0">
            <a:spAutoFit/>
          </a:bodyPr>
          <a:lstStyle/>
          <a:p>
            <a:r>
              <a:rPr lang="en-US" sz="1600" b="1" dirty="0" smtClean="0"/>
              <a:t>A</a:t>
            </a:r>
            <a:endParaRPr lang="el-GR" sz="1600" b="1" dirty="0"/>
          </a:p>
        </p:txBody>
      </p:sp>
      <p:sp>
        <p:nvSpPr>
          <p:cNvPr id="123" name="122 - TextBox"/>
          <p:cNvSpPr txBox="1"/>
          <p:nvPr/>
        </p:nvSpPr>
        <p:spPr>
          <a:xfrm rot="18473560">
            <a:off x="5441883" y="3047815"/>
            <a:ext cx="285752" cy="338554"/>
          </a:xfrm>
          <a:prstGeom prst="rect">
            <a:avLst/>
          </a:prstGeom>
          <a:noFill/>
        </p:spPr>
        <p:txBody>
          <a:bodyPr wrap="square" rtlCol="0">
            <a:spAutoFit/>
          </a:bodyPr>
          <a:lstStyle/>
          <a:p>
            <a:r>
              <a:rPr lang="en-US" sz="1600" b="1" dirty="0" smtClean="0"/>
              <a:t>A</a:t>
            </a:r>
            <a:endParaRPr lang="el-GR" sz="1600" b="1" dirty="0"/>
          </a:p>
        </p:txBody>
      </p:sp>
      <p:sp>
        <p:nvSpPr>
          <p:cNvPr id="124" name="123 - TextBox"/>
          <p:cNvSpPr txBox="1"/>
          <p:nvPr/>
        </p:nvSpPr>
        <p:spPr>
          <a:xfrm rot="6631154">
            <a:off x="7166273" y="2339846"/>
            <a:ext cx="285752" cy="246221"/>
          </a:xfrm>
          <a:prstGeom prst="rect">
            <a:avLst/>
          </a:prstGeom>
          <a:noFill/>
        </p:spPr>
        <p:txBody>
          <a:bodyPr wrap="square" rtlCol="0">
            <a:spAutoFit/>
          </a:bodyPr>
          <a:lstStyle/>
          <a:p>
            <a:r>
              <a:rPr lang="en-US" sz="1000" b="1" dirty="0" smtClean="0"/>
              <a:t>C</a:t>
            </a:r>
            <a:endParaRPr lang="el-GR" sz="1000" b="1" dirty="0"/>
          </a:p>
        </p:txBody>
      </p:sp>
      <p:sp>
        <p:nvSpPr>
          <p:cNvPr id="125" name="124 - TextBox"/>
          <p:cNvSpPr txBox="1"/>
          <p:nvPr/>
        </p:nvSpPr>
        <p:spPr>
          <a:xfrm rot="6631154">
            <a:off x="7318673" y="1839780"/>
            <a:ext cx="285752" cy="246221"/>
          </a:xfrm>
          <a:prstGeom prst="rect">
            <a:avLst/>
          </a:prstGeom>
          <a:noFill/>
        </p:spPr>
        <p:txBody>
          <a:bodyPr wrap="square" rtlCol="0">
            <a:spAutoFit/>
          </a:bodyPr>
          <a:lstStyle/>
          <a:p>
            <a:r>
              <a:rPr lang="en-US" sz="1000" b="1" dirty="0" smtClean="0"/>
              <a:t>C</a:t>
            </a:r>
            <a:endParaRPr lang="el-GR" sz="1000" b="1" dirty="0"/>
          </a:p>
        </p:txBody>
      </p:sp>
      <p:sp>
        <p:nvSpPr>
          <p:cNvPr id="126" name="125 - TextBox"/>
          <p:cNvSpPr txBox="1"/>
          <p:nvPr/>
        </p:nvSpPr>
        <p:spPr>
          <a:xfrm rot="6675612">
            <a:off x="6167299" y="3985352"/>
            <a:ext cx="285752" cy="246221"/>
          </a:xfrm>
          <a:prstGeom prst="rect">
            <a:avLst/>
          </a:prstGeom>
          <a:noFill/>
        </p:spPr>
        <p:txBody>
          <a:bodyPr wrap="square" rtlCol="0">
            <a:spAutoFit/>
          </a:bodyPr>
          <a:lstStyle/>
          <a:p>
            <a:r>
              <a:rPr lang="en-US" sz="1000" b="1" dirty="0" smtClean="0"/>
              <a:t>C</a:t>
            </a:r>
            <a:endParaRPr lang="el-GR" sz="1000" b="1" dirty="0"/>
          </a:p>
        </p:txBody>
      </p:sp>
      <p:sp>
        <p:nvSpPr>
          <p:cNvPr id="127" name="126 - TextBox"/>
          <p:cNvSpPr txBox="1"/>
          <p:nvPr/>
        </p:nvSpPr>
        <p:spPr>
          <a:xfrm rot="6675612">
            <a:off x="6238737" y="3626558"/>
            <a:ext cx="285752" cy="246221"/>
          </a:xfrm>
          <a:prstGeom prst="rect">
            <a:avLst/>
          </a:prstGeom>
          <a:noFill/>
        </p:spPr>
        <p:txBody>
          <a:bodyPr wrap="square" rtlCol="0">
            <a:spAutoFit/>
          </a:bodyPr>
          <a:lstStyle/>
          <a:p>
            <a:r>
              <a:rPr lang="en-US" sz="1000" b="1" dirty="0" smtClean="0"/>
              <a:t>C</a:t>
            </a:r>
            <a:endParaRPr lang="el-GR" sz="1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strVal val="#ppt_w*0.70"/>
                                          </p:val>
                                        </p:tav>
                                        <p:tav tm="100000">
                                          <p:val>
                                            <p:strVal val="#ppt_w"/>
                                          </p:val>
                                        </p:tav>
                                      </p:tavLst>
                                    </p:anim>
                                    <p:anim calcmode="lin" valueType="num">
                                      <p:cBhvr>
                                        <p:cTn id="8" dur="1000" fill="hold"/>
                                        <p:tgtEl>
                                          <p:spTgt spid="31"/>
                                        </p:tgtEl>
                                        <p:attrNameLst>
                                          <p:attrName>ppt_h</p:attrName>
                                        </p:attrNameLst>
                                      </p:cBhvr>
                                      <p:tavLst>
                                        <p:tav tm="0">
                                          <p:val>
                                            <p:strVal val="#ppt_h"/>
                                          </p:val>
                                        </p:tav>
                                        <p:tav tm="100000">
                                          <p:val>
                                            <p:strVal val="#ppt_h"/>
                                          </p:val>
                                        </p:tav>
                                      </p:tavLst>
                                    </p:anim>
                                    <p:animEffect transition="in" filter="fade">
                                      <p:cBhvr>
                                        <p:cTn id="9" dur="10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anim calcmode="lin" valueType="num">
                                      <p:cBhvr>
                                        <p:cTn id="14" dur="1000" fill="hold"/>
                                        <p:tgtEl>
                                          <p:spTgt spid="34"/>
                                        </p:tgtEl>
                                        <p:attrNameLst>
                                          <p:attrName>ppt_w</p:attrName>
                                        </p:attrNameLst>
                                      </p:cBhvr>
                                      <p:tavLst>
                                        <p:tav tm="0">
                                          <p:val>
                                            <p:strVal val="#ppt_w*0.70"/>
                                          </p:val>
                                        </p:tav>
                                        <p:tav tm="100000">
                                          <p:val>
                                            <p:strVal val="#ppt_w"/>
                                          </p:val>
                                        </p:tav>
                                      </p:tavLst>
                                    </p:anim>
                                    <p:anim calcmode="lin" valueType="num">
                                      <p:cBhvr>
                                        <p:cTn id="15" dur="1000" fill="hold"/>
                                        <p:tgtEl>
                                          <p:spTgt spid="34"/>
                                        </p:tgtEl>
                                        <p:attrNameLst>
                                          <p:attrName>ppt_h</p:attrName>
                                        </p:attrNameLst>
                                      </p:cBhvr>
                                      <p:tavLst>
                                        <p:tav tm="0">
                                          <p:val>
                                            <p:strVal val="#ppt_h"/>
                                          </p:val>
                                        </p:tav>
                                        <p:tav tm="100000">
                                          <p:val>
                                            <p:strVal val="#ppt_h"/>
                                          </p:val>
                                        </p:tav>
                                      </p:tavLst>
                                    </p:anim>
                                    <p:animEffect transition="in" filter="fade">
                                      <p:cBhvr>
                                        <p:cTn id="16" dur="10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1000" fill="hold"/>
                                        <p:tgtEl>
                                          <p:spTgt spid="47"/>
                                        </p:tgtEl>
                                        <p:attrNameLst>
                                          <p:attrName>ppt_w</p:attrName>
                                        </p:attrNameLst>
                                      </p:cBhvr>
                                      <p:tavLst>
                                        <p:tav tm="0">
                                          <p:val>
                                            <p:strVal val="#ppt_w*0.70"/>
                                          </p:val>
                                        </p:tav>
                                        <p:tav tm="100000">
                                          <p:val>
                                            <p:strVal val="#ppt_w"/>
                                          </p:val>
                                        </p:tav>
                                      </p:tavLst>
                                    </p:anim>
                                    <p:anim calcmode="lin" valueType="num">
                                      <p:cBhvr>
                                        <p:cTn id="22" dur="1000" fill="hold"/>
                                        <p:tgtEl>
                                          <p:spTgt spid="47"/>
                                        </p:tgtEl>
                                        <p:attrNameLst>
                                          <p:attrName>ppt_h</p:attrName>
                                        </p:attrNameLst>
                                      </p:cBhvr>
                                      <p:tavLst>
                                        <p:tav tm="0">
                                          <p:val>
                                            <p:strVal val="#ppt_h"/>
                                          </p:val>
                                        </p:tav>
                                        <p:tav tm="100000">
                                          <p:val>
                                            <p:strVal val="#ppt_h"/>
                                          </p:val>
                                        </p:tav>
                                      </p:tavLst>
                                    </p:anim>
                                    <p:animEffect transition="in" filter="fade">
                                      <p:cBhvr>
                                        <p:cTn id="23" dur="1000"/>
                                        <p:tgtEl>
                                          <p:spTgt spid="47"/>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1000" fill="hold"/>
                                        <p:tgtEl>
                                          <p:spTgt spid="49"/>
                                        </p:tgtEl>
                                        <p:attrNameLst>
                                          <p:attrName>ppt_w</p:attrName>
                                        </p:attrNameLst>
                                      </p:cBhvr>
                                      <p:tavLst>
                                        <p:tav tm="0">
                                          <p:val>
                                            <p:strVal val="#ppt_w*0.70"/>
                                          </p:val>
                                        </p:tav>
                                        <p:tav tm="100000">
                                          <p:val>
                                            <p:strVal val="#ppt_w"/>
                                          </p:val>
                                        </p:tav>
                                      </p:tavLst>
                                    </p:anim>
                                    <p:anim calcmode="lin" valueType="num">
                                      <p:cBhvr>
                                        <p:cTn id="29" dur="1000" fill="hold"/>
                                        <p:tgtEl>
                                          <p:spTgt spid="49"/>
                                        </p:tgtEl>
                                        <p:attrNameLst>
                                          <p:attrName>ppt_h</p:attrName>
                                        </p:attrNameLst>
                                      </p:cBhvr>
                                      <p:tavLst>
                                        <p:tav tm="0">
                                          <p:val>
                                            <p:strVal val="#ppt_h"/>
                                          </p:val>
                                        </p:tav>
                                        <p:tav tm="100000">
                                          <p:val>
                                            <p:strVal val="#ppt_h"/>
                                          </p:val>
                                        </p:tav>
                                      </p:tavLst>
                                    </p:anim>
                                    <p:animEffect transition="in" filter="fade">
                                      <p:cBhvr>
                                        <p:cTn id="30" dur="10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48"/>
                                        </p:tgtEl>
                                        <p:attrNameLst>
                                          <p:attrName>style.visibility</p:attrName>
                                        </p:attrNameLst>
                                      </p:cBhvr>
                                      <p:to>
                                        <p:strVal val="visible"/>
                                      </p:to>
                                    </p:set>
                                    <p:anim calcmode="lin" valueType="num">
                                      <p:cBhvr>
                                        <p:cTn id="35" dur="1000" fill="hold"/>
                                        <p:tgtEl>
                                          <p:spTgt spid="48"/>
                                        </p:tgtEl>
                                        <p:attrNameLst>
                                          <p:attrName>ppt_w</p:attrName>
                                        </p:attrNameLst>
                                      </p:cBhvr>
                                      <p:tavLst>
                                        <p:tav tm="0">
                                          <p:val>
                                            <p:strVal val="#ppt_w*0.70"/>
                                          </p:val>
                                        </p:tav>
                                        <p:tav tm="100000">
                                          <p:val>
                                            <p:strVal val="#ppt_w"/>
                                          </p:val>
                                        </p:tav>
                                      </p:tavLst>
                                    </p:anim>
                                    <p:anim calcmode="lin" valueType="num">
                                      <p:cBhvr>
                                        <p:cTn id="36" dur="1000" fill="hold"/>
                                        <p:tgtEl>
                                          <p:spTgt spid="48"/>
                                        </p:tgtEl>
                                        <p:attrNameLst>
                                          <p:attrName>ppt_h</p:attrName>
                                        </p:attrNameLst>
                                      </p:cBhvr>
                                      <p:tavLst>
                                        <p:tav tm="0">
                                          <p:val>
                                            <p:strVal val="#ppt_h"/>
                                          </p:val>
                                        </p:tav>
                                        <p:tav tm="100000">
                                          <p:val>
                                            <p:strVal val="#ppt_h"/>
                                          </p:val>
                                        </p:tav>
                                      </p:tavLst>
                                    </p:anim>
                                    <p:animEffect transition="in" filter="fade">
                                      <p:cBhvr>
                                        <p:cTn id="37" dur="1000"/>
                                        <p:tgtEl>
                                          <p:spTgt spid="48"/>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8"/>
                                        </p:tgtEl>
                                        <p:attrNameLst>
                                          <p:attrName>style.visibility</p:attrName>
                                        </p:attrNameLst>
                                      </p:cBhvr>
                                      <p:to>
                                        <p:strVal val="visible"/>
                                      </p:to>
                                    </p:set>
                                    <p:anim calcmode="lin" valueType="num">
                                      <p:cBhvr>
                                        <p:cTn id="42" dur="1000" fill="hold"/>
                                        <p:tgtEl>
                                          <p:spTgt spid="58"/>
                                        </p:tgtEl>
                                        <p:attrNameLst>
                                          <p:attrName>ppt_w</p:attrName>
                                        </p:attrNameLst>
                                      </p:cBhvr>
                                      <p:tavLst>
                                        <p:tav tm="0">
                                          <p:val>
                                            <p:strVal val="#ppt_w*0.70"/>
                                          </p:val>
                                        </p:tav>
                                        <p:tav tm="100000">
                                          <p:val>
                                            <p:strVal val="#ppt_w"/>
                                          </p:val>
                                        </p:tav>
                                      </p:tavLst>
                                    </p:anim>
                                    <p:anim calcmode="lin" valueType="num">
                                      <p:cBhvr>
                                        <p:cTn id="43" dur="1000" fill="hold"/>
                                        <p:tgtEl>
                                          <p:spTgt spid="58"/>
                                        </p:tgtEl>
                                        <p:attrNameLst>
                                          <p:attrName>ppt_h</p:attrName>
                                        </p:attrNameLst>
                                      </p:cBhvr>
                                      <p:tavLst>
                                        <p:tav tm="0">
                                          <p:val>
                                            <p:strVal val="#ppt_h"/>
                                          </p:val>
                                        </p:tav>
                                        <p:tav tm="100000">
                                          <p:val>
                                            <p:strVal val="#ppt_h"/>
                                          </p:val>
                                        </p:tav>
                                      </p:tavLst>
                                    </p:anim>
                                    <p:animEffect transition="in" filter="fade">
                                      <p:cBhvr>
                                        <p:cTn id="44" dur="1000"/>
                                        <p:tgtEl>
                                          <p:spTgt spid="58"/>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9"/>
                                        </p:tgtEl>
                                        <p:attrNameLst>
                                          <p:attrName>style.visibility</p:attrName>
                                        </p:attrNameLst>
                                      </p:cBhvr>
                                      <p:to>
                                        <p:strVal val="visible"/>
                                      </p:to>
                                    </p:set>
                                    <p:anim calcmode="lin" valueType="num">
                                      <p:cBhvr>
                                        <p:cTn id="49" dur="1000" fill="hold"/>
                                        <p:tgtEl>
                                          <p:spTgt spid="59"/>
                                        </p:tgtEl>
                                        <p:attrNameLst>
                                          <p:attrName>ppt_w</p:attrName>
                                        </p:attrNameLst>
                                      </p:cBhvr>
                                      <p:tavLst>
                                        <p:tav tm="0">
                                          <p:val>
                                            <p:strVal val="#ppt_w*0.70"/>
                                          </p:val>
                                        </p:tav>
                                        <p:tav tm="100000">
                                          <p:val>
                                            <p:strVal val="#ppt_w"/>
                                          </p:val>
                                        </p:tav>
                                      </p:tavLst>
                                    </p:anim>
                                    <p:anim calcmode="lin" valueType="num">
                                      <p:cBhvr>
                                        <p:cTn id="50" dur="1000" fill="hold"/>
                                        <p:tgtEl>
                                          <p:spTgt spid="59"/>
                                        </p:tgtEl>
                                        <p:attrNameLst>
                                          <p:attrName>ppt_h</p:attrName>
                                        </p:attrNameLst>
                                      </p:cBhvr>
                                      <p:tavLst>
                                        <p:tav tm="0">
                                          <p:val>
                                            <p:strVal val="#ppt_h"/>
                                          </p:val>
                                        </p:tav>
                                        <p:tav tm="100000">
                                          <p:val>
                                            <p:strVal val="#ppt_h"/>
                                          </p:val>
                                        </p:tav>
                                      </p:tavLst>
                                    </p:anim>
                                    <p:animEffect transition="in" filter="fade">
                                      <p:cBhvr>
                                        <p:cTn id="51" dur="1000"/>
                                        <p:tgtEl>
                                          <p:spTgt spid="59"/>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1000" fill="hold"/>
                                        <p:tgtEl>
                                          <p:spTgt spid="60"/>
                                        </p:tgtEl>
                                        <p:attrNameLst>
                                          <p:attrName>ppt_w</p:attrName>
                                        </p:attrNameLst>
                                      </p:cBhvr>
                                      <p:tavLst>
                                        <p:tav tm="0">
                                          <p:val>
                                            <p:strVal val="#ppt_w*0.70"/>
                                          </p:val>
                                        </p:tav>
                                        <p:tav tm="100000">
                                          <p:val>
                                            <p:strVal val="#ppt_w"/>
                                          </p:val>
                                        </p:tav>
                                      </p:tavLst>
                                    </p:anim>
                                    <p:anim calcmode="lin" valueType="num">
                                      <p:cBhvr>
                                        <p:cTn id="57" dur="1000" fill="hold"/>
                                        <p:tgtEl>
                                          <p:spTgt spid="60"/>
                                        </p:tgtEl>
                                        <p:attrNameLst>
                                          <p:attrName>ppt_h</p:attrName>
                                        </p:attrNameLst>
                                      </p:cBhvr>
                                      <p:tavLst>
                                        <p:tav tm="0">
                                          <p:val>
                                            <p:strVal val="#ppt_h"/>
                                          </p:val>
                                        </p:tav>
                                        <p:tav tm="100000">
                                          <p:val>
                                            <p:strVal val="#ppt_h"/>
                                          </p:val>
                                        </p:tav>
                                      </p:tavLst>
                                    </p:anim>
                                    <p:animEffect transition="in" filter="fade">
                                      <p:cBhvr>
                                        <p:cTn id="58" dur="1000"/>
                                        <p:tgtEl>
                                          <p:spTgt spid="60"/>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1"/>
                                        </p:tgtEl>
                                        <p:attrNameLst>
                                          <p:attrName>style.visibility</p:attrName>
                                        </p:attrNameLst>
                                      </p:cBhvr>
                                      <p:to>
                                        <p:strVal val="visible"/>
                                      </p:to>
                                    </p:set>
                                    <p:anim calcmode="lin" valueType="num">
                                      <p:cBhvr>
                                        <p:cTn id="63" dur="1000" fill="hold"/>
                                        <p:tgtEl>
                                          <p:spTgt spid="61"/>
                                        </p:tgtEl>
                                        <p:attrNameLst>
                                          <p:attrName>ppt_w</p:attrName>
                                        </p:attrNameLst>
                                      </p:cBhvr>
                                      <p:tavLst>
                                        <p:tav tm="0">
                                          <p:val>
                                            <p:strVal val="#ppt_w*0.70"/>
                                          </p:val>
                                        </p:tav>
                                        <p:tav tm="100000">
                                          <p:val>
                                            <p:strVal val="#ppt_w"/>
                                          </p:val>
                                        </p:tav>
                                      </p:tavLst>
                                    </p:anim>
                                    <p:anim calcmode="lin" valueType="num">
                                      <p:cBhvr>
                                        <p:cTn id="64" dur="1000" fill="hold"/>
                                        <p:tgtEl>
                                          <p:spTgt spid="61"/>
                                        </p:tgtEl>
                                        <p:attrNameLst>
                                          <p:attrName>ppt_h</p:attrName>
                                        </p:attrNameLst>
                                      </p:cBhvr>
                                      <p:tavLst>
                                        <p:tav tm="0">
                                          <p:val>
                                            <p:strVal val="#ppt_h"/>
                                          </p:val>
                                        </p:tav>
                                        <p:tav tm="100000">
                                          <p:val>
                                            <p:strVal val="#ppt_h"/>
                                          </p:val>
                                        </p:tav>
                                      </p:tavLst>
                                    </p:anim>
                                    <p:animEffect transition="in" filter="fade">
                                      <p:cBhvr>
                                        <p:cTn id="65"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4" grpId="0"/>
      <p:bldP spid="47" grpId="0"/>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Ορθογώνιο"/>
          <p:cNvSpPr/>
          <p:nvPr/>
        </p:nvSpPr>
        <p:spPr>
          <a:xfrm>
            <a:off x="0" y="4272677"/>
            <a:ext cx="4572000" cy="2585323"/>
          </a:xfrm>
          <a:prstGeom prst="rect">
            <a:avLst/>
          </a:prstGeom>
        </p:spPr>
        <p:txBody>
          <a:bodyPr>
            <a:spAutoFit/>
          </a:bodyPr>
          <a:lstStyle/>
          <a:p>
            <a:pPr>
              <a:buClr>
                <a:srgbClr val="FF0000"/>
              </a:buClr>
              <a:buSzPct val="150000"/>
              <a:buFont typeface="Wingdings" pitchFamily="2" charset="2"/>
              <a:buChar char="ü"/>
            </a:pPr>
            <a:endParaRPr lang="el-GR" dirty="0" smtClean="0"/>
          </a:p>
          <a:p>
            <a:pPr>
              <a:buClr>
                <a:srgbClr val="FF0000"/>
              </a:buClr>
              <a:buSzPct val="150000"/>
              <a:buFont typeface="Wingdings" pitchFamily="2" charset="2"/>
              <a:buChar char="ü"/>
            </a:pPr>
            <a:r>
              <a:rPr lang="el-GR" dirty="0" smtClean="0"/>
              <a:t>Αυτά τα</a:t>
            </a:r>
            <a:r>
              <a:rPr lang="en-US" dirty="0" smtClean="0"/>
              <a:t> 2</a:t>
            </a:r>
            <a:r>
              <a:rPr lang="el-GR" dirty="0" smtClean="0"/>
              <a:t> νέα μόρια </a:t>
            </a:r>
            <a:r>
              <a:rPr lang="en-US" dirty="0" smtClean="0"/>
              <a:t>DNA</a:t>
            </a:r>
            <a:r>
              <a:rPr lang="el-GR" dirty="0" smtClean="0"/>
              <a:t> –σε περίπτωση που δεν έχει συμβεί κάποιο «λάθος» στη συμπληρωματικότητα των βάσεων– είναι πανομοιότυπα τόσο μεταξύ τους όσο και με το αρχικό μόριο</a:t>
            </a:r>
            <a:r>
              <a:rPr lang="en-US" dirty="0" smtClean="0"/>
              <a:t> DNA</a:t>
            </a:r>
            <a:r>
              <a:rPr lang="el-GR" dirty="0" smtClean="0"/>
              <a:t>, δηλαδή έχουν την ίδια αλληλουχία</a:t>
            </a:r>
            <a:r>
              <a:rPr lang="en-US" dirty="0" smtClean="0"/>
              <a:t> (</a:t>
            </a:r>
            <a:r>
              <a:rPr lang="el-GR" dirty="0" smtClean="0"/>
              <a:t>σειρά) νουκλεοτιδίων</a:t>
            </a:r>
            <a:r>
              <a:rPr lang="en-US" dirty="0" smtClean="0"/>
              <a:t>,</a:t>
            </a:r>
            <a:r>
              <a:rPr lang="el-GR" dirty="0" smtClean="0"/>
              <a:t> και συνεπώς τις ίδιες γενετικές πληροφορίες. </a:t>
            </a:r>
            <a:endParaRPr lang="el-GR" dirty="0"/>
          </a:p>
        </p:txBody>
      </p:sp>
      <p:sp>
        <p:nvSpPr>
          <p:cNvPr id="10" name="9 - TextBox"/>
          <p:cNvSpPr txBox="1"/>
          <p:nvPr/>
        </p:nvSpPr>
        <p:spPr>
          <a:xfrm>
            <a:off x="571472" y="214290"/>
            <a:ext cx="4357718" cy="369332"/>
          </a:xfrm>
          <a:prstGeom prst="rect">
            <a:avLst/>
          </a:prstGeom>
          <a:noFill/>
        </p:spPr>
        <p:txBody>
          <a:bodyPr wrap="square" rtlCol="0">
            <a:spAutoFit/>
          </a:bodyPr>
          <a:lstStyle/>
          <a:p>
            <a:r>
              <a:rPr lang="el-GR" b="1" i="1" spc="600" dirty="0" smtClean="0">
                <a:solidFill>
                  <a:srgbClr val="D0005E"/>
                </a:solidFill>
              </a:rPr>
              <a:t>Αντιγραφή </a:t>
            </a:r>
            <a:r>
              <a:rPr lang="en-US" b="1" i="1" spc="600" dirty="0" smtClean="0">
                <a:solidFill>
                  <a:srgbClr val="D0005E"/>
                </a:solidFill>
              </a:rPr>
              <a:t>DNA</a:t>
            </a:r>
            <a:endParaRPr lang="el-GR" b="1" i="1" spc="600" dirty="0">
              <a:solidFill>
                <a:srgbClr val="D0005E"/>
              </a:solidFill>
            </a:endParaRPr>
          </a:p>
        </p:txBody>
      </p:sp>
      <p:sp>
        <p:nvSpPr>
          <p:cNvPr id="11" name="10 - TextBox"/>
          <p:cNvSpPr txBox="1"/>
          <p:nvPr/>
        </p:nvSpPr>
        <p:spPr>
          <a:xfrm>
            <a:off x="1428728" y="928670"/>
            <a:ext cx="1063112" cy="369332"/>
          </a:xfrm>
          <a:prstGeom prst="rect">
            <a:avLst/>
          </a:prstGeom>
          <a:noFill/>
        </p:spPr>
        <p:txBody>
          <a:bodyPr wrap="none" rtlCol="0">
            <a:spAutoFit/>
          </a:bodyPr>
          <a:lstStyle/>
          <a:p>
            <a:r>
              <a:rPr lang="el-GR" b="1" dirty="0" smtClean="0"/>
              <a:t>3</a:t>
            </a:r>
            <a:r>
              <a:rPr lang="el-GR" b="1" baseline="30000" dirty="0" smtClean="0"/>
              <a:t>ο</a:t>
            </a:r>
            <a:r>
              <a:rPr lang="el-GR" b="1" dirty="0" smtClean="0"/>
              <a:t> Βήμα</a:t>
            </a:r>
            <a:endParaRPr lang="el-GR" b="1" dirty="0"/>
          </a:p>
        </p:txBody>
      </p:sp>
      <p:sp>
        <p:nvSpPr>
          <p:cNvPr id="16" name="15 - Ορθογώνιο"/>
          <p:cNvSpPr/>
          <p:nvPr/>
        </p:nvSpPr>
        <p:spPr>
          <a:xfrm>
            <a:off x="500034" y="1643050"/>
            <a:ext cx="4572000" cy="1200329"/>
          </a:xfrm>
          <a:prstGeom prst="rect">
            <a:avLst/>
          </a:prstGeom>
        </p:spPr>
        <p:txBody>
          <a:bodyPr>
            <a:spAutoFit/>
          </a:bodyPr>
          <a:lstStyle/>
          <a:p>
            <a:pPr>
              <a:buClr>
                <a:srgbClr val="FF0000"/>
              </a:buClr>
              <a:buSzPct val="150000"/>
              <a:buFont typeface="Wingdings" pitchFamily="2" charset="2"/>
              <a:buChar char="ü"/>
            </a:pPr>
            <a:r>
              <a:rPr lang="el-GR" dirty="0" smtClean="0"/>
              <a:t>Το αποτέλεσμα της αντιγραφής </a:t>
            </a:r>
            <a:r>
              <a:rPr lang="en-US" dirty="0" smtClean="0"/>
              <a:t>, </a:t>
            </a:r>
            <a:r>
              <a:rPr lang="el-GR" dirty="0" smtClean="0"/>
              <a:t>είναι ο σχηματισμός δύο δίκλωνων μορίων DNA, καθένα από τα οποία αποτελείται από μία παλιά και μία νέα αλυσίδα. </a:t>
            </a:r>
          </a:p>
        </p:txBody>
      </p:sp>
      <p:pic>
        <p:nvPicPr>
          <p:cNvPr id="1026" name="Picture 2"/>
          <p:cNvPicPr>
            <a:picLocks noChangeAspect="1" noChangeArrowheads="1"/>
          </p:cNvPicPr>
          <p:nvPr/>
        </p:nvPicPr>
        <p:blipFill>
          <a:blip r:embed="rId2"/>
          <a:srcRect/>
          <a:stretch>
            <a:fillRect/>
          </a:stretch>
        </p:blipFill>
        <p:spPr bwMode="auto">
          <a:xfrm>
            <a:off x="7215206" y="4419621"/>
            <a:ext cx="1714512" cy="2438379"/>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072066" y="3929067"/>
            <a:ext cx="1868489" cy="2714644"/>
          </a:xfrm>
          <a:prstGeom prst="rect">
            <a:avLst/>
          </a:prstGeom>
          <a:noFill/>
          <a:ln w="9525">
            <a:noFill/>
            <a:miter lim="800000"/>
            <a:headEnd/>
            <a:tailEnd/>
          </a:ln>
          <a:effectLst/>
        </p:spPr>
      </p:pic>
      <p:sp>
        <p:nvSpPr>
          <p:cNvPr id="17" name="16 - TextBox"/>
          <p:cNvSpPr txBox="1"/>
          <p:nvPr/>
        </p:nvSpPr>
        <p:spPr>
          <a:xfrm>
            <a:off x="6143636" y="2285992"/>
            <a:ext cx="2286016" cy="307777"/>
          </a:xfrm>
          <a:prstGeom prst="rect">
            <a:avLst/>
          </a:prstGeom>
          <a:noFill/>
        </p:spPr>
        <p:txBody>
          <a:bodyPr wrap="square" rtlCol="0">
            <a:spAutoFit/>
          </a:bodyPr>
          <a:lstStyle/>
          <a:p>
            <a:r>
              <a:rPr lang="el-GR" sz="1400" dirty="0" smtClean="0"/>
              <a:t>Αρχικό μόριο </a:t>
            </a:r>
            <a:r>
              <a:rPr lang="en-US" sz="1400" dirty="0" smtClean="0"/>
              <a:t>DNA</a:t>
            </a:r>
            <a:endParaRPr lang="el-GR" sz="1400" dirty="0"/>
          </a:p>
        </p:txBody>
      </p:sp>
      <p:pic>
        <p:nvPicPr>
          <p:cNvPr id="1029" name="Picture 5"/>
          <p:cNvPicPr>
            <a:picLocks noChangeAspect="1" noChangeArrowheads="1"/>
          </p:cNvPicPr>
          <p:nvPr/>
        </p:nvPicPr>
        <p:blipFill>
          <a:blip r:embed="rId4"/>
          <a:srcRect/>
          <a:stretch>
            <a:fillRect/>
          </a:stretch>
        </p:blipFill>
        <p:spPr bwMode="auto">
          <a:xfrm>
            <a:off x="6858016" y="-101879"/>
            <a:ext cx="1500198" cy="2192597"/>
          </a:xfrm>
          <a:prstGeom prst="rect">
            <a:avLst/>
          </a:prstGeom>
          <a:noFill/>
          <a:ln w="9525">
            <a:noFill/>
            <a:miter lim="800000"/>
            <a:headEnd/>
            <a:tailEnd/>
          </a:ln>
          <a:effectLst/>
        </p:spPr>
      </p:pic>
      <p:cxnSp>
        <p:nvCxnSpPr>
          <p:cNvPr id="19" name="18 - Ευθύγραμμο βέλος σύνδεσης"/>
          <p:cNvCxnSpPr/>
          <p:nvPr/>
        </p:nvCxnSpPr>
        <p:spPr>
          <a:xfrm rot="5400000">
            <a:off x="5786446" y="3286124"/>
            <a:ext cx="107157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16200000" flipH="1">
            <a:off x="6822297" y="3107529"/>
            <a:ext cx="1500198"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p:cTn id="7" dur="1000" fill="hold"/>
                                        <p:tgtEl>
                                          <p:spTgt spid="1029"/>
                                        </p:tgtEl>
                                        <p:attrNameLst>
                                          <p:attrName>ppt_w</p:attrName>
                                        </p:attrNameLst>
                                      </p:cBhvr>
                                      <p:tavLst>
                                        <p:tav tm="0">
                                          <p:val>
                                            <p:strVal val="#ppt_w*0.70"/>
                                          </p:val>
                                        </p:tav>
                                        <p:tav tm="100000">
                                          <p:val>
                                            <p:strVal val="#ppt_w"/>
                                          </p:val>
                                        </p:tav>
                                      </p:tavLst>
                                    </p:anim>
                                    <p:anim calcmode="lin" valueType="num">
                                      <p:cBhvr>
                                        <p:cTn id="8" dur="1000" fill="hold"/>
                                        <p:tgtEl>
                                          <p:spTgt spid="1029"/>
                                        </p:tgtEl>
                                        <p:attrNameLst>
                                          <p:attrName>ppt_h</p:attrName>
                                        </p:attrNameLst>
                                      </p:cBhvr>
                                      <p:tavLst>
                                        <p:tav tm="0">
                                          <p:val>
                                            <p:strVal val="#ppt_h"/>
                                          </p:val>
                                        </p:tav>
                                        <p:tav tm="100000">
                                          <p:val>
                                            <p:strVal val="#ppt_h"/>
                                          </p:val>
                                        </p:tav>
                                      </p:tavLst>
                                    </p:anim>
                                    <p:animEffect transition="in" filter="fade">
                                      <p:cBhvr>
                                        <p:cTn id="9" dur="1000"/>
                                        <p:tgtEl>
                                          <p:spTgt spid="1029"/>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1000" fill="hold"/>
                                        <p:tgtEl>
                                          <p:spTgt spid="17"/>
                                        </p:tgtEl>
                                        <p:attrNameLst>
                                          <p:attrName>ppt_w</p:attrName>
                                        </p:attrNameLst>
                                      </p:cBhvr>
                                      <p:tavLst>
                                        <p:tav tm="0">
                                          <p:val>
                                            <p:strVal val="#ppt_w*0.70"/>
                                          </p:val>
                                        </p:tav>
                                        <p:tav tm="100000">
                                          <p:val>
                                            <p:strVal val="#ppt_w"/>
                                          </p:val>
                                        </p:tav>
                                      </p:tavLst>
                                    </p:anim>
                                    <p:anim calcmode="lin" valueType="num">
                                      <p:cBhvr>
                                        <p:cTn id="15" dur="1000" fill="hold"/>
                                        <p:tgtEl>
                                          <p:spTgt spid="17"/>
                                        </p:tgtEl>
                                        <p:attrNameLst>
                                          <p:attrName>ppt_h</p:attrName>
                                        </p:attrNameLst>
                                      </p:cBhvr>
                                      <p:tavLst>
                                        <p:tav tm="0">
                                          <p:val>
                                            <p:strVal val="#ppt_h"/>
                                          </p:val>
                                        </p:tav>
                                        <p:tav tm="100000">
                                          <p:val>
                                            <p:strVal val="#ppt_h"/>
                                          </p:val>
                                        </p:tav>
                                      </p:tavLst>
                                    </p:anim>
                                    <p:animEffect transition="in" filter="fade">
                                      <p:cBhvr>
                                        <p:cTn id="16" dur="10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1000" fill="hold"/>
                                        <p:tgtEl>
                                          <p:spTgt spid="19"/>
                                        </p:tgtEl>
                                        <p:attrNameLst>
                                          <p:attrName>ppt_w</p:attrName>
                                        </p:attrNameLst>
                                      </p:cBhvr>
                                      <p:tavLst>
                                        <p:tav tm="0">
                                          <p:val>
                                            <p:strVal val="#ppt_w*0.70"/>
                                          </p:val>
                                        </p:tav>
                                        <p:tav tm="100000">
                                          <p:val>
                                            <p:strVal val="#ppt_w"/>
                                          </p:val>
                                        </p:tav>
                                      </p:tavLst>
                                    </p:anim>
                                    <p:anim calcmode="lin" valueType="num">
                                      <p:cBhvr>
                                        <p:cTn id="22" dur="1000" fill="hold"/>
                                        <p:tgtEl>
                                          <p:spTgt spid="19"/>
                                        </p:tgtEl>
                                        <p:attrNameLst>
                                          <p:attrName>ppt_h</p:attrName>
                                        </p:attrNameLst>
                                      </p:cBhvr>
                                      <p:tavLst>
                                        <p:tav tm="0">
                                          <p:val>
                                            <p:strVal val="#ppt_h"/>
                                          </p:val>
                                        </p:tav>
                                        <p:tav tm="100000">
                                          <p:val>
                                            <p:strVal val="#ppt_h"/>
                                          </p:val>
                                        </p:tav>
                                      </p:tavLst>
                                    </p:anim>
                                    <p:animEffect transition="in" filter="fade">
                                      <p:cBhvr>
                                        <p:cTn id="23" dur="10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027"/>
                                        </p:tgtEl>
                                        <p:attrNameLst>
                                          <p:attrName>style.visibility</p:attrName>
                                        </p:attrNameLst>
                                      </p:cBhvr>
                                      <p:to>
                                        <p:strVal val="visible"/>
                                      </p:to>
                                    </p:set>
                                    <p:anim calcmode="lin" valueType="num">
                                      <p:cBhvr>
                                        <p:cTn id="28" dur="1000" fill="hold"/>
                                        <p:tgtEl>
                                          <p:spTgt spid="1027"/>
                                        </p:tgtEl>
                                        <p:attrNameLst>
                                          <p:attrName>ppt_w</p:attrName>
                                        </p:attrNameLst>
                                      </p:cBhvr>
                                      <p:tavLst>
                                        <p:tav tm="0">
                                          <p:val>
                                            <p:strVal val="#ppt_w*0.70"/>
                                          </p:val>
                                        </p:tav>
                                        <p:tav tm="100000">
                                          <p:val>
                                            <p:strVal val="#ppt_w"/>
                                          </p:val>
                                        </p:tav>
                                      </p:tavLst>
                                    </p:anim>
                                    <p:anim calcmode="lin" valueType="num">
                                      <p:cBhvr>
                                        <p:cTn id="29" dur="1000" fill="hold"/>
                                        <p:tgtEl>
                                          <p:spTgt spid="1027"/>
                                        </p:tgtEl>
                                        <p:attrNameLst>
                                          <p:attrName>ppt_h</p:attrName>
                                        </p:attrNameLst>
                                      </p:cBhvr>
                                      <p:tavLst>
                                        <p:tav tm="0">
                                          <p:val>
                                            <p:strVal val="#ppt_h"/>
                                          </p:val>
                                        </p:tav>
                                        <p:tav tm="100000">
                                          <p:val>
                                            <p:strVal val="#ppt_h"/>
                                          </p:val>
                                        </p:tav>
                                      </p:tavLst>
                                    </p:anim>
                                    <p:animEffect transition="in" filter="fade">
                                      <p:cBhvr>
                                        <p:cTn id="30" dur="1000"/>
                                        <p:tgtEl>
                                          <p:spTgt spid="102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strVal val="#ppt_w*0.70"/>
                                          </p:val>
                                        </p:tav>
                                        <p:tav tm="100000">
                                          <p:val>
                                            <p:strVal val="#ppt_w"/>
                                          </p:val>
                                        </p:tav>
                                      </p:tavLst>
                                    </p:anim>
                                    <p:anim calcmode="lin" valueType="num">
                                      <p:cBhvr>
                                        <p:cTn id="36" dur="1000" fill="hold"/>
                                        <p:tgtEl>
                                          <p:spTgt spid="21"/>
                                        </p:tgtEl>
                                        <p:attrNameLst>
                                          <p:attrName>ppt_h</p:attrName>
                                        </p:attrNameLst>
                                      </p:cBhvr>
                                      <p:tavLst>
                                        <p:tav tm="0">
                                          <p:val>
                                            <p:strVal val="#ppt_h"/>
                                          </p:val>
                                        </p:tav>
                                        <p:tav tm="100000">
                                          <p:val>
                                            <p:strVal val="#ppt_h"/>
                                          </p:val>
                                        </p:tav>
                                      </p:tavLst>
                                    </p:anim>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026"/>
                                        </p:tgtEl>
                                        <p:attrNameLst>
                                          <p:attrName>style.visibility</p:attrName>
                                        </p:attrNameLst>
                                      </p:cBhvr>
                                      <p:to>
                                        <p:strVal val="visible"/>
                                      </p:to>
                                    </p:set>
                                    <p:anim calcmode="lin" valueType="num">
                                      <p:cBhvr>
                                        <p:cTn id="42" dur="1000" fill="hold"/>
                                        <p:tgtEl>
                                          <p:spTgt spid="1026"/>
                                        </p:tgtEl>
                                        <p:attrNameLst>
                                          <p:attrName>ppt_w</p:attrName>
                                        </p:attrNameLst>
                                      </p:cBhvr>
                                      <p:tavLst>
                                        <p:tav tm="0">
                                          <p:val>
                                            <p:strVal val="#ppt_w*0.70"/>
                                          </p:val>
                                        </p:tav>
                                        <p:tav tm="100000">
                                          <p:val>
                                            <p:strVal val="#ppt_w"/>
                                          </p:val>
                                        </p:tav>
                                      </p:tavLst>
                                    </p:anim>
                                    <p:anim calcmode="lin" valueType="num">
                                      <p:cBhvr>
                                        <p:cTn id="43" dur="1000" fill="hold"/>
                                        <p:tgtEl>
                                          <p:spTgt spid="1026"/>
                                        </p:tgtEl>
                                        <p:attrNameLst>
                                          <p:attrName>ppt_h</p:attrName>
                                        </p:attrNameLst>
                                      </p:cBhvr>
                                      <p:tavLst>
                                        <p:tav tm="0">
                                          <p:val>
                                            <p:strVal val="#ppt_h"/>
                                          </p:val>
                                        </p:tav>
                                        <p:tav tm="100000">
                                          <p:val>
                                            <p:strVal val="#ppt_h"/>
                                          </p:val>
                                        </p:tav>
                                      </p:tavLst>
                                    </p:anim>
                                    <p:animEffect transition="in" filter="fade">
                                      <p:cBhvr>
                                        <p:cTn id="44" dur="1000"/>
                                        <p:tgtEl>
                                          <p:spTgt spid="1026"/>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1000" fill="hold"/>
                                        <p:tgtEl>
                                          <p:spTgt spid="16"/>
                                        </p:tgtEl>
                                        <p:attrNameLst>
                                          <p:attrName>ppt_w</p:attrName>
                                        </p:attrNameLst>
                                      </p:cBhvr>
                                      <p:tavLst>
                                        <p:tav tm="0">
                                          <p:val>
                                            <p:strVal val="#ppt_w*0.70"/>
                                          </p:val>
                                        </p:tav>
                                        <p:tav tm="100000">
                                          <p:val>
                                            <p:strVal val="#ppt_w"/>
                                          </p:val>
                                        </p:tav>
                                      </p:tavLst>
                                    </p:anim>
                                    <p:anim calcmode="lin" valueType="num">
                                      <p:cBhvr>
                                        <p:cTn id="50" dur="1000" fill="hold"/>
                                        <p:tgtEl>
                                          <p:spTgt spid="16"/>
                                        </p:tgtEl>
                                        <p:attrNameLst>
                                          <p:attrName>ppt_h</p:attrName>
                                        </p:attrNameLst>
                                      </p:cBhvr>
                                      <p:tavLst>
                                        <p:tav tm="0">
                                          <p:val>
                                            <p:strVal val="#ppt_h"/>
                                          </p:val>
                                        </p:tav>
                                        <p:tav tm="100000">
                                          <p:val>
                                            <p:strVal val="#ppt_h"/>
                                          </p:val>
                                        </p:tav>
                                      </p:tavLst>
                                    </p:anim>
                                    <p:animEffect transition="in" filter="fade">
                                      <p:cBhvr>
                                        <p:cTn id="51" dur="10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1000" fill="hold"/>
                                        <p:tgtEl>
                                          <p:spTgt spid="9"/>
                                        </p:tgtEl>
                                        <p:attrNameLst>
                                          <p:attrName>ppt_w</p:attrName>
                                        </p:attrNameLst>
                                      </p:cBhvr>
                                      <p:tavLst>
                                        <p:tav tm="0">
                                          <p:val>
                                            <p:strVal val="#ppt_w*0.70"/>
                                          </p:val>
                                        </p:tav>
                                        <p:tav tm="100000">
                                          <p:val>
                                            <p:strVal val="#ppt_w"/>
                                          </p:val>
                                        </p:tav>
                                      </p:tavLst>
                                    </p:anim>
                                    <p:anim calcmode="lin" valueType="num">
                                      <p:cBhvr>
                                        <p:cTn id="57" dur="1000" fill="hold"/>
                                        <p:tgtEl>
                                          <p:spTgt spid="9"/>
                                        </p:tgtEl>
                                        <p:attrNameLst>
                                          <p:attrName>ppt_h</p:attrName>
                                        </p:attrNameLst>
                                      </p:cBhvr>
                                      <p:tavLst>
                                        <p:tav tm="0">
                                          <p:val>
                                            <p:strVal val="#ppt_h"/>
                                          </p:val>
                                        </p:tav>
                                        <p:tav tm="100000">
                                          <p:val>
                                            <p:strVal val="#ppt_h"/>
                                          </p:val>
                                        </p:tav>
                                      </p:tavLst>
                                    </p:anim>
                                    <p:animEffect transition="in" filter="fade">
                                      <p:cBhvr>
                                        <p:cTn id="5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3726</TotalTime>
  <Words>488</Words>
  <Application>Microsoft Office PowerPoint</Application>
  <PresentationFormat>Προβολή στην οθόνη (4:3)</PresentationFormat>
  <Paragraphs>195</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hp pc</cp:lastModifiedBy>
  <cp:revision>185</cp:revision>
  <dcterms:created xsi:type="dcterms:W3CDTF">2013-08-21T19:17:07Z</dcterms:created>
  <dcterms:modified xsi:type="dcterms:W3CDTF">2024-02-03T13:36:50Z</dcterms:modified>
</cp:coreProperties>
</file>