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03" r:id="rId3"/>
    <p:sldId id="278" r:id="rId4"/>
    <p:sldId id="279" r:id="rId5"/>
    <p:sldId id="280" r:id="rId6"/>
    <p:sldId id="282" r:id="rId7"/>
    <p:sldId id="283" r:id="rId8"/>
    <p:sldId id="284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30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256" r:id="rId27"/>
    <p:sldId id="306" r:id="rId28"/>
    <p:sldId id="307" r:id="rId29"/>
    <p:sldId id="308" r:id="rId30"/>
    <p:sldId id="309" r:id="rId3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71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611560" y="620688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ένα ζωντανό </a:t>
            </a:r>
            <a:r>
              <a:rPr lang="el-GR" sz="2000" b="1" u="sng" dirty="0" smtClean="0">
                <a:solidFill>
                  <a:srgbClr val="0070C0"/>
                </a:solidFill>
              </a:rPr>
              <a:t>οργανισμό</a:t>
            </a:r>
            <a:r>
              <a:rPr lang="el-GR" sz="2000" b="1" dirty="0" smtClean="0">
                <a:solidFill>
                  <a:srgbClr val="0070C0"/>
                </a:solidFill>
              </a:rPr>
              <a:t> (ζώα, φυτά , μικρόβια…)</a:t>
            </a:r>
            <a:endParaRPr lang="el-GR" sz="2000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284984"/>
            <a:ext cx="2271554" cy="13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628800"/>
            <a:ext cx="354330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- TextBox"/>
          <p:cNvSpPr txBox="1"/>
          <p:nvPr/>
        </p:nvSpPr>
        <p:spPr>
          <a:xfrm>
            <a:off x="395536" y="4797152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Ένα άτομο </a:t>
            </a:r>
          </a:p>
          <a:p>
            <a:r>
              <a:rPr lang="el-GR" sz="1100" dirty="0" smtClean="0"/>
              <a:t>(δεν είναι η πραγματική εικόνα του ατόμου)</a:t>
            </a:r>
            <a:endParaRPr lang="el-GR" sz="1100" dirty="0"/>
          </a:p>
        </p:txBody>
      </p:sp>
      <p:sp>
        <p:nvSpPr>
          <p:cNvPr id="9" name="8 - TextBox"/>
          <p:cNvSpPr txBox="1"/>
          <p:nvPr/>
        </p:nvSpPr>
        <p:spPr>
          <a:xfrm>
            <a:off x="5508104" y="573325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Ένας </a:t>
            </a:r>
            <a:r>
              <a:rPr lang="el-GR" u="sng" dirty="0" smtClean="0"/>
              <a:t>άνθρωπος</a:t>
            </a:r>
            <a:r>
              <a:rPr lang="el-GR" dirty="0" smtClean="0"/>
              <a:t> αποτελείται από πολλά </a:t>
            </a:r>
            <a:r>
              <a:rPr lang="el-GR" u="sng" dirty="0" smtClean="0"/>
              <a:t>δισεκατομμύρια άτομα</a:t>
            </a:r>
            <a:endParaRPr lang="el-GR" sz="1100" u="sng" dirty="0"/>
          </a:p>
        </p:txBody>
      </p:sp>
      <p:cxnSp>
        <p:nvCxnSpPr>
          <p:cNvPr id="11" name="10 - Ευθύγραμμο βέλος σύνδεσης"/>
          <p:cNvCxnSpPr/>
          <p:nvPr/>
        </p:nvCxnSpPr>
        <p:spPr>
          <a:xfrm flipV="1">
            <a:off x="2987824" y="3573016"/>
            <a:ext cx="2880320" cy="648072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539552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2123728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  <p:sp>
        <p:nvSpPr>
          <p:cNvPr id="6" name="5 - Έλλειψη"/>
          <p:cNvSpPr/>
          <p:nvPr/>
        </p:nvSpPr>
        <p:spPr>
          <a:xfrm>
            <a:off x="5724128" y="4365104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 - Επεξήγηση με σύννεφο"/>
          <p:cNvSpPr/>
          <p:nvPr/>
        </p:nvSpPr>
        <p:spPr>
          <a:xfrm>
            <a:off x="1292122" y="2004800"/>
            <a:ext cx="3143272" cy="2000264"/>
          </a:xfrm>
          <a:prstGeom prst="cloudCallout">
            <a:avLst>
              <a:gd name="adj1" fmla="val 68065"/>
              <a:gd name="adj2" fmla="val 4658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7 - TextBox"/>
          <p:cNvSpPr txBox="1"/>
          <p:nvPr/>
        </p:nvSpPr>
        <p:spPr>
          <a:xfrm>
            <a:off x="1577874" y="2576304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 smtClean="0"/>
              <a:t>Μία τελεία</a:t>
            </a:r>
            <a:endParaRPr lang="en-US" sz="4000" dirty="0"/>
          </a:p>
        </p:txBody>
      </p:sp>
      <p:sp>
        <p:nvSpPr>
          <p:cNvPr id="9" name="8 - TextBox"/>
          <p:cNvSpPr txBox="1"/>
          <p:nvPr/>
        </p:nvSpPr>
        <p:spPr>
          <a:xfrm>
            <a:off x="683568" y="5445224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Μια τελεία αποτελείται από πολλά  εκατομμύρια άτομα……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467544" y="1484784"/>
            <a:ext cx="8143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solidFill>
                  <a:srgbClr val="FF0000"/>
                </a:solidFill>
              </a:rPr>
              <a:t>Τα περισσότερα </a:t>
            </a:r>
            <a:r>
              <a:rPr lang="el-GR" sz="2800" b="1" dirty="0" smtClean="0"/>
              <a:t>υλικά σώματα που βλέπουμε γύρω μας αποτελούνται από άτομα </a:t>
            </a:r>
            <a:r>
              <a:rPr lang="el-GR" sz="2800" dirty="0" smtClean="0">
                <a:solidFill>
                  <a:srgbClr val="FF0000"/>
                </a:solidFill>
              </a:rPr>
              <a:t>και ιόντα*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857984" y="5657671"/>
            <a:ext cx="2286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*Τα ιόντα μοιάζουν με τα άτομα  … εξηγώ παρακάτω τι ακριβώς είναι τα ιόντα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3290"/>
            <a:ext cx="570415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9865" y="2780928"/>
            <a:ext cx="360413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- TextBox"/>
          <p:cNvSpPr txBox="1"/>
          <p:nvPr/>
        </p:nvSpPr>
        <p:spPr>
          <a:xfrm>
            <a:off x="2771800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4355976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251520" y="1700808"/>
            <a:ext cx="8390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/>
              <a:t>Οι επιστήμονες έχουν υπολογίσει ότι το ανθρώπινο κεφάλι αποτελείται από περίπου 900.000.000.000.000.000.000.000.000 άτομα ή σε συντομογραφία 9</a:t>
            </a:r>
            <a:r>
              <a:rPr lang="en-US" sz="2000" b="1" dirty="0" smtClean="0"/>
              <a:t>x 10</a:t>
            </a:r>
            <a:r>
              <a:rPr lang="en-US" sz="2000" b="1" baseline="30000" dirty="0" smtClean="0"/>
              <a:t>26</a:t>
            </a:r>
            <a:r>
              <a:rPr lang="en-US" sz="2000" b="1" dirty="0" smtClean="0"/>
              <a:t> </a:t>
            </a:r>
            <a:r>
              <a:rPr lang="el-GR" sz="2000" b="1" dirty="0" smtClean="0"/>
              <a:t>άτομα</a:t>
            </a:r>
            <a:endParaRPr lang="en-US" sz="2000" b="1" baseline="30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57628"/>
            <a:ext cx="3452791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2817" y="2786034"/>
            <a:ext cx="478118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2771800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4355976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2000232" y="2571744"/>
            <a:ext cx="55721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solidFill>
                  <a:srgbClr val="FF0000"/>
                </a:solidFill>
              </a:rPr>
              <a:t>Τα άτομα και τα ιόντα  είναι πολύ </a:t>
            </a:r>
            <a:r>
              <a:rPr lang="el-GR" sz="2800" dirty="0" err="1" smtClean="0">
                <a:solidFill>
                  <a:srgbClr val="FF0000"/>
                </a:solidFill>
              </a:rPr>
              <a:t>πολύ</a:t>
            </a:r>
            <a:r>
              <a:rPr lang="el-GR" sz="2800" dirty="0" smtClean="0">
                <a:solidFill>
                  <a:srgbClr val="FF0000"/>
                </a:solidFill>
              </a:rPr>
              <a:t> </a:t>
            </a:r>
            <a:r>
              <a:rPr lang="el-GR" sz="2800" dirty="0" err="1" smtClean="0">
                <a:solidFill>
                  <a:srgbClr val="FF0000"/>
                </a:solidFill>
              </a:rPr>
              <a:t>μικρά….δεν</a:t>
            </a:r>
            <a:r>
              <a:rPr lang="el-GR" sz="2800" dirty="0" smtClean="0">
                <a:solidFill>
                  <a:srgbClr val="FF0000"/>
                </a:solidFill>
              </a:rPr>
              <a:t> φαίνονται ούτε με μικροσκόπιο….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2 - TextBox"/>
          <p:cNvSpPr txBox="1"/>
          <p:nvPr/>
        </p:nvSpPr>
        <p:spPr>
          <a:xfrm>
            <a:off x="2771800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4355976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0" y="6143644"/>
            <a:ext cx="8215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chemeClr val="tx2"/>
                </a:solidFill>
              </a:rPr>
              <a:t>…όμως πως είναι ένα άτομο, από τι αποτελείται;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3" name="2 - TextBox"/>
          <p:cNvSpPr txBox="1"/>
          <p:nvPr/>
        </p:nvSpPr>
        <p:spPr>
          <a:xfrm>
            <a:off x="683568" y="4797152"/>
            <a:ext cx="521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Δομή ατόμου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714356"/>
            <a:ext cx="559578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899592" y="116632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2339752" y="692696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214282" y="2500306"/>
            <a:ext cx="32861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u="sng" dirty="0" smtClean="0"/>
              <a:t>Προσοχή</a:t>
            </a:r>
            <a:r>
              <a:rPr lang="el-GR" sz="2400" dirty="0" smtClean="0"/>
              <a:t>!!!  Αυτή η εικόνα του ατόμου </a:t>
            </a:r>
            <a:r>
              <a:rPr lang="el-GR" sz="2400" u="sng" dirty="0" smtClean="0"/>
              <a:t>δεν είναι η πραγματική </a:t>
            </a:r>
            <a:r>
              <a:rPr lang="el-GR" sz="2400" dirty="0" smtClean="0"/>
              <a:t>.…αλλά  χρησιμοποιείται εδώ για να περιγράψουμε  με ένα κατανοητό τρόπο την δομή του ατόμου </a:t>
            </a:r>
            <a:endParaRPr lang="en-US" sz="2400" dirty="0"/>
          </a:p>
        </p:txBody>
      </p:sp>
      <p:grpSp>
        <p:nvGrpSpPr>
          <p:cNvPr id="2" name="61 - Ομάδα"/>
          <p:cNvGrpSpPr/>
          <p:nvPr/>
        </p:nvGrpSpPr>
        <p:grpSpPr>
          <a:xfrm>
            <a:off x="4286248" y="2500306"/>
            <a:ext cx="4857752" cy="4295804"/>
            <a:chOff x="4286248" y="3071810"/>
            <a:chExt cx="4214842" cy="3724300"/>
          </a:xfrm>
        </p:grpSpPr>
        <p:sp>
          <p:nvSpPr>
            <p:cNvPr id="8" name="7 - Έλλειψη"/>
            <p:cNvSpPr/>
            <p:nvPr/>
          </p:nvSpPr>
          <p:spPr>
            <a:xfrm>
              <a:off x="5320012" y="3910719"/>
              <a:ext cx="1918361" cy="198253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8 - Έλλειψη"/>
            <p:cNvSpPr/>
            <p:nvPr/>
          </p:nvSpPr>
          <p:spPr>
            <a:xfrm>
              <a:off x="4286248" y="3071810"/>
              <a:ext cx="4214842" cy="37243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9 - Έλλειψη"/>
            <p:cNvSpPr/>
            <p:nvPr/>
          </p:nvSpPr>
          <p:spPr>
            <a:xfrm>
              <a:off x="7349381" y="4475007"/>
              <a:ext cx="208140" cy="22571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10 - Έλλειψη"/>
            <p:cNvSpPr/>
            <p:nvPr/>
          </p:nvSpPr>
          <p:spPr>
            <a:xfrm>
              <a:off x="4955767" y="5490725"/>
              <a:ext cx="208140" cy="22571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12 - Έλλειψη"/>
            <p:cNvSpPr/>
            <p:nvPr/>
          </p:nvSpPr>
          <p:spPr>
            <a:xfrm>
              <a:off x="5996469" y="3402860"/>
              <a:ext cx="208140" cy="22571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13 - Έλλειψη"/>
            <p:cNvSpPr/>
            <p:nvPr/>
          </p:nvSpPr>
          <p:spPr>
            <a:xfrm>
              <a:off x="6985135" y="5998584"/>
              <a:ext cx="208140" cy="22571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19 - Έλλειψη"/>
            <p:cNvSpPr/>
            <p:nvPr/>
          </p:nvSpPr>
          <p:spPr>
            <a:xfrm>
              <a:off x="6072198" y="5500702"/>
              <a:ext cx="288516" cy="27216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22 - TextBox"/>
            <p:cNvSpPr txBox="1"/>
            <p:nvPr/>
          </p:nvSpPr>
          <p:spPr>
            <a:xfrm>
              <a:off x="6000760" y="3929066"/>
              <a:ext cx="357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  <p:sp>
          <p:nvSpPr>
            <p:cNvPr id="25" name="24 - Έλλειψη"/>
            <p:cNvSpPr/>
            <p:nvPr/>
          </p:nvSpPr>
          <p:spPr>
            <a:xfrm>
              <a:off x="5500694" y="4429132"/>
              <a:ext cx="285752" cy="26713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25 - TextBox"/>
            <p:cNvSpPr txBox="1"/>
            <p:nvPr/>
          </p:nvSpPr>
          <p:spPr>
            <a:xfrm flipH="1">
              <a:off x="5500694" y="4286256"/>
              <a:ext cx="2857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  <p:sp>
          <p:nvSpPr>
            <p:cNvPr id="27" name="26 - TextBox"/>
            <p:cNvSpPr txBox="1"/>
            <p:nvPr/>
          </p:nvSpPr>
          <p:spPr>
            <a:xfrm>
              <a:off x="6204609" y="4475007"/>
              <a:ext cx="156105" cy="413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  <p:sp>
          <p:nvSpPr>
            <p:cNvPr id="28" name="27 - TextBox"/>
            <p:cNvSpPr txBox="1"/>
            <p:nvPr/>
          </p:nvSpPr>
          <p:spPr>
            <a:xfrm>
              <a:off x="4906082" y="5301436"/>
              <a:ext cx="260175" cy="461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200" b="1" dirty="0" smtClean="0"/>
                <a:t>-</a:t>
              </a:r>
              <a:endParaRPr lang="en-US" sz="3200" b="1" dirty="0"/>
            </a:p>
          </p:txBody>
        </p:sp>
        <p:sp>
          <p:nvSpPr>
            <p:cNvPr id="29" name="28 - TextBox"/>
            <p:cNvSpPr txBox="1"/>
            <p:nvPr/>
          </p:nvSpPr>
          <p:spPr>
            <a:xfrm>
              <a:off x="5959799" y="3257612"/>
              <a:ext cx="260175" cy="461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200" b="1" dirty="0" smtClean="0"/>
                <a:t>-</a:t>
              </a:r>
              <a:endParaRPr lang="en-US" sz="3200" b="1" dirty="0"/>
            </a:p>
          </p:txBody>
        </p:sp>
        <p:sp>
          <p:nvSpPr>
            <p:cNvPr id="30" name="29 - TextBox"/>
            <p:cNvSpPr txBox="1"/>
            <p:nvPr/>
          </p:nvSpPr>
          <p:spPr>
            <a:xfrm>
              <a:off x="6933100" y="5829298"/>
              <a:ext cx="260175" cy="461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200" b="1" dirty="0" smtClean="0"/>
                <a:t>-</a:t>
              </a:r>
              <a:endParaRPr lang="en-US" sz="3200" b="1" dirty="0"/>
            </a:p>
          </p:txBody>
        </p:sp>
        <p:sp>
          <p:nvSpPr>
            <p:cNvPr id="31" name="30 - TextBox"/>
            <p:cNvSpPr txBox="1"/>
            <p:nvPr/>
          </p:nvSpPr>
          <p:spPr>
            <a:xfrm>
              <a:off x="7297346" y="4305720"/>
              <a:ext cx="260175" cy="461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200" b="1" dirty="0" smtClean="0"/>
                <a:t>-</a:t>
              </a:r>
              <a:endParaRPr lang="en-US" sz="3200" b="1" dirty="0"/>
            </a:p>
          </p:txBody>
        </p:sp>
        <p:sp>
          <p:nvSpPr>
            <p:cNvPr id="32" name="31 - TextBox"/>
            <p:cNvSpPr txBox="1"/>
            <p:nvPr/>
          </p:nvSpPr>
          <p:spPr>
            <a:xfrm>
              <a:off x="6072198" y="5357826"/>
              <a:ext cx="260175" cy="413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  <p:sp>
          <p:nvSpPr>
            <p:cNvPr id="37" name="36 - Έλλειψη"/>
            <p:cNvSpPr/>
            <p:nvPr/>
          </p:nvSpPr>
          <p:spPr>
            <a:xfrm>
              <a:off x="6500826" y="5286388"/>
              <a:ext cx="288516" cy="27216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37 - TextBox"/>
            <p:cNvSpPr txBox="1"/>
            <p:nvPr/>
          </p:nvSpPr>
          <p:spPr>
            <a:xfrm>
              <a:off x="6429388" y="5143512"/>
              <a:ext cx="260175" cy="413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  <p:sp>
          <p:nvSpPr>
            <p:cNvPr id="42" name="41 - Έλλειψη"/>
            <p:cNvSpPr/>
            <p:nvPr/>
          </p:nvSpPr>
          <p:spPr>
            <a:xfrm>
              <a:off x="6643702" y="4572008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42 - Έλλειψη"/>
            <p:cNvSpPr/>
            <p:nvPr/>
          </p:nvSpPr>
          <p:spPr>
            <a:xfrm>
              <a:off x="5857884" y="5143512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43 - Έλλειψη"/>
            <p:cNvSpPr/>
            <p:nvPr/>
          </p:nvSpPr>
          <p:spPr>
            <a:xfrm>
              <a:off x="5929322" y="4643446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44 - Έλλειψη"/>
            <p:cNvSpPr/>
            <p:nvPr/>
          </p:nvSpPr>
          <p:spPr>
            <a:xfrm>
              <a:off x="6500826" y="4286256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45 - Έλλειψη"/>
            <p:cNvSpPr/>
            <p:nvPr/>
          </p:nvSpPr>
          <p:spPr>
            <a:xfrm>
              <a:off x="6715140" y="5000636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46 - Έλλειψη"/>
            <p:cNvSpPr/>
            <p:nvPr/>
          </p:nvSpPr>
          <p:spPr>
            <a:xfrm>
              <a:off x="6143636" y="4357694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47 - Έλλειψη"/>
            <p:cNvSpPr/>
            <p:nvPr/>
          </p:nvSpPr>
          <p:spPr>
            <a:xfrm>
              <a:off x="5572132" y="4857760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48 - Έλλειψη"/>
            <p:cNvSpPr/>
            <p:nvPr/>
          </p:nvSpPr>
          <p:spPr>
            <a:xfrm>
              <a:off x="6000760" y="4071942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49 - Έλλειψη"/>
            <p:cNvSpPr/>
            <p:nvPr/>
          </p:nvSpPr>
          <p:spPr>
            <a:xfrm>
              <a:off x="6215074" y="4643446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50 - Έλλειψη"/>
            <p:cNvSpPr/>
            <p:nvPr/>
          </p:nvSpPr>
          <p:spPr>
            <a:xfrm>
              <a:off x="7481555" y="5455675"/>
              <a:ext cx="208140" cy="22571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51 - TextBox"/>
            <p:cNvSpPr txBox="1"/>
            <p:nvPr/>
          </p:nvSpPr>
          <p:spPr>
            <a:xfrm>
              <a:off x="7429520" y="5286388"/>
              <a:ext cx="260175" cy="461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200" b="1" dirty="0" smtClean="0"/>
                <a:t>-</a:t>
              </a:r>
              <a:endParaRPr lang="en-US" sz="3200" b="1" dirty="0"/>
            </a:p>
          </p:txBody>
        </p:sp>
        <p:sp>
          <p:nvSpPr>
            <p:cNvPr id="53" name="52 - Έλλειψη"/>
            <p:cNvSpPr/>
            <p:nvPr/>
          </p:nvSpPr>
          <p:spPr>
            <a:xfrm>
              <a:off x="4552597" y="4526981"/>
              <a:ext cx="208140" cy="22571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53 - TextBox"/>
            <p:cNvSpPr txBox="1"/>
            <p:nvPr/>
          </p:nvSpPr>
          <p:spPr>
            <a:xfrm>
              <a:off x="4500562" y="4357694"/>
              <a:ext cx="260175" cy="461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200" b="1" dirty="0" smtClean="0"/>
                <a:t>-</a:t>
              </a:r>
              <a:endParaRPr lang="en-US" sz="3200" b="1" dirty="0"/>
            </a:p>
          </p:txBody>
        </p:sp>
        <p:sp>
          <p:nvSpPr>
            <p:cNvPr id="55" name="54 - Έλλειψη"/>
            <p:cNvSpPr/>
            <p:nvPr/>
          </p:nvSpPr>
          <p:spPr>
            <a:xfrm>
              <a:off x="7124365" y="3741163"/>
              <a:ext cx="208140" cy="22571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55 - TextBox"/>
            <p:cNvSpPr txBox="1"/>
            <p:nvPr/>
          </p:nvSpPr>
          <p:spPr>
            <a:xfrm>
              <a:off x="7072330" y="3571876"/>
              <a:ext cx="260175" cy="461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200" b="1" dirty="0" smtClean="0"/>
                <a:t>-</a:t>
              </a:r>
              <a:endParaRPr lang="en-US" sz="3200" b="1" dirty="0"/>
            </a:p>
          </p:txBody>
        </p:sp>
        <p:sp>
          <p:nvSpPr>
            <p:cNvPr id="57" name="56 - Έλλειψη"/>
            <p:cNvSpPr/>
            <p:nvPr/>
          </p:nvSpPr>
          <p:spPr>
            <a:xfrm>
              <a:off x="6052795" y="6312931"/>
              <a:ext cx="208140" cy="22571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57 - TextBox"/>
            <p:cNvSpPr txBox="1"/>
            <p:nvPr/>
          </p:nvSpPr>
          <p:spPr>
            <a:xfrm>
              <a:off x="6000760" y="6143644"/>
              <a:ext cx="260175" cy="461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200" b="1" dirty="0" smtClean="0"/>
                <a:t>-</a:t>
              </a:r>
              <a:endParaRPr lang="en-US" sz="3200" b="1" dirty="0"/>
            </a:p>
          </p:txBody>
        </p:sp>
        <p:sp>
          <p:nvSpPr>
            <p:cNvPr id="59" name="58 - TextBox"/>
            <p:cNvSpPr txBox="1"/>
            <p:nvPr/>
          </p:nvSpPr>
          <p:spPr>
            <a:xfrm flipH="1">
              <a:off x="5897816" y="4496293"/>
              <a:ext cx="2857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  <p:sp>
          <p:nvSpPr>
            <p:cNvPr id="60" name="59 - TextBox"/>
            <p:cNvSpPr txBox="1"/>
            <p:nvPr/>
          </p:nvSpPr>
          <p:spPr>
            <a:xfrm flipH="1">
              <a:off x="5786446" y="5000636"/>
              <a:ext cx="2857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  <p:sp>
          <p:nvSpPr>
            <p:cNvPr id="61" name="60 - TextBox"/>
            <p:cNvSpPr txBox="1"/>
            <p:nvPr/>
          </p:nvSpPr>
          <p:spPr>
            <a:xfrm flipH="1">
              <a:off x="6643702" y="4429132"/>
              <a:ext cx="2857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  <p:sp>
          <p:nvSpPr>
            <p:cNvPr id="63" name="62 - Έλλειψη"/>
            <p:cNvSpPr/>
            <p:nvPr/>
          </p:nvSpPr>
          <p:spPr>
            <a:xfrm>
              <a:off x="5500694" y="5286388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63 - Έλλειψη"/>
            <p:cNvSpPr/>
            <p:nvPr/>
          </p:nvSpPr>
          <p:spPr>
            <a:xfrm>
              <a:off x="6929454" y="4857760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64 - Έλλειψη"/>
            <p:cNvSpPr/>
            <p:nvPr/>
          </p:nvSpPr>
          <p:spPr>
            <a:xfrm>
              <a:off x="5786446" y="5572140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65 - Έλλειψη"/>
            <p:cNvSpPr/>
            <p:nvPr/>
          </p:nvSpPr>
          <p:spPr>
            <a:xfrm>
              <a:off x="6286512" y="5000636"/>
              <a:ext cx="285752" cy="21431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61 - TextBox"/>
          <p:cNvSpPr txBox="1"/>
          <p:nvPr/>
        </p:nvSpPr>
        <p:spPr>
          <a:xfrm>
            <a:off x="2915816" y="1556792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Δομή ατόμου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7" name="66 - TextBox"/>
          <p:cNvSpPr txBox="1"/>
          <p:nvPr/>
        </p:nvSpPr>
        <p:spPr>
          <a:xfrm>
            <a:off x="2267744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68" name="67 - Ορθογώνιο"/>
          <p:cNvSpPr/>
          <p:nvPr/>
        </p:nvSpPr>
        <p:spPr>
          <a:xfrm>
            <a:off x="3851920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Επεξήγηση με σύννεφο"/>
          <p:cNvSpPr/>
          <p:nvPr/>
        </p:nvSpPr>
        <p:spPr>
          <a:xfrm>
            <a:off x="1835696" y="1196752"/>
            <a:ext cx="1800200" cy="1224136"/>
          </a:xfrm>
          <a:prstGeom prst="cloudCallout">
            <a:avLst>
              <a:gd name="adj1" fmla="val 76582"/>
              <a:gd name="adj2" fmla="val 4012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 - TextBox"/>
          <p:cNvSpPr txBox="1"/>
          <p:nvPr/>
        </p:nvSpPr>
        <p:spPr>
          <a:xfrm>
            <a:off x="2123728" y="1484784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/>
              <a:t>άτομο</a:t>
            </a:r>
            <a:endParaRPr lang="en-US" sz="2000" b="1" dirty="0"/>
          </a:p>
        </p:txBody>
      </p:sp>
      <p:sp>
        <p:nvSpPr>
          <p:cNvPr id="11" name="10 - Έλλειψη"/>
          <p:cNvSpPr/>
          <p:nvPr/>
        </p:nvSpPr>
        <p:spPr>
          <a:xfrm>
            <a:off x="2581260" y="2081202"/>
            <a:ext cx="5786478" cy="47149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7072330" y="385762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3500430" y="514351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- Έλλειψη"/>
          <p:cNvSpPr/>
          <p:nvPr/>
        </p:nvSpPr>
        <p:spPr>
          <a:xfrm>
            <a:off x="5286380" y="450057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Έλλειψη"/>
          <p:cNvSpPr/>
          <p:nvPr/>
        </p:nvSpPr>
        <p:spPr>
          <a:xfrm>
            <a:off x="4929190" y="250030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- Έλλειψη"/>
          <p:cNvSpPr/>
          <p:nvPr/>
        </p:nvSpPr>
        <p:spPr>
          <a:xfrm>
            <a:off x="6286512" y="6058935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17 - Έλλειψη"/>
          <p:cNvSpPr/>
          <p:nvPr/>
        </p:nvSpPr>
        <p:spPr>
          <a:xfrm>
            <a:off x="5000628" y="450057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8 - Έλλειψη"/>
          <p:cNvSpPr/>
          <p:nvPr/>
        </p:nvSpPr>
        <p:spPr>
          <a:xfrm>
            <a:off x="5286380" y="400050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- Έλλειψη"/>
          <p:cNvSpPr/>
          <p:nvPr/>
        </p:nvSpPr>
        <p:spPr>
          <a:xfrm>
            <a:off x="5429256" y="421481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0 - Έλλειψη"/>
          <p:cNvSpPr/>
          <p:nvPr/>
        </p:nvSpPr>
        <p:spPr>
          <a:xfrm>
            <a:off x="5072066" y="421481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23 - Έλλειψη"/>
          <p:cNvSpPr/>
          <p:nvPr/>
        </p:nvSpPr>
        <p:spPr>
          <a:xfrm>
            <a:off x="4714876" y="428625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24 - Έλλειψη"/>
          <p:cNvSpPr/>
          <p:nvPr/>
        </p:nvSpPr>
        <p:spPr>
          <a:xfrm>
            <a:off x="5143504" y="478632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28 - Ομάδα"/>
          <p:cNvGrpSpPr/>
          <p:nvPr/>
        </p:nvGrpSpPr>
        <p:grpSpPr>
          <a:xfrm>
            <a:off x="4786314" y="4429132"/>
            <a:ext cx="285752" cy="523220"/>
            <a:chOff x="5143504" y="1000108"/>
            <a:chExt cx="285752" cy="523220"/>
          </a:xfrm>
        </p:grpSpPr>
        <p:sp>
          <p:nvSpPr>
            <p:cNvPr id="22" name="21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27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grpSp>
        <p:nvGrpSpPr>
          <p:cNvPr id="3" name="39 - Ομάδα"/>
          <p:cNvGrpSpPr/>
          <p:nvPr/>
        </p:nvGrpSpPr>
        <p:grpSpPr>
          <a:xfrm>
            <a:off x="4857752" y="3905912"/>
            <a:ext cx="285752" cy="523220"/>
            <a:chOff x="5143504" y="1000108"/>
            <a:chExt cx="285752" cy="523220"/>
          </a:xfrm>
        </p:grpSpPr>
        <p:sp>
          <p:nvSpPr>
            <p:cNvPr id="41" name="40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41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sp>
        <p:nvSpPr>
          <p:cNvPr id="43" name="42 - TextBox"/>
          <p:cNvSpPr txBox="1"/>
          <p:nvPr/>
        </p:nvSpPr>
        <p:spPr>
          <a:xfrm>
            <a:off x="5214942" y="3857628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4" name="43 - TextBox"/>
          <p:cNvSpPr txBox="1"/>
          <p:nvPr/>
        </p:nvSpPr>
        <p:spPr>
          <a:xfrm>
            <a:off x="3500430" y="500063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5" name="44 - TextBox"/>
          <p:cNvSpPr txBox="1"/>
          <p:nvPr/>
        </p:nvSpPr>
        <p:spPr>
          <a:xfrm>
            <a:off x="4929190" y="2357430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6" name="45 - TextBox"/>
          <p:cNvSpPr txBox="1"/>
          <p:nvPr/>
        </p:nvSpPr>
        <p:spPr>
          <a:xfrm>
            <a:off x="6215074" y="5844621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7" name="46 - TextBox"/>
          <p:cNvSpPr txBox="1"/>
          <p:nvPr/>
        </p:nvSpPr>
        <p:spPr>
          <a:xfrm>
            <a:off x="7072330" y="3714752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0" name="29 - TextBox"/>
          <p:cNvSpPr txBox="1"/>
          <p:nvPr/>
        </p:nvSpPr>
        <p:spPr>
          <a:xfrm>
            <a:off x="5286380" y="435769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32" name="31 - Έλλειψη"/>
          <p:cNvSpPr/>
          <p:nvPr/>
        </p:nvSpPr>
        <p:spPr>
          <a:xfrm>
            <a:off x="7286644" y="285728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33 - Έλλειψη"/>
          <p:cNvSpPr/>
          <p:nvPr/>
        </p:nvSpPr>
        <p:spPr>
          <a:xfrm>
            <a:off x="0" y="271462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34 - TextBox"/>
          <p:cNvSpPr txBox="1"/>
          <p:nvPr/>
        </p:nvSpPr>
        <p:spPr>
          <a:xfrm>
            <a:off x="0" y="2571744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6" name="35 - TextBox"/>
          <p:cNvSpPr txBox="1"/>
          <p:nvPr/>
        </p:nvSpPr>
        <p:spPr>
          <a:xfrm>
            <a:off x="285720" y="2643182"/>
            <a:ext cx="16430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= </a:t>
            </a:r>
            <a:r>
              <a:rPr lang="el-GR" u="sng" dirty="0" smtClean="0">
                <a:solidFill>
                  <a:srgbClr val="FF0000"/>
                </a:solidFill>
              </a:rPr>
              <a:t>Ηλεκτρόνιο</a:t>
            </a:r>
            <a:r>
              <a:rPr lang="el-GR" dirty="0" smtClean="0"/>
              <a:t> που έχει </a:t>
            </a:r>
            <a:r>
              <a:rPr lang="el-GR" u="sng" dirty="0" smtClean="0"/>
              <a:t>αρνητικό</a:t>
            </a:r>
            <a:r>
              <a:rPr lang="el-GR" dirty="0" smtClean="0"/>
              <a:t> ηλεκτρικό φορτίο</a:t>
            </a:r>
            <a:endParaRPr lang="en-US" dirty="0"/>
          </a:p>
        </p:txBody>
      </p:sp>
      <p:sp>
        <p:nvSpPr>
          <p:cNvPr id="37" name="36 - Έλλειψη"/>
          <p:cNvSpPr/>
          <p:nvPr/>
        </p:nvSpPr>
        <p:spPr>
          <a:xfrm>
            <a:off x="0" y="535782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37 - TextBox"/>
          <p:cNvSpPr txBox="1"/>
          <p:nvPr/>
        </p:nvSpPr>
        <p:spPr>
          <a:xfrm>
            <a:off x="0" y="521495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39" name="38 - TextBox"/>
          <p:cNvSpPr txBox="1"/>
          <p:nvPr/>
        </p:nvSpPr>
        <p:spPr>
          <a:xfrm>
            <a:off x="285720" y="5286388"/>
            <a:ext cx="1643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= </a:t>
            </a:r>
            <a:r>
              <a:rPr lang="el-GR" u="sng" dirty="0" smtClean="0">
                <a:solidFill>
                  <a:srgbClr val="FF0000"/>
                </a:solidFill>
              </a:rPr>
              <a:t>Πρωτόνιο</a:t>
            </a:r>
            <a:r>
              <a:rPr lang="el-GR" dirty="0" smtClean="0"/>
              <a:t> που έχει </a:t>
            </a:r>
            <a:r>
              <a:rPr lang="el-GR" u="sng" dirty="0" smtClean="0"/>
              <a:t>θετικό</a:t>
            </a:r>
            <a:r>
              <a:rPr lang="el-GR" dirty="0" smtClean="0"/>
              <a:t> ηλεκτρικό φορτίο</a:t>
            </a:r>
            <a:endParaRPr lang="en-US" dirty="0"/>
          </a:p>
        </p:txBody>
      </p:sp>
      <p:sp>
        <p:nvSpPr>
          <p:cNvPr id="48" name="47 - TextBox"/>
          <p:cNvSpPr txBox="1"/>
          <p:nvPr/>
        </p:nvSpPr>
        <p:spPr>
          <a:xfrm>
            <a:off x="7500926" y="214290"/>
            <a:ext cx="16430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 =</a:t>
            </a:r>
            <a:r>
              <a:rPr lang="el-GR" u="sng" dirty="0" smtClean="0">
                <a:solidFill>
                  <a:srgbClr val="FF0000"/>
                </a:solidFill>
              </a:rPr>
              <a:t>νετρόνιο</a:t>
            </a:r>
            <a:r>
              <a:rPr lang="el-GR" dirty="0" smtClean="0"/>
              <a:t> που δεν έχει ηλεκτρικό φορτίο, άρα είναι </a:t>
            </a:r>
            <a:r>
              <a:rPr lang="el-GR" u="sng" dirty="0" smtClean="0"/>
              <a:t>ηλεκτρικά ουδέτερο </a:t>
            </a:r>
            <a:r>
              <a:rPr lang="el-GR" dirty="0" smtClean="0"/>
              <a:t>(αφόρτιστο).</a:t>
            </a:r>
            <a:endParaRPr lang="en-US" dirty="0"/>
          </a:p>
        </p:txBody>
      </p:sp>
      <p:sp>
        <p:nvSpPr>
          <p:cNvPr id="40" name="39 - TextBox"/>
          <p:cNvSpPr txBox="1"/>
          <p:nvPr/>
        </p:nvSpPr>
        <p:spPr>
          <a:xfrm>
            <a:off x="2267744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49" name="48 - Ορθογώνιο"/>
          <p:cNvSpPr/>
          <p:nvPr/>
        </p:nvSpPr>
        <p:spPr>
          <a:xfrm>
            <a:off x="3851920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43" grpId="0"/>
      <p:bldP spid="44" grpId="0"/>
      <p:bldP spid="45" grpId="0"/>
      <p:bldP spid="46" grpId="0"/>
      <p:bldP spid="47" grpId="0"/>
      <p:bldP spid="30" grpId="0"/>
      <p:bldP spid="32" grpId="0" animBg="1"/>
      <p:bldP spid="34" grpId="0" animBg="1"/>
      <p:bldP spid="35" grpId="0"/>
      <p:bldP spid="36" grpId="0"/>
      <p:bldP spid="37" grpId="0" animBg="1"/>
      <p:bldP spid="38" grpId="0"/>
      <p:bldP spid="39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- TextBox"/>
          <p:cNvSpPr txBox="1"/>
          <p:nvPr/>
        </p:nvSpPr>
        <p:spPr>
          <a:xfrm>
            <a:off x="0" y="2786058"/>
            <a:ext cx="4714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u="sng" dirty="0" smtClean="0">
                <a:solidFill>
                  <a:srgbClr val="FF0000"/>
                </a:solidFill>
              </a:rPr>
              <a:t>Πρωτόνιο</a:t>
            </a:r>
            <a:r>
              <a:rPr lang="el-GR" dirty="0" smtClean="0"/>
              <a:t>  </a:t>
            </a:r>
            <a:r>
              <a:rPr lang="el-GR" b="1" i="1" dirty="0" smtClean="0">
                <a:solidFill>
                  <a:srgbClr val="FF0000"/>
                </a:solidFill>
              </a:rPr>
              <a:t>(</a:t>
            </a:r>
            <a:r>
              <a:rPr lang="en-US" b="1" i="1" dirty="0" smtClean="0">
                <a:solidFill>
                  <a:srgbClr val="FF0000"/>
                </a:solidFill>
              </a:rPr>
              <a:t>p)</a:t>
            </a:r>
            <a:r>
              <a:rPr lang="en-US" dirty="0" smtClean="0"/>
              <a:t>  </a:t>
            </a:r>
            <a:r>
              <a:rPr lang="el-GR" dirty="0" smtClean="0"/>
              <a:t>έχει μια μονάδα  </a:t>
            </a:r>
            <a:r>
              <a:rPr lang="el-GR" u="sng" dirty="0" smtClean="0"/>
              <a:t>θετικού</a:t>
            </a:r>
            <a:r>
              <a:rPr lang="el-GR" dirty="0" smtClean="0"/>
              <a:t> ηλεκτρικού φορτίου (στοιχειώδες φορτίο)</a:t>
            </a:r>
            <a:endParaRPr lang="en-US" dirty="0"/>
          </a:p>
        </p:txBody>
      </p:sp>
      <p:sp>
        <p:nvSpPr>
          <p:cNvPr id="48" name="47 - TextBox"/>
          <p:cNvSpPr txBox="1"/>
          <p:nvPr/>
        </p:nvSpPr>
        <p:spPr>
          <a:xfrm>
            <a:off x="0" y="392906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 </a:t>
            </a:r>
            <a:r>
              <a:rPr lang="el-GR" u="sng" dirty="0" smtClean="0">
                <a:solidFill>
                  <a:srgbClr val="FF0000"/>
                </a:solidFill>
              </a:rPr>
              <a:t>Νετρόνιο </a:t>
            </a:r>
            <a:r>
              <a:rPr lang="en-US" u="sng" dirty="0" smtClean="0">
                <a:solidFill>
                  <a:srgbClr val="FF0000"/>
                </a:solidFill>
              </a:rPr>
              <a:t>  </a:t>
            </a:r>
            <a:r>
              <a:rPr lang="en-US" b="1" dirty="0" smtClean="0">
                <a:solidFill>
                  <a:srgbClr val="FF0000"/>
                </a:solidFill>
              </a:rPr>
              <a:t>(n)</a:t>
            </a:r>
            <a:r>
              <a:rPr lang="el-GR" dirty="0" smtClean="0"/>
              <a:t> δεν έχει ηλεκτρικό φορτίο  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365296"/>
            <a:ext cx="3500430" cy="349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" name="48 - TextBox"/>
          <p:cNvSpPr txBox="1"/>
          <p:nvPr/>
        </p:nvSpPr>
        <p:spPr>
          <a:xfrm>
            <a:off x="251520" y="1412776"/>
            <a:ext cx="8389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Ένα άτομο αποτελείται από ηλεκτρόνια, πρωτόνια και νετρόνια. </a:t>
            </a:r>
          </a:p>
        </p:txBody>
      </p:sp>
      <p:sp>
        <p:nvSpPr>
          <p:cNvPr id="50" name="49 - TextBox"/>
          <p:cNvSpPr txBox="1"/>
          <p:nvPr/>
        </p:nvSpPr>
        <p:spPr>
          <a:xfrm>
            <a:off x="0" y="5143512"/>
            <a:ext cx="4714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u="sng" dirty="0" smtClean="0">
                <a:solidFill>
                  <a:srgbClr val="FF0000"/>
                </a:solidFill>
              </a:rPr>
              <a:t>Ηλεκτρόνιο</a:t>
            </a:r>
            <a:r>
              <a:rPr lang="en-US" u="sng" dirty="0" smtClean="0">
                <a:solidFill>
                  <a:srgbClr val="FF0000"/>
                </a:solidFill>
              </a:rPr>
              <a:t> </a:t>
            </a:r>
            <a:r>
              <a:rPr lang="el-GR" u="sng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(e)  </a:t>
            </a:r>
            <a:r>
              <a:rPr lang="el-GR" dirty="0" smtClean="0"/>
              <a:t>έχει μια μονάδα  </a:t>
            </a:r>
            <a:r>
              <a:rPr lang="el-GR" u="sng" dirty="0" smtClean="0"/>
              <a:t>αρνητικού </a:t>
            </a:r>
            <a:r>
              <a:rPr lang="el-GR" dirty="0" smtClean="0"/>
              <a:t>ηλεκτρικού φορτίου (στοιχειώδες φορτίο)</a:t>
            </a:r>
            <a:endParaRPr lang="en-US" dirty="0"/>
          </a:p>
        </p:txBody>
      </p:sp>
      <p:cxnSp>
        <p:nvCxnSpPr>
          <p:cNvPr id="52" name="51 - Ευθύγραμμο βέλος σύνδεσης"/>
          <p:cNvCxnSpPr/>
          <p:nvPr/>
        </p:nvCxnSpPr>
        <p:spPr>
          <a:xfrm rot="5400000">
            <a:off x="6215074" y="3643314"/>
            <a:ext cx="2286016" cy="1428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- TextBox"/>
          <p:cNvSpPr txBox="1"/>
          <p:nvPr/>
        </p:nvSpPr>
        <p:spPr>
          <a:xfrm>
            <a:off x="7072330" y="2285992"/>
            <a:ext cx="2071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Πυρήνας ατόμου</a:t>
            </a:r>
            <a:endParaRPr lang="en-US" dirty="0"/>
          </a:p>
        </p:txBody>
      </p:sp>
      <p:sp>
        <p:nvSpPr>
          <p:cNvPr id="10" name="9 - TextBox"/>
          <p:cNvSpPr txBox="1"/>
          <p:nvPr/>
        </p:nvSpPr>
        <p:spPr>
          <a:xfrm>
            <a:off x="2267744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3851920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8" grpId="0"/>
      <p:bldP spid="50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Έλλειψη"/>
          <p:cNvSpPr/>
          <p:nvPr/>
        </p:nvSpPr>
        <p:spPr>
          <a:xfrm>
            <a:off x="3143240" y="2143092"/>
            <a:ext cx="5786478" cy="47149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7634310" y="391951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4062410" y="520540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- Έλλειψη"/>
          <p:cNvSpPr/>
          <p:nvPr/>
        </p:nvSpPr>
        <p:spPr>
          <a:xfrm>
            <a:off x="5848360" y="456246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Έλλειψη"/>
          <p:cNvSpPr/>
          <p:nvPr/>
        </p:nvSpPr>
        <p:spPr>
          <a:xfrm>
            <a:off x="5491170" y="256219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- Έλλειψη"/>
          <p:cNvSpPr/>
          <p:nvPr/>
        </p:nvSpPr>
        <p:spPr>
          <a:xfrm>
            <a:off x="6848492" y="6120825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17 - Έλλειψη"/>
          <p:cNvSpPr/>
          <p:nvPr/>
        </p:nvSpPr>
        <p:spPr>
          <a:xfrm>
            <a:off x="5562608" y="456246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8 - Έλλειψη"/>
          <p:cNvSpPr/>
          <p:nvPr/>
        </p:nvSpPr>
        <p:spPr>
          <a:xfrm>
            <a:off x="5848360" y="406239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- Έλλειψη"/>
          <p:cNvSpPr/>
          <p:nvPr/>
        </p:nvSpPr>
        <p:spPr>
          <a:xfrm>
            <a:off x="5991236" y="427670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0 - Έλλειψη"/>
          <p:cNvSpPr/>
          <p:nvPr/>
        </p:nvSpPr>
        <p:spPr>
          <a:xfrm>
            <a:off x="5634046" y="427670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23 - Έλλειψη"/>
          <p:cNvSpPr/>
          <p:nvPr/>
        </p:nvSpPr>
        <p:spPr>
          <a:xfrm>
            <a:off x="5276856" y="434814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24 - Έλλειψη"/>
          <p:cNvSpPr/>
          <p:nvPr/>
        </p:nvSpPr>
        <p:spPr>
          <a:xfrm>
            <a:off x="5705484" y="484821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28 - Ομάδα"/>
          <p:cNvGrpSpPr/>
          <p:nvPr/>
        </p:nvGrpSpPr>
        <p:grpSpPr>
          <a:xfrm>
            <a:off x="5348294" y="4491022"/>
            <a:ext cx="285752" cy="523220"/>
            <a:chOff x="5143504" y="1000108"/>
            <a:chExt cx="285752" cy="523220"/>
          </a:xfrm>
        </p:grpSpPr>
        <p:sp>
          <p:nvSpPr>
            <p:cNvPr id="22" name="21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27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grpSp>
        <p:nvGrpSpPr>
          <p:cNvPr id="3" name="39 - Ομάδα"/>
          <p:cNvGrpSpPr/>
          <p:nvPr/>
        </p:nvGrpSpPr>
        <p:grpSpPr>
          <a:xfrm>
            <a:off x="5419732" y="3967802"/>
            <a:ext cx="285752" cy="523220"/>
            <a:chOff x="5143504" y="1000108"/>
            <a:chExt cx="285752" cy="523220"/>
          </a:xfrm>
        </p:grpSpPr>
        <p:sp>
          <p:nvSpPr>
            <p:cNvPr id="41" name="40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41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sp>
        <p:nvSpPr>
          <p:cNvPr id="43" name="42 - TextBox"/>
          <p:cNvSpPr txBox="1"/>
          <p:nvPr/>
        </p:nvSpPr>
        <p:spPr>
          <a:xfrm>
            <a:off x="5776922" y="3919518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4" name="43 - TextBox"/>
          <p:cNvSpPr txBox="1"/>
          <p:nvPr/>
        </p:nvSpPr>
        <p:spPr>
          <a:xfrm>
            <a:off x="4062410" y="506252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5" name="44 - TextBox"/>
          <p:cNvSpPr txBox="1"/>
          <p:nvPr/>
        </p:nvSpPr>
        <p:spPr>
          <a:xfrm>
            <a:off x="5491170" y="2419320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6" name="45 - TextBox"/>
          <p:cNvSpPr txBox="1"/>
          <p:nvPr/>
        </p:nvSpPr>
        <p:spPr>
          <a:xfrm>
            <a:off x="6777054" y="5906511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7" name="46 - TextBox"/>
          <p:cNvSpPr txBox="1"/>
          <p:nvPr/>
        </p:nvSpPr>
        <p:spPr>
          <a:xfrm>
            <a:off x="7634310" y="3776642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0" name="29 - TextBox"/>
          <p:cNvSpPr txBox="1"/>
          <p:nvPr/>
        </p:nvSpPr>
        <p:spPr>
          <a:xfrm>
            <a:off x="5848360" y="441958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9" name="48 - TextBox"/>
          <p:cNvSpPr txBox="1"/>
          <p:nvPr/>
        </p:nvSpPr>
        <p:spPr>
          <a:xfrm>
            <a:off x="0" y="2564904"/>
            <a:ext cx="36433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Προσοχή !! </a:t>
            </a:r>
            <a:r>
              <a:rPr lang="el-GR" sz="2400" dirty="0" smtClean="0"/>
              <a:t>Σε ένα </a:t>
            </a:r>
            <a:r>
              <a:rPr lang="el-GR" sz="2400" b="1" dirty="0" smtClean="0"/>
              <a:t>άτομο</a:t>
            </a:r>
            <a:r>
              <a:rPr lang="el-GR" sz="2400" dirty="0" smtClean="0"/>
              <a:t> έχω ίσο αριθμό πρωτονίων και ηλεκτρονίων. </a:t>
            </a:r>
          </a:p>
          <a:p>
            <a:endParaRPr lang="el-GR" sz="2400" dirty="0" smtClean="0"/>
          </a:p>
          <a:p>
            <a:endParaRPr lang="el-GR" sz="2400" dirty="0" smtClean="0"/>
          </a:p>
          <a:p>
            <a:r>
              <a:rPr lang="el-GR" sz="2400" b="1" dirty="0" smtClean="0">
                <a:solidFill>
                  <a:srgbClr val="FF0000"/>
                </a:solidFill>
              </a:rPr>
              <a:t>Παράδειγμα</a:t>
            </a:r>
            <a:r>
              <a:rPr lang="el-GR" sz="2400" b="1" dirty="0" smtClean="0"/>
              <a:t>: </a:t>
            </a:r>
            <a:r>
              <a:rPr lang="el-GR" sz="2400" dirty="0" smtClean="0"/>
              <a:t>Αν σε ένα </a:t>
            </a:r>
            <a:r>
              <a:rPr lang="el-GR" sz="2400" b="1" dirty="0" smtClean="0"/>
              <a:t>άτομο</a:t>
            </a:r>
            <a:r>
              <a:rPr lang="el-GR" sz="2400" dirty="0" smtClean="0"/>
              <a:t> υπάρχουν 4  πρωτόνια τότε οπωσδήποτε θα υπάρχουν και 4 ηλεκτρόνια.</a:t>
            </a:r>
            <a:endParaRPr lang="en-US" sz="2400" dirty="0"/>
          </a:p>
        </p:txBody>
      </p:sp>
      <p:sp>
        <p:nvSpPr>
          <p:cNvPr id="29" name="28 - TextBox"/>
          <p:cNvSpPr txBox="1"/>
          <p:nvPr/>
        </p:nvSpPr>
        <p:spPr>
          <a:xfrm>
            <a:off x="2267744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31" name="30 - Ορθογώνιο"/>
          <p:cNvSpPr/>
          <p:nvPr/>
        </p:nvSpPr>
        <p:spPr>
          <a:xfrm>
            <a:off x="3851920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43" grpId="0"/>
      <p:bldP spid="44" grpId="0"/>
      <p:bldP spid="45" grpId="0"/>
      <p:bldP spid="46" grpId="0"/>
      <p:bldP spid="47" grpId="0"/>
      <p:bldP spid="30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Έλλειψη"/>
          <p:cNvSpPr/>
          <p:nvPr/>
        </p:nvSpPr>
        <p:spPr>
          <a:xfrm>
            <a:off x="3143240" y="2143092"/>
            <a:ext cx="5786478" cy="47149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7634310" y="391951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4062410" y="520540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- Έλλειψη"/>
          <p:cNvSpPr/>
          <p:nvPr/>
        </p:nvSpPr>
        <p:spPr>
          <a:xfrm>
            <a:off x="5848360" y="456246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Έλλειψη"/>
          <p:cNvSpPr/>
          <p:nvPr/>
        </p:nvSpPr>
        <p:spPr>
          <a:xfrm>
            <a:off x="5491170" y="256219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- Έλλειψη"/>
          <p:cNvSpPr/>
          <p:nvPr/>
        </p:nvSpPr>
        <p:spPr>
          <a:xfrm>
            <a:off x="6848492" y="6120825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17 - Έλλειψη"/>
          <p:cNvSpPr/>
          <p:nvPr/>
        </p:nvSpPr>
        <p:spPr>
          <a:xfrm>
            <a:off x="5562608" y="456246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8 - Έλλειψη"/>
          <p:cNvSpPr/>
          <p:nvPr/>
        </p:nvSpPr>
        <p:spPr>
          <a:xfrm>
            <a:off x="5848360" y="406239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- Έλλειψη"/>
          <p:cNvSpPr/>
          <p:nvPr/>
        </p:nvSpPr>
        <p:spPr>
          <a:xfrm>
            <a:off x="5991236" y="427670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0 - Έλλειψη"/>
          <p:cNvSpPr/>
          <p:nvPr/>
        </p:nvSpPr>
        <p:spPr>
          <a:xfrm>
            <a:off x="5634046" y="427670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23 - Έλλειψη"/>
          <p:cNvSpPr/>
          <p:nvPr/>
        </p:nvSpPr>
        <p:spPr>
          <a:xfrm>
            <a:off x="5276856" y="434814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24 - Έλλειψη"/>
          <p:cNvSpPr/>
          <p:nvPr/>
        </p:nvSpPr>
        <p:spPr>
          <a:xfrm>
            <a:off x="5705484" y="484821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28 - Ομάδα"/>
          <p:cNvGrpSpPr/>
          <p:nvPr/>
        </p:nvGrpSpPr>
        <p:grpSpPr>
          <a:xfrm>
            <a:off x="5348294" y="4491022"/>
            <a:ext cx="285752" cy="523220"/>
            <a:chOff x="5143504" y="1000108"/>
            <a:chExt cx="285752" cy="523220"/>
          </a:xfrm>
        </p:grpSpPr>
        <p:sp>
          <p:nvSpPr>
            <p:cNvPr id="22" name="21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27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grpSp>
        <p:nvGrpSpPr>
          <p:cNvPr id="3" name="39 - Ομάδα"/>
          <p:cNvGrpSpPr/>
          <p:nvPr/>
        </p:nvGrpSpPr>
        <p:grpSpPr>
          <a:xfrm>
            <a:off x="5419732" y="3967802"/>
            <a:ext cx="285752" cy="523220"/>
            <a:chOff x="5143504" y="1000108"/>
            <a:chExt cx="285752" cy="523220"/>
          </a:xfrm>
        </p:grpSpPr>
        <p:sp>
          <p:nvSpPr>
            <p:cNvPr id="41" name="40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41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sp>
        <p:nvSpPr>
          <p:cNvPr id="43" name="42 - TextBox"/>
          <p:cNvSpPr txBox="1"/>
          <p:nvPr/>
        </p:nvSpPr>
        <p:spPr>
          <a:xfrm>
            <a:off x="5776922" y="3919518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4" name="43 - TextBox"/>
          <p:cNvSpPr txBox="1"/>
          <p:nvPr/>
        </p:nvSpPr>
        <p:spPr>
          <a:xfrm>
            <a:off x="4062410" y="506252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5" name="44 - TextBox"/>
          <p:cNvSpPr txBox="1"/>
          <p:nvPr/>
        </p:nvSpPr>
        <p:spPr>
          <a:xfrm>
            <a:off x="5491170" y="2419320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6" name="45 - TextBox"/>
          <p:cNvSpPr txBox="1"/>
          <p:nvPr/>
        </p:nvSpPr>
        <p:spPr>
          <a:xfrm>
            <a:off x="6777054" y="5906511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7" name="46 - TextBox"/>
          <p:cNvSpPr txBox="1"/>
          <p:nvPr/>
        </p:nvSpPr>
        <p:spPr>
          <a:xfrm>
            <a:off x="7634310" y="3776642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0" name="29 - TextBox"/>
          <p:cNvSpPr txBox="1"/>
          <p:nvPr/>
        </p:nvSpPr>
        <p:spPr>
          <a:xfrm>
            <a:off x="5848360" y="441958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9" name="48 - TextBox"/>
          <p:cNvSpPr txBox="1"/>
          <p:nvPr/>
        </p:nvSpPr>
        <p:spPr>
          <a:xfrm>
            <a:off x="323528" y="1268760"/>
            <a:ext cx="42148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Ο  αριθμός  τον  πρωτονίων που περιέχει ένα άτομο  καθορίζει  το  είδος  του   ατόμου…. </a:t>
            </a:r>
            <a:r>
              <a:rPr lang="el-GR" sz="2400" u="sng" dirty="0" smtClean="0"/>
              <a:t>Ακολουθούν παραδείγματα</a:t>
            </a:r>
          </a:p>
          <a:p>
            <a:endParaRPr lang="el-GR" sz="2400" dirty="0" smtClean="0"/>
          </a:p>
        </p:txBody>
      </p:sp>
      <p:sp>
        <p:nvSpPr>
          <p:cNvPr id="27" name="26 - TextBox"/>
          <p:cNvSpPr txBox="1"/>
          <p:nvPr/>
        </p:nvSpPr>
        <p:spPr>
          <a:xfrm>
            <a:off x="2267744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29" name="28 - Ορθογώνιο"/>
          <p:cNvSpPr/>
          <p:nvPr/>
        </p:nvSpPr>
        <p:spPr>
          <a:xfrm>
            <a:off x="3851920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43" grpId="0"/>
      <p:bldP spid="44" grpId="0"/>
      <p:bldP spid="45" grpId="0"/>
      <p:bldP spid="46" grpId="0"/>
      <p:bldP spid="47" grpId="0"/>
      <p:bldP spid="30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285720" y="3929066"/>
            <a:ext cx="26432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u="sng" dirty="0" smtClean="0"/>
              <a:t>Παράδειγμα</a:t>
            </a:r>
            <a:r>
              <a:rPr lang="el-GR" sz="2400" dirty="0" smtClean="0"/>
              <a:t> </a:t>
            </a:r>
          </a:p>
          <a:p>
            <a:r>
              <a:rPr lang="el-GR" sz="2400" dirty="0" smtClean="0"/>
              <a:t>ένα άτομο </a:t>
            </a:r>
            <a:r>
              <a:rPr lang="el-GR" sz="2400" u="sng" dirty="0" smtClean="0"/>
              <a:t>οξυγόνου έχει 8 πρωτόνια </a:t>
            </a:r>
            <a:r>
              <a:rPr lang="el-GR" sz="2400" dirty="0" smtClean="0"/>
              <a:t>μέσα στο πυρήνα του</a:t>
            </a:r>
            <a:endParaRPr lang="en-US" sz="2400" dirty="0"/>
          </a:p>
        </p:txBody>
      </p:sp>
      <p:sp>
        <p:nvSpPr>
          <p:cNvPr id="8" name="7 - Έλλειψη"/>
          <p:cNvSpPr/>
          <p:nvPr/>
        </p:nvSpPr>
        <p:spPr>
          <a:xfrm>
            <a:off x="5320012" y="3910719"/>
            <a:ext cx="1918361" cy="19825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- Έλλειψη"/>
          <p:cNvSpPr/>
          <p:nvPr/>
        </p:nvSpPr>
        <p:spPr>
          <a:xfrm>
            <a:off x="4286248" y="3071810"/>
            <a:ext cx="4214842" cy="3724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- Έλλειψη"/>
          <p:cNvSpPr/>
          <p:nvPr/>
        </p:nvSpPr>
        <p:spPr>
          <a:xfrm>
            <a:off x="7349381" y="4475007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10 - Έλλειψη"/>
          <p:cNvSpPr/>
          <p:nvPr/>
        </p:nvSpPr>
        <p:spPr>
          <a:xfrm>
            <a:off x="4955767" y="5490725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5996469" y="3402860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6985135" y="5998584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- Έλλειψη"/>
          <p:cNvSpPr/>
          <p:nvPr/>
        </p:nvSpPr>
        <p:spPr>
          <a:xfrm>
            <a:off x="6072198" y="5500702"/>
            <a:ext cx="288516" cy="27216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22 - TextBox"/>
          <p:cNvSpPr txBox="1"/>
          <p:nvPr/>
        </p:nvSpPr>
        <p:spPr>
          <a:xfrm>
            <a:off x="6000760" y="3929066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25" name="24 - Έλλειψη"/>
          <p:cNvSpPr/>
          <p:nvPr/>
        </p:nvSpPr>
        <p:spPr>
          <a:xfrm>
            <a:off x="5500694" y="4429132"/>
            <a:ext cx="285752" cy="26713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- TextBox"/>
          <p:cNvSpPr txBox="1"/>
          <p:nvPr/>
        </p:nvSpPr>
        <p:spPr>
          <a:xfrm flipH="1">
            <a:off x="5500694" y="4286256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27" name="26 - TextBox"/>
          <p:cNvSpPr txBox="1"/>
          <p:nvPr/>
        </p:nvSpPr>
        <p:spPr>
          <a:xfrm>
            <a:off x="6204609" y="4475007"/>
            <a:ext cx="156105" cy="41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28" name="27 - TextBox"/>
          <p:cNvSpPr txBox="1"/>
          <p:nvPr/>
        </p:nvSpPr>
        <p:spPr>
          <a:xfrm>
            <a:off x="4929190" y="5214950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29" name="28 - TextBox"/>
          <p:cNvSpPr txBox="1"/>
          <p:nvPr/>
        </p:nvSpPr>
        <p:spPr>
          <a:xfrm>
            <a:off x="5929322" y="3143248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0" name="29 - TextBox"/>
          <p:cNvSpPr txBox="1"/>
          <p:nvPr/>
        </p:nvSpPr>
        <p:spPr>
          <a:xfrm>
            <a:off x="6933100" y="5829298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1" name="30 - TextBox"/>
          <p:cNvSpPr txBox="1"/>
          <p:nvPr/>
        </p:nvSpPr>
        <p:spPr>
          <a:xfrm>
            <a:off x="7297346" y="4305720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2" name="31 - TextBox"/>
          <p:cNvSpPr txBox="1"/>
          <p:nvPr/>
        </p:nvSpPr>
        <p:spPr>
          <a:xfrm>
            <a:off x="6072198" y="5357826"/>
            <a:ext cx="260175" cy="41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34" name="33 - Ορθογώνιο"/>
          <p:cNvSpPr/>
          <p:nvPr/>
        </p:nvSpPr>
        <p:spPr>
          <a:xfrm>
            <a:off x="467544" y="1340768"/>
            <a:ext cx="8175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/>
              <a:t>Ο αριθμός των πρωτονίων  ενός ατόμου, καθορίζει το είδος του ατόμου….</a:t>
            </a:r>
            <a:endParaRPr lang="en-US" sz="2400" dirty="0"/>
          </a:p>
        </p:txBody>
      </p:sp>
      <p:sp>
        <p:nvSpPr>
          <p:cNvPr id="35" name="34 - Επεξήγηση με σύννεφο"/>
          <p:cNvSpPr/>
          <p:nvPr/>
        </p:nvSpPr>
        <p:spPr>
          <a:xfrm>
            <a:off x="-214346" y="3071810"/>
            <a:ext cx="3786182" cy="3500462"/>
          </a:xfrm>
          <a:prstGeom prst="cloudCallout">
            <a:avLst>
              <a:gd name="adj1" fmla="val 70716"/>
              <a:gd name="adj2" fmla="val 464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36 - Έλλειψη"/>
          <p:cNvSpPr/>
          <p:nvPr/>
        </p:nvSpPr>
        <p:spPr>
          <a:xfrm>
            <a:off x="6500826" y="5286388"/>
            <a:ext cx="288516" cy="27216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37 - TextBox"/>
          <p:cNvSpPr txBox="1"/>
          <p:nvPr/>
        </p:nvSpPr>
        <p:spPr>
          <a:xfrm>
            <a:off x="6429388" y="5143512"/>
            <a:ext cx="260175" cy="41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2" name="41 - Έλλειψη"/>
          <p:cNvSpPr/>
          <p:nvPr/>
        </p:nvSpPr>
        <p:spPr>
          <a:xfrm>
            <a:off x="6643702" y="4572008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42 - Έλλειψη"/>
          <p:cNvSpPr/>
          <p:nvPr/>
        </p:nvSpPr>
        <p:spPr>
          <a:xfrm>
            <a:off x="5857884" y="5143512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43 - Έλλειψη"/>
          <p:cNvSpPr/>
          <p:nvPr/>
        </p:nvSpPr>
        <p:spPr>
          <a:xfrm>
            <a:off x="5929322" y="4643446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44 - Έλλειψη"/>
          <p:cNvSpPr/>
          <p:nvPr/>
        </p:nvSpPr>
        <p:spPr>
          <a:xfrm>
            <a:off x="6500826" y="4286256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45 - Έλλειψη"/>
          <p:cNvSpPr/>
          <p:nvPr/>
        </p:nvSpPr>
        <p:spPr>
          <a:xfrm>
            <a:off x="6715140" y="5000636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46 - Έλλειψη"/>
          <p:cNvSpPr/>
          <p:nvPr/>
        </p:nvSpPr>
        <p:spPr>
          <a:xfrm>
            <a:off x="6143636" y="4357694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47 - Έλλειψη"/>
          <p:cNvSpPr/>
          <p:nvPr/>
        </p:nvSpPr>
        <p:spPr>
          <a:xfrm>
            <a:off x="5572132" y="4857760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48 - Έλλειψη"/>
          <p:cNvSpPr/>
          <p:nvPr/>
        </p:nvSpPr>
        <p:spPr>
          <a:xfrm>
            <a:off x="6000760" y="4071942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49 - Έλλειψη"/>
          <p:cNvSpPr/>
          <p:nvPr/>
        </p:nvSpPr>
        <p:spPr>
          <a:xfrm>
            <a:off x="6215074" y="4643446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0 - Έλλειψη"/>
          <p:cNvSpPr/>
          <p:nvPr/>
        </p:nvSpPr>
        <p:spPr>
          <a:xfrm>
            <a:off x="7481555" y="5455675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1 - TextBox"/>
          <p:cNvSpPr txBox="1"/>
          <p:nvPr/>
        </p:nvSpPr>
        <p:spPr>
          <a:xfrm>
            <a:off x="7429520" y="5286388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3" name="52 - Έλλειψη"/>
          <p:cNvSpPr/>
          <p:nvPr/>
        </p:nvSpPr>
        <p:spPr>
          <a:xfrm>
            <a:off x="4552597" y="4526981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3 - TextBox"/>
          <p:cNvSpPr txBox="1"/>
          <p:nvPr/>
        </p:nvSpPr>
        <p:spPr>
          <a:xfrm>
            <a:off x="4500562" y="4357694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5" name="54 - Έλλειψη"/>
          <p:cNvSpPr/>
          <p:nvPr/>
        </p:nvSpPr>
        <p:spPr>
          <a:xfrm>
            <a:off x="7124365" y="3741163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55 - TextBox"/>
          <p:cNvSpPr txBox="1"/>
          <p:nvPr/>
        </p:nvSpPr>
        <p:spPr>
          <a:xfrm>
            <a:off x="7072330" y="3571876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7" name="56 - Έλλειψη"/>
          <p:cNvSpPr/>
          <p:nvPr/>
        </p:nvSpPr>
        <p:spPr>
          <a:xfrm>
            <a:off x="6052795" y="6312931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57 - TextBox"/>
          <p:cNvSpPr txBox="1"/>
          <p:nvPr/>
        </p:nvSpPr>
        <p:spPr>
          <a:xfrm>
            <a:off x="6000760" y="6143644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9" name="58 - TextBox"/>
          <p:cNvSpPr txBox="1"/>
          <p:nvPr/>
        </p:nvSpPr>
        <p:spPr>
          <a:xfrm flipH="1">
            <a:off x="5857884" y="4429132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60" name="59 - TextBox"/>
          <p:cNvSpPr txBox="1"/>
          <p:nvPr/>
        </p:nvSpPr>
        <p:spPr>
          <a:xfrm flipH="1">
            <a:off x="5786446" y="5000636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61" name="60 - TextBox"/>
          <p:cNvSpPr txBox="1"/>
          <p:nvPr/>
        </p:nvSpPr>
        <p:spPr>
          <a:xfrm flipH="1">
            <a:off x="6643702" y="4429132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63" name="62 - Έλλειψη"/>
          <p:cNvSpPr/>
          <p:nvPr/>
        </p:nvSpPr>
        <p:spPr>
          <a:xfrm>
            <a:off x="5500694" y="5286388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63 - Έλλειψη"/>
          <p:cNvSpPr/>
          <p:nvPr/>
        </p:nvSpPr>
        <p:spPr>
          <a:xfrm>
            <a:off x="6929454" y="4857760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64 - Έλλειψη"/>
          <p:cNvSpPr/>
          <p:nvPr/>
        </p:nvSpPr>
        <p:spPr>
          <a:xfrm>
            <a:off x="5786446" y="5572140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65 - Έλλειψη"/>
          <p:cNvSpPr/>
          <p:nvPr/>
        </p:nvSpPr>
        <p:spPr>
          <a:xfrm>
            <a:off x="6286512" y="5000636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61 - TextBox"/>
          <p:cNvSpPr txBox="1"/>
          <p:nvPr/>
        </p:nvSpPr>
        <p:spPr>
          <a:xfrm>
            <a:off x="2267744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67" name="66 - Ορθογώνιο"/>
          <p:cNvSpPr/>
          <p:nvPr/>
        </p:nvSpPr>
        <p:spPr>
          <a:xfrm>
            <a:off x="3851920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1" grpId="1" animBg="1"/>
      <p:bldP spid="13" grpId="0" animBg="1"/>
      <p:bldP spid="14" grpId="0" animBg="1"/>
      <p:bldP spid="20" grpId="0" animBg="1"/>
      <p:bldP spid="23" grpId="0"/>
      <p:bldP spid="25" grpId="0" animBg="1"/>
      <p:bldP spid="25" grpId="1" animBg="1"/>
      <p:bldP spid="26" grpId="0"/>
      <p:bldP spid="26" grpId="1"/>
      <p:bldP spid="27" grpId="0"/>
      <p:bldP spid="28" grpId="0"/>
      <p:bldP spid="28" grpId="1"/>
      <p:bldP spid="29" grpId="0"/>
      <p:bldP spid="30" grpId="0"/>
      <p:bldP spid="31" grpId="0"/>
      <p:bldP spid="32" grpId="0"/>
      <p:bldP spid="34" grpId="0"/>
      <p:bldP spid="35" grpId="0" animBg="1"/>
      <p:bldP spid="37" grpId="0" animBg="1"/>
      <p:bldP spid="38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animBg="1"/>
      <p:bldP spid="53" grpId="1" animBg="1"/>
      <p:bldP spid="54" grpId="0"/>
      <p:bldP spid="54" grpId="1"/>
      <p:bldP spid="55" grpId="0" animBg="1"/>
      <p:bldP spid="56" grpId="0"/>
      <p:bldP spid="57" grpId="0" animBg="1"/>
      <p:bldP spid="58" grpId="0"/>
      <p:bldP spid="59" grpId="0"/>
      <p:bldP spid="60" grpId="0"/>
      <p:bldP spid="61" grpId="0"/>
      <p:bldP spid="63" grpId="0" animBg="1"/>
      <p:bldP spid="63" grpId="1" animBg="1"/>
      <p:bldP spid="64" grpId="0" animBg="1"/>
      <p:bldP spid="65" grpId="0" animBg="1"/>
      <p:bldP spid="6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285720" y="3929066"/>
            <a:ext cx="26432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u="sng" dirty="0" smtClean="0"/>
              <a:t>Παράδειγμα</a:t>
            </a:r>
            <a:r>
              <a:rPr lang="el-GR" sz="2400" dirty="0" smtClean="0"/>
              <a:t> </a:t>
            </a:r>
          </a:p>
          <a:p>
            <a:r>
              <a:rPr lang="el-GR" sz="2400" dirty="0" smtClean="0"/>
              <a:t>ένα άτομο </a:t>
            </a:r>
            <a:r>
              <a:rPr lang="el-GR" sz="2400" u="sng" dirty="0" smtClean="0"/>
              <a:t>άνθρακα έχει 6 πρωτόνια </a:t>
            </a:r>
            <a:r>
              <a:rPr lang="el-GR" sz="2400" dirty="0" smtClean="0"/>
              <a:t>μέσα στο πυρήνα του</a:t>
            </a:r>
            <a:endParaRPr lang="en-US" sz="2400" dirty="0"/>
          </a:p>
        </p:txBody>
      </p:sp>
      <p:sp>
        <p:nvSpPr>
          <p:cNvPr id="8" name="7 - Έλλειψη"/>
          <p:cNvSpPr/>
          <p:nvPr/>
        </p:nvSpPr>
        <p:spPr>
          <a:xfrm>
            <a:off x="5320012" y="3910719"/>
            <a:ext cx="1918361" cy="19825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- Έλλειψη"/>
          <p:cNvSpPr/>
          <p:nvPr/>
        </p:nvSpPr>
        <p:spPr>
          <a:xfrm>
            <a:off x="4286248" y="3071810"/>
            <a:ext cx="4214842" cy="3724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- Έλλειψη"/>
          <p:cNvSpPr/>
          <p:nvPr/>
        </p:nvSpPr>
        <p:spPr>
          <a:xfrm>
            <a:off x="7349381" y="4475007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10 - Έλλειψη"/>
          <p:cNvSpPr/>
          <p:nvPr/>
        </p:nvSpPr>
        <p:spPr>
          <a:xfrm>
            <a:off x="4955767" y="5490725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5996469" y="3402860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6985135" y="5998584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- Έλλειψη"/>
          <p:cNvSpPr/>
          <p:nvPr/>
        </p:nvSpPr>
        <p:spPr>
          <a:xfrm>
            <a:off x="6072198" y="5500702"/>
            <a:ext cx="288516" cy="27216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22 - TextBox"/>
          <p:cNvSpPr txBox="1"/>
          <p:nvPr/>
        </p:nvSpPr>
        <p:spPr>
          <a:xfrm>
            <a:off x="6000760" y="3929066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25" name="24 - Έλλειψη"/>
          <p:cNvSpPr/>
          <p:nvPr/>
        </p:nvSpPr>
        <p:spPr>
          <a:xfrm>
            <a:off x="5500694" y="4429132"/>
            <a:ext cx="285752" cy="26713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- TextBox"/>
          <p:cNvSpPr txBox="1"/>
          <p:nvPr/>
        </p:nvSpPr>
        <p:spPr>
          <a:xfrm flipH="1">
            <a:off x="5500694" y="4286256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28" name="27 - TextBox"/>
          <p:cNvSpPr txBox="1"/>
          <p:nvPr/>
        </p:nvSpPr>
        <p:spPr>
          <a:xfrm>
            <a:off x="4929190" y="5214950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29" name="28 - TextBox"/>
          <p:cNvSpPr txBox="1"/>
          <p:nvPr/>
        </p:nvSpPr>
        <p:spPr>
          <a:xfrm>
            <a:off x="5929322" y="3143248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0" name="29 - TextBox"/>
          <p:cNvSpPr txBox="1"/>
          <p:nvPr/>
        </p:nvSpPr>
        <p:spPr>
          <a:xfrm>
            <a:off x="6933100" y="5829298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1" name="30 - TextBox"/>
          <p:cNvSpPr txBox="1"/>
          <p:nvPr/>
        </p:nvSpPr>
        <p:spPr>
          <a:xfrm>
            <a:off x="7297346" y="4305720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2" name="31 - TextBox"/>
          <p:cNvSpPr txBox="1"/>
          <p:nvPr/>
        </p:nvSpPr>
        <p:spPr>
          <a:xfrm>
            <a:off x="6072198" y="5357826"/>
            <a:ext cx="260175" cy="41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35" name="34 - Επεξήγηση με σύννεφο"/>
          <p:cNvSpPr/>
          <p:nvPr/>
        </p:nvSpPr>
        <p:spPr>
          <a:xfrm>
            <a:off x="-214346" y="3071810"/>
            <a:ext cx="3786182" cy="3500462"/>
          </a:xfrm>
          <a:prstGeom prst="cloudCallout">
            <a:avLst>
              <a:gd name="adj1" fmla="val 70716"/>
              <a:gd name="adj2" fmla="val 464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41 - Έλλειψη"/>
          <p:cNvSpPr/>
          <p:nvPr/>
        </p:nvSpPr>
        <p:spPr>
          <a:xfrm>
            <a:off x="6643702" y="4572008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42 - Έλλειψη"/>
          <p:cNvSpPr/>
          <p:nvPr/>
        </p:nvSpPr>
        <p:spPr>
          <a:xfrm>
            <a:off x="5857884" y="5143512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43 - Έλλειψη"/>
          <p:cNvSpPr/>
          <p:nvPr/>
        </p:nvSpPr>
        <p:spPr>
          <a:xfrm>
            <a:off x="5929322" y="4643446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44 - Έλλειψη"/>
          <p:cNvSpPr/>
          <p:nvPr/>
        </p:nvSpPr>
        <p:spPr>
          <a:xfrm>
            <a:off x="6500826" y="4286256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45 - Έλλειψη"/>
          <p:cNvSpPr/>
          <p:nvPr/>
        </p:nvSpPr>
        <p:spPr>
          <a:xfrm>
            <a:off x="6715140" y="5000636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46 - Έλλειψη"/>
          <p:cNvSpPr/>
          <p:nvPr/>
        </p:nvSpPr>
        <p:spPr>
          <a:xfrm>
            <a:off x="6143636" y="4357694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47 - Έλλειψη"/>
          <p:cNvSpPr/>
          <p:nvPr/>
        </p:nvSpPr>
        <p:spPr>
          <a:xfrm>
            <a:off x="5572132" y="4857760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48 - Έλλειψη"/>
          <p:cNvSpPr/>
          <p:nvPr/>
        </p:nvSpPr>
        <p:spPr>
          <a:xfrm>
            <a:off x="6000760" y="4071942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0 - Έλλειψη"/>
          <p:cNvSpPr/>
          <p:nvPr/>
        </p:nvSpPr>
        <p:spPr>
          <a:xfrm>
            <a:off x="7481555" y="5455675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1 - TextBox"/>
          <p:cNvSpPr txBox="1"/>
          <p:nvPr/>
        </p:nvSpPr>
        <p:spPr>
          <a:xfrm>
            <a:off x="7429520" y="5286388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3" name="52 - Έλλειψη"/>
          <p:cNvSpPr/>
          <p:nvPr/>
        </p:nvSpPr>
        <p:spPr>
          <a:xfrm>
            <a:off x="4552597" y="4526981"/>
            <a:ext cx="208140" cy="2257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3 - TextBox"/>
          <p:cNvSpPr txBox="1"/>
          <p:nvPr/>
        </p:nvSpPr>
        <p:spPr>
          <a:xfrm>
            <a:off x="4500562" y="4357694"/>
            <a:ext cx="260175" cy="46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9" name="58 - TextBox"/>
          <p:cNvSpPr txBox="1"/>
          <p:nvPr/>
        </p:nvSpPr>
        <p:spPr>
          <a:xfrm flipH="1">
            <a:off x="5857884" y="4429132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60" name="59 - TextBox"/>
          <p:cNvSpPr txBox="1"/>
          <p:nvPr/>
        </p:nvSpPr>
        <p:spPr>
          <a:xfrm flipH="1">
            <a:off x="5786446" y="5000636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61" name="60 - TextBox"/>
          <p:cNvSpPr txBox="1"/>
          <p:nvPr/>
        </p:nvSpPr>
        <p:spPr>
          <a:xfrm flipH="1">
            <a:off x="6643702" y="4429132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63" name="62 - Έλλειψη"/>
          <p:cNvSpPr/>
          <p:nvPr/>
        </p:nvSpPr>
        <p:spPr>
          <a:xfrm>
            <a:off x="5500694" y="5286388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 </a:t>
            </a:r>
            <a:endParaRPr lang="en-US" dirty="0"/>
          </a:p>
        </p:txBody>
      </p:sp>
      <p:sp>
        <p:nvSpPr>
          <p:cNvPr id="65" name="64 - Έλλειψη"/>
          <p:cNvSpPr/>
          <p:nvPr/>
        </p:nvSpPr>
        <p:spPr>
          <a:xfrm>
            <a:off x="5786446" y="5572140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65 - Έλλειψη"/>
          <p:cNvSpPr/>
          <p:nvPr/>
        </p:nvSpPr>
        <p:spPr>
          <a:xfrm>
            <a:off x="6286512" y="5000636"/>
            <a:ext cx="285752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9 - Ορθογώνιο"/>
          <p:cNvSpPr/>
          <p:nvPr/>
        </p:nvSpPr>
        <p:spPr>
          <a:xfrm>
            <a:off x="467544" y="1340768"/>
            <a:ext cx="8175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/>
              <a:t>Ο αριθμός των πρωτονίων  ενός ατόμου, καθορίζει το είδος του ατόμου….</a:t>
            </a:r>
            <a:endParaRPr lang="en-US" sz="2400" dirty="0"/>
          </a:p>
        </p:txBody>
      </p:sp>
      <p:sp>
        <p:nvSpPr>
          <p:cNvPr id="41" name="40 - TextBox"/>
          <p:cNvSpPr txBox="1"/>
          <p:nvPr/>
        </p:nvSpPr>
        <p:spPr>
          <a:xfrm>
            <a:off x="2267744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50" name="49 - Ορθογώνιο"/>
          <p:cNvSpPr/>
          <p:nvPr/>
        </p:nvSpPr>
        <p:spPr>
          <a:xfrm>
            <a:off x="3851920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20" grpId="0" animBg="1"/>
      <p:bldP spid="23" grpId="0"/>
      <p:bldP spid="25" grpId="0" animBg="1"/>
      <p:bldP spid="26" grpId="0"/>
      <p:bldP spid="28" grpId="0"/>
      <p:bldP spid="29" grpId="0"/>
      <p:bldP spid="30" grpId="0"/>
      <p:bldP spid="31" grpId="0"/>
      <p:bldP spid="32" grpId="0"/>
      <p:bldP spid="35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52" grpId="0"/>
      <p:bldP spid="53" grpId="0" animBg="1"/>
      <p:bldP spid="54" grpId="0"/>
      <p:bldP spid="59" grpId="0"/>
      <p:bldP spid="60" grpId="0"/>
      <p:bldP spid="61" grpId="0"/>
      <p:bldP spid="63" grpId="0" animBg="1"/>
      <p:bldP spid="65" grpId="0" animBg="1"/>
      <p:bldP spid="66" grpId="0" animBg="1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428596" y="3071810"/>
            <a:ext cx="6143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u="sng" dirty="0" smtClean="0"/>
              <a:t>Παράδειγμα</a:t>
            </a:r>
            <a:r>
              <a:rPr lang="el-GR" sz="2400" dirty="0" smtClean="0"/>
              <a:t> </a:t>
            </a:r>
          </a:p>
          <a:p>
            <a:r>
              <a:rPr lang="el-GR" sz="2400" dirty="0" smtClean="0"/>
              <a:t>ένα άτομο </a:t>
            </a:r>
            <a:r>
              <a:rPr lang="el-GR" sz="2400" u="sng" dirty="0" smtClean="0"/>
              <a:t>χρυσού θα έχει 79  πρωτόνια </a:t>
            </a:r>
            <a:r>
              <a:rPr lang="el-GR" sz="2400" dirty="0" smtClean="0"/>
              <a:t>μέσα στο πυρήνα του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3263" y="4830763"/>
            <a:ext cx="3360737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- Ορθογώνιο"/>
          <p:cNvSpPr/>
          <p:nvPr/>
        </p:nvSpPr>
        <p:spPr>
          <a:xfrm>
            <a:off x="467544" y="1340768"/>
            <a:ext cx="8175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/>
              <a:t>Ο αριθμός των πρωτονίων  ενός ατόμου, καθορίζει το είδος του ατόμου….</a:t>
            </a:r>
            <a:endParaRPr lang="en-US" sz="2400" dirty="0"/>
          </a:p>
        </p:txBody>
      </p:sp>
      <p:sp>
        <p:nvSpPr>
          <p:cNvPr id="9" name="8 - TextBox"/>
          <p:cNvSpPr txBox="1"/>
          <p:nvPr/>
        </p:nvSpPr>
        <p:spPr>
          <a:xfrm>
            <a:off x="2267744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10" name="9 - Ορθογώνιο"/>
          <p:cNvSpPr/>
          <p:nvPr/>
        </p:nvSpPr>
        <p:spPr>
          <a:xfrm>
            <a:off x="3851920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395536" y="1844824"/>
            <a:ext cx="8572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/>
              <a:t>Χημικά στοιχεία (ή στοιχεία) είναι υλικά που αποτελούνται από ένα είδος ατόμου</a:t>
            </a:r>
            <a:r>
              <a:rPr lang="el-GR" sz="2800" dirty="0" smtClean="0"/>
              <a:t>. </a:t>
            </a:r>
          </a:p>
          <a:p>
            <a:endParaRPr lang="el-GR" sz="2800" dirty="0" smtClean="0"/>
          </a:p>
          <a:p>
            <a:pPr algn="ctr"/>
            <a:r>
              <a:rPr lang="el-GR" sz="2800" dirty="0" smtClean="0">
                <a:solidFill>
                  <a:srgbClr val="FF0000"/>
                </a:solidFill>
              </a:rPr>
              <a:t>Δηλαδή αποτελούνται από άτομα που όλα έχουν στον πυρήνα τους, τον ίδιο αριθμό πρωτονίων   </a:t>
            </a:r>
          </a:p>
        </p:txBody>
      </p:sp>
      <p:sp>
        <p:nvSpPr>
          <p:cNvPr id="3" name="2 - TextBox"/>
          <p:cNvSpPr txBox="1"/>
          <p:nvPr/>
        </p:nvSpPr>
        <p:spPr>
          <a:xfrm>
            <a:off x="0" y="6286520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Στη φύση υπάρχουν περίπου 118 διαφορετικά χημικά στοιχεία (ή στοιχεία) </a:t>
            </a:r>
            <a:endParaRPr lang="en-US" b="1" dirty="0"/>
          </a:p>
        </p:txBody>
      </p:sp>
      <p:sp>
        <p:nvSpPr>
          <p:cNvPr id="6" name="5 - TextBox"/>
          <p:cNvSpPr txBox="1"/>
          <p:nvPr/>
        </p:nvSpPr>
        <p:spPr>
          <a:xfrm>
            <a:off x="2267744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3851920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  <p:sp>
        <p:nvSpPr>
          <p:cNvPr id="8" name="7 - Ορθογώνιο"/>
          <p:cNvSpPr/>
          <p:nvPr/>
        </p:nvSpPr>
        <p:spPr>
          <a:xfrm>
            <a:off x="467544" y="436510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Για </a:t>
            </a:r>
            <a:r>
              <a:rPr lang="el-GR" b="1" dirty="0" smtClean="0"/>
              <a:t>παράδειγμα</a:t>
            </a:r>
            <a:r>
              <a:rPr lang="el-GR" dirty="0" smtClean="0"/>
              <a:t> ένα υλικό που αποτελείται από άτομα άνθρακα είναι στοιχείο, διότι σε όλα τα άτομα του θα υπάρχουν έξι πρωτόνια.</a:t>
            </a:r>
          </a:p>
          <a:p>
            <a:r>
              <a:rPr lang="el-GR" dirty="0" smtClean="0"/>
              <a:t>Χημικά στοιχεία είναι ο άνθρακας ,  το </a:t>
            </a:r>
            <a:r>
              <a:rPr lang="el-GR" dirty="0" err="1" smtClean="0"/>
              <a:t>λίθιο</a:t>
            </a:r>
            <a:r>
              <a:rPr lang="el-GR" dirty="0" smtClean="0"/>
              <a:t>,  το οξυγόνο κ.α.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Έλλειψη"/>
          <p:cNvSpPr/>
          <p:nvPr/>
        </p:nvSpPr>
        <p:spPr>
          <a:xfrm>
            <a:off x="5286380" y="3071810"/>
            <a:ext cx="3643338" cy="3786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7634310" y="391951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5929322" y="435769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- Έλλειψη"/>
          <p:cNvSpPr/>
          <p:nvPr/>
        </p:nvSpPr>
        <p:spPr>
          <a:xfrm>
            <a:off x="7358082" y="509522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Έλλειψη"/>
          <p:cNvSpPr/>
          <p:nvPr/>
        </p:nvSpPr>
        <p:spPr>
          <a:xfrm>
            <a:off x="7072330" y="364331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- Έλλειψη"/>
          <p:cNvSpPr/>
          <p:nvPr/>
        </p:nvSpPr>
        <p:spPr>
          <a:xfrm>
            <a:off x="6848492" y="6120825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17 - Έλλειψη"/>
          <p:cNvSpPr/>
          <p:nvPr/>
        </p:nvSpPr>
        <p:spPr>
          <a:xfrm>
            <a:off x="7072330" y="509522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8 - Έλλειψη"/>
          <p:cNvSpPr/>
          <p:nvPr/>
        </p:nvSpPr>
        <p:spPr>
          <a:xfrm>
            <a:off x="7358082" y="459516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- Έλλειψη"/>
          <p:cNvSpPr/>
          <p:nvPr/>
        </p:nvSpPr>
        <p:spPr>
          <a:xfrm>
            <a:off x="7500958" y="480947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0 - Έλλειψη"/>
          <p:cNvSpPr/>
          <p:nvPr/>
        </p:nvSpPr>
        <p:spPr>
          <a:xfrm>
            <a:off x="7143768" y="480947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23 - Έλλειψη"/>
          <p:cNvSpPr/>
          <p:nvPr/>
        </p:nvSpPr>
        <p:spPr>
          <a:xfrm>
            <a:off x="6786578" y="488091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24 - Έλλειψη"/>
          <p:cNvSpPr/>
          <p:nvPr/>
        </p:nvSpPr>
        <p:spPr>
          <a:xfrm>
            <a:off x="7215206" y="538098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28 - Ομάδα"/>
          <p:cNvGrpSpPr/>
          <p:nvPr/>
        </p:nvGrpSpPr>
        <p:grpSpPr>
          <a:xfrm>
            <a:off x="6858016" y="5023790"/>
            <a:ext cx="285752" cy="523220"/>
            <a:chOff x="5143504" y="1000108"/>
            <a:chExt cx="285752" cy="523220"/>
          </a:xfrm>
        </p:grpSpPr>
        <p:sp>
          <p:nvSpPr>
            <p:cNvPr id="22" name="21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27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grpSp>
        <p:nvGrpSpPr>
          <p:cNvPr id="3" name="39 - Ομάδα"/>
          <p:cNvGrpSpPr/>
          <p:nvPr/>
        </p:nvGrpSpPr>
        <p:grpSpPr>
          <a:xfrm>
            <a:off x="6929454" y="4500570"/>
            <a:ext cx="285752" cy="523220"/>
            <a:chOff x="5143504" y="1000108"/>
            <a:chExt cx="285752" cy="523220"/>
          </a:xfrm>
        </p:grpSpPr>
        <p:sp>
          <p:nvSpPr>
            <p:cNvPr id="41" name="40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41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sp>
        <p:nvSpPr>
          <p:cNvPr id="43" name="42 - TextBox"/>
          <p:cNvSpPr txBox="1"/>
          <p:nvPr/>
        </p:nvSpPr>
        <p:spPr>
          <a:xfrm>
            <a:off x="7286644" y="4452286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4" name="43 - TextBox"/>
          <p:cNvSpPr txBox="1"/>
          <p:nvPr/>
        </p:nvSpPr>
        <p:spPr>
          <a:xfrm>
            <a:off x="5929322" y="4214818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5" name="44 - TextBox"/>
          <p:cNvSpPr txBox="1"/>
          <p:nvPr/>
        </p:nvSpPr>
        <p:spPr>
          <a:xfrm>
            <a:off x="7072330" y="3500438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6" name="45 - TextBox"/>
          <p:cNvSpPr txBox="1"/>
          <p:nvPr/>
        </p:nvSpPr>
        <p:spPr>
          <a:xfrm>
            <a:off x="6777054" y="5906511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7" name="46 - TextBox"/>
          <p:cNvSpPr txBox="1"/>
          <p:nvPr/>
        </p:nvSpPr>
        <p:spPr>
          <a:xfrm>
            <a:off x="7634310" y="3776642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0" name="29 - TextBox"/>
          <p:cNvSpPr txBox="1"/>
          <p:nvPr/>
        </p:nvSpPr>
        <p:spPr>
          <a:xfrm>
            <a:off x="7358082" y="4952352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9" name="48 - TextBox"/>
          <p:cNvSpPr txBox="1"/>
          <p:nvPr/>
        </p:nvSpPr>
        <p:spPr>
          <a:xfrm>
            <a:off x="214282" y="3857628"/>
            <a:ext cx="46434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Το χημικό στοιχείο άνθρακας,  αποτελείται από άτομα άνθρακα, που όλα τα άτομα έχουν μέσα στο πυρήνα τους 6 πρωτόνια, </a:t>
            </a:r>
            <a:r>
              <a:rPr lang="el-GR" sz="2000" dirty="0" err="1" smtClean="0"/>
              <a:t>γιαυτό</a:t>
            </a:r>
            <a:r>
              <a:rPr lang="el-GR" sz="2000" dirty="0" smtClean="0"/>
              <a:t> και τα άτομα αυτά είναι άτομα άνθρακα.</a:t>
            </a:r>
          </a:p>
          <a:p>
            <a:endParaRPr lang="el-GR" sz="2000" dirty="0" smtClean="0"/>
          </a:p>
          <a:p>
            <a:r>
              <a:rPr lang="el-GR" sz="2000" u="sng" dirty="0" smtClean="0"/>
              <a:t> </a:t>
            </a:r>
            <a:endParaRPr lang="en-US" sz="2000" u="sng" dirty="0" smtClean="0"/>
          </a:p>
          <a:p>
            <a:r>
              <a:rPr lang="el-GR" sz="2000" b="1" u="sng" dirty="0" smtClean="0"/>
              <a:t>Το υλικό άνθρακας είναι χημικό στοιχείο, αφού αποτελείται από ένα είδος ατόμου</a:t>
            </a:r>
          </a:p>
          <a:p>
            <a:endParaRPr lang="el-GR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3429024" cy="3290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28 - TextBox"/>
          <p:cNvSpPr txBox="1"/>
          <p:nvPr/>
        </p:nvSpPr>
        <p:spPr>
          <a:xfrm>
            <a:off x="3286116" y="1000108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Ένα κομμάτι   άνθρακα 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32" name="31 - Ευθύγραμμο βέλος σύνδεσης"/>
          <p:cNvCxnSpPr/>
          <p:nvPr/>
        </p:nvCxnSpPr>
        <p:spPr>
          <a:xfrm>
            <a:off x="3214678" y="1785926"/>
            <a:ext cx="1428760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- TextBox"/>
          <p:cNvSpPr txBox="1"/>
          <p:nvPr/>
        </p:nvSpPr>
        <p:spPr>
          <a:xfrm rot="21013397">
            <a:off x="4158130" y="2763154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Ένα άτομο άνθρακα</a:t>
            </a:r>
            <a:endParaRPr lang="en-US" dirty="0"/>
          </a:p>
        </p:txBody>
      </p:sp>
      <p:cxnSp>
        <p:nvCxnSpPr>
          <p:cNvPr id="37" name="36 - Ευθύγραμμο βέλος σύνδεσης"/>
          <p:cNvCxnSpPr/>
          <p:nvPr/>
        </p:nvCxnSpPr>
        <p:spPr>
          <a:xfrm rot="16200000" flipH="1">
            <a:off x="5214942" y="3214686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- TextBox"/>
          <p:cNvSpPr txBox="1"/>
          <p:nvPr/>
        </p:nvSpPr>
        <p:spPr>
          <a:xfrm>
            <a:off x="7143768" y="4643446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0" name="39 - TextBox"/>
          <p:cNvSpPr txBox="1"/>
          <p:nvPr/>
        </p:nvSpPr>
        <p:spPr>
          <a:xfrm>
            <a:off x="7215206" y="5214950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8" name="47 - Έλλειψη"/>
          <p:cNvSpPr/>
          <p:nvPr/>
        </p:nvSpPr>
        <p:spPr>
          <a:xfrm>
            <a:off x="7653358" y="496187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49 - Έλλειψη"/>
          <p:cNvSpPr/>
          <p:nvPr/>
        </p:nvSpPr>
        <p:spPr>
          <a:xfrm>
            <a:off x="7500958" y="528638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0 - Έλλειψη"/>
          <p:cNvSpPr/>
          <p:nvPr/>
        </p:nvSpPr>
        <p:spPr>
          <a:xfrm>
            <a:off x="5572132" y="5415993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1 - TextBox"/>
          <p:cNvSpPr txBox="1"/>
          <p:nvPr/>
        </p:nvSpPr>
        <p:spPr>
          <a:xfrm>
            <a:off x="5572132" y="5273117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3" name="52 - Έλλειψη"/>
          <p:cNvSpPr/>
          <p:nvPr/>
        </p:nvSpPr>
        <p:spPr>
          <a:xfrm>
            <a:off x="8286776" y="5630307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3 - TextBox"/>
          <p:cNvSpPr txBox="1"/>
          <p:nvPr/>
        </p:nvSpPr>
        <p:spPr>
          <a:xfrm>
            <a:off x="8286776" y="5487431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6" name="55 - TextBox"/>
          <p:cNvSpPr txBox="1"/>
          <p:nvPr/>
        </p:nvSpPr>
        <p:spPr>
          <a:xfrm>
            <a:off x="4932040" y="33265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57" name="56 - Ορθογώνιο"/>
          <p:cNvSpPr/>
          <p:nvPr/>
        </p:nvSpPr>
        <p:spPr>
          <a:xfrm>
            <a:off x="6516216" y="980728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43" grpId="0"/>
      <p:bldP spid="44" grpId="0"/>
      <p:bldP spid="45" grpId="0"/>
      <p:bldP spid="46" grpId="0"/>
      <p:bldP spid="47" grpId="0"/>
      <p:bldP spid="30" grpId="0"/>
      <p:bldP spid="49" grpId="0"/>
      <p:bldP spid="29" grpId="0"/>
      <p:bldP spid="34" grpId="0"/>
      <p:bldP spid="39" grpId="0"/>
      <p:bldP spid="40" grpId="0"/>
      <p:bldP spid="48" grpId="0" animBg="1"/>
      <p:bldP spid="50" grpId="0" animBg="1"/>
      <p:bldP spid="51" grpId="0" animBg="1"/>
      <p:bldP spid="52" grpId="0"/>
      <p:bldP spid="53" grpId="0" animBg="1"/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Έλλειψη"/>
          <p:cNvSpPr/>
          <p:nvPr/>
        </p:nvSpPr>
        <p:spPr>
          <a:xfrm>
            <a:off x="5286380" y="3071810"/>
            <a:ext cx="3643338" cy="3786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7634310" y="391951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5929322" y="435769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- Έλλειψη"/>
          <p:cNvSpPr/>
          <p:nvPr/>
        </p:nvSpPr>
        <p:spPr>
          <a:xfrm>
            <a:off x="7358082" y="509522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Έλλειψη"/>
          <p:cNvSpPr/>
          <p:nvPr/>
        </p:nvSpPr>
        <p:spPr>
          <a:xfrm>
            <a:off x="7072330" y="364331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- Έλλειψη"/>
          <p:cNvSpPr/>
          <p:nvPr/>
        </p:nvSpPr>
        <p:spPr>
          <a:xfrm>
            <a:off x="6848492" y="6120825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17 - Έλλειψη"/>
          <p:cNvSpPr/>
          <p:nvPr/>
        </p:nvSpPr>
        <p:spPr>
          <a:xfrm>
            <a:off x="7072330" y="509522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8 - Έλλειψη"/>
          <p:cNvSpPr/>
          <p:nvPr/>
        </p:nvSpPr>
        <p:spPr>
          <a:xfrm>
            <a:off x="7358082" y="459516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19 - Έλλειψη"/>
          <p:cNvSpPr/>
          <p:nvPr/>
        </p:nvSpPr>
        <p:spPr>
          <a:xfrm>
            <a:off x="7500958" y="480947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0 - Έλλειψη"/>
          <p:cNvSpPr/>
          <p:nvPr/>
        </p:nvSpPr>
        <p:spPr>
          <a:xfrm>
            <a:off x="7143768" y="480947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23 - Έλλειψη"/>
          <p:cNvSpPr/>
          <p:nvPr/>
        </p:nvSpPr>
        <p:spPr>
          <a:xfrm>
            <a:off x="6786578" y="488091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24 - Έλλειψη"/>
          <p:cNvSpPr/>
          <p:nvPr/>
        </p:nvSpPr>
        <p:spPr>
          <a:xfrm>
            <a:off x="7786710" y="521495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28 - Ομάδα"/>
          <p:cNvGrpSpPr/>
          <p:nvPr/>
        </p:nvGrpSpPr>
        <p:grpSpPr>
          <a:xfrm>
            <a:off x="6858016" y="5023790"/>
            <a:ext cx="285752" cy="523220"/>
            <a:chOff x="5143504" y="1000108"/>
            <a:chExt cx="285752" cy="523220"/>
          </a:xfrm>
        </p:grpSpPr>
        <p:sp>
          <p:nvSpPr>
            <p:cNvPr id="22" name="21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27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grpSp>
        <p:nvGrpSpPr>
          <p:cNvPr id="3" name="39 - Ομάδα"/>
          <p:cNvGrpSpPr/>
          <p:nvPr/>
        </p:nvGrpSpPr>
        <p:grpSpPr>
          <a:xfrm>
            <a:off x="6929454" y="4500570"/>
            <a:ext cx="285752" cy="523220"/>
            <a:chOff x="5143504" y="1000108"/>
            <a:chExt cx="285752" cy="523220"/>
          </a:xfrm>
        </p:grpSpPr>
        <p:sp>
          <p:nvSpPr>
            <p:cNvPr id="41" name="40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41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sp>
        <p:nvSpPr>
          <p:cNvPr id="43" name="42 - TextBox"/>
          <p:cNvSpPr txBox="1"/>
          <p:nvPr/>
        </p:nvSpPr>
        <p:spPr>
          <a:xfrm>
            <a:off x="7286644" y="4452286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4" name="43 - TextBox"/>
          <p:cNvSpPr txBox="1"/>
          <p:nvPr/>
        </p:nvSpPr>
        <p:spPr>
          <a:xfrm>
            <a:off x="5929322" y="4214818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5" name="44 - TextBox"/>
          <p:cNvSpPr txBox="1"/>
          <p:nvPr/>
        </p:nvSpPr>
        <p:spPr>
          <a:xfrm>
            <a:off x="7072330" y="3500438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6" name="45 - TextBox"/>
          <p:cNvSpPr txBox="1"/>
          <p:nvPr/>
        </p:nvSpPr>
        <p:spPr>
          <a:xfrm>
            <a:off x="6777054" y="5906511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7" name="46 - TextBox"/>
          <p:cNvSpPr txBox="1"/>
          <p:nvPr/>
        </p:nvSpPr>
        <p:spPr>
          <a:xfrm>
            <a:off x="7634310" y="3776642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30" name="29 - TextBox"/>
          <p:cNvSpPr txBox="1"/>
          <p:nvPr/>
        </p:nvSpPr>
        <p:spPr>
          <a:xfrm>
            <a:off x="7358082" y="4952352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9" name="48 - TextBox"/>
          <p:cNvSpPr txBox="1"/>
          <p:nvPr/>
        </p:nvSpPr>
        <p:spPr>
          <a:xfrm>
            <a:off x="0" y="3929066"/>
            <a:ext cx="4643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Το αέριο οξυγόνο αποτελείται από άτομα οξυγόνου, που όλα τα άτομα έχουν μέσα στο πυρήνα τους 8 πρωτόνια, </a:t>
            </a:r>
            <a:r>
              <a:rPr lang="el-GR" sz="2000" dirty="0" err="1" smtClean="0"/>
              <a:t>γιαυτό</a:t>
            </a:r>
            <a:r>
              <a:rPr lang="el-GR" sz="2000" dirty="0" smtClean="0"/>
              <a:t> και τα άτομα αυτά είναι άτομα οξυγόνου.</a:t>
            </a:r>
          </a:p>
          <a:p>
            <a:r>
              <a:rPr lang="el-GR" sz="2000" u="sng" dirty="0" smtClean="0"/>
              <a:t>Άρα το οξυγόνο έχει ατομικό αριθμό 8</a:t>
            </a:r>
          </a:p>
          <a:p>
            <a:endParaRPr lang="el-GR" sz="2000" dirty="0" smtClean="0"/>
          </a:p>
        </p:txBody>
      </p:sp>
      <p:sp>
        <p:nvSpPr>
          <p:cNvPr id="34" name="33 - TextBox"/>
          <p:cNvSpPr txBox="1"/>
          <p:nvPr/>
        </p:nvSpPr>
        <p:spPr>
          <a:xfrm rot="19963907">
            <a:off x="4045898" y="1973988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Ένα άτομο οξυγόνου</a:t>
            </a:r>
            <a:endParaRPr lang="en-US" dirty="0"/>
          </a:p>
        </p:txBody>
      </p:sp>
      <p:cxnSp>
        <p:nvCxnSpPr>
          <p:cNvPr id="37" name="36 - Ευθύγραμμο βέλος σύνδεσης"/>
          <p:cNvCxnSpPr/>
          <p:nvPr/>
        </p:nvCxnSpPr>
        <p:spPr>
          <a:xfrm rot="16200000" flipH="1">
            <a:off x="5072066" y="2643182"/>
            <a:ext cx="78581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- TextBox"/>
          <p:cNvSpPr txBox="1"/>
          <p:nvPr/>
        </p:nvSpPr>
        <p:spPr>
          <a:xfrm>
            <a:off x="7143768" y="4643446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0" name="39 - TextBox"/>
          <p:cNvSpPr txBox="1"/>
          <p:nvPr/>
        </p:nvSpPr>
        <p:spPr>
          <a:xfrm>
            <a:off x="7786710" y="5072074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48" name="47 - Έλλειψη"/>
          <p:cNvSpPr/>
          <p:nvPr/>
        </p:nvSpPr>
        <p:spPr>
          <a:xfrm>
            <a:off x="7653358" y="496187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49 - Έλλειψη"/>
          <p:cNvSpPr/>
          <p:nvPr/>
        </p:nvSpPr>
        <p:spPr>
          <a:xfrm>
            <a:off x="7500958" y="528638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0 - Έλλειψη"/>
          <p:cNvSpPr/>
          <p:nvPr/>
        </p:nvSpPr>
        <p:spPr>
          <a:xfrm>
            <a:off x="5572132" y="5415993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1 - TextBox"/>
          <p:cNvSpPr txBox="1"/>
          <p:nvPr/>
        </p:nvSpPr>
        <p:spPr>
          <a:xfrm>
            <a:off x="5572132" y="5273117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3" name="52 - Έλλειψη"/>
          <p:cNvSpPr/>
          <p:nvPr/>
        </p:nvSpPr>
        <p:spPr>
          <a:xfrm>
            <a:off x="8286776" y="5630307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3 - TextBox"/>
          <p:cNvSpPr txBox="1"/>
          <p:nvPr/>
        </p:nvSpPr>
        <p:spPr>
          <a:xfrm>
            <a:off x="8286776" y="5487431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7" name="56 - Έλλειψη"/>
          <p:cNvSpPr/>
          <p:nvPr/>
        </p:nvSpPr>
        <p:spPr>
          <a:xfrm>
            <a:off x="8429652" y="450057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57 - TextBox"/>
          <p:cNvSpPr txBox="1"/>
          <p:nvPr/>
        </p:nvSpPr>
        <p:spPr>
          <a:xfrm>
            <a:off x="8429652" y="428625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9" name="58 - Έλλειψη"/>
          <p:cNvSpPr/>
          <p:nvPr/>
        </p:nvSpPr>
        <p:spPr>
          <a:xfrm>
            <a:off x="6072198" y="585789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59 - TextBox"/>
          <p:cNvSpPr txBox="1"/>
          <p:nvPr/>
        </p:nvSpPr>
        <p:spPr>
          <a:xfrm>
            <a:off x="6072198" y="571501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61" name="60 - Έλλειψη"/>
          <p:cNvSpPr/>
          <p:nvPr/>
        </p:nvSpPr>
        <p:spPr>
          <a:xfrm>
            <a:off x="7072330" y="535782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61 - TextBox"/>
          <p:cNvSpPr txBox="1"/>
          <p:nvPr/>
        </p:nvSpPr>
        <p:spPr>
          <a:xfrm>
            <a:off x="7072330" y="5214950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63" name="62 - Έλλειψη"/>
          <p:cNvSpPr/>
          <p:nvPr/>
        </p:nvSpPr>
        <p:spPr>
          <a:xfrm>
            <a:off x="7286644" y="535782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63 - TextBox"/>
          <p:cNvSpPr txBox="1"/>
          <p:nvPr/>
        </p:nvSpPr>
        <p:spPr>
          <a:xfrm>
            <a:off x="7286644" y="5214950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65" name="64 - Σύννεφο"/>
          <p:cNvSpPr/>
          <p:nvPr/>
        </p:nvSpPr>
        <p:spPr>
          <a:xfrm>
            <a:off x="0" y="142852"/>
            <a:ext cx="3143240" cy="2357454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68 - TextBox"/>
          <p:cNvSpPr txBox="1"/>
          <p:nvPr/>
        </p:nvSpPr>
        <p:spPr>
          <a:xfrm>
            <a:off x="2571736" y="928670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Αέριο οξυγόνο</a:t>
            </a:r>
            <a:endParaRPr lang="en-US" b="1" dirty="0"/>
          </a:p>
        </p:txBody>
      </p:sp>
      <p:cxnSp>
        <p:nvCxnSpPr>
          <p:cNvPr id="71" name="70 - Ευθύγραμμο βέλος σύνδεσης"/>
          <p:cNvCxnSpPr/>
          <p:nvPr/>
        </p:nvCxnSpPr>
        <p:spPr>
          <a:xfrm>
            <a:off x="3000364" y="1500174"/>
            <a:ext cx="1714512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54 - Ορθογώνιο"/>
          <p:cNvSpPr/>
          <p:nvPr/>
        </p:nvSpPr>
        <p:spPr>
          <a:xfrm>
            <a:off x="0" y="578645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b="1" u="sng" dirty="0" smtClean="0"/>
              <a:t>Το υλικό οξυγόνο είναι χημικό στοιχείο, αφού αποτελείται από ένα είδος ατόμου</a:t>
            </a:r>
          </a:p>
        </p:txBody>
      </p:sp>
      <p:sp>
        <p:nvSpPr>
          <p:cNvPr id="66" name="65 - TextBox"/>
          <p:cNvSpPr txBox="1"/>
          <p:nvPr/>
        </p:nvSpPr>
        <p:spPr>
          <a:xfrm>
            <a:off x="4932040" y="33265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67" name="66 - Ορθογώνιο"/>
          <p:cNvSpPr/>
          <p:nvPr/>
        </p:nvSpPr>
        <p:spPr>
          <a:xfrm>
            <a:off x="6516216" y="980728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43" grpId="0"/>
      <p:bldP spid="44" grpId="0"/>
      <p:bldP spid="45" grpId="0"/>
      <p:bldP spid="46" grpId="0"/>
      <p:bldP spid="47" grpId="0"/>
      <p:bldP spid="30" grpId="0"/>
      <p:bldP spid="49" grpId="0"/>
      <p:bldP spid="34" grpId="0"/>
      <p:bldP spid="39" grpId="0"/>
      <p:bldP spid="40" grpId="0"/>
      <p:bldP spid="48" grpId="0" animBg="1"/>
      <p:bldP spid="50" grpId="0" animBg="1"/>
      <p:bldP spid="51" grpId="0" animBg="1"/>
      <p:bldP spid="52" grpId="0"/>
      <p:bldP spid="53" grpId="0" animBg="1"/>
      <p:bldP spid="54" grpId="0"/>
      <p:bldP spid="57" grpId="0" animBg="1"/>
      <p:bldP spid="58" grpId="0"/>
      <p:bldP spid="59" grpId="0" animBg="1"/>
      <p:bldP spid="60" grpId="0"/>
      <p:bldP spid="61" grpId="0" animBg="1"/>
      <p:bldP spid="62" grpId="0"/>
      <p:bldP spid="63" grpId="0" animBg="1"/>
      <p:bldP spid="64" grpId="0"/>
      <p:bldP spid="65" grpId="0" animBg="1"/>
      <p:bldP spid="69" grpId="0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712" y="836712"/>
            <a:ext cx="8256773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539552" y="188640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Όλα τα είδη ατόμων – στοιχεία υπάρχουν στο παρακάτω πίνακα που ονομάζεται </a:t>
            </a:r>
            <a:r>
              <a:rPr lang="el-GR" b="1" dirty="0" smtClean="0"/>
              <a:t>περιοδικός πίνακας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2285984" y="214290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rgbClr val="FF0000"/>
                </a:solidFill>
              </a:rPr>
              <a:t>ΙΟΝ  - ΚΑΤΙΟΝ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0" y="714356"/>
            <a:ext cx="89297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l-GR" sz="2000" dirty="0" smtClean="0"/>
              <a:t>    Από  ένα  άτομο   </a:t>
            </a:r>
            <a:r>
              <a:rPr lang="el-GR" sz="2000" u="sng" dirty="0" smtClean="0"/>
              <a:t>μπορεί  να  φύγουν </a:t>
            </a:r>
            <a:r>
              <a:rPr lang="el-GR" sz="2000" dirty="0" smtClean="0"/>
              <a:t>	1	 ή   περισσότερα </a:t>
            </a:r>
            <a:r>
              <a:rPr lang="el-GR" sz="2000" u="sng" dirty="0" smtClean="0"/>
              <a:t>ηλεκτρόνια</a:t>
            </a:r>
            <a:r>
              <a:rPr lang="el-GR" sz="2000" dirty="0" smtClean="0"/>
              <a:t>   . Σε αυτή την περίπτωση το άτομο θα έχει </a:t>
            </a:r>
            <a:r>
              <a:rPr lang="el-GR" sz="2000" b="1" dirty="0" smtClean="0"/>
              <a:t>περισσότερα πρωτόνια από ηλεκτρόνια</a:t>
            </a:r>
            <a:r>
              <a:rPr lang="el-GR" sz="2000" dirty="0" smtClean="0"/>
              <a:t>… και πλέον δεν θα λέγεται άτομο αλλά </a:t>
            </a:r>
            <a:r>
              <a:rPr lang="el-GR" sz="2000" b="1" dirty="0" smtClean="0"/>
              <a:t>κατιόν</a:t>
            </a:r>
            <a:r>
              <a:rPr lang="el-GR" sz="2000" dirty="0" smtClean="0"/>
              <a:t>.</a:t>
            </a:r>
          </a:p>
          <a:p>
            <a:endParaRPr lang="en-US" sz="2000" dirty="0"/>
          </a:p>
        </p:txBody>
      </p:sp>
      <p:sp>
        <p:nvSpPr>
          <p:cNvPr id="5" name="4 - Έλλειψη"/>
          <p:cNvSpPr/>
          <p:nvPr/>
        </p:nvSpPr>
        <p:spPr>
          <a:xfrm>
            <a:off x="1357290" y="2143092"/>
            <a:ext cx="5786478" cy="47149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7 - Έλλειψη"/>
          <p:cNvSpPr/>
          <p:nvPr/>
        </p:nvSpPr>
        <p:spPr>
          <a:xfrm>
            <a:off x="2276460" y="520540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- Έλλειψη"/>
          <p:cNvSpPr/>
          <p:nvPr/>
        </p:nvSpPr>
        <p:spPr>
          <a:xfrm>
            <a:off x="4062410" y="456246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- Έλλειψη"/>
          <p:cNvSpPr/>
          <p:nvPr/>
        </p:nvSpPr>
        <p:spPr>
          <a:xfrm>
            <a:off x="3705220" y="256219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10 - Έλλειψη"/>
          <p:cNvSpPr/>
          <p:nvPr/>
        </p:nvSpPr>
        <p:spPr>
          <a:xfrm>
            <a:off x="5062542" y="6120825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- Έλλειψη"/>
          <p:cNvSpPr/>
          <p:nvPr/>
        </p:nvSpPr>
        <p:spPr>
          <a:xfrm>
            <a:off x="3776658" y="456246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4062410" y="406239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4205286" y="427670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- Έλλειψη"/>
          <p:cNvSpPr/>
          <p:nvPr/>
        </p:nvSpPr>
        <p:spPr>
          <a:xfrm>
            <a:off x="3848096" y="427670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Έλλειψη"/>
          <p:cNvSpPr/>
          <p:nvPr/>
        </p:nvSpPr>
        <p:spPr>
          <a:xfrm>
            <a:off x="3490906" y="434814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- Έλλειψη"/>
          <p:cNvSpPr/>
          <p:nvPr/>
        </p:nvSpPr>
        <p:spPr>
          <a:xfrm>
            <a:off x="3919534" y="484821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28 - Ομάδα"/>
          <p:cNvGrpSpPr/>
          <p:nvPr/>
        </p:nvGrpSpPr>
        <p:grpSpPr>
          <a:xfrm>
            <a:off x="3562344" y="4491022"/>
            <a:ext cx="285752" cy="523220"/>
            <a:chOff x="5143504" y="1000108"/>
            <a:chExt cx="285752" cy="523220"/>
          </a:xfrm>
        </p:grpSpPr>
        <p:sp>
          <p:nvSpPr>
            <p:cNvPr id="19" name="18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19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grpSp>
        <p:nvGrpSpPr>
          <p:cNvPr id="3" name="39 - Ομάδα"/>
          <p:cNvGrpSpPr/>
          <p:nvPr/>
        </p:nvGrpSpPr>
        <p:grpSpPr>
          <a:xfrm>
            <a:off x="3633782" y="3967802"/>
            <a:ext cx="285752" cy="523220"/>
            <a:chOff x="5143504" y="1000108"/>
            <a:chExt cx="285752" cy="523220"/>
          </a:xfrm>
        </p:grpSpPr>
        <p:sp>
          <p:nvSpPr>
            <p:cNvPr id="22" name="21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22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sp>
        <p:nvSpPr>
          <p:cNvPr id="24" name="23 - TextBox"/>
          <p:cNvSpPr txBox="1"/>
          <p:nvPr/>
        </p:nvSpPr>
        <p:spPr>
          <a:xfrm>
            <a:off x="3990972" y="3919518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25" name="24 - TextBox"/>
          <p:cNvSpPr txBox="1"/>
          <p:nvPr/>
        </p:nvSpPr>
        <p:spPr>
          <a:xfrm>
            <a:off x="2276460" y="506252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26" name="25 - TextBox"/>
          <p:cNvSpPr txBox="1"/>
          <p:nvPr/>
        </p:nvSpPr>
        <p:spPr>
          <a:xfrm>
            <a:off x="3705220" y="2419320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27" name="26 - TextBox"/>
          <p:cNvSpPr txBox="1"/>
          <p:nvPr/>
        </p:nvSpPr>
        <p:spPr>
          <a:xfrm>
            <a:off x="4991104" y="5906511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29" name="28 - TextBox"/>
          <p:cNvSpPr txBox="1"/>
          <p:nvPr/>
        </p:nvSpPr>
        <p:spPr>
          <a:xfrm>
            <a:off x="4062410" y="441958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TextBox"/>
          <p:cNvSpPr txBox="1"/>
          <p:nvPr/>
        </p:nvSpPr>
        <p:spPr>
          <a:xfrm>
            <a:off x="142844" y="571480"/>
            <a:ext cx="76438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l-GR" sz="2000" dirty="0" smtClean="0"/>
              <a:t>    Ένα άτομο </a:t>
            </a:r>
            <a:r>
              <a:rPr lang="el-GR" sz="2000" u="sng" dirty="0" smtClean="0"/>
              <a:t>μπορεί να πάρει </a:t>
            </a:r>
            <a:r>
              <a:rPr lang="el-GR" sz="2000" dirty="0" smtClean="0"/>
              <a:t>επιπλέον  	1	 ή   περισσότερα </a:t>
            </a:r>
            <a:r>
              <a:rPr lang="el-GR" sz="2000" u="sng" dirty="0" smtClean="0"/>
              <a:t>ηλεκτρόνια</a:t>
            </a:r>
            <a:r>
              <a:rPr lang="el-GR" sz="2000" dirty="0" smtClean="0"/>
              <a:t>   .  Σε αυτή την περίπτωση το άτομο θα έχει περισσότερα ηλεκτρόνια από πρωτόνια … και πλέον δεν θα λέγεται άτομο αλλά </a:t>
            </a:r>
            <a:r>
              <a:rPr lang="el-GR" sz="2000" b="1" dirty="0" smtClean="0"/>
              <a:t>ανιόν</a:t>
            </a:r>
          </a:p>
          <a:p>
            <a:endParaRPr lang="en-US" sz="2000" dirty="0"/>
          </a:p>
        </p:txBody>
      </p:sp>
      <p:sp>
        <p:nvSpPr>
          <p:cNvPr id="5" name="4 - Έλλειψη"/>
          <p:cNvSpPr/>
          <p:nvPr/>
        </p:nvSpPr>
        <p:spPr>
          <a:xfrm>
            <a:off x="1357290" y="2143092"/>
            <a:ext cx="5786478" cy="47149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 - Έλλειψη"/>
          <p:cNvSpPr/>
          <p:nvPr/>
        </p:nvSpPr>
        <p:spPr>
          <a:xfrm>
            <a:off x="5572132" y="328612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7 - Έλλειψη"/>
          <p:cNvSpPr/>
          <p:nvPr/>
        </p:nvSpPr>
        <p:spPr>
          <a:xfrm>
            <a:off x="2276460" y="520540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- Έλλειψη"/>
          <p:cNvSpPr/>
          <p:nvPr/>
        </p:nvSpPr>
        <p:spPr>
          <a:xfrm>
            <a:off x="4062410" y="456246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- Έλλειψη"/>
          <p:cNvSpPr/>
          <p:nvPr/>
        </p:nvSpPr>
        <p:spPr>
          <a:xfrm>
            <a:off x="3705220" y="256219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10 - Έλλειψη"/>
          <p:cNvSpPr/>
          <p:nvPr/>
        </p:nvSpPr>
        <p:spPr>
          <a:xfrm>
            <a:off x="3929058" y="600076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- Έλλειψη"/>
          <p:cNvSpPr/>
          <p:nvPr/>
        </p:nvSpPr>
        <p:spPr>
          <a:xfrm>
            <a:off x="3776658" y="4562460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4062410" y="4062394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4205286" y="427670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- Έλλειψη"/>
          <p:cNvSpPr/>
          <p:nvPr/>
        </p:nvSpPr>
        <p:spPr>
          <a:xfrm>
            <a:off x="3848096" y="4276708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Έλλειψη"/>
          <p:cNvSpPr/>
          <p:nvPr/>
        </p:nvSpPr>
        <p:spPr>
          <a:xfrm>
            <a:off x="3490906" y="434814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- Έλλειψη"/>
          <p:cNvSpPr/>
          <p:nvPr/>
        </p:nvSpPr>
        <p:spPr>
          <a:xfrm>
            <a:off x="3919534" y="4848212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28 - Ομάδα"/>
          <p:cNvGrpSpPr/>
          <p:nvPr/>
        </p:nvGrpSpPr>
        <p:grpSpPr>
          <a:xfrm>
            <a:off x="3562344" y="4491022"/>
            <a:ext cx="285752" cy="523220"/>
            <a:chOff x="5143504" y="1000108"/>
            <a:chExt cx="285752" cy="523220"/>
          </a:xfrm>
        </p:grpSpPr>
        <p:sp>
          <p:nvSpPr>
            <p:cNvPr id="19" name="18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19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grpSp>
        <p:nvGrpSpPr>
          <p:cNvPr id="3" name="39 - Ομάδα"/>
          <p:cNvGrpSpPr/>
          <p:nvPr/>
        </p:nvGrpSpPr>
        <p:grpSpPr>
          <a:xfrm>
            <a:off x="3633782" y="3967802"/>
            <a:ext cx="285752" cy="523220"/>
            <a:chOff x="5143504" y="1000108"/>
            <a:chExt cx="285752" cy="523220"/>
          </a:xfrm>
        </p:grpSpPr>
        <p:sp>
          <p:nvSpPr>
            <p:cNvPr id="22" name="21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22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sp>
        <p:nvSpPr>
          <p:cNvPr id="24" name="23 - TextBox"/>
          <p:cNvSpPr txBox="1"/>
          <p:nvPr/>
        </p:nvSpPr>
        <p:spPr>
          <a:xfrm>
            <a:off x="3990972" y="3919518"/>
            <a:ext cx="21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25" name="24 - TextBox"/>
          <p:cNvSpPr txBox="1"/>
          <p:nvPr/>
        </p:nvSpPr>
        <p:spPr>
          <a:xfrm>
            <a:off x="2276460" y="506252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26" name="25 - TextBox"/>
          <p:cNvSpPr txBox="1"/>
          <p:nvPr/>
        </p:nvSpPr>
        <p:spPr>
          <a:xfrm>
            <a:off x="3705220" y="2419320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27" name="26 - TextBox"/>
          <p:cNvSpPr txBox="1"/>
          <p:nvPr/>
        </p:nvSpPr>
        <p:spPr>
          <a:xfrm>
            <a:off x="3857620" y="5786454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28" name="27 - TextBox"/>
          <p:cNvSpPr txBox="1"/>
          <p:nvPr/>
        </p:nvSpPr>
        <p:spPr>
          <a:xfrm>
            <a:off x="5572132" y="3143248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29" name="28 - TextBox"/>
          <p:cNvSpPr txBox="1"/>
          <p:nvPr/>
        </p:nvSpPr>
        <p:spPr>
          <a:xfrm>
            <a:off x="4062410" y="441958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38" name="37 - Έλλειψη"/>
          <p:cNvSpPr/>
          <p:nvPr/>
        </p:nvSpPr>
        <p:spPr>
          <a:xfrm>
            <a:off x="5786446" y="5000636"/>
            <a:ext cx="285752" cy="2857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38 - TextBox"/>
          <p:cNvSpPr txBox="1"/>
          <p:nvPr/>
        </p:nvSpPr>
        <p:spPr>
          <a:xfrm>
            <a:off x="5786446" y="4857760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40" name="39 - TextBox"/>
          <p:cNvSpPr txBox="1"/>
          <p:nvPr/>
        </p:nvSpPr>
        <p:spPr>
          <a:xfrm>
            <a:off x="2285984" y="214290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rgbClr val="FF0000"/>
                </a:solidFill>
              </a:rPr>
              <a:t>ΙΟΝ  - ΑΝΙΟΝ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Έλλειψη"/>
          <p:cNvSpPr/>
          <p:nvPr/>
        </p:nvSpPr>
        <p:spPr>
          <a:xfrm>
            <a:off x="-142876" y="3071810"/>
            <a:ext cx="4071934" cy="3786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7 - Έλλειψη"/>
          <p:cNvSpPr/>
          <p:nvPr/>
        </p:nvSpPr>
        <p:spPr>
          <a:xfrm>
            <a:off x="571472" y="5388487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- Έλλειψη"/>
          <p:cNvSpPr/>
          <p:nvPr/>
        </p:nvSpPr>
        <p:spPr>
          <a:xfrm>
            <a:off x="2214546" y="4968254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- Έλλειψη"/>
          <p:cNvSpPr/>
          <p:nvPr/>
        </p:nvSpPr>
        <p:spPr>
          <a:xfrm>
            <a:off x="2000232" y="3531099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11 - Έλλειψη"/>
          <p:cNvSpPr/>
          <p:nvPr/>
        </p:nvSpPr>
        <p:spPr>
          <a:xfrm>
            <a:off x="1928794" y="4968254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2214546" y="4468188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2357422" y="4682502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14 - Έλλειψη"/>
          <p:cNvSpPr/>
          <p:nvPr/>
        </p:nvSpPr>
        <p:spPr>
          <a:xfrm>
            <a:off x="2000232" y="4682502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Έλλειψη"/>
          <p:cNvSpPr/>
          <p:nvPr/>
        </p:nvSpPr>
        <p:spPr>
          <a:xfrm>
            <a:off x="1643042" y="4753940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16 - Έλλειψη"/>
          <p:cNvSpPr/>
          <p:nvPr/>
        </p:nvSpPr>
        <p:spPr>
          <a:xfrm>
            <a:off x="2071670" y="5254006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28 - Ομάδα"/>
          <p:cNvGrpSpPr/>
          <p:nvPr/>
        </p:nvGrpSpPr>
        <p:grpSpPr>
          <a:xfrm>
            <a:off x="1643038" y="4929198"/>
            <a:ext cx="293690" cy="451869"/>
            <a:chOff x="5051655" y="1000108"/>
            <a:chExt cx="377601" cy="523220"/>
          </a:xfrm>
        </p:grpSpPr>
        <p:sp>
          <p:nvSpPr>
            <p:cNvPr id="19" name="18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19 - TextBox"/>
            <p:cNvSpPr txBox="1"/>
            <p:nvPr/>
          </p:nvSpPr>
          <p:spPr>
            <a:xfrm>
              <a:off x="5051655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grpSp>
        <p:nvGrpSpPr>
          <p:cNvPr id="3" name="39 - Ομάδα"/>
          <p:cNvGrpSpPr/>
          <p:nvPr/>
        </p:nvGrpSpPr>
        <p:grpSpPr>
          <a:xfrm>
            <a:off x="1785918" y="4405978"/>
            <a:ext cx="222252" cy="451869"/>
            <a:chOff x="5143504" y="1000108"/>
            <a:chExt cx="285752" cy="523220"/>
          </a:xfrm>
        </p:grpSpPr>
        <p:sp>
          <p:nvSpPr>
            <p:cNvPr id="22" name="21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22 - TextBox"/>
            <p:cNvSpPr txBox="1"/>
            <p:nvPr/>
          </p:nvSpPr>
          <p:spPr>
            <a:xfrm>
              <a:off x="5143504" y="1000108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sp>
        <p:nvSpPr>
          <p:cNvPr id="24" name="23 - TextBox"/>
          <p:cNvSpPr txBox="1"/>
          <p:nvPr/>
        </p:nvSpPr>
        <p:spPr>
          <a:xfrm>
            <a:off x="2143108" y="4357694"/>
            <a:ext cx="16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25" name="24 - TextBox"/>
          <p:cNvSpPr txBox="1"/>
          <p:nvPr/>
        </p:nvSpPr>
        <p:spPr>
          <a:xfrm>
            <a:off x="571472" y="5214950"/>
            <a:ext cx="27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26" name="25 - TextBox"/>
          <p:cNvSpPr txBox="1"/>
          <p:nvPr/>
        </p:nvSpPr>
        <p:spPr>
          <a:xfrm>
            <a:off x="1928794" y="3357562"/>
            <a:ext cx="27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29" name="28 - TextBox"/>
          <p:cNvSpPr txBox="1"/>
          <p:nvPr/>
        </p:nvSpPr>
        <p:spPr>
          <a:xfrm>
            <a:off x="2143108" y="4857760"/>
            <a:ext cx="2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31" name="30 - Έλλειψη"/>
          <p:cNvSpPr/>
          <p:nvPr/>
        </p:nvSpPr>
        <p:spPr>
          <a:xfrm>
            <a:off x="4929190" y="3000372"/>
            <a:ext cx="4071934" cy="3786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31 - Έλλειψη"/>
          <p:cNvSpPr/>
          <p:nvPr/>
        </p:nvSpPr>
        <p:spPr>
          <a:xfrm>
            <a:off x="7715272" y="5531363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32 - Έλλειψη"/>
          <p:cNvSpPr/>
          <p:nvPr/>
        </p:nvSpPr>
        <p:spPr>
          <a:xfrm>
            <a:off x="5643538" y="5317049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33 - Έλλειψη"/>
          <p:cNvSpPr/>
          <p:nvPr/>
        </p:nvSpPr>
        <p:spPr>
          <a:xfrm>
            <a:off x="7348563" y="4815742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36 - Έλλειψη"/>
          <p:cNvSpPr/>
          <p:nvPr/>
        </p:nvSpPr>
        <p:spPr>
          <a:xfrm>
            <a:off x="7062811" y="4815742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9 - Έλλειψη"/>
          <p:cNvSpPr/>
          <p:nvPr/>
        </p:nvSpPr>
        <p:spPr>
          <a:xfrm>
            <a:off x="7134249" y="4529990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40 - Έλλειψη"/>
          <p:cNvSpPr/>
          <p:nvPr/>
        </p:nvSpPr>
        <p:spPr>
          <a:xfrm>
            <a:off x="6777059" y="4601428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28 - Ομάδα"/>
          <p:cNvGrpSpPr/>
          <p:nvPr/>
        </p:nvGrpSpPr>
        <p:grpSpPr>
          <a:xfrm>
            <a:off x="6786578" y="4714884"/>
            <a:ext cx="284171" cy="451869"/>
            <a:chOff x="5063894" y="928547"/>
            <a:chExt cx="365362" cy="523220"/>
          </a:xfrm>
        </p:grpSpPr>
        <p:sp>
          <p:nvSpPr>
            <p:cNvPr id="44" name="43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44 - TextBox"/>
            <p:cNvSpPr txBox="1"/>
            <p:nvPr/>
          </p:nvSpPr>
          <p:spPr>
            <a:xfrm>
              <a:off x="5063894" y="928547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grpSp>
        <p:nvGrpSpPr>
          <p:cNvPr id="6" name="39 - Ομάδα"/>
          <p:cNvGrpSpPr/>
          <p:nvPr/>
        </p:nvGrpSpPr>
        <p:grpSpPr>
          <a:xfrm>
            <a:off x="6858016" y="4214818"/>
            <a:ext cx="284166" cy="451869"/>
            <a:chOff x="5063900" y="955357"/>
            <a:chExt cx="365356" cy="523220"/>
          </a:xfrm>
        </p:grpSpPr>
        <p:sp>
          <p:nvSpPr>
            <p:cNvPr id="47" name="46 - Έλλειψη"/>
            <p:cNvSpPr/>
            <p:nvPr/>
          </p:nvSpPr>
          <p:spPr>
            <a:xfrm>
              <a:off x="5143504" y="1142984"/>
              <a:ext cx="285752" cy="2857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47 - TextBox"/>
            <p:cNvSpPr txBox="1"/>
            <p:nvPr/>
          </p:nvSpPr>
          <p:spPr>
            <a:xfrm>
              <a:off x="5063900" y="955357"/>
              <a:ext cx="2143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 smtClean="0"/>
                <a:t>+</a:t>
              </a:r>
              <a:endParaRPr lang="en-US" sz="2800" b="1" dirty="0"/>
            </a:p>
          </p:txBody>
        </p:sp>
      </p:grpSp>
      <p:sp>
        <p:nvSpPr>
          <p:cNvPr id="50" name="49 - TextBox"/>
          <p:cNvSpPr txBox="1"/>
          <p:nvPr/>
        </p:nvSpPr>
        <p:spPr>
          <a:xfrm>
            <a:off x="5572132" y="5143512"/>
            <a:ext cx="27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3" name="52 - TextBox"/>
          <p:cNvSpPr txBox="1"/>
          <p:nvPr/>
        </p:nvSpPr>
        <p:spPr>
          <a:xfrm>
            <a:off x="7715272" y="5357826"/>
            <a:ext cx="27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54" name="53 - TextBox"/>
          <p:cNvSpPr txBox="1"/>
          <p:nvPr/>
        </p:nvSpPr>
        <p:spPr>
          <a:xfrm>
            <a:off x="7286649" y="4714884"/>
            <a:ext cx="277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+</a:t>
            </a:r>
            <a:endParaRPr lang="en-US" sz="2800" b="1" dirty="0"/>
          </a:p>
        </p:txBody>
      </p:sp>
      <p:sp>
        <p:nvSpPr>
          <p:cNvPr id="55" name="54 - TextBox"/>
          <p:cNvSpPr txBox="1"/>
          <p:nvPr/>
        </p:nvSpPr>
        <p:spPr>
          <a:xfrm>
            <a:off x="0" y="1571612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FF0000"/>
                </a:solidFill>
              </a:rPr>
              <a:t>ΚΑΤΙΟΝΤΑ</a:t>
            </a:r>
            <a:r>
              <a:rPr lang="el-GR" sz="2000" dirty="0" smtClean="0"/>
              <a:t> που έχουν </a:t>
            </a:r>
            <a:r>
              <a:rPr lang="el-GR" sz="2000" dirty="0" smtClean="0">
                <a:solidFill>
                  <a:srgbClr val="FF0000"/>
                </a:solidFill>
              </a:rPr>
              <a:t>περισσότερα     πρωτόνια  </a:t>
            </a:r>
            <a:r>
              <a:rPr lang="el-GR" sz="2000" dirty="0" smtClean="0"/>
              <a:t>από  ηλεκτρόνια</a:t>
            </a:r>
            <a:r>
              <a:rPr lang="el-GR" sz="2000" b="1" dirty="0" smtClean="0"/>
              <a:t>.</a:t>
            </a:r>
            <a:endParaRPr lang="en-US" sz="2000" b="1" dirty="0"/>
          </a:p>
        </p:txBody>
      </p:sp>
      <p:sp>
        <p:nvSpPr>
          <p:cNvPr id="46" name="45 - TextBox"/>
          <p:cNvSpPr txBox="1"/>
          <p:nvPr/>
        </p:nvSpPr>
        <p:spPr>
          <a:xfrm>
            <a:off x="2571736" y="214290"/>
            <a:ext cx="3071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/>
              <a:t>Τα </a:t>
            </a:r>
            <a:r>
              <a:rPr lang="el-GR" sz="2000" b="1" dirty="0" smtClean="0">
                <a:solidFill>
                  <a:srgbClr val="FF0000"/>
                </a:solidFill>
              </a:rPr>
              <a:t>ΙΟΝΤΑ</a:t>
            </a:r>
            <a:r>
              <a:rPr lang="el-GR" sz="2000" b="1" dirty="0" smtClean="0"/>
              <a:t> χωρίζονται σε :</a:t>
            </a:r>
            <a:endParaRPr lang="en-US" sz="2000" b="1" dirty="0"/>
          </a:p>
        </p:txBody>
      </p:sp>
      <p:cxnSp>
        <p:nvCxnSpPr>
          <p:cNvPr id="51" name="50 - Ευθύγραμμο βέλος σύνδεσης"/>
          <p:cNvCxnSpPr/>
          <p:nvPr/>
        </p:nvCxnSpPr>
        <p:spPr>
          <a:xfrm>
            <a:off x="4643438" y="642918"/>
            <a:ext cx="1357322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- Ευθύγραμμο βέλος σύνδεσης"/>
          <p:cNvCxnSpPr/>
          <p:nvPr/>
        </p:nvCxnSpPr>
        <p:spPr>
          <a:xfrm rot="10800000" flipV="1">
            <a:off x="2000232" y="642918"/>
            <a:ext cx="1500198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59 - TextBox"/>
          <p:cNvSpPr txBox="1"/>
          <p:nvPr/>
        </p:nvSpPr>
        <p:spPr>
          <a:xfrm>
            <a:off x="5786414" y="1571612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FF0000"/>
                </a:solidFill>
              </a:rPr>
              <a:t>ΑΝΙΟΝΤΑ </a:t>
            </a:r>
            <a:r>
              <a:rPr lang="el-GR" sz="2000" dirty="0" smtClean="0"/>
              <a:t>που έχουν </a:t>
            </a:r>
            <a:r>
              <a:rPr lang="el-GR" sz="2000" dirty="0" smtClean="0">
                <a:solidFill>
                  <a:srgbClr val="FF0000"/>
                </a:solidFill>
              </a:rPr>
              <a:t>περισσότερα     ηλεκτρόνια </a:t>
            </a:r>
            <a:r>
              <a:rPr lang="el-GR" sz="2000" dirty="0" smtClean="0"/>
              <a:t>από  πρωτόνια.  </a:t>
            </a:r>
            <a:endParaRPr lang="en-US" sz="2000" b="1" dirty="0"/>
          </a:p>
        </p:txBody>
      </p:sp>
      <p:sp>
        <p:nvSpPr>
          <p:cNvPr id="63" name="62 - Έλλειψη"/>
          <p:cNvSpPr/>
          <p:nvPr/>
        </p:nvSpPr>
        <p:spPr>
          <a:xfrm>
            <a:off x="5786414" y="4174041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63 - TextBox"/>
          <p:cNvSpPr txBox="1"/>
          <p:nvPr/>
        </p:nvSpPr>
        <p:spPr>
          <a:xfrm>
            <a:off x="5715008" y="4000504"/>
            <a:ext cx="27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65" name="64 - Έλλειψη"/>
          <p:cNvSpPr/>
          <p:nvPr/>
        </p:nvSpPr>
        <p:spPr>
          <a:xfrm>
            <a:off x="8072430" y="4174041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65 - TextBox"/>
          <p:cNvSpPr txBox="1"/>
          <p:nvPr/>
        </p:nvSpPr>
        <p:spPr>
          <a:xfrm>
            <a:off x="8001024" y="4000504"/>
            <a:ext cx="27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67" name="66 - Έλλειψη"/>
          <p:cNvSpPr/>
          <p:nvPr/>
        </p:nvSpPr>
        <p:spPr>
          <a:xfrm>
            <a:off x="6429356" y="5888553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67 - TextBox"/>
          <p:cNvSpPr txBox="1"/>
          <p:nvPr/>
        </p:nvSpPr>
        <p:spPr>
          <a:xfrm>
            <a:off x="6357950" y="5715016"/>
            <a:ext cx="27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  <p:sp>
        <p:nvSpPr>
          <p:cNvPr id="69" name="68 - Έλλειψη"/>
          <p:cNvSpPr/>
          <p:nvPr/>
        </p:nvSpPr>
        <p:spPr>
          <a:xfrm>
            <a:off x="7215174" y="3388223"/>
            <a:ext cx="222252" cy="2467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69 - TextBox"/>
          <p:cNvSpPr txBox="1"/>
          <p:nvPr/>
        </p:nvSpPr>
        <p:spPr>
          <a:xfrm>
            <a:off x="7143768" y="3214686"/>
            <a:ext cx="27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/>
              <a:t>-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4" grpId="0"/>
      <p:bldP spid="25" grpId="0"/>
      <p:bldP spid="26" grpId="0"/>
      <p:bldP spid="29" grpId="0"/>
      <p:bldP spid="31" grpId="0" animBg="1"/>
      <p:bldP spid="32" grpId="0" animBg="1"/>
      <p:bldP spid="33" grpId="0" animBg="1"/>
      <p:bldP spid="34" grpId="0" animBg="1"/>
      <p:bldP spid="37" grpId="0" animBg="1"/>
      <p:bldP spid="40" grpId="0" animBg="1"/>
      <p:bldP spid="41" grpId="0" animBg="1"/>
      <p:bldP spid="50" grpId="0"/>
      <p:bldP spid="53" grpId="0"/>
      <p:bldP spid="54" grpId="0"/>
      <p:bldP spid="55" grpId="0"/>
      <p:bldP spid="60" grpId="0"/>
      <p:bldP spid="63" grpId="0" animBg="1"/>
      <p:bldP spid="64" grpId="0"/>
      <p:bldP spid="65" grpId="0" animBg="1"/>
      <p:bldP spid="66" grpId="0"/>
      <p:bldP spid="67" grpId="0" animBg="1"/>
      <p:bldP spid="68" grpId="0"/>
      <p:bldP spid="69" grpId="0" animBg="1"/>
      <p:bldP spid="7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TextBox"/>
          <p:cNvSpPr txBox="1"/>
          <p:nvPr/>
        </p:nvSpPr>
        <p:spPr>
          <a:xfrm>
            <a:off x="500034" y="1785926"/>
            <a:ext cx="76438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l-GR" sz="2000" dirty="0" smtClean="0"/>
              <a:t>   Προσοχή!!!! Μέσα σε  ένα </a:t>
            </a:r>
            <a:r>
              <a:rPr lang="el-GR" sz="2000" b="1" dirty="0" smtClean="0"/>
              <a:t>άτομο</a:t>
            </a:r>
            <a:r>
              <a:rPr lang="el-GR" sz="2000" dirty="0" smtClean="0"/>
              <a:t> </a:t>
            </a:r>
            <a:r>
              <a:rPr lang="el-GR" sz="2000" b="1" dirty="0" smtClean="0"/>
              <a:t>υπάρχει ίσος αριθμός πρωτονίων και ηλεκτρονίων</a:t>
            </a:r>
            <a:r>
              <a:rPr lang="el-GR" sz="2000" dirty="0" smtClean="0"/>
              <a:t>. </a:t>
            </a:r>
            <a:r>
              <a:rPr lang="el-GR" sz="2000" u="sng" dirty="0" smtClean="0"/>
              <a:t>Παράδειγμα</a:t>
            </a:r>
            <a:r>
              <a:rPr lang="el-GR" sz="2000" dirty="0" smtClean="0"/>
              <a:t> αν ένα άτομο έχει 8 πρωτόνια τότε οπωσδήποτε θα έχει και 8 ηλεκτρόνια.</a:t>
            </a:r>
            <a:endParaRPr lang="el-GR" sz="2000" b="1" dirty="0" smtClean="0"/>
          </a:p>
          <a:p>
            <a:endParaRPr lang="en-US" sz="2000" dirty="0"/>
          </a:p>
        </p:txBody>
      </p:sp>
      <p:sp>
        <p:nvSpPr>
          <p:cNvPr id="40" name="39 - TextBox"/>
          <p:cNvSpPr txBox="1"/>
          <p:nvPr/>
        </p:nvSpPr>
        <p:spPr>
          <a:xfrm>
            <a:off x="2285984" y="214290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rgbClr val="FF0000"/>
                </a:solidFill>
              </a:rPr>
              <a:t>ΙΟΝ  - ΙΟΝΤΑ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5" name="34 - TextBox"/>
          <p:cNvSpPr txBox="1"/>
          <p:nvPr/>
        </p:nvSpPr>
        <p:spPr>
          <a:xfrm>
            <a:off x="500034" y="3714752"/>
            <a:ext cx="76438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l-GR" sz="2000" dirty="0" smtClean="0"/>
              <a:t>   Προσοχή!!!! Μέσα σε  ένα </a:t>
            </a:r>
            <a:r>
              <a:rPr lang="el-GR" sz="2000" b="1" dirty="0" err="1" smtClean="0"/>
              <a:t>ιον</a:t>
            </a:r>
            <a:r>
              <a:rPr lang="el-GR" sz="2000" b="1" dirty="0" smtClean="0"/>
              <a:t> (κατιόν ή ανιόν) υπάρχει διαφορετικός αριθμός πρωτονίων και ηλεκτρονίων</a:t>
            </a:r>
            <a:r>
              <a:rPr lang="el-GR" sz="2000" dirty="0" smtClean="0"/>
              <a:t>. </a:t>
            </a:r>
          </a:p>
          <a:p>
            <a:pPr>
              <a:buBlip>
                <a:blip r:embed="rId2"/>
              </a:buBlip>
            </a:pPr>
            <a:r>
              <a:rPr lang="el-GR" sz="2000" u="sng" dirty="0" smtClean="0"/>
              <a:t>Παράδειγμα</a:t>
            </a:r>
            <a:r>
              <a:rPr lang="el-GR" sz="2000" dirty="0" smtClean="0"/>
              <a:t> ένα ιόν μπορεί να έχει 8 πρωτόνια  και 10 ηλεκτρόνια.</a:t>
            </a:r>
            <a:endParaRPr lang="el-GR" sz="2000" b="1" dirty="0" smtClean="0"/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323528" y="1196752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/>
              <a:t>Τα </a:t>
            </a:r>
            <a:r>
              <a:rPr lang="el-GR" sz="2000" b="1" dirty="0" smtClean="0"/>
              <a:t>άτομα</a:t>
            </a:r>
            <a:r>
              <a:rPr lang="el-GR" sz="2000" dirty="0" smtClean="0"/>
              <a:t> μπορούμε να τα συμβολίζουμε με σφαίρες και κύκλους…….</a:t>
            </a:r>
            <a:r>
              <a:rPr lang="el-GR" sz="2000" u="sng" dirty="0" smtClean="0"/>
              <a:t>βέβαια τα άτομα δεν έχουν</a:t>
            </a:r>
            <a:r>
              <a:rPr lang="en-US" sz="2000" u="sng" dirty="0" smtClean="0"/>
              <a:t> </a:t>
            </a:r>
            <a:r>
              <a:rPr lang="el-GR" sz="2000" u="sng" dirty="0" smtClean="0"/>
              <a:t>ακριβώς  αυτή την μορφή</a:t>
            </a:r>
            <a:r>
              <a:rPr lang="el-GR" sz="2000" dirty="0" smtClean="0"/>
              <a:t>. Εδώ φαίνονται μερικά προσομοιώματα ατόμων:</a:t>
            </a:r>
          </a:p>
          <a:p>
            <a:pPr algn="ctr"/>
            <a:endParaRPr lang="el-GR" sz="2000" dirty="0" smtClean="0"/>
          </a:p>
        </p:txBody>
      </p:sp>
      <p:sp>
        <p:nvSpPr>
          <p:cNvPr id="8" name="7 - Έλλειψη"/>
          <p:cNvSpPr/>
          <p:nvPr/>
        </p:nvSpPr>
        <p:spPr>
          <a:xfrm>
            <a:off x="928662" y="4929198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- Έλλειψη"/>
          <p:cNvSpPr/>
          <p:nvPr/>
        </p:nvSpPr>
        <p:spPr>
          <a:xfrm>
            <a:off x="7000892" y="2571744"/>
            <a:ext cx="785818" cy="7143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- Έλλειψη"/>
          <p:cNvSpPr/>
          <p:nvPr/>
        </p:nvSpPr>
        <p:spPr>
          <a:xfrm>
            <a:off x="7643834" y="5143512"/>
            <a:ext cx="1285884" cy="114300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10 - Έλλειψη"/>
          <p:cNvSpPr/>
          <p:nvPr/>
        </p:nvSpPr>
        <p:spPr>
          <a:xfrm>
            <a:off x="4143372" y="2571744"/>
            <a:ext cx="928694" cy="7858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4143372" y="4643446"/>
            <a:ext cx="1285884" cy="92869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214282" y="2428868"/>
            <a:ext cx="1285884" cy="1143008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TextBox"/>
          <p:cNvSpPr txBox="1"/>
          <p:nvPr/>
        </p:nvSpPr>
        <p:spPr>
          <a:xfrm>
            <a:off x="214282" y="5286388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Άτομο υδρογόνου</a:t>
            </a:r>
            <a:endParaRPr lang="en-US" sz="1600" b="1" dirty="0"/>
          </a:p>
        </p:txBody>
      </p:sp>
      <p:sp>
        <p:nvSpPr>
          <p:cNvPr id="17" name="16 - TextBox"/>
          <p:cNvSpPr txBox="1"/>
          <p:nvPr/>
        </p:nvSpPr>
        <p:spPr>
          <a:xfrm>
            <a:off x="3786182" y="3286124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Άτομο αζώτου </a:t>
            </a:r>
            <a:endParaRPr lang="en-US" sz="1600" b="1" dirty="0"/>
          </a:p>
        </p:txBody>
      </p:sp>
      <p:sp>
        <p:nvSpPr>
          <p:cNvPr id="18" name="17 - TextBox"/>
          <p:cNvSpPr txBox="1"/>
          <p:nvPr/>
        </p:nvSpPr>
        <p:spPr>
          <a:xfrm>
            <a:off x="6357950" y="3357562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Άτομο οξυγόνου</a:t>
            </a:r>
            <a:endParaRPr lang="en-US" sz="1600" b="1" dirty="0"/>
          </a:p>
        </p:txBody>
      </p:sp>
      <p:sp>
        <p:nvSpPr>
          <p:cNvPr id="19" name="18 - TextBox"/>
          <p:cNvSpPr txBox="1"/>
          <p:nvPr/>
        </p:nvSpPr>
        <p:spPr>
          <a:xfrm>
            <a:off x="3786182" y="5643578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Άτομο χλωρίου</a:t>
            </a:r>
            <a:endParaRPr lang="en-US" sz="1600" b="1" dirty="0"/>
          </a:p>
        </p:txBody>
      </p:sp>
      <p:sp>
        <p:nvSpPr>
          <p:cNvPr id="20" name="19 - TextBox"/>
          <p:cNvSpPr txBox="1"/>
          <p:nvPr/>
        </p:nvSpPr>
        <p:spPr>
          <a:xfrm>
            <a:off x="7500958" y="6286520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Άτομο θείου</a:t>
            </a:r>
            <a:endParaRPr lang="en-US" sz="1600" b="1" dirty="0"/>
          </a:p>
        </p:txBody>
      </p:sp>
      <p:sp>
        <p:nvSpPr>
          <p:cNvPr id="15" name="14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21" name="20 - Ορθογώνιο"/>
          <p:cNvSpPr/>
          <p:nvPr/>
        </p:nvSpPr>
        <p:spPr>
          <a:xfrm>
            <a:off x="4499992" y="648072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/>
      <p:bldP spid="17" grpId="0"/>
      <p:bldP spid="18" grpId="0"/>
      <p:bldP spid="19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357126" y="908720"/>
            <a:ext cx="87868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Τα άτομα μπορούν να ενώνονται μεταξύ τους και να δημιουργούν </a:t>
            </a:r>
            <a:r>
              <a:rPr lang="el-GR" sz="2000" b="1" dirty="0" smtClean="0"/>
              <a:t>μόρια</a:t>
            </a:r>
            <a:r>
              <a:rPr lang="el-GR" sz="2000" dirty="0" smtClean="0"/>
              <a:t>. </a:t>
            </a:r>
          </a:p>
          <a:p>
            <a:endParaRPr lang="el-GR" sz="2000" dirty="0" smtClean="0"/>
          </a:p>
          <a:p>
            <a:r>
              <a:rPr lang="el-GR" sz="2000" dirty="0" smtClean="0"/>
              <a:t>Ένα </a:t>
            </a:r>
            <a:r>
              <a:rPr lang="el-GR" sz="2000" b="1" dirty="0" smtClean="0"/>
              <a:t>μόριο</a:t>
            </a:r>
            <a:r>
              <a:rPr lang="el-GR" sz="2000" dirty="0" smtClean="0"/>
              <a:t> μπορεί να αποτελείται από την ένωση 2 ή περισσοτέρων ατόμων</a:t>
            </a:r>
          </a:p>
          <a:p>
            <a:endParaRPr lang="el-GR" sz="2000" dirty="0" smtClean="0"/>
          </a:p>
        </p:txBody>
      </p:sp>
      <p:sp>
        <p:nvSpPr>
          <p:cNvPr id="8" name="7 - Έλλειψη"/>
          <p:cNvSpPr/>
          <p:nvPr/>
        </p:nvSpPr>
        <p:spPr>
          <a:xfrm>
            <a:off x="142876" y="2714620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- Έλλειψη"/>
          <p:cNvSpPr/>
          <p:nvPr/>
        </p:nvSpPr>
        <p:spPr>
          <a:xfrm>
            <a:off x="500066" y="2643182"/>
            <a:ext cx="1071570" cy="9286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TextBox"/>
          <p:cNvSpPr txBox="1"/>
          <p:nvPr/>
        </p:nvSpPr>
        <p:spPr>
          <a:xfrm>
            <a:off x="0" y="3643314"/>
            <a:ext cx="2857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Μόριο νερού </a:t>
            </a:r>
            <a:r>
              <a:rPr lang="el-GR" sz="1600" dirty="0" smtClean="0"/>
              <a:t>(ένα μόριο νερού αποτελείται από ένα άτομο οξυγόνου και δύο άτομα υδρογόνου)</a:t>
            </a:r>
            <a:endParaRPr lang="en-US" sz="1600" dirty="0"/>
          </a:p>
        </p:txBody>
      </p:sp>
      <p:sp>
        <p:nvSpPr>
          <p:cNvPr id="21" name="20 - Έλλειψη"/>
          <p:cNvSpPr/>
          <p:nvPr/>
        </p:nvSpPr>
        <p:spPr>
          <a:xfrm>
            <a:off x="1428760" y="2571744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1 - Έλλειψη"/>
          <p:cNvSpPr/>
          <p:nvPr/>
        </p:nvSpPr>
        <p:spPr>
          <a:xfrm>
            <a:off x="6429388" y="4714884"/>
            <a:ext cx="1071570" cy="9286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22 - Έλλειψη"/>
          <p:cNvSpPr/>
          <p:nvPr/>
        </p:nvSpPr>
        <p:spPr>
          <a:xfrm>
            <a:off x="7429520" y="4786322"/>
            <a:ext cx="1071570" cy="9286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23 - Έλλειψη"/>
          <p:cNvSpPr/>
          <p:nvPr/>
        </p:nvSpPr>
        <p:spPr>
          <a:xfrm>
            <a:off x="5384640" y="2961463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24 - Έλλειψη"/>
          <p:cNvSpPr/>
          <p:nvPr/>
        </p:nvSpPr>
        <p:spPr>
          <a:xfrm>
            <a:off x="5813268" y="2890025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- TextBox"/>
          <p:cNvSpPr txBox="1"/>
          <p:nvPr/>
        </p:nvSpPr>
        <p:spPr>
          <a:xfrm>
            <a:off x="5929322" y="5715016"/>
            <a:ext cx="2857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Μόριο οξυγόνου </a:t>
            </a:r>
            <a:r>
              <a:rPr lang="el-GR" sz="1600" dirty="0" smtClean="0"/>
              <a:t>(ένα μόριο οξυγόνου αποτελείται από 2 άτομα οξυγόνου )</a:t>
            </a:r>
            <a:endParaRPr lang="en-US" sz="1600" dirty="0"/>
          </a:p>
        </p:txBody>
      </p:sp>
      <p:sp>
        <p:nvSpPr>
          <p:cNvPr id="27" name="26 - TextBox"/>
          <p:cNvSpPr txBox="1"/>
          <p:nvPr/>
        </p:nvSpPr>
        <p:spPr>
          <a:xfrm>
            <a:off x="5098888" y="3390091"/>
            <a:ext cx="2857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Μόριο υδρογόνου </a:t>
            </a:r>
            <a:r>
              <a:rPr lang="el-GR" sz="1600" dirty="0" smtClean="0"/>
              <a:t>(ένα μόριο υδρογόνου αποτελείται από 2 άτομα υδρογόνου )</a:t>
            </a:r>
            <a:endParaRPr lang="en-US" sz="1600" dirty="0"/>
          </a:p>
        </p:txBody>
      </p:sp>
      <p:sp>
        <p:nvSpPr>
          <p:cNvPr id="13" name="12 - TextBox"/>
          <p:cNvSpPr txBox="1"/>
          <p:nvPr/>
        </p:nvSpPr>
        <p:spPr>
          <a:xfrm>
            <a:off x="785786" y="221455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</a:t>
            </a:r>
            <a:endParaRPr lang="el-GR" dirty="0"/>
          </a:p>
        </p:txBody>
      </p:sp>
      <p:sp>
        <p:nvSpPr>
          <p:cNvPr id="14" name="13 - TextBox"/>
          <p:cNvSpPr txBox="1"/>
          <p:nvPr/>
        </p:nvSpPr>
        <p:spPr>
          <a:xfrm>
            <a:off x="6786578" y="435769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</a:t>
            </a:r>
            <a:endParaRPr lang="el-GR" dirty="0"/>
          </a:p>
        </p:txBody>
      </p:sp>
      <p:sp>
        <p:nvSpPr>
          <p:cNvPr id="15" name="14 - TextBox"/>
          <p:cNvSpPr txBox="1"/>
          <p:nvPr/>
        </p:nvSpPr>
        <p:spPr>
          <a:xfrm>
            <a:off x="1500166" y="221455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17" name="16 - TextBox"/>
          <p:cNvSpPr txBox="1"/>
          <p:nvPr/>
        </p:nvSpPr>
        <p:spPr>
          <a:xfrm flipH="1">
            <a:off x="214282" y="235743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18" name="17 - TextBox"/>
          <p:cNvSpPr txBox="1"/>
          <p:nvPr/>
        </p:nvSpPr>
        <p:spPr>
          <a:xfrm>
            <a:off x="8001024" y="442913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</a:t>
            </a:r>
            <a:endParaRPr lang="el-GR" dirty="0"/>
          </a:p>
        </p:txBody>
      </p:sp>
      <p:sp>
        <p:nvSpPr>
          <p:cNvPr id="19" name="18 - TextBox"/>
          <p:cNvSpPr txBox="1"/>
          <p:nvPr/>
        </p:nvSpPr>
        <p:spPr>
          <a:xfrm>
            <a:off x="5384640" y="2675711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20" name="19 - TextBox"/>
          <p:cNvSpPr txBox="1"/>
          <p:nvPr/>
        </p:nvSpPr>
        <p:spPr>
          <a:xfrm>
            <a:off x="5884706" y="2532835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28" name="27 - TextBox"/>
          <p:cNvSpPr txBox="1"/>
          <p:nvPr/>
        </p:nvSpPr>
        <p:spPr>
          <a:xfrm>
            <a:off x="142844" y="607220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 = οξυγόνο</a:t>
            </a:r>
          </a:p>
          <a:p>
            <a:r>
              <a:rPr lang="el-GR" dirty="0" smtClean="0"/>
              <a:t>Η = υδρογόνο</a:t>
            </a:r>
            <a:endParaRPr lang="el-GR" dirty="0"/>
          </a:p>
        </p:txBody>
      </p:sp>
      <p:sp>
        <p:nvSpPr>
          <p:cNvPr id="29" name="28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30" name="29 - Ορθογώνιο"/>
          <p:cNvSpPr/>
          <p:nvPr/>
        </p:nvSpPr>
        <p:spPr>
          <a:xfrm>
            <a:off x="3347864" y="404664"/>
            <a:ext cx="2880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Μόρια – χημικές ενώσεις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6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13" grpId="0"/>
      <p:bldP spid="14" grpId="0"/>
      <p:bldP spid="15" grpId="0"/>
      <p:bldP spid="17" grpId="0"/>
      <p:bldP spid="18" grpId="0"/>
      <p:bldP spid="19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Έλλειψη"/>
          <p:cNvSpPr/>
          <p:nvPr/>
        </p:nvSpPr>
        <p:spPr>
          <a:xfrm>
            <a:off x="3071834" y="2786058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- Έλλειψη"/>
          <p:cNvSpPr/>
          <p:nvPr/>
        </p:nvSpPr>
        <p:spPr>
          <a:xfrm>
            <a:off x="3429024" y="2714620"/>
            <a:ext cx="1071570" cy="9286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TextBox"/>
          <p:cNvSpPr txBox="1"/>
          <p:nvPr/>
        </p:nvSpPr>
        <p:spPr>
          <a:xfrm>
            <a:off x="1785918" y="3714752"/>
            <a:ext cx="5429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Μόριο νερού </a:t>
            </a:r>
            <a:r>
              <a:rPr lang="el-GR" sz="1600" dirty="0" smtClean="0"/>
              <a:t>(ένα μόριο νερού αποτελείται από ένα άτομο οξυγόνου και δύο άτομα υδρογόνου)</a:t>
            </a:r>
            <a:endParaRPr lang="en-US" sz="1600" dirty="0"/>
          </a:p>
        </p:txBody>
      </p:sp>
      <p:sp>
        <p:nvSpPr>
          <p:cNvPr id="21" name="20 - Έλλειψη"/>
          <p:cNvSpPr/>
          <p:nvPr/>
        </p:nvSpPr>
        <p:spPr>
          <a:xfrm>
            <a:off x="4357718" y="2643182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TextBox"/>
          <p:cNvSpPr txBox="1"/>
          <p:nvPr/>
        </p:nvSpPr>
        <p:spPr>
          <a:xfrm>
            <a:off x="3714744" y="228599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</a:t>
            </a:r>
            <a:endParaRPr lang="el-GR" dirty="0"/>
          </a:p>
        </p:txBody>
      </p:sp>
      <p:sp>
        <p:nvSpPr>
          <p:cNvPr id="15" name="14 - TextBox"/>
          <p:cNvSpPr txBox="1"/>
          <p:nvPr/>
        </p:nvSpPr>
        <p:spPr>
          <a:xfrm>
            <a:off x="4429124" y="228599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17" name="16 - TextBox"/>
          <p:cNvSpPr txBox="1"/>
          <p:nvPr/>
        </p:nvSpPr>
        <p:spPr>
          <a:xfrm flipH="1">
            <a:off x="3143240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28" name="27 - TextBox"/>
          <p:cNvSpPr txBox="1"/>
          <p:nvPr/>
        </p:nvSpPr>
        <p:spPr>
          <a:xfrm>
            <a:off x="142844" y="607220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 = οξυγόνο</a:t>
            </a:r>
          </a:p>
          <a:p>
            <a:r>
              <a:rPr lang="el-GR" dirty="0" smtClean="0"/>
              <a:t>Η = υδρογόνο</a:t>
            </a:r>
            <a:endParaRPr lang="el-GR" dirty="0"/>
          </a:p>
        </p:txBody>
      </p:sp>
      <p:sp>
        <p:nvSpPr>
          <p:cNvPr id="29" name="28 - TextBox"/>
          <p:cNvSpPr txBox="1"/>
          <p:nvPr/>
        </p:nvSpPr>
        <p:spPr>
          <a:xfrm>
            <a:off x="3071802" y="4857760"/>
            <a:ext cx="51971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smtClean="0"/>
              <a:t>Το μόριο του νερού συμβολίζεται  </a:t>
            </a:r>
            <a:r>
              <a:rPr lang="el-GR" sz="3200" b="1" dirty="0" smtClean="0"/>
              <a:t>Η</a:t>
            </a:r>
            <a:r>
              <a:rPr lang="el-GR" sz="3200" b="1" baseline="-25000" dirty="0" smtClean="0"/>
              <a:t>2</a:t>
            </a:r>
            <a:r>
              <a:rPr lang="el-GR" sz="3200" b="1" dirty="0" smtClean="0"/>
              <a:t>0</a:t>
            </a:r>
            <a:endParaRPr lang="el-GR" sz="3200" b="1" dirty="0"/>
          </a:p>
        </p:txBody>
      </p:sp>
      <p:sp>
        <p:nvSpPr>
          <p:cNvPr id="11" name="10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3347864" y="404664"/>
            <a:ext cx="2880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Μόρια – χημικές ενώσεις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6" grpId="0"/>
      <p:bldP spid="21" grpId="0" animBg="1"/>
      <p:bldP spid="13" grpId="0"/>
      <p:bldP spid="15" grpId="0"/>
      <p:bldP spid="17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3347864" y="404664"/>
            <a:ext cx="2880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Μόρια – χημικές ενώσεις</a:t>
            </a:r>
            <a:endParaRPr lang="el-GR" sz="2000" dirty="0"/>
          </a:p>
        </p:txBody>
      </p:sp>
      <p:sp>
        <p:nvSpPr>
          <p:cNvPr id="7" name="6 - TextBox"/>
          <p:cNvSpPr txBox="1"/>
          <p:nvPr/>
        </p:nvSpPr>
        <p:spPr>
          <a:xfrm>
            <a:off x="395536" y="1700808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Τα μόρια που βρίσκουμε σε μεγαλύτερες ποσότητες στους οργανισμός είναι:</a:t>
            </a:r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755576" y="2420888"/>
            <a:ext cx="1442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Μόρια νερού</a:t>
            </a:r>
            <a:endParaRPr lang="el-GR" dirty="0"/>
          </a:p>
        </p:txBody>
      </p:sp>
      <p:sp>
        <p:nvSpPr>
          <p:cNvPr id="9" name="8 - TextBox"/>
          <p:cNvSpPr txBox="1"/>
          <p:nvPr/>
        </p:nvSpPr>
        <p:spPr>
          <a:xfrm>
            <a:off x="971600" y="2996952"/>
            <a:ext cx="2825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Μόρια </a:t>
            </a:r>
            <a:r>
              <a:rPr lang="el-GR" dirty="0" err="1" smtClean="0"/>
              <a:t>πρωτεινών</a:t>
            </a:r>
            <a:r>
              <a:rPr lang="el-GR" dirty="0" smtClean="0"/>
              <a:t>  και άλλα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053606"/>
            <a:ext cx="4843040" cy="4804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539552" y="4365104"/>
            <a:ext cx="15240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Ένα κύτταρο</a:t>
            </a:r>
            <a:endParaRPr lang="el-GR" sz="2000" dirty="0"/>
          </a:p>
        </p:txBody>
      </p:sp>
      <p:sp>
        <p:nvSpPr>
          <p:cNvPr id="7" name="6 - Δεξιό βέλος"/>
          <p:cNvSpPr/>
          <p:nvPr/>
        </p:nvSpPr>
        <p:spPr>
          <a:xfrm rot="20513286">
            <a:off x="1361334" y="4661455"/>
            <a:ext cx="151216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>
            <a:off x="755576" y="1124744"/>
            <a:ext cx="6595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Πολλά </a:t>
            </a:r>
            <a:r>
              <a:rPr lang="el-GR" u="sng" dirty="0" smtClean="0"/>
              <a:t>εκατομμύρια μόρια  </a:t>
            </a:r>
            <a:r>
              <a:rPr lang="el-GR" dirty="0" smtClean="0"/>
              <a:t>ενώνονται και σχηματίζουν ένα </a:t>
            </a:r>
            <a:r>
              <a:rPr lang="el-GR" u="sng" dirty="0" smtClean="0"/>
              <a:t>κύτταρο</a:t>
            </a:r>
            <a:endParaRPr lang="el-GR" u="sng" dirty="0"/>
          </a:p>
        </p:txBody>
      </p:sp>
      <p:sp>
        <p:nvSpPr>
          <p:cNvPr id="9" name="8 - Ορθογώνιο"/>
          <p:cNvSpPr/>
          <p:nvPr/>
        </p:nvSpPr>
        <p:spPr>
          <a:xfrm>
            <a:off x="4283968" y="404664"/>
            <a:ext cx="1038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solidFill>
                  <a:srgbClr val="0070C0"/>
                </a:solidFill>
              </a:rPr>
              <a:t>κύτταρο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509120"/>
            <a:ext cx="1866964" cy="1852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7" name="6 - Δεξιό βέλος"/>
          <p:cNvSpPr/>
          <p:nvPr/>
        </p:nvSpPr>
        <p:spPr>
          <a:xfrm rot="20513286">
            <a:off x="3233542" y="4517438"/>
            <a:ext cx="151216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>
            <a:off x="179512" y="908720"/>
            <a:ext cx="8352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Πολλά εκατομμύρια κύτταρα ενώνονται και σχηματίζου  ένα ζωντανό οργανισμό, όπως ζώα, φυτά κ.α.</a:t>
            </a:r>
            <a:endParaRPr lang="el-GR" dirty="0"/>
          </a:p>
        </p:txBody>
      </p:sp>
      <p:sp>
        <p:nvSpPr>
          <p:cNvPr id="9" name="8 - Ορθογώνιο"/>
          <p:cNvSpPr/>
          <p:nvPr/>
        </p:nvSpPr>
        <p:spPr>
          <a:xfrm>
            <a:off x="4283968" y="404664"/>
            <a:ext cx="1317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solidFill>
                  <a:srgbClr val="0070C0"/>
                </a:solidFill>
              </a:rPr>
              <a:t>οργανισμός</a:t>
            </a:r>
            <a:endParaRPr lang="el-GR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628800"/>
            <a:ext cx="354330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- TextBox"/>
          <p:cNvSpPr txBox="1"/>
          <p:nvPr/>
        </p:nvSpPr>
        <p:spPr>
          <a:xfrm>
            <a:off x="5508104" y="573325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Ένας </a:t>
            </a:r>
            <a:r>
              <a:rPr lang="el-GR" u="sng" dirty="0" smtClean="0"/>
              <a:t>άνθρωπος</a:t>
            </a:r>
            <a:r>
              <a:rPr lang="el-GR" dirty="0" smtClean="0"/>
              <a:t> αποτελείται από πολλά </a:t>
            </a:r>
            <a:r>
              <a:rPr lang="el-GR" u="sng" dirty="0" smtClean="0"/>
              <a:t>εκατομμύρια κύτταρα</a:t>
            </a:r>
            <a:endParaRPr lang="el-GR" sz="1100" u="sng" dirty="0"/>
          </a:p>
        </p:txBody>
      </p:sp>
      <p:sp>
        <p:nvSpPr>
          <p:cNvPr id="13" name="12 - Ορθογώνιο"/>
          <p:cNvSpPr/>
          <p:nvPr/>
        </p:nvSpPr>
        <p:spPr>
          <a:xfrm>
            <a:off x="467544" y="6457890"/>
            <a:ext cx="15240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Ένα κύτταρο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2" grpId="0"/>
      <p:bldP spid="12" grpId="1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4283968" y="404664"/>
            <a:ext cx="1317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solidFill>
                  <a:srgbClr val="0070C0"/>
                </a:solidFill>
              </a:rPr>
              <a:t>οργανισμός</a:t>
            </a:r>
            <a:endParaRPr lang="el-GR" dirty="0"/>
          </a:p>
        </p:txBody>
      </p:sp>
      <p:sp>
        <p:nvSpPr>
          <p:cNvPr id="10" name="9 - TextBox"/>
          <p:cNvSpPr txBox="1"/>
          <p:nvPr/>
        </p:nvSpPr>
        <p:spPr>
          <a:xfrm>
            <a:off x="539552" y="1268760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u="sng" dirty="0" smtClean="0"/>
              <a:t>Προσοχή</a:t>
            </a:r>
            <a:r>
              <a:rPr lang="el-GR" dirty="0" smtClean="0"/>
              <a:t> ένας οργανισμός μπορεί να αποτελείται από</a:t>
            </a:r>
            <a:r>
              <a:rPr lang="el-GR" u="sng" dirty="0" smtClean="0"/>
              <a:t> ένα μόνο κύτταρο</a:t>
            </a:r>
            <a:r>
              <a:rPr lang="el-GR" dirty="0" smtClean="0"/>
              <a:t>, συνήθως είναι πολύ μικροί και φαίνονται μόνο με το μικροσκόπιο</a:t>
            </a:r>
            <a:endParaRPr lang="el-GR" dirty="0"/>
          </a:p>
        </p:txBody>
      </p:sp>
      <p:sp>
        <p:nvSpPr>
          <p:cNvPr id="13" name="12 - Ορθογώνιο"/>
          <p:cNvSpPr/>
          <p:nvPr/>
        </p:nvSpPr>
        <p:spPr>
          <a:xfrm>
            <a:off x="5508104" y="3429000"/>
            <a:ext cx="294409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 smtClean="0"/>
              <a:t>Αυτός ο οργανισμός αποτελείται μόνο από ένα κύτταρο, άρα είναι μονοκύτταρος οργανισμός.</a:t>
            </a:r>
            <a:endParaRPr lang="el-GR" sz="20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97760"/>
            <a:ext cx="4765555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15 - Ευθύγραμμο βέλος σύνδεσης"/>
          <p:cNvCxnSpPr/>
          <p:nvPr/>
        </p:nvCxnSpPr>
        <p:spPr>
          <a:xfrm flipV="1">
            <a:off x="3131840" y="4293096"/>
            <a:ext cx="2448272" cy="1440160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519" y="214290"/>
            <a:ext cx="9088094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1203</Words>
  <Application>Microsoft Office PowerPoint</Application>
  <PresentationFormat>Προβολή στην οθόνη (4:3)</PresentationFormat>
  <Paragraphs>280</Paragraphs>
  <Slides>30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31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  <vt:lpstr>Διαφάνεια 29</vt:lpstr>
      <vt:lpstr>Διαφάνεια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  Τα μόρια της ζωής</dc:title>
  <dc:creator>hp pc</dc:creator>
  <cp:lastModifiedBy>hp pc</cp:lastModifiedBy>
  <cp:revision>180</cp:revision>
  <dcterms:created xsi:type="dcterms:W3CDTF">2023-09-17T13:00:18Z</dcterms:created>
  <dcterms:modified xsi:type="dcterms:W3CDTF">2026-09-15T12:53:06Z</dcterms:modified>
</cp:coreProperties>
</file>