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57" r:id="rId6"/>
    <p:sldId id="261" r:id="rId7"/>
    <p:sldId id="262" r:id="rId8"/>
    <p:sldId id="264" r:id="rId9"/>
    <p:sldId id="265" r:id="rId10"/>
    <p:sldId id="263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714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15/9/2026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980728"/>
            <a:ext cx="7656945" cy="4643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000100" y="64291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Σε έναν </a:t>
            </a:r>
            <a:r>
              <a:rPr lang="el-GR" u="sng" dirty="0" smtClean="0"/>
              <a:t>πολυκύτταρο</a:t>
            </a:r>
            <a:r>
              <a:rPr lang="el-GR" dirty="0" smtClean="0"/>
              <a:t> οργανισμό υπάρχουν</a:t>
            </a:r>
            <a:r>
              <a:rPr lang="en-US" dirty="0" smtClean="0"/>
              <a:t> </a:t>
            </a:r>
            <a:r>
              <a:rPr lang="el-GR" dirty="0" smtClean="0"/>
              <a:t>:</a:t>
            </a:r>
            <a:endParaRPr lang="en-US" dirty="0" smtClean="0"/>
          </a:p>
        </p:txBody>
      </p:sp>
      <p:sp>
        <p:nvSpPr>
          <p:cNvPr id="5" name="4 - Ορθογώνιο"/>
          <p:cNvSpPr/>
          <p:nvPr/>
        </p:nvSpPr>
        <p:spPr>
          <a:xfrm>
            <a:off x="0" y="1428736"/>
            <a:ext cx="8572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b="1" dirty="0" smtClean="0"/>
              <a:t>κύτταρα</a:t>
            </a:r>
            <a:r>
              <a:rPr lang="el-GR" dirty="0" smtClean="0"/>
              <a:t> που </a:t>
            </a:r>
            <a:r>
              <a:rPr lang="el-GR" u="sng" dirty="0" smtClean="0"/>
              <a:t>μοιάζουν</a:t>
            </a:r>
            <a:r>
              <a:rPr lang="el-GR" dirty="0" smtClean="0"/>
              <a:t> μεταξύ τους , δηλαδή  έχουν παρόμοιο σχήμα και μέγεθος και επιτελούν τις ίδιες λειτουργίες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642910" y="250030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1" y="5168439"/>
            <a:ext cx="2786050" cy="1689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 descr="https://www.pankarta.gr/images/symvoules-ygeias/erythra-aimosfairia-pos-tha-ta-ayxisoum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18554"/>
            <a:ext cx="3509169" cy="2339446"/>
          </a:xfrm>
          <a:prstGeom prst="rect">
            <a:avLst/>
          </a:prstGeom>
          <a:noFill/>
        </p:spPr>
      </p:pic>
      <p:sp>
        <p:nvSpPr>
          <p:cNvPr id="10" name="9 - TextBox"/>
          <p:cNvSpPr txBox="1"/>
          <p:nvPr/>
        </p:nvSpPr>
        <p:spPr>
          <a:xfrm>
            <a:off x="214282" y="407194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Κύτταρα  - Ερυθρά αιμοσφαίρια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571472" y="2857496"/>
            <a:ext cx="7429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Κύτταρα  - </a:t>
            </a:r>
            <a:r>
              <a:rPr lang="el-GR" u="sng" dirty="0" smtClean="0"/>
              <a:t>Ερυθρά αιμοσφαίρια</a:t>
            </a:r>
            <a:r>
              <a:rPr lang="el-GR" dirty="0" smtClean="0"/>
              <a:t>, όλα έχουν σχήμα κυκλικού δίσκου και μεταφέρουν το οξυγόνο</a:t>
            </a:r>
          </a:p>
          <a:p>
            <a:endParaRPr lang="el-G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2857496"/>
            <a:ext cx="14636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0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7950" y="1857364"/>
            <a:ext cx="23320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- Ορθογώνιο"/>
          <p:cNvSpPr/>
          <p:nvPr/>
        </p:nvSpPr>
        <p:spPr>
          <a:xfrm>
            <a:off x="1643042" y="2857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Σε έναν πολυκύτταρο οργανισμό υπάρχουν</a:t>
            </a:r>
            <a:r>
              <a:rPr lang="en-US" dirty="0" smtClean="0"/>
              <a:t> </a:t>
            </a:r>
            <a:r>
              <a:rPr lang="el-GR" dirty="0" smtClean="0"/>
              <a:t>:</a:t>
            </a:r>
            <a:endParaRPr lang="en-US" dirty="0" smtClean="0"/>
          </a:p>
        </p:txBody>
      </p:sp>
      <p:sp>
        <p:nvSpPr>
          <p:cNvPr id="5" name="4 - Ορθογώνιο"/>
          <p:cNvSpPr/>
          <p:nvPr/>
        </p:nvSpPr>
        <p:spPr>
          <a:xfrm>
            <a:off x="0" y="928670"/>
            <a:ext cx="400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b="1" dirty="0" smtClean="0"/>
              <a:t>κύτταρα</a:t>
            </a:r>
            <a:r>
              <a:rPr lang="el-GR" dirty="0" smtClean="0"/>
              <a:t> που </a:t>
            </a:r>
            <a:r>
              <a:rPr lang="el-GR" u="sng" dirty="0" smtClean="0"/>
              <a:t>μοιάζουν</a:t>
            </a:r>
            <a:r>
              <a:rPr lang="el-GR" dirty="0" smtClean="0"/>
              <a:t> μεταξύ τους  :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500034" y="185736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0047" y="4714884"/>
            <a:ext cx="3533953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- TextBox"/>
          <p:cNvSpPr txBox="1"/>
          <p:nvPr/>
        </p:nvSpPr>
        <p:spPr>
          <a:xfrm>
            <a:off x="0" y="3571876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Νευρικά κύτταρα  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85720" y="2500306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Τα </a:t>
            </a:r>
            <a:r>
              <a:rPr lang="el-GR" u="sng" dirty="0" smtClean="0"/>
              <a:t>νευρικά κύτταρα</a:t>
            </a:r>
            <a:r>
              <a:rPr lang="el-GR" dirty="0" smtClean="0"/>
              <a:t>, όλα έχουν παρόμοιο σχήμα  και μεταφέρουν μηνύματα από ένα σημείο του σώματος σε ένα άλλο.</a:t>
            </a:r>
          </a:p>
          <a:p>
            <a:endParaRPr lang="el-G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000504"/>
            <a:ext cx="3836228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643042" y="2857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Σε έναν πολυκύτταρο οργανισμό υπάρχουν</a:t>
            </a:r>
            <a:r>
              <a:rPr lang="en-US" dirty="0" smtClean="0"/>
              <a:t> </a:t>
            </a:r>
            <a:r>
              <a:rPr lang="el-GR" dirty="0" smtClean="0"/>
              <a:t>:</a:t>
            </a:r>
            <a:endParaRPr lang="en-US" dirty="0" smtClean="0"/>
          </a:p>
        </p:txBody>
      </p:sp>
      <p:sp>
        <p:nvSpPr>
          <p:cNvPr id="5" name="4 - Ορθογώνιο"/>
          <p:cNvSpPr/>
          <p:nvPr/>
        </p:nvSpPr>
        <p:spPr>
          <a:xfrm>
            <a:off x="0" y="928670"/>
            <a:ext cx="4000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b="1" dirty="0" smtClean="0"/>
              <a:t>κύτταρα</a:t>
            </a:r>
            <a:r>
              <a:rPr lang="el-GR" dirty="0" smtClean="0"/>
              <a:t> που </a:t>
            </a:r>
            <a:r>
              <a:rPr lang="el-GR" u="sng" dirty="0" smtClean="0"/>
              <a:t>μοιάζουν</a:t>
            </a:r>
            <a:r>
              <a:rPr lang="el-GR" dirty="0" smtClean="0"/>
              <a:t> μεταξύ τους  :</a:t>
            </a:r>
            <a:endParaRPr lang="el-GR" dirty="0"/>
          </a:p>
        </p:txBody>
      </p:sp>
      <p:sp>
        <p:nvSpPr>
          <p:cNvPr id="7" name="6 - TextBox"/>
          <p:cNvSpPr txBox="1"/>
          <p:nvPr/>
        </p:nvSpPr>
        <p:spPr>
          <a:xfrm>
            <a:off x="500034" y="185736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0047" y="4714884"/>
            <a:ext cx="3533953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- TextBox"/>
          <p:cNvSpPr txBox="1"/>
          <p:nvPr/>
        </p:nvSpPr>
        <p:spPr>
          <a:xfrm>
            <a:off x="285720" y="3786190"/>
            <a:ext cx="2143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Μυϊκά κύτταρα  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85720" y="2428868"/>
            <a:ext cx="65008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Τα </a:t>
            </a:r>
            <a:r>
              <a:rPr lang="el-GR" u="sng" dirty="0" smtClean="0"/>
              <a:t>μυϊκά</a:t>
            </a:r>
            <a:r>
              <a:rPr lang="el-GR" dirty="0" smtClean="0"/>
              <a:t> </a:t>
            </a:r>
            <a:r>
              <a:rPr lang="el-GR" u="sng" dirty="0" smtClean="0"/>
              <a:t>κύτταρα</a:t>
            </a:r>
            <a:r>
              <a:rPr lang="el-GR" dirty="0" smtClean="0"/>
              <a:t>, όλα έχουν παρόμοιο σχήμα και βοηθούν στη κίνηση</a:t>
            </a:r>
          </a:p>
          <a:p>
            <a:endParaRPr lang="el-G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1643050"/>
            <a:ext cx="1684337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197337"/>
            <a:ext cx="3243587" cy="26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000100" y="64291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dirty="0" smtClean="0"/>
              <a:t>Σε έναν πολυκύτταρο οργανισμό υπάρχουν</a:t>
            </a:r>
            <a:r>
              <a:rPr lang="en-US" dirty="0" smtClean="0"/>
              <a:t> </a:t>
            </a:r>
            <a:r>
              <a:rPr lang="el-GR" dirty="0" smtClean="0"/>
              <a:t>:</a:t>
            </a:r>
            <a:endParaRPr lang="en-US" dirty="0" smtClean="0"/>
          </a:p>
        </p:txBody>
      </p:sp>
      <p:sp>
        <p:nvSpPr>
          <p:cNvPr id="6" name="5 - Ορθογώνιο"/>
          <p:cNvSpPr/>
          <p:nvPr/>
        </p:nvSpPr>
        <p:spPr>
          <a:xfrm>
            <a:off x="1214414" y="1643050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 smtClean="0"/>
              <a:t> και </a:t>
            </a:r>
            <a:r>
              <a:rPr lang="el-GR" b="1" dirty="0" smtClean="0"/>
              <a:t>κύτταρα</a:t>
            </a:r>
            <a:r>
              <a:rPr lang="el-GR" dirty="0" smtClean="0"/>
              <a:t> που </a:t>
            </a:r>
            <a:r>
              <a:rPr lang="el-GR" u="sng" dirty="0" smtClean="0"/>
              <a:t>διαφέρουν</a:t>
            </a:r>
            <a:r>
              <a:rPr lang="el-GR" dirty="0" smtClean="0"/>
              <a:t> μεταξύ τους στο μέγεθος, στο σχήμα, αλλά και στις λειτουργίες που επιτελούν. 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643182"/>
            <a:ext cx="5889948" cy="35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500034" y="185736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285720" y="3786190"/>
            <a:ext cx="4500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Μυϊκά κύτταρα, που αποτελούν  μυϊκό ιστό  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85720" y="2428868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Τα </a:t>
            </a:r>
            <a:r>
              <a:rPr lang="el-GR" u="sng" dirty="0" err="1" smtClean="0"/>
              <a:t>μυικά</a:t>
            </a:r>
            <a:r>
              <a:rPr lang="el-GR" dirty="0" smtClean="0"/>
              <a:t> </a:t>
            </a:r>
            <a:r>
              <a:rPr lang="el-GR" u="sng" dirty="0" smtClean="0"/>
              <a:t>κύτταρα</a:t>
            </a:r>
            <a:r>
              <a:rPr lang="el-GR" dirty="0" smtClean="0"/>
              <a:t>, συνδέονται και φτιάχνουν τον </a:t>
            </a:r>
            <a:r>
              <a:rPr lang="el-GR" u="sng" dirty="0" smtClean="0"/>
              <a:t>μυϊκό ιστό</a:t>
            </a:r>
          </a:p>
          <a:p>
            <a:endParaRPr lang="el-GR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97337"/>
            <a:ext cx="3243587" cy="26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- Ορθογώνιο"/>
          <p:cNvSpPr/>
          <p:nvPr/>
        </p:nvSpPr>
        <p:spPr>
          <a:xfrm>
            <a:off x="285720" y="642918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Κύτταρα που έχουν παρόμοια μορφή και λειτουργία συνήθως συνδέονται και φτιάχνουν έναν </a:t>
            </a:r>
            <a:r>
              <a:rPr lang="el-GR" b="1" dirty="0" smtClean="0"/>
              <a:t>ιστό</a:t>
            </a:r>
            <a:r>
              <a:rPr lang="el-GR" dirty="0" smtClean="0"/>
              <a:t>. </a:t>
            </a:r>
            <a:endParaRPr lang="el-GR" dirty="0"/>
          </a:p>
        </p:txBody>
      </p:sp>
      <p:sp>
        <p:nvSpPr>
          <p:cNvPr id="13" name="12 - TextBox"/>
          <p:cNvSpPr txBox="1"/>
          <p:nvPr/>
        </p:nvSpPr>
        <p:spPr>
          <a:xfrm>
            <a:off x="2000232" y="14285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ΙΣΤΟΣ</a:t>
            </a:r>
            <a:endParaRPr lang="el-G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500034" y="185736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9 - TextBox"/>
          <p:cNvSpPr txBox="1"/>
          <p:nvPr/>
        </p:nvSpPr>
        <p:spPr>
          <a:xfrm>
            <a:off x="642910" y="3857628"/>
            <a:ext cx="628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rgbClr val="FF0000"/>
                </a:solidFill>
              </a:rPr>
              <a:t>Νευρικά κύτταρα, που αποτελούν  νευρικό ιστό  </a:t>
            </a:r>
            <a:endParaRPr lang="el-GR" b="1" dirty="0">
              <a:solidFill>
                <a:srgbClr val="FF0000"/>
              </a:solidFill>
            </a:endParaRPr>
          </a:p>
        </p:txBody>
      </p:sp>
      <p:sp>
        <p:nvSpPr>
          <p:cNvPr id="12" name="11 - Ορθογώνιο"/>
          <p:cNvSpPr/>
          <p:nvPr/>
        </p:nvSpPr>
        <p:spPr>
          <a:xfrm>
            <a:off x="285720" y="2428868"/>
            <a:ext cx="65008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Τα </a:t>
            </a:r>
            <a:r>
              <a:rPr lang="el-GR" u="sng" dirty="0" smtClean="0"/>
              <a:t>νευρικά κύτταρα</a:t>
            </a:r>
            <a:r>
              <a:rPr lang="el-GR" dirty="0" smtClean="0"/>
              <a:t>, συνδέονται και φτιάχνουν τον </a:t>
            </a:r>
            <a:r>
              <a:rPr lang="el-GR" u="sng" dirty="0" smtClean="0"/>
              <a:t>νευρικό ιστό</a:t>
            </a:r>
          </a:p>
          <a:p>
            <a:endParaRPr lang="el-GR" dirty="0"/>
          </a:p>
        </p:txBody>
      </p:sp>
      <p:sp>
        <p:nvSpPr>
          <p:cNvPr id="11" name="10 - Ορθογώνιο"/>
          <p:cNvSpPr/>
          <p:nvPr/>
        </p:nvSpPr>
        <p:spPr>
          <a:xfrm>
            <a:off x="285720" y="642918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Κύτταρα που έχουν παρόμοια μορφή και λειτουργία συνήθως συνδέονται και φτιάχνουν έναν </a:t>
            </a:r>
            <a:r>
              <a:rPr lang="el-GR" b="1" dirty="0" smtClean="0"/>
              <a:t>ιστό</a:t>
            </a:r>
            <a:r>
              <a:rPr lang="el-GR" dirty="0" smtClean="0"/>
              <a:t>. </a:t>
            </a:r>
            <a:endParaRPr lang="el-GR" dirty="0"/>
          </a:p>
        </p:txBody>
      </p:sp>
      <p:sp>
        <p:nvSpPr>
          <p:cNvPr id="13" name="12 - TextBox"/>
          <p:cNvSpPr txBox="1"/>
          <p:nvPr/>
        </p:nvSpPr>
        <p:spPr>
          <a:xfrm>
            <a:off x="2000232" y="14285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ΙΣΤΟΣ</a:t>
            </a:r>
            <a:endParaRPr lang="el-GR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357694"/>
            <a:ext cx="2233613" cy="226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4692238"/>
            <a:ext cx="2907566" cy="216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214282" y="321468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2000232" y="14285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ΟΡΓΑΝΑ</a:t>
            </a:r>
            <a:endParaRPr lang="el-GR" b="1" dirty="0"/>
          </a:p>
        </p:txBody>
      </p:sp>
      <p:sp>
        <p:nvSpPr>
          <p:cNvPr id="14" name="13 - Ορθογώνιο"/>
          <p:cNvSpPr/>
          <p:nvPr/>
        </p:nvSpPr>
        <p:spPr>
          <a:xfrm>
            <a:off x="357158" y="714356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Διάφοροι  ιστοί συνεργάζονται και δημιουργούν τα όργανα</a:t>
            </a:r>
            <a:endParaRPr lang="el-GR" dirty="0"/>
          </a:p>
        </p:txBody>
      </p:sp>
      <p:sp>
        <p:nvSpPr>
          <p:cNvPr id="8" name="7 - Ορθογώνιο"/>
          <p:cNvSpPr/>
          <p:nvPr/>
        </p:nvSpPr>
        <p:spPr>
          <a:xfrm>
            <a:off x="714348" y="3857628"/>
            <a:ext cx="38576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Η </a:t>
            </a:r>
            <a:r>
              <a:rPr lang="el-GR" u="sng" dirty="0" smtClean="0"/>
              <a:t>καρδιά είναι ένα όργανο</a:t>
            </a:r>
            <a:r>
              <a:rPr lang="el-GR" dirty="0" smtClean="0"/>
              <a:t>,  αποτελείται κυρίως από μυϊκό αλλά και νευρικό ιστό</a:t>
            </a:r>
            <a:endParaRPr lang="el-GR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928934"/>
            <a:ext cx="3825523" cy="3743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500034" y="185736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2000232" y="14285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ΟΡΓΑΝΑ</a:t>
            </a:r>
            <a:endParaRPr lang="el-GR" b="1" dirty="0"/>
          </a:p>
        </p:txBody>
      </p:sp>
      <p:sp>
        <p:nvSpPr>
          <p:cNvPr id="14" name="13 - Ορθογώνιο"/>
          <p:cNvSpPr/>
          <p:nvPr/>
        </p:nvSpPr>
        <p:spPr>
          <a:xfrm>
            <a:off x="357158" y="714356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Διάφοροι  ιστοί συνεργάζονται και δημιουργούν τα όργανα.</a:t>
            </a:r>
            <a:endParaRPr lang="el-GR" dirty="0"/>
          </a:p>
        </p:txBody>
      </p:sp>
      <p:sp>
        <p:nvSpPr>
          <p:cNvPr id="8" name="7 - Ορθογώνιο"/>
          <p:cNvSpPr/>
          <p:nvPr/>
        </p:nvSpPr>
        <p:spPr>
          <a:xfrm>
            <a:off x="0" y="2714620"/>
            <a:ext cx="3857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Ο εγκέφαλος </a:t>
            </a:r>
            <a:r>
              <a:rPr lang="el-GR" u="sng" dirty="0" smtClean="0"/>
              <a:t>είναι ένα όργανο</a:t>
            </a:r>
            <a:r>
              <a:rPr lang="el-GR" dirty="0" smtClean="0"/>
              <a:t>,  που αποτελείται κυρίως από   νευρικό ιστό.</a:t>
            </a:r>
            <a:endParaRPr lang="el-G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643" y="3000373"/>
            <a:ext cx="5220358" cy="385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500034" y="1857364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2000232" y="14285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ΟΡΓΑΝΑ</a:t>
            </a:r>
            <a:endParaRPr lang="el-GR" b="1" dirty="0"/>
          </a:p>
        </p:txBody>
      </p:sp>
      <p:sp>
        <p:nvSpPr>
          <p:cNvPr id="14" name="13 - Ορθογώνιο"/>
          <p:cNvSpPr/>
          <p:nvPr/>
        </p:nvSpPr>
        <p:spPr>
          <a:xfrm>
            <a:off x="357158" y="714356"/>
            <a:ext cx="628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Διάφοροι  ιστοί συνεργάζονται και δημιουργούν τα όργανα</a:t>
            </a:r>
            <a:endParaRPr lang="el-GR" dirty="0"/>
          </a:p>
        </p:txBody>
      </p:sp>
      <p:sp>
        <p:nvSpPr>
          <p:cNvPr id="15" name="14 - Ορθογώνιο"/>
          <p:cNvSpPr/>
          <p:nvPr/>
        </p:nvSpPr>
        <p:spPr>
          <a:xfrm>
            <a:off x="857224" y="2643182"/>
            <a:ext cx="59293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u="sng" dirty="0" smtClean="0"/>
              <a:t>Όργανα των φυτών </a:t>
            </a:r>
            <a:r>
              <a:rPr lang="el-GR" dirty="0" smtClean="0"/>
              <a:t>είναι τα φύλλα, τα άνθη κτλ</a:t>
            </a:r>
            <a:endParaRPr lang="el-GR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535966">
            <a:off x="6388215" y="473661"/>
            <a:ext cx="2281859" cy="3303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143380"/>
            <a:ext cx="5087453" cy="2714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TextBox"/>
          <p:cNvSpPr txBox="1"/>
          <p:nvPr/>
        </p:nvSpPr>
        <p:spPr>
          <a:xfrm>
            <a:off x="285720" y="2857496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Παράδειγμα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12 - TextBox"/>
          <p:cNvSpPr txBox="1"/>
          <p:nvPr/>
        </p:nvSpPr>
        <p:spPr>
          <a:xfrm>
            <a:off x="2000232" y="142852"/>
            <a:ext cx="2786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ΣΥΣΤΗΜΑΤΑ ΟΡΓΑΝΩΝ</a:t>
            </a:r>
            <a:endParaRPr lang="el-GR" b="1" dirty="0"/>
          </a:p>
        </p:txBody>
      </p:sp>
      <p:sp>
        <p:nvSpPr>
          <p:cNvPr id="8" name="7 - Ορθογώνιο"/>
          <p:cNvSpPr/>
          <p:nvPr/>
        </p:nvSpPr>
        <p:spPr>
          <a:xfrm>
            <a:off x="500034" y="3286124"/>
            <a:ext cx="38576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Σε ένα ζωικό οργανισμό, </a:t>
            </a:r>
            <a:r>
              <a:rPr lang="el-GR" b="1" u="sng" dirty="0" smtClean="0"/>
              <a:t>το κυκλοφορικό σύστημα</a:t>
            </a:r>
            <a:r>
              <a:rPr lang="el-GR" dirty="0" smtClean="0"/>
              <a:t>, αποτελείται από  την καρδιά, τις αρτηρίες και τις φλέβες. </a:t>
            </a:r>
          </a:p>
          <a:p>
            <a:endParaRPr lang="el-GR" dirty="0" smtClean="0"/>
          </a:p>
          <a:p>
            <a:r>
              <a:rPr lang="el-GR" dirty="0" smtClean="0"/>
              <a:t>Το  κυκλοφορικό σύστημα  εξασφαλίζει  </a:t>
            </a:r>
            <a:r>
              <a:rPr lang="en-US" dirty="0" smtClean="0"/>
              <a:t> </a:t>
            </a:r>
            <a:r>
              <a:rPr lang="el-GR" dirty="0" smtClean="0"/>
              <a:t>την κυκλοφορία (μεταφορά) του αίματος σε όλο το σώμα.</a:t>
            </a:r>
            <a:endParaRPr lang="el-GR" dirty="0"/>
          </a:p>
        </p:txBody>
      </p:sp>
      <p:sp>
        <p:nvSpPr>
          <p:cNvPr id="9" name="8 - Ορθογώνιο"/>
          <p:cNvSpPr/>
          <p:nvPr/>
        </p:nvSpPr>
        <p:spPr>
          <a:xfrm>
            <a:off x="642910" y="714356"/>
            <a:ext cx="714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Τα διάφορα όργανα που συνεργάζονται μεταξύ τους,  για την πραγματοποίηση μιας συγκεκριμένης λειτουργίας αποτελούν ένα </a:t>
            </a:r>
            <a:r>
              <a:rPr lang="el-GR" b="1" dirty="0" smtClean="0"/>
              <a:t>σύστημα οργάνων</a:t>
            </a:r>
            <a:r>
              <a:rPr lang="el-GR" dirty="0" smtClean="0"/>
              <a:t>.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6497" y="2143116"/>
            <a:ext cx="4617503" cy="4714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TextBox"/>
          <p:cNvSpPr txBox="1"/>
          <p:nvPr/>
        </p:nvSpPr>
        <p:spPr>
          <a:xfrm>
            <a:off x="2000232" y="142852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οργάνωση στους ζωικούς οργανισμούς (= ζώα )</a:t>
            </a:r>
            <a:endParaRPr lang="el-GR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0" y="571480"/>
            <a:ext cx="87154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Ένας ζωικός</a:t>
            </a:r>
            <a:r>
              <a:rPr lang="en-US" dirty="0" smtClean="0"/>
              <a:t> </a:t>
            </a:r>
            <a:r>
              <a:rPr lang="el-GR" dirty="0" smtClean="0"/>
              <a:t>πολυκύτταρος </a:t>
            </a:r>
            <a:r>
              <a:rPr lang="el-GR" b="1" dirty="0" smtClean="0"/>
              <a:t>οργανισμός</a:t>
            </a:r>
            <a:r>
              <a:rPr lang="en-US" b="1" dirty="0" smtClean="0"/>
              <a:t> </a:t>
            </a:r>
            <a:r>
              <a:rPr lang="el-GR" dirty="0" smtClean="0"/>
              <a:t>αποτελείται από διάφορα συστήματα οργάνων (π.χ. κυκλοφορικό, αναπνευστικό, νευρικό κτλ.), τα οποία συνεργάζονται και λειτουργούν συντονισμένα. 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3429000"/>
            <a:ext cx="2329739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- TextBox"/>
          <p:cNvSpPr txBox="1"/>
          <p:nvPr/>
        </p:nvSpPr>
        <p:spPr>
          <a:xfrm>
            <a:off x="0" y="1785926"/>
            <a:ext cx="514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 οργάνωση σε ένα ζωικό οργανισμό (=ζώο) είναι:</a:t>
            </a:r>
            <a:endParaRPr lang="el-GR" dirty="0"/>
          </a:p>
        </p:txBody>
      </p:sp>
      <p:sp>
        <p:nvSpPr>
          <p:cNvPr id="11" name="10 - Ορθογώνιο"/>
          <p:cNvSpPr/>
          <p:nvPr/>
        </p:nvSpPr>
        <p:spPr>
          <a:xfrm>
            <a:off x="285720" y="2428868"/>
            <a:ext cx="1112484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/>
              <a:t>Κύτταρα</a:t>
            </a:r>
            <a:endParaRPr lang="el-GR" sz="2000" b="1" dirty="0"/>
          </a:p>
        </p:txBody>
      </p:sp>
      <p:sp>
        <p:nvSpPr>
          <p:cNvPr id="12" name="11 - Ορθογώνιο"/>
          <p:cNvSpPr/>
          <p:nvPr/>
        </p:nvSpPr>
        <p:spPr>
          <a:xfrm>
            <a:off x="428596" y="3429000"/>
            <a:ext cx="741934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ιστός</a:t>
            </a:r>
            <a:endParaRPr lang="el-GR" sz="2000" b="1" dirty="0">
              <a:solidFill>
                <a:srgbClr val="FF0000"/>
              </a:solidFill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428596" y="4286256"/>
            <a:ext cx="987001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B0F0"/>
                </a:solidFill>
              </a:rPr>
              <a:t>όργανο</a:t>
            </a:r>
            <a:endParaRPr lang="el-GR" sz="2000" b="1" dirty="0">
              <a:solidFill>
                <a:srgbClr val="00B0F0"/>
              </a:solidFill>
            </a:endParaRPr>
          </a:p>
        </p:txBody>
      </p:sp>
      <p:sp>
        <p:nvSpPr>
          <p:cNvPr id="15" name="14 - Ορθογώνιο"/>
          <p:cNvSpPr/>
          <p:nvPr/>
        </p:nvSpPr>
        <p:spPr>
          <a:xfrm>
            <a:off x="0" y="5214950"/>
            <a:ext cx="2226187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σύστημα οργάνων </a:t>
            </a:r>
            <a:endParaRPr lang="el-G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15 - Ορθογώνιο"/>
          <p:cNvSpPr/>
          <p:nvPr/>
        </p:nvSpPr>
        <p:spPr>
          <a:xfrm>
            <a:off x="0" y="6143644"/>
            <a:ext cx="2243499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/>
              <a:t>Ζωικός οργανισμός</a:t>
            </a:r>
            <a:endParaRPr lang="el-GR" sz="2000" b="1" dirty="0"/>
          </a:p>
        </p:txBody>
      </p:sp>
      <p:sp>
        <p:nvSpPr>
          <p:cNvPr id="17" name="16 - Ορθογώνιο"/>
          <p:cNvSpPr/>
          <p:nvPr/>
        </p:nvSpPr>
        <p:spPr>
          <a:xfrm>
            <a:off x="3394671" y="3357562"/>
            <a:ext cx="2137893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(π.χ. μυϊκός ιστός)</a:t>
            </a:r>
            <a:endParaRPr lang="el-GR" sz="2000" b="1" dirty="0">
              <a:solidFill>
                <a:srgbClr val="FF0000"/>
              </a:solidFill>
            </a:endParaRPr>
          </a:p>
        </p:txBody>
      </p:sp>
      <p:sp>
        <p:nvSpPr>
          <p:cNvPr id="18" name="17 - Ορθογώνιο"/>
          <p:cNvSpPr/>
          <p:nvPr/>
        </p:nvSpPr>
        <p:spPr>
          <a:xfrm>
            <a:off x="3394671" y="2428868"/>
            <a:ext cx="2368534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/>
              <a:t>(π.χ. μυϊκό κύτταρο)</a:t>
            </a:r>
            <a:endParaRPr lang="el-GR" sz="2000" b="1" dirty="0"/>
          </a:p>
        </p:txBody>
      </p:sp>
      <p:sp>
        <p:nvSpPr>
          <p:cNvPr id="19" name="18 - Ορθογώνιο"/>
          <p:cNvSpPr/>
          <p:nvPr/>
        </p:nvSpPr>
        <p:spPr>
          <a:xfrm>
            <a:off x="3323233" y="5214950"/>
            <a:ext cx="3249031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chemeClr val="accent6">
                    <a:lumMod val="75000"/>
                  </a:schemeClr>
                </a:solidFill>
              </a:rPr>
              <a:t>(π.χ. κυκλοφορικό σύστημα)</a:t>
            </a:r>
            <a:endParaRPr lang="el-GR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19 - Βέλος προς τα κάτω"/>
          <p:cNvSpPr/>
          <p:nvPr/>
        </p:nvSpPr>
        <p:spPr>
          <a:xfrm>
            <a:off x="714348" y="2857496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1" name="20 - Βέλος προς τα κάτω"/>
          <p:cNvSpPr/>
          <p:nvPr/>
        </p:nvSpPr>
        <p:spPr>
          <a:xfrm>
            <a:off x="4394803" y="5643578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2" name="21 - Βέλος προς τα κάτω"/>
          <p:cNvSpPr/>
          <p:nvPr/>
        </p:nvSpPr>
        <p:spPr>
          <a:xfrm>
            <a:off x="4394803" y="3786190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3" name="22 - Βέλος προς τα κάτω"/>
          <p:cNvSpPr/>
          <p:nvPr/>
        </p:nvSpPr>
        <p:spPr>
          <a:xfrm>
            <a:off x="4394803" y="2857496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4" name="23 - Βέλος προς τα κάτω"/>
          <p:cNvSpPr/>
          <p:nvPr/>
        </p:nvSpPr>
        <p:spPr>
          <a:xfrm>
            <a:off x="714348" y="3857628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5" name="24 - Βέλος προς τα κάτω"/>
          <p:cNvSpPr/>
          <p:nvPr/>
        </p:nvSpPr>
        <p:spPr>
          <a:xfrm>
            <a:off x="714348" y="4714884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6" name="25 - Βέλος προς τα κάτω"/>
          <p:cNvSpPr/>
          <p:nvPr/>
        </p:nvSpPr>
        <p:spPr>
          <a:xfrm>
            <a:off x="785786" y="5643578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7" name="26 - Ορθογώνιο"/>
          <p:cNvSpPr/>
          <p:nvPr/>
        </p:nvSpPr>
        <p:spPr>
          <a:xfrm>
            <a:off x="3537547" y="4286256"/>
            <a:ext cx="1571392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B0F0"/>
                </a:solidFill>
              </a:rPr>
              <a:t>(π.χ. καρδιά)</a:t>
            </a:r>
            <a:endParaRPr lang="el-GR" sz="2000" b="1" dirty="0">
              <a:solidFill>
                <a:srgbClr val="00B0F0"/>
              </a:solidFill>
            </a:endParaRPr>
          </a:p>
        </p:txBody>
      </p:sp>
      <p:sp>
        <p:nvSpPr>
          <p:cNvPr id="29" name="28 - Ορθογώνιο"/>
          <p:cNvSpPr/>
          <p:nvPr/>
        </p:nvSpPr>
        <p:spPr>
          <a:xfrm>
            <a:off x="3751861" y="6143644"/>
            <a:ext cx="1927579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/>
              <a:t>(π.χ. άνθρωπος)</a:t>
            </a:r>
            <a:endParaRPr lang="el-GR" sz="2000" b="1" dirty="0"/>
          </a:p>
        </p:txBody>
      </p:sp>
      <p:sp>
        <p:nvSpPr>
          <p:cNvPr id="30" name="29 - Βέλος προς τα κάτω"/>
          <p:cNvSpPr/>
          <p:nvPr/>
        </p:nvSpPr>
        <p:spPr>
          <a:xfrm>
            <a:off x="4394803" y="4714884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TextBox"/>
          <p:cNvSpPr txBox="1"/>
          <p:nvPr/>
        </p:nvSpPr>
        <p:spPr>
          <a:xfrm>
            <a:off x="2000232" y="142852"/>
            <a:ext cx="5357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οργάνωση στους φυτικούς οργανισμούς (= φυτά )</a:t>
            </a:r>
            <a:endParaRPr lang="el-GR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0" y="571480"/>
            <a:ext cx="87154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Στα φυτά συναντάμε απλούστερη οργάνωση. Τα φυτά </a:t>
            </a:r>
            <a:r>
              <a:rPr lang="el-GR" u="sng" dirty="0" smtClean="0"/>
              <a:t>δεν διαθέτουν συστήματα οργάνων </a:t>
            </a:r>
            <a:endParaRPr lang="el-GR" u="sng" dirty="0"/>
          </a:p>
        </p:txBody>
      </p:sp>
      <p:sp>
        <p:nvSpPr>
          <p:cNvPr id="10" name="9 - TextBox"/>
          <p:cNvSpPr txBox="1"/>
          <p:nvPr/>
        </p:nvSpPr>
        <p:spPr>
          <a:xfrm>
            <a:off x="285720" y="1071546"/>
            <a:ext cx="514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Η οργάνωση σε ένα φυτικό οργανισμό (=φυτό) είναι:</a:t>
            </a:r>
            <a:endParaRPr lang="el-GR" dirty="0"/>
          </a:p>
        </p:txBody>
      </p:sp>
      <p:sp>
        <p:nvSpPr>
          <p:cNvPr id="11" name="10 - Ορθογώνιο"/>
          <p:cNvSpPr/>
          <p:nvPr/>
        </p:nvSpPr>
        <p:spPr>
          <a:xfrm>
            <a:off x="214250" y="1785926"/>
            <a:ext cx="1112484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/>
              <a:t>Κύτταρα</a:t>
            </a:r>
            <a:endParaRPr lang="el-GR" sz="2000" b="1" dirty="0"/>
          </a:p>
        </p:txBody>
      </p:sp>
      <p:sp>
        <p:nvSpPr>
          <p:cNvPr id="12" name="11 - Ορθογώνιο"/>
          <p:cNvSpPr/>
          <p:nvPr/>
        </p:nvSpPr>
        <p:spPr>
          <a:xfrm>
            <a:off x="357126" y="2786058"/>
            <a:ext cx="741934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ιστός</a:t>
            </a:r>
            <a:endParaRPr lang="el-GR" sz="2000" b="1" dirty="0">
              <a:solidFill>
                <a:srgbClr val="FF0000"/>
              </a:solidFill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357158" y="3714752"/>
            <a:ext cx="987001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B0F0"/>
                </a:solidFill>
              </a:rPr>
              <a:t>όργανο</a:t>
            </a:r>
            <a:endParaRPr lang="el-GR" sz="2000" b="1" dirty="0">
              <a:solidFill>
                <a:srgbClr val="00B0F0"/>
              </a:solidFill>
            </a:endParaRPr>
          </a:p>
        </p:txBody>
      </p:sp>
      <p:sp>
        <p:nvSpPr>
          <p:cNvPr id="16" name="15 - Ορθογώνιο"/>
          <p:cNvSpPr/>
          <p:nvPr/>
        </p:nvSpPr>
        <p:spPr>
          <a:xfrm>
            <a:off x="0" y="4643446"/>
            <a:ext cx="1677895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/>
              <a:t>    οργανισμός</a:t>
            </a:r>
            <a:endParaRPr lang="el-GR" sz="2000" b="1" dirty="0"/>
          </a:p>
        </p:txBody>
      </p:sp>
      <p:sp>
        <p:nvSpPr>
          <p:cNvPr id="20" name="19 - Βέλος προς τα κάτω"/>
          <p:cNvSpPr/>
          <p:nvPr/>
        </p:nvSpPr>
        <p:spPr>
          <a:xfrm>
            <a:off x="571472" y="2214554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4" name="23 - Βέλος προς τα κάτω"/>
          <p:cNvSpPr/>
          <p:nvPr/>
        </p:nvSpPr>
        <p:spPr>
          <a:xfrm>
            <a:off x="642878" y="3214686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sp>
        <p:nvSpPr>
          <p:cNvPr id="26" name="25 - Βέλος προς τα κάτω"/>
          <p:cNvSpPr/>
          <p:nvPr/>
        </p:nvSpPr>
        <p:spPr>
          <a:xfrm>
            <a:off x="714316" y="4143380"/>
            <a:ext cx="285752" cy="500066"/>
          </a:xfrm>
          <a:prstGeom prst="downArrow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2000" b="1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5880" y="4786322"/>
            <a:ext cx="6138120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27 - Ορθογώνιο"/>
          <p:cNvSpPr/>
          <p:nvPr/>
        </p:nvSpPr>
        <p:spPr>
          <a:xfrm>
            <a:off x="2928926" y="5286388"/>
            <a:ext cx="1112484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/>
              <a:t>Κύτταρο</a:t>
            </a:r>
            <a:endParaRPr lang="el-GR" sz="2000" b="1" dirty="0"/>
          </a:p>
        </p:txBody>
      </p:sp>
      <p:sp>
        <p:nvSpPr>
          <p:cNvPr id="31" name="30 - Ορθογώνιο"/>
          <p:cNvSpPr/>
          <p:nvPr/>
        </p:nvSpPr>
        <p:spPr>
          <a:xfrm>
            <a:off x="4857752" y="4786322"/>
            <a:ext cx="741934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FF0000"/>
                </a:solidFill>
              </a:rPr>
              <a:t>ιστός</a:t>
            </a:r>
            <a:endParaRPr lang="el-GR" sz="2000" b="1" dirty="0">
              <a:solidFill>
                <a:srgbClr val="FF0000"/>
              </a:solidFill>
            </a:endParaRPr>
          </a:p>
        </p:txBody>
      </p:sp>
      <p:sp>
        <p:nvSpPr>
          <p:cNvPr id="32" name="31 - Ορθογώνιο"/>
          <p:cNvSpPr/>
          <p:nvPr/>
        </p:nvSpPr>
        <p:spPr>
          <a:xfrm>
            <a:off x="6286512" y="5072074"/>
            <a:ext cx="987001" cy="40011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r>
              <a:rPr lang="el-GR" sz="2000" b="1" dirty="0" smtClean="0">
                <a:solidFill>
                  <a:srgbClr val="00B0F0"/>
                </a:solidFill>
              </a:rPr>
              <a:t>όργανο</a:t>
            </a:r>
            <a:endParaRPr lang="el-GR" sz="2000" b="1" dirty="0">
              <a:solidFill>
                <a:srgbClr val="00B0F0"/>
              </a:solidFill>
            </a:endParaRPr>
          </a:p>
        </p:txBody>
      </p:sp>
      <p:sp>
        <p:nvSpPr>
          <p:cNvPr id="33" name="32 - Ορθογώνιο"/>
          <p:cNvSpPr/>
          <p:nvPr/>
        </p:nvSpPr>
        <p:spPr>
          <a:xfrm>
            <a:off x="7643866" y="4214818"/>
            <a:ext cx="1785918" cy="707886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l-GR" sz="2000" b="1" dirty="0" smtClean="0"/>
              <a:t>Φυτικός οργανισμός</a:t>
            </a:r>
            <a:endParaRPr lang="el-G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20" grpId="0" animBg="1"/>
      <p:bldP spid="24" grpId="0" animBg="1"/>
      <p:bldP spid="26" grpId="0" animBg="1"/>
      <p:bldP spid="28" grpId="0" animBg="1"/>
      <p:bldP spid="31" grpId="0" animBg="1"/>
      <p:bldP spid="32" grpId="0" animBg="1"/>
      <p:bldP spid="3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TextBox"/>
          <p:cNvSpPr txBox="1"/>
          <p:nvPr/>
        </p:nvSpPr>
        <p:spPr>
          <a:xfrm>
            <a:off x="2000232" y="142852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Πολυκύτταροι οργανισμοί</a:t>
            </a:r>
            <a:endParaRPr lang="el-GR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16 - Ορθογώνιο"/>
          <p:cNvSpPr/>
          <p:nvPr/>
        </p:nvSpPr>
        <p:spPr>
          <a:xfrm>
            <a:off x="357158" y="4357694"/>
            <a:ext cx="45720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 smtClean="0"/>
              <a:t>  Άρα το κύτταρο ενός πολυκύτταρου  οργανισμού,  </a:t>
            </a:r>
            <a:r>
              <a:rPr lang="el-GR" u="sng" dirty="0" smtClean="0"/>
              <a:t>δεν μπορεί να επιβιώσει μόνο του</a:t>
            </a:r>
            <a:r>
              <a:rPr lang="el-GR" dirty="0" smtClean="0"/>
              <a:t>,  έξω από τον πολυκύτταρο οργανισμό στον </a:t>
            </a:r>
            <a:r>
              <a:rPr lang="el-GR" smtClean="0"/>
              <a:t>οποίο ανήκει.</a:t>
            </a:r>
            <a:endParaRPr lang="el-GR" dirty="0"/>
          </a:p>
        </p:txBody>
      </p:sp>
      <p:sp>
        <p:nvSpPr>
          <p:cNvPr id="18" name="17 - Ορθογώνιο"/>
          <p:cNvSpPr/>
          <p:nvPr/>
        </p:nvSpPr>
        <p:spPr>
          <a:xfrm>
            <a:off x="0" y="928670"/>
            <a:ext cx="8429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/>
              <a:t>Το </a:t>
            </a:r>
            <a:r>
              <a:rPr lang="el-GR" b="1" dirty="0" smtClean="0"/>
              <a:t>κύτταρο</a:t>
            </a:r>
            <a:r>
              <a:rPr lang="el-GR" dirty="0" smtClean="0"/>
              <a:t> που υπάρχει </a:t>
            </a:r>
            <a:r>
              <a:rPr lang="el-GR" b="1" dirty="0" smtClean="0"/>
              <a:t>μέσα σε ένα πολυκύτταρο οργανισμό</a:t>
            </a:r>
            <a:r>
              <a:rPr lang="el-GR" dirty="0" smtClean="0"/>
              <a:t>:</a:t>
            </a:r>
          </a:p>
        </p:txBody>
      </p:sp>
      <p:sp>
        <p:nvSpPr>
          <p:cNvPr id="19" name="18 - Ορθογώνιο"/>
          <p:cNvSpPr/>
          <p:nvPr/>
        </p:nvSpPr>
        <p:spPr>
          <a:xfrm>
            <a:off x="428596" y="1785926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 smtClean="0"/>
              <a:t> Επιτελεί μία ορισμένη λειτουργία (π.χ. το νευρικό κύτταρο μεταφέρει πληροφορίες).</a:t>
            </a:r>
            <a:endParaRPr lang="el-GR" dirty="0"/>
          </a:p>
        </p:txBody>
      </p:sp>
      <p:sp>
        <p:nvSpPr>
          <p:cNvPr id="21" name="20 - Ορθογώνιο"/>
          <p:cNvSpPr/>
          <p:nvPr/>
        </p:nvSpPr>
        <p:spPr>
          <a:xfrm>
            <a:off x="285720" y="2928934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l-GR" dirty="0" smtClean="0"/>
              <a:t> Συνεργάζεται με τα άλλα κύτταρα του οργανισμού,  για να επιβιώσει ο οργανισμός,  άρα να επιβιώσει και το ίδιο. 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4879457"/>
            <a:ext cx="3428992" cy="197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21 - Ορθογώνιο"/>
          <p:cNvSpPr/>
          <p:nvPr/>
        </p:nvSpPr>
        <p:spPr>
          <a:xfrm>
            <a:off x="5605787" y="4429132"/>
            <a:ext cx="3538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πολυκύτταροι οργανισμοί</a:t>
            </a:r>
            <a:endParaRPr lang="el-GR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- TextBox"/>
          <p:cNvSpPr txBox="1"/>
          <p:nvPr/>
        </p:nvSpPr>
        <p:spPr>
          <a:xfrm>
            <a:off x="2000232" y="142852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Μονοκύτταροι οργανισμοί</a:t>
            </a:r>
            <a:endParaRPr lang="el-GR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17 - Ορθογώνιο"/>
          <p:cNvSpPr/>
          <p:nvPr/>
        </p:nvSpPr>
        <p:spPr>
          <a:xfrm>
            <a:off x="0" y="1785926"/>
            <a:ext cx="82153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dirty="0" smtClean="0"/>
              <a:t>Το ένα και μοναδικό  </a:t>
            </a:r>
            <a:r>
              <a:rPr lang="el-GR" sz="2400" b="1" dirty="0" smtClean="0"/>
              <a:t>κύτταρο</a:t>
            </a:r>
            <a:r>
              <a:rPr lang="el-GR" sz="2400" dirty="0" smtClean="0"/>
              <a:t> , </a:t>
            </a:r>
            <a:r>
              <a:rPr lang="el-GR" sz="2400" b="1" dirty="0" smtClean="0"/>
              <a:t>σε ένα μονοκύτταρο οργανισμό</a:t>
            </a:r>
            <a:r>
              <a:rPr lang="el-GR" sz="2400" dirty="0" smtClean="0"/>
              <a:t>, επιτελεί όλες τις απαραίτητες για την επιβίωσή του λειτουργίες.</a:t>
            </a:r>
          </a:p>
        </p:txBody>
      </p:sp>
      <p:sp>
        <p:nvSpPr>
          <p:cNvPr id="22" name="21 - Ορθογώνιο"/>
          <p:cNvSpPr/>
          <p:nvPr/>
        </p:nvSpPr>
        <p:spPr>
          <a:xfrm>
            <a:off x="3786182" y="3357562"/>
            <a:ext cx="3602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μονοκύτταρος οργανισμός</a:t>
            </a:r>
            <a:endParaRPr lang="el-GR" sz="24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714752"/>
            <a:ext cx="3825875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503</Words>
  <Application>Microsoft Office PowerPoint</Application>
  <PresentationFormat>Προβολή στην οθόνη (4:3)</PresentationFormat>
  <Paragraphs>78</Paragraphs>
  <Slides>15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6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hp pc</dc:creator>
  <cp:lastModifiedBy>hp pc</cp:lastModifiedBy>
  <cp:revision>52</cp:revision>
  <dcterms:created xsi:type="dcterms:W3CDTF">2023-09-30T18:50:14Z</dcterms:created>
  <dcterms:modified xsi:type="dcterms:W3CDTF">2026-09-15T12:52:12Z</dcterms:modified>
</cp:coreProperties>
</file>