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5" r:id="rId2"/>
    <p:sldId id="290" r:id="rId3"/>
    <p:sldId id="310" r:id="rId4"/>
    <p:sldId id="305" r:id="rId5"/>
    <p:sldId id="322" r:id="rId6"/>
    <p:sldId id="312" r:id="rId7"/>
    <p:sldId id="315" r:id="rId8"/>
    <p:sldId id="316" r:id="rId9"/>
    <p:sldId id="317" r:id="rId10"/>
    <p:sldId id="319" r:id="rId11"/>
    <p:sldId id="320" r:id="rId12"/>
    <p:sldId id="321" r:id="rId13"/>
    <p:sldId id="313" r:id="rId14"/>
    <p:sldId id="311" r:id="rId15"/>
    <p:sldId id="314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B2"/>
    <a:srgbClr val="E329AE"/>
    <a:srgbClr val="BE0260"/>
    <a:srgbClr val="D0005E"/>
    <a:srgbClr val="018ACF"/>
    <a:srgbClr val="D68B1C"/>
    <a:srgbClr val="D09622"/>
    <a:srgbClr val="CC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415" autoAdjust="0"/>
    <p:restoredTop sz="94660"/>
  </p:normalViewPr>
  <p:slideViewPr>
    <p:cSldViewPr>
      <p:cViewPr varScale="1">
        <p:scale>
          <a:sx n="73" d="100"/>
          <a:sy n="73" d="100"/>
        </p:scale>
        <p:origin x="-1814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AF00606-42C1-4085-B99D-7E8F7EF32907}" type="datetimeFigureOut">
              <a:rPr lang="el-GR"/>
              <a:pPr>
                <a:defRPr/>
              </a:pPr>
              <a:t>18/3/2023</a:t>
            </a:fld>
            <a:endParaRPr lang="el-G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7374FB3-6FED-4E63-80CD-AE3053B7CB2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512286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1138425"/>
            <a:ext cx="7772400" cy="13743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8720" y="4650640"/>
            <a:ext cx="6400800" cy="137434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9E57A-A097-4D40-8BF5-197E2928B21E}" type="datetimeFigureOut">
              <a:rPr lang="en-US"/>
              <a:pPr>
                <a:defRPr/>
              </a:pPr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4C45E-9AF6-458B-AF4D-E0C66CDE5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1F80E-D52C-46E4-94CF-FC5F0B6ABEBE}" type="datetimeFigureOut">
              <a:rPr lang="en-US"/>
              <a:pPr>
                <a:defRPr/>
              </a:pPr>
              <a:t>3/18/2023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10FDC-A77E-4649-A0B2-19BE094375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4A019-C050-4CFC-99D5-C1A6EAB6E488}" type="datetimeFigureOut">
              <a:rPr lang="en-US"/>
              <a:pPr>
                <a:defRPr/>
              </a:pPr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5A2B7-C5B2-4F8D-AF7E-BC926F426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A2F6D-115D-4B80-A861-1EAD62846DD4}" type="datetimeFigureOut">
              <a:rPr lang="en-US"/>
              <a:pPr>
                <a:defRPr/>
              </a:pPr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AC738-F12A-47BE-A190-4E94ADE33A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680310"/>
            <a:ext cx="82296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596540"/>
            <a:ext cx="8229600" cy="3918803"/>
          </a:xfrm>
        </p:spPr>
        <p:txBody>
          <a:bodyPr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CB98A-3373-4532-8362-4EC4662C3E6C}" type="datetimeFigureOut">
              <a:rPr lang="en-US"/>
              <a:pPr>
                <a:defRPr/>
              </a:pPr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7DC4E-C731-4C08-B29E-B9758F631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D0005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1" y="1138425"/>
            <a:ext cx="7016195" cy="4275740"/>
          </a:xfrm>
        </p:spPr>
        <p:txBody>
          <a:bodyPr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FFB90-F4B3-471E-8A1D-EE5F88F45BDB}" type="datetimeFigureOut">
              <a:rPr lang="en-US"/>
              <a:pPr>
                <a:defRPr/>
              </a:pPr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0089F-F594-4FA9-8ED5-77521D1C0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176E6-0C81-4164-A4DC-4E32C709EFF3}" type="datetimeFigureOut">
              <a:rPr lang="en-US"/>
              <a:pPr>
                <a:defRPr/>
              </a:pPr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826B1-F489-4308-ACBE-A8016CFDF0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B5A22-BBA8-4387-B2A9-38AB5B0A6F77}" type="datetimeFigureOut">
              <a:rPr lang="en-US"/>
              <a:pPr>
                <a:defRPr/>
              </a:pPr>
              <a:t>3/18/2023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B8B54-5702-488C-93F0-E49CEA9CAF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527605"/>
            <a:ext cx="8229600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596539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0005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226402"/>
            <a:ext cx="4040188" cy="3035058"/>
          </a:xfrm>
        </p:spPr>
        <p:txBody>
          <a:bodyPr/>
          <a:lstStyle>
            <a:lvl1pPr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596539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0005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226402"/>
            <a:ext cx="4041775" cy="3035058"/>
          </a:xfrm>
        </p:spPr>
        <p:txBody>
          <a:bodyPr/>
          <a:lstStyle>
            <a:lvl1pPr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70B54-B653-43BA-81F8-AB631C30CD08}" type="datetimeFigureOut">
              <a:rPr lang="en-US"/>
              <a:pPr>
                <a:defRPr/>
              </a:pPr>
              <a:t>3/18/2023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95D36-F63A-445C-8B3B-DCDCBC7900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5A1EB-56F8-4590-8420-B502FEF3FC92}" type="datetimeFigureOut">
              <a:rPr lang="en-US"/>
              <a:pPr>
                <a:defRPr/>
              </a:pPr>
              <a:t>3/18/2023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65DA4-2550-4F10-9B0E-14E09B555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96615-6927-4F99-BBAD-B08804CAA4BB}" type="datetimeFigureOut">
              <a:rPr lang="en-US"/>
              <a:pPr>
                <a:defRPr/>
              </a:pPr>
              <a:t>3/18/2023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8BD61-7C55-446E-81B7-FFF614AF2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3C193-1F94-47DA-9DE5-2AA1AF48244D}" type="datetimeFigureOut">
              <a:rPr lang="en-US"/>
              <a:pPr>
                <a:defRPr/>
              </a:pPr>
              <a:t>3/18/2023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3DA45-290B-4823-959F-A9A825A87F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1B153A-D82D-4E89-88D1-4901949688ED}" type="datetimeFigureOut">
              <a:rPr lang="en-US"/>
              <a:pPr>
                <a:defRPr/>
              </a:pPr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667813-EAD8-4B1E-B8B3-F20BE3BD6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76844"/>
            <a:ext cx="4791096" cy="369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5 - Ευθύγραμμο βέλος σύνδεσης"/>
          <p:cNvCxnSpPr/>
          <p:nvPr/>
        </p:nvCxnSpPr>
        <p:spPr>
          <a:xfrm flipV="1">
            <a:off x="3500430" y="791158"/>
            <a:ext cx="3143272" cy="71438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TextBox"/>
          <p:cNvSpPr txBox="1"/>
          <p:nvPr/>
        </p:nvSpPr>
        <p:spPr>
          <a:xfrm>
            <a:off x="6643702" y="648282"/>
            <a:ext cx="171451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Πολλά μόρια </a:t>
            </a:r>
            <a:r>
              <a:rPr lang="el-GR" b="1" dirty="0" smtClean="0"/>
              <a:t>αμινοξέων</a:t>
            </a:r>
            <a:endParaRPr lang="el-GR" b="1" dirty="0"/>
          </a:p>
        </p:txBody>
      </p:sp>
      <p:cxnSp>
        <p:nvCxnSpPr>
          <p:cNvPr id="10" name="9 - Ευθύγραμμο βέλος σύνδεσης"/>
          <p:cNvCxnSpPr/>
          <p:nvPr/>
        </p:nvCxnSpPr>
        <p:spPr>
          <a:xfrm>
            <a:off x="4071934" y="3577240"/>
            <a:ext cx="1428760" cy="7143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TextBox"/>
          <p:cNvSpPr txBox="1"/>
          <p:nvPr/>
        </p:nvSpPr>
        <p:spPr>
          <a:xfrm>
            <a:off x="5572132" y="3362926"/>
            <a:ext cx="321471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Ένα </a:t>
            </a:r>
            <a:r>
              <a:rPr lang="el-GR" b="1" dirty="0" smtClean="0"/>
              <a:t>μόριο πρωτεΐνης </a:t>
            </a:r>
            <a:r>
              <a:rPr lang="el-GR" dirty="0" smtClean="0"/>
              <a:t> αποτελείται από πολλά μόρια αμινοξέων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- TextBox"/>
          <p:cNvSpPr txBox="1"/>
          <p:nvPr/>
        </p:nvSpPr>
        <p:spPr>
          <a:xfrm>
            <a:off x="1214414" y="0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spc="600" dirty="0" smtClean="0">
                <a:solidFill>
                  <a:srgbClr val="FF0000"/>
                </a:solidFill>
              </a:rPr>
              <a:t>Μετάφραση - πρωτεϊνοσύνθεση</a:t>
            </a:r>
            <a:endParaRPr lang="el-GR" b="1" spc="600" dirty="0">
              <a:solidFill>
                <a:srgbClr val="FF0000"/>
              </a:solidFill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6457" y="0"/>
            <a:ext cx="1387543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343192"/>
            <a:ext cx="5072098" cy="351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25 - Ορθογώνιο"/>
          <p:cNvSpPr/>
          <p:nvPr/>
        </p:nvSpPr>
        <p:spPr>
          <a:xfrm>
            <a:off x="214282" y="428604"/>
            <a:ext cx="1140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3</a:t>
            </a:r>
            <a:r>
              <a:rPr lang="el-GR" b="1" baseline="30000" dirty="0" smtClean="0">
                <a:solidFill>
                  <a:srgbClr val="FF0000"/>
                </a:solidFill>
              </a:rPr>
              <a:t>ο</a:t>
            </a:r>
            <a:r>
              <a:rPr lang="el-GR" b="1" dirty="0" smtClean="0">
                <a:solidFill>
                  <a:srgbClr val="FF0000"/>
                </a:solidFill>
              </a:rPr>
              <a:t> Βήμα </a:t>
            </a:r>
            <a:endParaRPr lang="el-GR" b="1" dirty="0">
              <a:solidFill>
                <a:srgbClr val="FF0000"/>
              </a:solidFill>
            </a:endParaRPr>
          </a:p>
        </p:txBody>
      </p:sp>
      <p:cxnSp>
        <p:nvCxnSpPr>
          <p:cNvPr id="33" name="32 - Ευθύγραμμο βέλος σύνδεσης"/>
          <p:cNvCxnSpPr/>
          <p:nvPr/>
        </p:nvCxnSpPr>
        <p:spPr>
          <a:xfrm rot="5400000">
            <a:off x="1553747" y="5589997"/>
            <a:ext cx="1071570" cy="8929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35 - TextBox"/>
          <p:cNvSpPr txBox="1"/>
          <p:nvPr/>
        </p:nvSpPr>
        <p:spPr>
          <a:xfrm>
            <a:off x="1071538" y="6550223"/>
            <a:ext cx="1357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FF0000"/>
                </a:solidFill>
              </a:rPr>
              <a:t>Ριβόσωμα </a:t>
            </a:r>
            <a:endParaRPr lang="el-GR" sz="1400" b="1" dirty="0">
              <a:solidFill>
                <a:srgbClr val="FF0000"/>
              </a:solidFill>
            </a:endParaRPr>
          </a:p>
        </p:txBody>
      </p:sp>
      <p:cxnSp>
        <p:nvCxnSpPr>
          <p:cNvPr id="37" name="36 - Ευθύγραμμο βέλος σύνδεσης"/>
          <p:cNvCxnSpPr/>
          <p:nvPr/>
        </p:nvCxnSpPr>
        <p:spPr>
          <a:xfrm>
            <a:off x="4786314" y="5429264"/>
            <a:ext cx="642942" cy="5000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- Ορθογώνιο"/>
          <p:cNvSpPr/>
          <p:nvPr/>
        </p:nvSpPr>
        <p:spPr>
          <a:xfrm>
            <a:off x="2928926" y="3214686"/>
            <a:ext cx="45005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t</a:t>
            </a:r>
            <a:r>
              <a:rPr lang="el-GR" sz="1600" b="1" dirty="0" smtClean="0">
                <a:solidFill>
                  <a:srgbClr val="FF0000"/>
                </a:solidFill>
              </a:rPr>
              <a:t>RNA </a:t>
            </a:r>
            <a:r>
              <a:rPr lang="el-GR" sz="1600" dirty="0" smtClean="0"/>
              <a:t>που έχει συνδεθεί με ένα μόριο </a:t>
            </a:r>
            <a:r>
              <a:rPr lang="el-GR" sz="1600" dirty="0" err="1" smtClean="0"/>
              <a:t>αμινοξέος</a:t>
            </a:r>
            <a:r>
              <a:rPr lang="el-GR" sz="1600" dirty="0" smtClean="0"/>
              <a:t>, και τώρα συνδέεται με το </a:t>
            </a:r>
            <a:r>
              <a:rPr lang="en-US" sz="1600" dirty="0" smtClean="0"/>
              <a:t>mRNA</a:t>
            </a:r>
            <a:r>
              <a:rPr lang="el-GR" sz="1600" dirty="0" smtClean="0"/>
              <a:t> </a:t>
            </a:r>
            <a:endParaRPr lang="el-GR" sz="1600" dirty="0"/>
          </a:p>
        </p:txBody>
      </p:sp>
      <p:sp>
        <p:nvSpPr>
          <p:cNvPr id="22" name="21 - Ορθογώνιο"/>
          <p:cNvSpPr/>
          <p:nvPr/>
        </p:nvSpPr>
        <p:spPr>
          <a:xfrm>
            <a:off x="5500694" y="5929330"/>
            <a:ext cx="10715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 err="1" smtClean="0">
                <a:solidFill>
                  <a:srgbClr val="FF0000"/>
                </a:solidFill>
              </a:rPr>
              <a:t>mRNA</a:t>
            </a:r>
            <a:endParaRPr lang="el-GR" sz="1600" dirty="0"/>
          </a:p>
        </p:txBody>
      </p:sp>
      <p:sp>
        <p:nvSpPr>
          <p:cNvPr id="23" name="22 - TextBox"/>
          <p:cNvSpPr txBox="1"/>
          <p:nvPr/>
        </p:nvSpPr>
        <p:spPr>
          <a:xfrm>
            <a:off x="142844" y="1000108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 Το </a:t>
            </a:r>
            <a:r>
              <a:rPr lang="en-US" dirty="0" err="1" smtClean="0"/>
              <a:t>tRNA</a:t>
            </a:r>
            <a:r>
              <a:rPr lang="en-US" dirty="0" smtClean="0"/>
              <a:t> </a:t>
            </a:r>
            <a:r>
              <a:rPr lang="el-GR" dirty="0" smtClean="0"/>
              <a:t>που είναι συνδεδεμένο με ένα αμινοξύ, πηγαίνει στο ριβόσωμα , και συνδέεται με το </a:t>
            </a:r>
            <a:r>
              <a:rPr lang="en-US" dirty="0" smtClean="0"/>
              <a:t>mRNA</a:t>
            </a:r>
            <a:r>
              <a:rPr lang="el-GR" dirty="0" smtClean="0"/>
              <a:t> το οποίο ήδη έχει προσδεθεί στο ριβόσωμα</a:t>
            </a:r>
            <a:r>
              <a:rPr lang="en-US" dirty="0" smtClean="0"/>
              <a:t> </a:t>
            </a:r>
            <a:r>
              <a:rPr lang="el-GR" dirty="0" smtClean="0"/>
              <a:t>.	</a:t>
            </a:r>
            <a:r>
              <a:rPr lang="en-US" dirty="0" smtClean="0"/>
              <a:t> </a:t>
            </a:r>
            <a:endParaRPr lang="el-G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21461">
            <a:off x="1474117" y="3349061"/>
            <a:ext cx="412963" cy="991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18 - Ευθύγραμμο βέλος σύνδεσης"/>
          <p:cNvCxnSpPr/>
          <p:nvPr/>
        </p:nvCxnSpPr>
        <p:spPr>
          <a:xfrm flipV="1">
            <a:off x="1643042" y="3500438"/>
            <a:ext cx="1285884" cy="57150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- Ευθεία γραμμή σύνδεσης"/>
          <p:cNvCxnSpPr/>
          <p:nvPr/>
        </p:nvCxnSpPr>
        <p:spPr>
          <a:xfrm rot="5400000">
            <a:off x="1536679" y="3749677"/>
            <a:ext cx="21431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786058"/>
            <a:ext cx="474821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15 - TextBox"/>
          <p:cNvSpPr txBox="1"/>
          <p:nvPr/>
        </p:nvSpPr>
        <p:spPr>
          <a:xfrm>
            <a:off x="1214414" y="0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spc="600" dirty="0" smtClean="0">
                <a:solidFill>
                  <a:srgbClr val="FF0000"/>
                </a:solidFill>
              </a:rPr>
              <a:t>Μετάφραση - πρωτεϊνοσύνθεση</a:t>
            </a:r>
            <a:endParaRPr lang="el-GR" b="1" spc="600" dirty="0">
              <a:solidFill>
                <a:srgbClr val="FF0000"/>
              </a:solidFill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6457" y="0"/>
            <a:ext cx="1387543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25 - Ορθογώνιο"/>
          <p:cNvSpPr/>
          <p:nvPr/>
        </p:nvSpPr>
        <p:spPr>
          <a:xfrm>
            <a:off x="214282" y="428604"/>
            <a:ext cx="1140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</a:t>
            </a:r>
            <a:r>
              <a:rPr lang="el-GR" b="1" baseline="30000" dirty="0" smtClean="0">
                <a:solidFill>
                  <a:srgbClr val="FF0000"/>
                </a:solidFill>
              </a:rPr>
              <a:t>ο</a:t>
            </a:r>
            <a:r>
              <a:rPr lang="el-GR" b="1" dirty="0" smtClean="0">
                <a:solidFill>
                  <a:srgbClr val="FF0000"/>
                </a:solidFill>
              </a:rPr>
              <a:t> Βήμα </a:t>
            </a:r>
            <a:endParaRPr lang="el-GR" b="1" dirty="0">
              <a:solidFill>
                <a:srgbClr val="FF0000"/>
              </a:solidFill>
            </a:endParaRPr>
          </a:p>
        </p:txBody>
      </p:sp>
      <p:cxnSp>
        <p:nvCxnSpPr>
          <p:cNvPr id="33" name="32 - Ευθύγραμμο βέλος σύνδεσης"/>
          <p:cNvCxnSpPr/>
          <p:nvPr/>
        </p:nvCxnSpPr>
        <p:spPr>
          <a:xfrm rot="5400000">
            <a:off x="1428728" y="5929330"/>
            <a:ext cx="857256" cy="4286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35 - TextBox"/>
          <p:cNvSpPr txBox="1"/>
          <p:nvPr/>
        </p:nvSpPr>
        <p:spPr>
          <a:xfrm>
            <a:off x="1071538" y="6550223"/>
            <a:ext cx="1357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FF0000"/>
                </a:solidFill>
              </a:rPr>
              <a:t>Ριβόσωμα </a:t>
            </a:r>
            <a:endParaRPr lang="el-GR" sz="1400" b="1" dirty="0">
              <a:solidFill>
                <a:srgbClr val="FF0000"/>
              </a:solidFill>
            </a:endParaRPr>
          </a:p>
        </p:txBody>
      </p:sp>
      <p:cxnSp>
        <p:nvCxnSpPr>
          <p:cNvPr id="37" name="36 - Ευθύγραμμο βέλος σύνδεσης"/>
          <p:cNvCxnSpPr/>
          <p:nvPr/>
        </p:nvCxnSpPr>
        <p:spPr>
          <a:xfrm rot="10800000">
            <a:off x="214282" y="5572140"/>
            <a:ext cx="500066" cy="35719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- Ορθογώνιο"/>
          <p:cNvSpPr/>
          <p:nvPr/>
        </p:nvSpPr>
        <p:spPr>
          <a:xfrm>
            <a:off x="3214678" y="3857628"/>
            <a:ext cx="45005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t</a:t>
            </a:r>
            <a:r>
              <a:rPr lang="el-GR" sz="1600" b="1" dirty="0" smtClean="0">
                <a:solidFill>
                  <a:srgbClr val="FF0000"/>
                </a:solidFill>
              </a:rPr>
              <a:t>RNA </a:t>
            </a:r>
            <a:r>
              <a:rPr lang="el-GR" sz="1600" dirty="0" smtClean="0"/>
              <a:t>που έχει συνδεθεί με ένα μόριο </a:t>
            </a:r>
            <a:r>
              <a:rPr lang="el-GR" sz="1600" dirty="0" err="1" smtClean="0"/>
              <a:t>αμινοξέος</a:t>
            </a:r>
            <a:r>
              <a:rPr lang="el-GR" sz="1600" dirty="0" smtClean="0"/>
              <a:t> και με το </a:t>
            </a:r>
            <a:r>
              <a:rPr lang="en-US" sz="1600" dirty="0" smtClean="0"/>
              <a:t>mRNA</a:t>
            </a:r>
            <a:r>
              <a:rPr lang="el-GR" sz="1600" dirty="0" smtClean="0"/>
              <a:t> ,  </a:t>
            </a:r>
            <a:endParaRPr lang="el-GR" sz="1600" dirty="0"/>
          </a:p>
        </p:txBody>
      </p:sp>
      <p:sp>
        <p:nvSpPr>
          <p:cNvPr id="22" name="21 - Ορθογώνιο"/>
          <p:cNvSpPr/>
          <p:nvPr/>
        </p:nvSpPr>
        <p:spPr>
          <a:xfrm>
            <a:off x="4786314" y="6215082"/>
            <a:ext cx="10715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 err="1" smtClean="0">
                <a:solidFill>
                  <a:srgbClr val="FF0000"/>
                </a:solidFill>
              </a:rPr>
              <a:t>mRNA</a:t>
            </a:r>
            <a:endParaRPr lang="el-GR" sz="1600" dirty="0"/>
          </a:p>
        </p:txBody>
      </p:sp>
      <p:cxnSp>
        <p:nvCxnSpPr>
          <p:cNvPr id="19" name="18 - Ευθύγραμμο βέλος σύνδεσης"/>
          <p:cNvCxnSpPr/>
          <p:nvPr/>
        </p:nvCxnSpPr>
        <p:spPr>
          <a:xfrm flipV="1">
            <a:off x="1928794" y="4214818"/>
            <a:ext cx="1214446" cy="57150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- Ευθύγραμμο βέλος σύνδεσης"/>
          <p:cNvCxnSpPr/>
          <p:nvPr/>
        </p:nvCxnSpPr>
        <p:spPr>
          <a:xfrm>
            <a:off x="4143372" y="6000768"/>
            <a:ext cx="642942" cy="35719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- Ορθογώνιο"/>
          <p:cNvSpPr/>
          <p:nvPr/>
        </p:nvSpPr>
        <p:spPr>
          <a:xfrm>
            <a:off x="0" y="5286388"/>
            <a:ext cx="10715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b="1" dirty="0" err="1" smtClean="0">
                <a:solidFill>
                  <a:srgbClr val="FF0000"/>
                </a:solidFill>
              </a:rPr>
              <a:t>mRNA</a:t>
            </a:r>
            <a:endParaRPr lang="el-GR" sz="1200" dirty="0"/>
          </a:p>
        </p:txBody>
      </p:sp>
      <p:cxnSp>
        <p:nvCxnSpPr>
          <p:cNvPr id="29" name="28 - Ευθύγραμμο βέλος σύνδεσης"/>
          <p:cNvCxnSpPr/>
          <p:nvPr/>
        </p:nvCxnSpPr>
        <p:spPr>
          <a:xfrm flipV="1">
            <a:off x="1785918" y="3000372"/>
            <a:ext cx="1071570" cy="7143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- Ορθογώνιο"/>
          <p:cNvSpPr/>
          <p:nvPr/>
        </p:nvSpPr>
        <p:spPr>
          <a:xfrm>
            <a:off x="2643174" y="2786058"/>
            <a:ext cx="45005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 smtClean="0">
                <a:solidFill>
                  <a:srgbClr val="FF0000"/>
                </a:solidFill>
              </a:rPr>
              <a:t>Μόριο </a:t>
            </a:r>
            <a:r>
              <a:rPr lang="el-GR" sz="1600" b="1" dirty="0" err="1" smtClean="0">
                <a:solidFill>
                  <a:srgbClr val="FF0000"/>
                </a:solidFill>
              </a:rPr>
              <a:t>πρωτεινης</a:t>
            </a:r>
            <a:r>
              <a:rPr lang="el-GR" sz="1600" b="1" dirty="0" smtClean="0">
                <a:solidFill>
                  <a:srgbClr val="FF0000"/>
                </a:solidFill>
              </a:rPr>
              <a:t> </a:t>
            </a:r>
            <a:r>
              <a:rPr lang="el-GR" sz="1600" dirty="0" smtClean="0"/>
              <a:t>που αποτελείται από πολλά μόρια αμινοξέων</a:t>
            </a:r>
            <a:endParaRPr lang="el-GR" sz="1600" dirty="0"/>
          </a:p>
        </p:txBody>
      </p:sp>
      <p:sp>
        <p:nvSpPr>
          <p:cNvPr id="34" name="33 - Ορθογώνιο"/>
          <p:cNvSpPr/>
          <p:nvPr/>
        </p:nvSpPr>
        <p:spPr>
          <a:xfrm>
            <a:off x="285720" y="785794"/>
            <a:ext cx="79296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Στη συνέχεια, διαδοχικά μόρια </a:t>
            </a:r>
            <a:r>
              <a:rPr lang="el-GR" dirty="0" err="1" smtClean="0"/>
              <a:t>tRNA</a:t>
            </a:r>
            <a:r>
              <a:rPr lang="el-GR" dirty="0" smtClean="0"/>
              <a:t>, τα οποία εμφανίζουν  συμπληρωματικότητα με το </a:t>
            </a:r>
            <a:r>
              <a:rPr lang="el-GR" dirty="0" err="1" smtClean="0"/>
              <a:t>mRNA</a:t>
            </a:r>
            <a:r>
              <a:rPr lang="el-GR" dirty="0" smtClean="0"/>
              <a:t>, μεταφέρουν διαδοχικά στο ριβόσωμα συγκεκριμένα αμινοξέα. </a:t>
            </a:r>
          </a:p>
          <a:p>
            <a:r>
              <a:rPr lang="el-GR" dirty="0" smtClean="0"/>
              <a:t>Κάθε αμινοξύ συνδέεται με χημικό δεσμό με το επόμενο και έτσι σχηματίζεται η συγκεκριμένη πρωτεΐνη.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1" grpId="0"/>
      <p:bldP spid="22" grpId="0"/>
      <p:bldP spid="2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786058"/>
            <a:ext cx="467284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15 - TextBox"/>
          <p:cNvSpPr txBox="1"/>
          <p:nvPr/>
        </p:nvSpPr>
        <p:spPr>
          <a:xfrm>
            <a:off x="1214414" y="0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spc="600" dirty="0" smtClean="0">
                <a:solidFill>
                  <a:srgbClr val="FF0000"/>
                </a:solidFill>
              </a:rPr>
              <a:t>Μετάφραση - πρωτεϊνοσύνθεση</a:t>
            </a:r>
            <a:endParaRPr lang="el-GR" b="1" spc="600" dirty="0">
              <a:solidFill>
                <a:srgbClr val="FF0000"/>
              </a:solidFill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6457" y="0"/>
            <a:ext cx="1387543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25 - Ορθογώνιο"/>
          <p:cNvSpPr/>
          <p:nvPr/>
        </p:nvSpPr>
        <p:spPr>
          <a:xfrm>
            <a:off x="214282" y="428604"/>
            <a:ext cx="1140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5</a:t>
            </a:r>
            <a:r>
              <a:rPr lang="el-GR" b="1" baseline="30000" dirty="0" smtClean="0">
                <a:solidFill>
                  <a:srgbClr val="FF0000"/>
                </a:solidFill>
              </a:rPr>
              <a:t>ο</a:t>
            </a:r>
            <a:r>
              <a:rPr lang="el-GR" b="1" dirty="0" smtClean="0">
                <a:solidFill>
                  <a:srgbClr val="FF0000"/>
                </a:solidFill>
              </a:rPr>
              <a:t> Βήμα </a:t>
            </a:r>
            <a:endParaRPr lang="el-GR" b="1" dirty="0">
              <a:solidFill>
                <a:srgbClr val="FF0000"/>
              </a:solidFill>
            </a:endParaRPr>
          </a:p>
        </p:txBody>
      </p:sp>
      <p:cxnSp>
        <p:nvCxnSpPr>
          <p:cNvPr id="33" name="32 - Ευθύγραμμο βέλος σύνδεσης"/>
          <p:cNvCxnSpPr/>
          <p:nvPr/>
        </p:nvCxnSpPr>
        <p:spPr>
          <a:xfrm rot="5400000">
            <a:off x="4196953" y="5589997"/>
            <a:ext cx="1071570" cy="8929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35 - TextBox"/>
          <p:cNvSpPr txBox="1"/>
          <p:nvPr/>
        </p:nvSpPr>
        <p:spPr>
          <a:xfrm>
            <a:off x="3714744" y="6550223"/>
            <a:ext cx="1335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FF0000"/>
                </a:solidFill>
              </a:rPr>
              <a:t>Ριβόσωμα </a:t>
            </a:r>
            <a:endParaRPr lang="el-GR" sz="1400" b="1" dirty="0">
              <a:solidFill>
                <a:srgbClr val="FF0000"/>
              </a:solidFill>
            </a:endParaRPr>
          </a:p>
        </p:txBody>
      </p:sp>
      <p:cxnSp>
        <p:nvCxnSpPr>
          <p:cNvPr id="37" name="36 - Ευθύγραμμο βέλος σύνδεσης"/>
          <p:cNvCxnSpPr/>
          <p:nvPr/>
        </p:nvCxnSpPr>
        <p:spPr>
          <a:xfrm rot="10800000">
            <a:off x="2857488" y="5572140"/>
            <a:ext cx="500066" cy="35719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- Ορθογώνιο"/>
          <p:cNvSpPr/>
          <p:nvPr/>
        </p:nvSpPr>
        <p:spPr>
          <a:xfrm>
            <a:off x="5857884" y="3857628"/>
            <a:ext cx="3000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t</a:t>
            </a:r>
            <a:r>
              <a:rPr lang="el-GR" sz="1200" b="1" dirty="0" smtClean="0">
                <a:solidFill>
                  <a:srgbClr val="FF0000"/>
                </a:solidFill>
              </a:rPr>
              <a:t>RNA </a:t>
            </a:r>
            <a:r>
              <a:rPr lang="el-GR" sz="1200" dirty="0" smtClean="0"/>
              <a:t>που έχει συνδεθεί με ένα μόριο </a:t>
            </a:r>
            <a:r>
              <a:rPr lang="el-GR" sz="1200" dirty="0" err="1" smtClean="0"/>
              <a:t>αμινοξέος</a:t>
            </a:r>
            <a:r>
              <a:rPr lang="el-GR" sz="1200" dirty="0" smtClean="0"/>
              <a:t> και με το </a:t>
            </a:r>
            <a:r>
              <a:rPr lang="en-US" sz="1200" dirty="0" smtClean="0"/>
              <a:t>mRNA</a:t>
            </a:r>
            <a:endParaRPr lang="el-GR" sz="1200" dirty="0"/>
          </a:p>
        </p:txBody>
      </p:sp>
      <p:sp>
        <p:nvSpPr>
          <p:cNvPr id="22" name="21 - Ορθογώνιο"/>
          <p:cNvSpPr/>
          <p:nvPr/>
        </p:nvSpPr>
        <p:spPr>
          <a:xfrm>
            <a:off x="7429520" y="6215082"/>
            <a:ext cx="10545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 err="1" smtClean="0">
                <a:solidFill>
                  <a:srgbClr val="FF0000"/>
                </a:solidFill>
              </a:rPr>
              <a:t>mRNA</a:t>
            </a:r>
            <a:endParaRPr lang="el-GR" sz="1600" dirty="0"/>
          </a:p>
        </p:txBody>
      </p:sp>
      <p:cxnSp>
        <p:nvCxnSpPr>
          <p:cNvPr id="19" name="18 - Ευθύγραμμο βέλος σύνδεσης"/>
          <p:cNvCxnSpPr/>
          <p:nvPr/>
        </p:nvCxnSpPr>
        <p:spPr>
          <a:xfrm flipV="1">
            <a:off x="4572000" y="4214818"/>
            <a:ext cx="1214446" cy="57150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- Ευθύγραμμο βέλος σύνδεσης"/>
          <p:cNvCxnSpPr/>
          <p:nvPr/>
        </p:nvCxnSpPr>
        <p:spPr>
          <a:xfrm>
            <a:off x="6786578" y="6000768"/>
            <a:ext cx="642942" cy="35719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- Ορθογώνιο"/>
          <p:cNvSpPr/>
          <p:nvPr/>
        </p:nvSpPr>
        <p:spPr>
          <a:xfrm>
            <a:off x="2357422" y="5429264"/>
            <a:ext cx="10545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b="1" dirty="0" err="1" smtClean="0">
                <a:solidFill>
                  <a:srgbClr val="FF0000"/>
                </a:solidFill>
              </a:rPr>
              <a:t>mRNA</a:t>
            </a:r>
            <a:endParaRPr lang="el-GR" sz="1200" dirty="0"/>
          </a:p>
        </p:txBody>
      </p:sp>
      <p:cxnSp>
        <p:nvCxnSpPr>
          <p:cNvPr id="29" name="28 - Ευθύγραμμο βέλος σύνδεσης"/>
          <p:cNvCxnSpPr/>
          <p:nvPr/>
        </p:nvCxnSpPr>
        <p:spPr>
          <a:xfrm flipV="1">
            <a:off x="4429124" y="3143248"/>
            <a:ext cx="642942" cy="57150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- Ορθογώνιο"/>
          <p:cNvSpPr/>
          <p:nvPr/>
        </p:nvSpPr>
        <p:spPr>
          <a:xfrm>
            <a:off x="5143504" y="2928934"/>
            <a:ext cx="21431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dirty="0" smtClean="0">
                <a:solidFill>
                  <a:srgbClr val="FF0000"/>
                </a:solidFill>
              </a:rPr>
              <a:t>Μόριο πρωτεΐνης</a:t>
            </a:r>
            <a:endParaRPr lang="el-GR" sz="1400" dirty="0"/>
          </a:p>
        </p:txBody>
      </p:sp>
      <p:sp>
        <p:nvSpPr>
          <p:cNvPr id="34" name="33 - Ορθογώνιο"/>
          <p:cNvSpPr/>
          <p:nvPr/>
        </p:nvSpPr>
        <p:spPr>
          <a:xfrm>
            <a:off x="285720" y="785794"/>
            <a:ext cx="79296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Τα μόρια </a:t>
            </a:r>
            <a:r>
              <a:rPr lang="el-GR" dirty="0" err="1" smtClean="0"/>
              <a:t>tRNA</a:t>
            </a:r>
            <a:r>
              <a:rPr lang="el-GR" dirty="0" smtClean="0"/>
              <a:t>, αφού μεταφέρουν το αμινοξύ στο ριβόσωμα, αποκολλώνται από το </a:t>
            </a:r>
            <a:r>
              <a:rPr lang="el-GR" dirty="0" err="1" smtClean="0"/>
              <a:t>mRNA</a:t>
            </a:r>
            <a:r>
              <a:rPr lang="el-GR" dirty="0" smtClean="0"/>
              <a:t>, </a:t>
            </a:r>
            <a:r>
              <a:rPr lang="el-GR" b="1" dirty="0" smtClean="0">
                <a:solidFill>
                  <a:srgbClr val="FF0000"/>
                </a:solidFill>
              </a:rPr>
              <a:t> </a:t>
            </a:r>
            <a:r>
              <a:rPr lang="el-GR" dirty="0" smtClean="0"/>
              <a:t>και επιστρέφουν στο κυτταρόπλασμα του κυττάρου, όπου βρίσκονταν και προηγουμένως.  </a:t>
            </a:r>
            <a:endParaRPr lang="el-GR" dirty="0"/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3929066"/>
            <a:ext cx="578052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17 - Ορθογώνιο"/>
          <p:cNvSpPr/>
          <p:nvPr/>
        </p:nvSpPr>
        <p:spPr>
          <a:xfrm>
            <a:off x="500034" y="2643182"/>
            <a:ext cx="22145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t</a:t>
            </a:r>
            <a:r>
              <a:rPr lang="el-GR" sz="1400" b="1" dirty="0" smtClean="0">
                <a:solidFill>
                  <a:srgbClr val="FF0000"/>
                </a:solidFill>
              </a:rPr>
              <a:t>RNA </a:t>
            </a:r>
            <a:r>
              <a:rPr lang="el-GR" sz="1400" dirty="0" smtClean="0"/>
              <a:t>που έχει φύγει από το ριβόσωμα, αφού πρώτα έχει δώσει ένα αμινοξύ, για τη σύνθεση νιας πρωτεΐνης</a:t>
            </a:r>
          </a:p>
          <a:p>
            <a:endParaRPr lang="el-GR" sz="1400" dirty="0" smtClean="0"/>
          </a:p>
        </p:txBody>
      </p:sp>
      <p:cxnSp>
        <p:nvCxnSpPr>
          <p:cNvPr id="30" name="29 - Ευθύγραμμο βέλος σύνδεσης"/>
          <p:cNvCxnSpPr/>
          <p:nvPr/>
        </p:nvCxnSpPr>
        <p:spPr>
          <a:xfrm rot="16200000" flipV="1">
            <a:off x="750067" y="2893215"/>
            <a:ext cx="1285884" cy="121444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318890"/>
            <a:ext cx="5643602" cy="453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1214414" y="0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spc="600" dirty="0" smtClean="0">
                <a:solidFill>
                  <a:srgbClr val="FF0000"/>
                </a:solidFill>
              </a:rPr>
              <a:t>Μετάφραση - πρωτεϊνοσύνθεση</a:t>
            </a:r>
            <a:endParaRPr lang="el-GR" b="1" spc="600" dirty="0">
              <a:solidFill>
                <a:srgbClr val="FF0000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714348" y="642918"/>
            <a:ext cx="8072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Όλη η παραπάνω διαδικασία  που ξεκινάει από την πρόσδεση του </a:t>
            </a:r>
            <a:r>
              <a:rPr lang="el-GR" dirty="0" err="1" smtClean="0"/>
              <a:t>mRNA</a:t>
            </a:r>
            <a:r>
              <a:rPr lang="el-GR" dirty="0" smtClean="0"/>
              <a:t> στο ριβόσωμα, και την πρόσδεση αμινοξέων σε </a:t>
            </a:r>
            <a:r>
              <a:rPr lang="el-GR" dirty="0" err="1" smtClean="0"/>
              <a:t>tRNA</a:t>
            </a:r>
            <a:r>
              <a:rPr lang="el-GR" dirty="0" smtClean="0"/>
              <a:t> , και τελειώνει με την σύνθεση μιας πρωτεΐνης ονομάζεται </a:t>
            </a:r>
            <a:r>
              <a:rPr lang="el-GR" b="1" u="sng" dirty="0" smtClean="0"/>
              <a:t>μετάφραση ή πρωτεϊνοσύνθεση</a:t>
            </a:r>
            <a:r>
              <a:rPr lang="el-GR" dirty="0" smtClean="0"/>
              <a:t>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12234"/>
            <a:ext cx="5786478" cy="6745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- TextBox"/>
          <p:cNvSpPr txBox="1"/>
          <p:nvPr/>
        </p:nvSpPr>
        <p:spPr>
          <a:xfrm>
            <a:off x="1214414" y="0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spc="600" dirty="0" smtClean="0">
                <a:solidFill>
                  <a:srgbClr val="FF0000"/>
                </a:solidFill>
              </a:rPr>
              <a:t>Το κεντρικό δόγμα της Βιολογίας</a:t>
            </a:r>
            <a:endParaRPr lang="el-GR" b="1" spc="600" dirty="0">
              <a:solidFill>
                <a:srgbClr val="FF0000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428596" y="571480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Οι διαδικασίες της </a:t>
            </a:r>
            <a:r>
              <a:rPr lang="el-GR" b="1" dirty="0" smtClean="0"/>
              <a:t>αντιγραφής</a:t>
            </a:r>
            <a:r>
              <a:rPr lang="el-GR" dirty="0" smtClean="0"/>
              <a:t>, της </a:t>
            </a:r>
            <a:r>
              <a:rPr lang="el-GR" b="1" dirty="0" smtClean="0"/>
              <a:t>μεταγραφής</a:t>
            </a:r>
            <a:r>
              <a:rPr lang="el-GR" dirty="0" smtClean="0"/>
              <a:t> και της </a:t>
            </a:r>
            <a:r>
              <a:rPr lang="el-GR" b="1" dirty="0" smtClean="0"/>
              <a:t>μετάφρασης</a:t>
            </a:r>
            <a:r>
              <a:rPr lang="el-GR" dirty="0" smtClean="0"/>
              <a:t> γίνονται με τη βοήθεια ειδικών ενζύμων. </a:t>
            </a:r>
          </a:p>
          <a:p>
            <a:r>
              <a:rPr lang="el-GR" dirty="0" smtClean="0"/>
              <a:t>Οι διαδικασίες αυτές συνοψίζονται στο </a:t>
            </a:r>
            <a:r>
              <a:rPr lang="el-GR" b="1" dirty="0" smtClean="0"/>
              <a:t>Κεντρικό Δόγμα της βιολογίας,</a:t>
            </a:r>
            <a:r>
              <a:rPr lang="el-GR" dirty="0" smtClean="0"/>
              <a:t> που περιγράφει τη ροή της γενετικής πληροφορίας</a:t>
            </a:r>
            <a:endParaRPr lang="el-G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357430"/>
            <a:ext cx="5905497" cy="1811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0340" y="4500570"/>
            <a:ext cx="2703660" cy="2506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5262493" cy="406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6 - Ευθύγραμμο βέλος σύνδεσης"/>
          <p:cNvCxnSpPr/>
          <p:nvPr/>
        </p:nvCxnSpPr>
        <p:spPr>
          <a:xfrm>
            <a:off x="4143372" y="4071942"/>
            <a:ext cx="1357322" cy="9286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ύγραμμο βέλος σύνδεσης"/>
          <p:cNvCxnSpPr>
            <a:endCxn id="40" idx="1"/>
          </p:cNvCxnSpPr>
          <p:nvPr/>
        </p:nvCxnSpPr>
        <p:spPr>
          <a:xfrm>
            <a:off x="1643042" y="3357562"/>
            <a:ext cx="3214710" cy="18277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TextBox"/>
          <p:cNvSpPr txBox="1"/>
          <p:nvPr/>
        </p:nvSpPr>
        <p:spPr>
          <a:xfrm>
            <a:off x="1214414" y="0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spc="600" dirty="0" smtClean="0">
                <a:solidFill>
                  <a:srgbClr val="BE0260"/>
                </a:solidFill>
              </a:rPr>
              <a:t>Εσωτερικό του κυττάρου</a:t>
            </a:r>
            <a:endParaRPr lang="el-GR" b="1" spc="600" dirty="0">
              <a:solidFill>
                <a:srgbClr val="BE0260"/>
              </a:solidFill>
            </a:endParaRPr>
          </a:p>
        </p:txBody>
      </p:sp>
      <p:cxnSp>
        <p:nvCxnSpPr>
          <p:cNvPr id="18" name="17 - Ευθύγραμμο βέλος σύνδεσης"/>
          <p:cNvCxnSpPr/>
          <p:nvPr/>
        </p:nvCxnSpPr>
        <p:spPr>
          <a:xfrm rot="10800000">
            <a:off x="1214414" y="1214422"/>
            <a:ext cx="857256" cy="78581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- TextBox"/>
          <p:cNvSpPr txBox="1"/>
          <p:nvPr/>
        </p:nvSpPr>
        <p:spPr>
          <a:xfrm>
            <a:off x="500034" y="714356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Πυρήνας κυττάρου</a:t>
            </a:r>
            <a:r>
              <a:rPr lang="el-GR" dirty="0" smtClean="0"/>
              <a:t>, στον οποίο βρίσκεται το </a:t>
            </a:r>
            <a:r>
              <a:rPr lang="en-US" dirty="0" smtClean="0"/>
              <a:t>DNA</a:t>
            </a:r>
            <a:endParaRPr lang="el-GR" dirty="0"/>
          </a:p>
        </p:txBody>
      </p:sp>
      <p:cxnSp>
        <p:nvCxnSpPr>
          <p:cNvPr id="21" name="20 - Ευθύγραμμο βέλος σύνδεσης"/>
          <p:cNvCxnSpPr/>
          <p:nvPr/>
        </p:nvCxnSpPr>
        <p:spPr>
          <a:xfrm flipV="1">
            <a:off x="4929190" y="2428868"/>
            <a:ext cx="2143140" cy="64294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- TextBox"/>
          <p:cNvSpPr txBox="1"/>
          <p:nvPr/>
        </p:nvSpPr>
        <p:spPr>
          <a:xfrm>
            <a:off x="7143768" y="235743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μιτοχόνδριο</a:t>
            </a:r>
            <a:endParaRPr lang="el-GR" dirty="0"/>
          </a:p>
        </p:txBody>
      </p:sp>
      <p:cxnSp>
        <p:nvCxnSpPr>
          <p:cNvPr id="25" name="24 - Ευθύγραμμο βέλος σύνδεσης"/>
          <p:cNvCxnSpPr/>
          <p:nvPr/>
        </p:nvCxnSpPr>
        <p:spPr>
          <a:xfrm rot="10800000" flipV="1">
            <a:off x="642910" y="3714752"/>
            <a:ext cx="785818" cy="64294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- TextBox"/>
          <p:cNvSpPr txBox="1"/>
          <p:nvPr/>
        </p:nvSpPr>
        <p:spPr>
          <a:xfrm>
            <a:off x="0" y="428625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μιτοχόνδριο</a:t>
            </a:r>
            <a:endParaRPr lang="el-GR" dirty="0"/>
          </a:p>
        </p:txBody>
      </p:sp>
      <p:cxnSp>
        <p:nvCxnSpPr>
          <p:cNvPr id="31" name="30 - Ευθύγραμμο βέλος σύνδεσης"/>
          <p:cNvCxnSpPr/>
          <p:nvPr/>
        </p:nvCxnSpPr>
        <p:spPr>
          <a:xfrm>
            <a:off x="2295508" y="3438524"/>
            <a:ext cx="2847996" cy="16335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- Ευθύγραμμο βέλος σύνδεσης"/>
          <p:cNvCxnSpPr/>
          <p:nvPr/>
        </p:nvCxnSpPr>
        <p:spPr>
          <a:xfrm rot="16200000" flipH="1">
            <a:off x="3750463" y="3178967"/>
            <a:ext cx="2714644" cy="10715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- Ευθύγραμμο βέλος σύνδεσης"/>
          <p:cNvCxnSpPr/>
          <p:nvPr/>
        </p:nvCxnSpPr>
        <p:spPr>
          <a:xfrm flipV="1">
            <a:off x="3286116" y="1357298"/>
            <a:ext cx="2071702" cy="10715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38 - TextBox"/>
          <p:cNvSpPr txBox="1"/>
          <p:nvPr/>
        </p:nvSpPr>
        <p:spPr>
          <a:xfrm>
            <a:off x="5000628" y="1071546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Ενδοπλασματικό δίκτυο</a:t>
            </a:r>
            <a:endParaRPr lang="el-GR" dirty="0"/>
          </a:p>
        </p:txBody>
      </p:sp>
      <p:sp>
        <p:nvSpPr>
          <p:cNvPr id="40" name="39 - TextBox"/>
          <p:cNvSpPr txBox="1"/>
          <p:nvPr/>
        </p:nvSpPr>
        <p:spPr>
          <a:xfrm>
            <a:off x="4857752" y="500063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BE0260"/>
                </a:solidFill>
              </a:rPr>
              <a:t>ριβοσώματα</a:t>
            </a:r>
            <a:endParaRPr lang="el-GR" b="1" dirty="0">
              <a:solidFill>
                <a:srgbClr val="BE0260"/>
              </a:solidFill>
            </a:endParaRPr>
          </a:p>
        </p:txBody>
      </p:sp>
      <p:sp>
        <p:nvSpPr>
          <p:cNvPr id="44" name="43 - TextBox"/>
          <p:cNvSpPr txBox="1"/>
          <p:nvPr/>
        </p:nvSpPr>
        <p:spPr>
          <a:xfrm>
            <a:off x="0" y="5934670"/>
            <a:ext cx="8715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Τα </a:t>
            </a:r>
            <a:r>
              <a:rPr lang="el-GR" b="1" dirty="0" smtClean="0">
                <a:solidFill>
                  <a:srgbClr val="BE0260"/>
                </a:solidFill>
              </a:rPr>
              <a:t>ριβοσώματα </a:t>
            </a:r>
            <a:r>
              <a:rPr lang="el-GR" dirty="0" smtClean="0"/>
              <a:t>είναι μικροί σχηματισμοί, και σε αυτά γίνεται η </a:t>
            </a:r>
            <a:r>
              <a:rPr lang="el-GR" b="1" dirty="0" smtClean="0">
                <a:solidFill>
                  <a:srgbClr val="BE0260"/>
                </a:solidFill>
              </a:rPr>
              <a:t>σύνθεση των πρωτεϊνών</a:t>
            </a:r>
            <a:r>
              <a:rPr lang="en-US" b="1" dirty="0" smtClean="0">
                <a:solidFill>
                  <a:srgbClr val="BE0260"/>
                </a:solidFill>
              </a:rPr>
              <a:t> </a:t>
            </a:r>
            <a:r>
              <a:rPr lang="el-GR" b="1" dirty="0" smtClean="0">
                <a:solidFill>
                  <a:srgbClr val="BE0260"/>
                </a:solidFill>
              </a:rPr>
              <a:t> . </a:t>
            </a:r>
          </a:p>
          <a:p>
            <a:r>
              <a:rPr lang="el-GR" dirty="0" smtClean="0"/>
              <a:t>Τα ριβοσώματα βρίσκονται </a:t>
            </a:r>
            <a:r>
              <a:rPr lang="el-GR" u="sng" dirty="0" smtClean="0"/>
              <a:t>έξω από το πυρήνα.</a:t>
            </a:r>
            <a:endParaRPr lang="el-GR" b="1" u="sng" dirty="0">
              <a:solidFill>
                <a:srgbClr val="BE0260"/>
              </a:solidFill>
            </a:endParaRPr>
          </a:p>
        </p:txBody>
      </p:sp>
      <p:sp>
        <p:nvSpPr>
          <p:cNvPr id="46" name="45 - TextBox"/>
          <p:cNvSpPr txBox="1"/>
          <p:nvPr/>
        </p:nvSpPr>
        <p:spPr>
          <a:xfrm>
            <a:off x="1928794" y="234528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DNA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9" name="18 - TextBox"/>
          <p:cNvSpPr txBox="1"/>
          <p:nvPr/>
        </p:nvSpPr>
        <p:spPr>
          <a:xfrm>
            <a:off x="2714644" y="3786190"/>
            <a:ext cx="307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spc="600" dirty="0" smtClean="0">
                <a:solidFill>
                  <a:srgbClr val="FFFF00"/>
                </a:solidFill>
              </a:rPr>
              <a:t>ΚΥΤΤΑΡΟ</a:t>
            </a:r>
            <a:endParaRPr lang="el-GR" b="1" spc="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7" grpId="0"/>
      <p:bldP spid="39" grpId="0"/>
      <p:bldP spid="40" grpId="0"/>
      <p:bldP spid="44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9797"/>
            <a:ext cx="4244939" cy="327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- TextBox"/>
          <p:cNvSpPr txBox="1"/>
          <p:nvPr/>
        </p:nvSpPr>
        <p:spPr>
          <a:xfrm>
            <a:off x="1214414" y="0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spc="600" dirty="0" smtClean="0">
                <a:solidFill>
                  <a:srgbClr val="BE0260"/>
                </a:solidFill>
              </a:rPr>
              <a:t>ριβόσωμα</a:t>
            </a:r>
            <a:endParaRPr lang="el-GR" b="1" spc="600" dirty="0">
              <a:solidFill>
                <a:srgbClr val="BE0260"/>
              </a:solidFill>
            </a:endParaRPr>
          </a:p>
        </p:txBody>
      </p:sp>
      <p:cxnSp>
        <p:nvCxnSpPr>
          <p:cNvPr id="31" name="30 - Ευθύγραμμο βέλος σύνδεσης"/>
          <p:cNvCxnSpPr/>
          <p:nvPr/>
        </p:nvCxnSpPr>
        <p:spPr>
          <a:xfrm rot="5400000" flipH="1" flipV="1">
            <a:off x="2285984" y="4000504"/>
            <a:ext cx="2500330" cy="13573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45 - TextBox"/>
          <p:cNvSpPr txBox="1"/>
          <p:nvPr/>
        </p:nvSpPr>
        <p:spPr>
          <a:xfrm>
            <a:off x="1071538" y="4286256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DNA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23" name="22 - Ορθογώνιο"/>
          <p:cNvSpPr/>
          <p:nvPr/>
        </p:nvSpPr>
        <p:spPr>
          <a:xfrm>
            <a:off x="0" y="571480"/>
            <a:ext cx="9001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Ένα  </a:t>
            </a:r>
            <a:r>
              <a:rPr lang="el-GR" b="1" dirty="0" smtClean="0"/>
              <a:t>ριβόσωμα </a:t>
            </a:r>
            <a:r>
              <a:rPr lang="en-US" b="1" dirty="0" smtClean="0"/>
              <a:t> </a:t>
            </a:r>
            <a:r>
              <a:rPr lang="el-GR" b="1" dirty="0" smtClean="0"/>
              <a:t>αποτελείται  από </a:t>
            </a:r>
            <a:r>
              <a:rPr lang="el-GR" dirty="0" smtClean="0"/>
              <a:t>65%</a:t>
            </a:r>
            <a:r>
              <a:rPr lang="en-US" dirty="0" smtClean="0"/>
              <a:t>  </a:t>
            </a:r>
            <a:r>
              <a:rPr lang="el-GR" b="1" dirty="0" err="1" smtClean="0"/>
              <a:t>ριβοσωμικό</a:t>
            </a:r>
            <a:r>
              <a:rPr lang="en-US" dirty="0" smtClean="0"/>
              <a:t> </a:t>
            </a:r>
            <a:r>
              <a:rPr lang="el-GR" dirty="0" smtClean="0"/>
              <a:t> </a:t>
            </a:r>
            <a:r>
              <a:rPr lang="en-US" b="1" dirty="0" smtClean="0"/>
              <a:t> RNA </a:t>
            </a:r>
            <a:r>
              <a:rPr lang="el-GR" dirty="0" smtClean="0"/>
              <a:t> </a:t>
            </a:r>
            <a:r>
              <a:rPr lang="en-US" dirty="0" smtClean="0"/>
              <a:t> </a:t>
            </a:r>
            <a:r>
              <a:rPr lang="el-GR" dirty="0" smtClean="0"/>
              <a:t>(</a:t>
            </a:r>
            <a:r>
              <a:rPr lang="en-US" b="1" dirty="0" err="1" smtClean="0"/>
              <a:t>rRNA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b="1" dirty="0" smtClean="0"/>
              <a:t>και</a:t>
            </a:r>
            <a:r>
              <a:rPr lang="el-GR" dirty="0" smtClean="0"/>
              <a:t> 35%</a:t>
            </a:r>
            <a:r>
              <a:rPr lang="en-US" dirty="0" smtClean="0"/>
              <a:t> </a:t>
            </a:r>
            <a:r>
              <a:rPr lang="el-GR" dirty="0" smtClean="0"/>
              <a:t>από  </a:t>
            </a:r>
            <a:r>
              <a:rPr lang="el-GR" dirty="0" err="1" smtClean="0"/>
              <a:t>ριβοσωμικές</a:t>
            </a:r>
            <a:r>
              <a:rPr lang="el-GR" dirty="0" smtClean="0"/>
              <a:t> </a:t>
            </a:r>
            <a:r>
              <a:rPr lang="el-GR" b="1" dirty="0" smtClean="0"/>
              <a:t>πρωτεΐνες</a:t>
            </a:r>
            <a:endParaRPr lang="el-G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928802"/>
            <a:ext cx="1808432" cy="1552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27 - TextBox"/>
          <p:cNvSpPr txBox="1"/>
          <p:nvPr/>
        </p:nvSpPr>
        <p:spPr>
          <a:xfrm>
            <a:off x="2285984" y="2214554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/>
              <a:t>Ένα ριβόσωμα</a:t>
            </a:r>
            <a:endParaRPr lang="el-GR" sz="1400" b="1" dirty="0"/>
          </a:p>
        </p:txBody>
      </p:sp>
      <p:grpSp>
        <p:nvGrpSpPr>
          <p:cNvPr id="34" name="33 - Ομάδα"/>
          <p:cNvGrpSpPr/>
          <p:nvPr/>
        </p:nvGrpSpPr>
        <p:grpSpPr>
          <a:xfrm>
            <a:off x="6143636" y="2500306"/>
            <a:ext cx="1714512" cy="1930854"/>
            <a:chOff x="5357818" y="3000372"/>
            <a:chExt cx="2974461" cy="293098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57818" y="3000372"/>
              <a:ext cx="2974461" cy="2930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3" name="32 - Ελεύθερη σχεδίαση"/>
            <p:cNvSpPr/>
            <p:nvPr/>
          </p:nvSpPr>
          <p:spPr>
            <a:xfrm>
              <a:off x="7145292" y="3927764"/>
              <a:ext cx="961122" cy="808261"/>
            </a:xfrm>
            <a:custGeom>
              <a:avLst/>
              <a:gdLst>
                <a:gd name="connsiteX0" fmla="*/ 24435 w 961122"/>
                <a:gd name="connsiteY0" fmla="*/ 571500 h 808261"/>
                <a:gd name="connsiteX1" fmla="*/ 24435 w 961122"/>
                <a:gd name="connsiteY1" fmla="*/ 789709 h 808261"/>
                <a:gd name="connsiteX2" fmla="*/ 107563 w 961122"/>
                <a:gd name="connsiteY2" fmla="*/ 779318 h 808261"/>
                <a:gd name="connsiteX3" fmla="*/ 138735 w 961122"/>
                <a:gd name="connsiteY3" fmla="*/ 748145 h 808261"/>
                <a:gd name="connsiteX4" fmla="*/ 169908 w 961122"/>
                <a:gd name="connsiteY4" fmla="*/ 727363 h 808261"/>
                <a:gd name="connsiteX5" fmla="*/ 201081 w 961122"/>
                <a:gd name="connsiteY5" fmla="*/ 675409 h 808261"/>
                <a:gd name="connsiteX6" fmla="*/ 211472 w 961122"/>
                <a:gd name="connsiteY6" fmla="*/ 644236 h 808261"/>
                <a:gd name="connsiteX7" fmla="*/ 242644 w 961122"/>
                <a:gd name="connsiteY7" fmla="*/ 613063 h 808261"/>
                <a:gd name="connsiteX8" fmla="*/ 294599 w 961122"/>
                <a:gd name="connsiteY8" fmla="*/ 540327 h 808261"/>
                <a:gd name="connsiteX9" fmla="*/ 304990 w 961122"/>
                <a:gd name="connsiteY9" fmla="*/ 509154 h 808261"/>
                <a:gd name="connsiteX10" fmla="*/ 336163 w 961122"/>
                <a:gd name="connsiteY10" fmla="*/ 498763 h 808261"/>
                <a:gd name="connsiteX11" fmla="*/ 367335 w 961122"/>
                <a:gd name="connsiteY11" fmla="*/ 477981 h 808261"/>
                <a:gd name="connsiteX12" fmla="*/ 471244 w 961122"/>
                <a:gd name="connsiteY12" fmla="*/ 405245 h 808261"/>
                <a:gd name="connsiteX13" fmla="*/ 814144 w 961122"/>
                <a:gd name="connsiteY13" fmla="*/ 353291 h 808261"/>
                <a:gd name="connsiteX14" fmla="*/ 876490 w 961122"/>
                <a:gd name="connsiteY14" fmla="*/ 363681 h 808261"/>
                <a:gd name="connsiteX15" fmla="*/ 928444 w 961122"/>
                <a:gd name="connsiteY15" fmla="*/ 342900 h 808261"/>
                <a:gd name="connsiteX16" fmla="*/ 959617 w 961122"/>
                <a:gd name="connsiteY16" fmla="*/ 238991 h 808261"/>
                <a:gd name="connsiteX17" fmla="*/ 949226 w 961122"/>
                <a:gd name="connsiteY17" fmla="*/ 135081 h 808261"/>
                <a:gd name="connsiteX18" fmla="*/ 918053 w 961122"/>
                <a:gd name="connsiteY18" fmla="*/ 124691 h 808261"/>
                <a:gd name="connsiteX19" fmla="*/ 845317 w 961122"/>
                <a:gd name="connsiteY19" fmla="*/ 83127 h 808261"/>
                <a:gd name="connsiteX20" fmla="*/ 824535 w 961122"/>
                <a:gd name="connsiteY20" fmla="*/ 41563 h 808261"/>
                <a:gd name="connsiteX21" fmla="*/ 762190 w 961122"/>
                <a:gd name="connsiteY21" fmla="*/ 0 h 808261"/>
                <a:gd name="connsiteX22" fmla="*/ 689453 w 961122"/>
                <a:gd name="connsiteY22" fmla="*/ 10391 h 808261"/>
                <a:gd name="connsiteX23" fmla="*/ 512808 w 961122"/>
                <a:gd name="connsiteY23" fmla="*/ 31172 h 808261"/>
                <a:gd name="connsiteX24" fmla="*/ 450463 w 961122"/>
                <a:gd name="connsiteY24" fmla="*/ 83127 h 808261"/>
                <a:gd name="connsiteX25" fmla="*/ 408899 w 961122"/>
                <a:gd name="connsiteY25" fmla="*/ 103909 h 808261"/>
                <a:gd name="connsiteX26" fmla="*/ 336163 w 961122"/>
                <a:gd name="connsiteY26" fmla="*/ 166254 h 808261"/>
                <a:gd name="connsiteX27" fmla="*/ 273817 w 961122"/>
                <a:gd name="connsiteY27" fmla="*/ 197427 h 808261"/>
                <a:gd name="connsiteX28" fmla="*/ 242644 w 961122"/>
                <a:gd name="connsiteY28" fmla="*/ 228600 h 808261"/>
                <a:gd name="connsiteX29" fmla="*/ 149126 w 961122"/>
                <a:gd name="connsiteY29" fmla="*/ 301336 h 808261"/>
                <a:gd name="connsiteX30" fmla="*/ 128344 w 961122"/>
                <a:gd name="connsiteY30" fmla="*/ 363681 h 808261"/>
                <a:gd name="connsiteX31" fmla="*/ 97172 w 961122"/>
                <a:gd name="connsiteY31" fmla="*/ 394854 h 808261"/>
                <a:gd name="connsiteX32" fmla="*/ 76390 w 961122"/>
                <a:gd name="connsiteY32" fmla="*/ 426027 h 808261"/>
                <a:gd name="connsiteX33" fmla="*/ 45217 w 961122"/>
                <a:gd name="connsiteY33" fmla="*/ 446809 h 808261"/>
                <a:gd name="connsiteX34" fmla="*/ 24435 w 961122"/>
                <a:gd name="connsiteY34" fmla="*/ 540327 h 808261"/>
                <a:gd name="connsiteX35" fmla="*/ 24435 w 961122"/>
                <a:gd name="connsiteY35" fmla="*/ 571500 h 808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61122" h="808261">
                  <a:moveTo>
                    <a:pt x="24435" y="571500"/>
                  </a:moveTo>
                  <a:cubicBezTo>
                    <a:pt x="24435" y="613064"/>
                    <a:pt x="0" y="767990"/>
                    <a:pt x="24435" y="789709"/>
                  </a:cubicBezTo>
                  <a:cubicBezTo>
                    <a:pt x="45306" y="808261"/>
                    <a:pt x="79854" y="782782"/>
                    <a:pt x="107563" y="779318"/>
                  </a:cubicBezTo>
                  <a:cubicBezTo>
                    <a:pt x="117954" y="768927"/>
                    <a:pt x="127446" y="757553"/>
                    <a:pt x="138735" y="748145"/>
                  </a:cubicBezTo>
                  <a:cubicBezTo>
                    <a:pt x="148329" y="740150"/>
                    <a:pt x="161781" y="736845"/>
                    <a:pt x="169908" y="727363"/>
                  </a:cubicBezTo>
                  <a:cubicBezTo>
                    <a:pt x="183052" y="712029"/>
                    <a:pt x="192049" y="693473"/>
                    <a:pt x="201081" y="675409"/>
                  </a:cubicBezTo>
                  <a:cubicBezTo>
                    <a:pt x="205979" y="665612"/>
                    <a:pt x="205396" y="653350"/>
                    <a:pt x="211472" y="644236"/>
                  </a:cubicBezTo>
                  <a:cubicBezTo>
                    <a:pt x="219623" y="632009"/>
                    <a:pt x="234103" y="625021"/>
                    <a:pt x="242644" y="613063"/>
                  </a:cubicBezTo>
                  <a:cubicBezTo>
                    <a:pt x="311024" y="517330"/>
                    <a:pt x="213551" y="621375"/>
                    <a:pt x="294599" y="540327"/>
                  </a:cubicBezTo>
                  <a:cubicBezTo>
                    <a:pt x="298063" y="529936"/>
                    <a:pt x="297245" y="516899"/>
                    <a:pt x="304990" y="509154"/>
                  </a:cubicBezTo>
                  <a:cubicBezTo>
                    <a:pt x="312735" y="501409"/>
                    <a:pt x="326366" y="503661"/>
                    <a:pt x="336163" y="498763"/>
                  </a:cubicBezTo>
                  <a:cubicBezTo>
                    <a:pt x="347333" y="493178"/>
                    <a:pt x="358001" y="486278"/>
                    <a:pt x="367335" y="477981"/>
                  </a:cubicBezTo>
                  <a:cubicBezTo>
                    <a:pt x="452377" y="402389"/>
                    <a:pt x="395047" y="424295"/>
                    <a:pt x="471244" y="405245"/>
                  </a:cubicBezTo>
                  <a:cubicBezTo>
                    <a:pt x="599763" y="276728"/>
                    <a:pt x="504220" y="341812"/>
                    <a:pt x="814144" y="353291"/>
                  </a:cubicBezTo>
                  <a:cubicBezTo>
                    <a:pt x="834926" y="356754"/>
                    <a:pt x="855508" y="365588"/>
                    <a:pt x="876490" y="363681"/>
                  </a:cubicBezTo>
                  <a:cubicBezTo>
                    <a:pt x="895065" y="361992"/>
                    <a:pt x="916162" y="356937"/>
                    <a:pt x="928444" y="342900"/>
                  </a:cubicBezTo>
                  <a:cubicBezTo>
                    <a:pt x="937298" y="332781"/>
                    <a:pt x="954633" y="258927"/>
                    <a:pt x="959617" y="238991"/>
                  </a:cubicBezTo>
                  <a:cubicBezTo>
                    <a:pt x="956153" y="204354"/>
                    <a:pt x="961122" y="167795"/>
                    <a:pt x="949226" y="135081"/>
                  </a:cubicBezTo>
                  <a:cubicBezTo>
                    <a:pt x="945483" y="124787"/>
                    <a:pt x="927166" y="130767"/>
                    <a:pt x="918053" y="124691"/>
                  </a:cubicBezTo>
                  <a:cubicBezTo>
                    <a:pt x="843763" y="75165"/>
                    <a:pt x="933227" y="105105"/>
                    <a:pt x="845317" y="83127"/>
                  </a:cubicBezTo>
                  <a:cubicBezTo>
                    <a:pt x="838390" y="69272"/>
                    <a:pt x="835488" y="52516"/>
                    <a:pt x="824535" y="41563"/>
                  </a:cubicBezTo>
                  <a:cubicBezTo>
                    <a:pt x="806874" y="23902"/>
                    <a:pt x="762190" y="0"/>
                    <a:pt x="762190" y="0"/>
                  </a:cubicBezTo>
                  <a:lnTo>
                    <a:pt x="689453" y="10391"/>
                  </a:lnTo>
                  <a:cubicBezTo>
                    <a:pt x="618086" y="19906"/>
                    <a:pt x="585915" y="23049"/>
                    <a:pt x="512808" y="31172"/>
                  </a:cubicBezTo>
                  <a:cubicBezTo>
                    <a:pt x="484155" y="59825"/>
                    <a:pt x="484216" y="63839"/>
                    <a:pt x="450463" y="83127"/>
                  </a:cubicBezTo>
                  <a:cubicBezTo>
                    <a:pt x="437014" y="90812"/>
                    <a:pt x="422035" y="95699"/>
                    <a:pt x="408899" y="103909"/>
                  </a:cubicBezTo>
                  <a:cubicBezTo>
                    <a:pt x="346630" y="142827"/>
                    <a:pt x="387174" y="123744"/>
                    <a:pt x="336163" y="166254"/>
                  </a:cubicBezTo>
                  <a:cubicBezTo>
                    <a:pt x="309306" y="188635"/>
                    <a:pt x="305059" y="187013"/>
                    <a:pt x="273817" y="197427"/>
                  </a:cubicBezTo>
                  <a:cubicBezTo>
                    <a:pt x="263426" y="207818"/>
                    <a:pt x="254244" y="219578"/>
                    <a:pt x="242644" y="228600"/>
                  </a:cubicBezTo>
                  <a:cubicBezTo>
                    <a:pt x="130785" y="315601"/>
                    <a:pt x="219898" y="230564"/>
                    <a:pt x="149126" y="301336"/>
                  </a:cubicBezTo>
                  <a:cubicBezTo>
                    <a:pt x="142199" y="322118"/>
                    <a:pt x="143834" y="348191"/>
                    <a:pt x="128344" y="363681"/>
                  </a:cubicBezTo>
                  <a:cubicBezTo>
                    <a:pt x="117953" y="374072"/>
                    <a:pt x="106579" y="383565"/>
                    <a:pt x="97172" y="394854"/>
                  </a:cubicBezTo>
                  <a:cubicBezTo>
                    <a:pt x="89177" y="404448"/>
                    <a:pt x="85221" y="417196"/>
                    <a:pt x="76390" y="426027"/>
                  </a:cubicBezTo>
                  <a:cubicBezTo>
                    <a:pt x="67559" y="434858"/>
                    <a:pt x="55608" y="439882"/>
                    <a:pt x="45217" y="446809"/>
                  </a:cubicBezTo>
                  <a:cubicBezTo>
                    <a:pt x="34501" y="478955"/>
                    <a:pt x="24435" y="503751"/>
                    <a:pt x="24435" y="540327"/>
                  </a:cubicBezTo>
                  <a:lnTo>
                    <a:pt x="24435" y="571500"/>
                  </a:lnTo>
                  <a:close/>
                </a:path>
              </a:pathLst>
            </a:custGeom>
            <a:solidFill>
              <a:srgbClr val="DA3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cxnSp>
        <p:nvCxnSpPr>
          <p:cNvPr id="35" name="34 - Ευθύγραμμο βέλος σύνδεσης"/>
          <p:cNvCxnSpPr/>
          <p:nvPr/>
        </p:nvCxnSpPr>
        <p:spPr>
          <a:xfrm flipV="1">
            <a:off x="3286116" y="3929066"/>
            <a:ext cx="3214710" cy="18573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37 - TextBox"/>
          <p:cNvSpPr txBox="1"/>
          <p:nvPr/>
        </p:nvSpPr>
        <p:spPr>
          <a:xfrm>
            <a:off x="6429388" y="4214818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/>
              <a:t>Ένα ριβόσωμα</a:t>
            </a:r>
            <a:endParaRPr lang="el-GR" sz="1400" b="1" dirty="0"/>
          </a:p>
        </p:txBody>
      </p:sp>
      <p:sp>
        <p:nvSpPr>
          <p:cNvPr id="15" name="14 - TextBox"/>
          <p:cNvSpPr txBox="1"/>
          <p:nvPr/>
        </p:nvSpPr>
        <p:spPr>
          <a:xfrm>
            <a:off x="714348" y="4786322"/>
            <a:ext cx="307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spc="600" dirty="0" smtClean="0">
                <a:solidFill>
                  <a:srgbClr val="FFFF00"/>
                </a:solidFill>
              </a:rPr>
              <a:t>ΚΥΤΤΑΡΟ</a:t>
            </a:r>
            <a:endParaRPr lang="el-GR" b="1" spc="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8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Ορθογώνιο"/>
          <p:cNvSpPr/>
          <p:nvPr/>
        </p:nvSpPr>
        <p:spPr>
          <a:xfrm>
            <a:off x="0" y="571480"/>
            <a:ext cx="857252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Το κομμάτι  του </a:t>
            </a:r>
            <a:r>
              <a:rPr lang="en-US" b="1" dirty="0" smtClean="0"/>
              <a:t>DNA</a:t>
            </a:r>
            <a:r>
              <a:rPr lang="el-GR" dirty="0" smtClean="0"/>
              <a:t> (γονίδιο) που περιέχει την </a:t>
            </a:r>
            <a:r>
              <a:rPr lang="el-GR" u="sng" dirty="0" smtClean="0"/>
              <a:t>πληροφορία </a:t>
            </a:r>
            <a:r>
              <a:rPr lang="el-GR" dirty="0" smtClean="0"/>
              <a:t>για τη σύνθεση της πρωτεΐνης  </a:t>
            </a:r>
            <a:r>
              <a:rPr lang="el-GR" b="1" u="sng" dirty="0" smtClean="0"/>
              <a:t>μεταγράφεται</a:t>
            </a:r>
            <a:r>
              <a:rPr lang="el-GR" dirty="0" smtClean="0"/>
              <a:t> σε </a:t>
            </a:r>
            <a:r>
              <a:rPr lang="en-US" dirty="0" smtClean="0"/>
              <a:t>  mRNA (</a:t>
            </a:r>
            <a:r>
              <a:rPr lang="el-GR" dirty="0" smtClean="0"/>
              <a:t>αγγελιοφόρο </a:t>
            </a:r>
            <a:r>
              <a:rPr lang="en-US" dirty="0" smtClean="0"/>
              <a:t>RNA). </a:t>
            </a:r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Στη συνέχεια το </a:t>
            </a:r>
            <a:r>
              <a:rPr lang="en-US" b="1" dirty="0" smtClean="0"/>
              <a:t>mRNA</a:t>
            </a:r>
            <a:r>
              <a:rPr lang="el-GR" b="1" dirty="0" smtClean="0"/>
              <a:t> βγαίνει έξω από το πυρήνα </a:t>
            </a:r>
            <a:r>
              <a:rPr lang="el-GR" dirty="0" smtClean="0"/>
              <a:t>…. </a:t>
            </a:r>
            <a:endParaRPr lang="el-GR" sz="2800" b="1" dirty="0"/>
          </a:p>
        </p:txBody>
      </p:sp>
      <p:sp>
        <p:nvSpPr>
          <p:cNvPr id="16" name="15 - TextBox"/>
          <p:cNvSpPr txBox="1"/>
          <p:nvPr/>
        </p:nvSpPr>
        <p:spPr>
          <a:xfrm>
            <a:off x="1214414" y="0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spc="600" dirty="0" smtClean="0">
                <a:solidFill>
                  <a:srgbClr val="FF0000"/>
                </a:solidFill>
              </a:rPr>
              <a:t>Μετάφραση - </a:t>
            </a:r>
            <a:r>
              <a:rPr lang="el-GR" b="1" spc="600" dirty="0" err="1" smtClean="0">
                <a:solidFill>
                  <a:srgbClr val="FF0000"/>
                </a:solidFill>
              </a:rPr>
              <a:t>πρωτεινοσύνθεση</a:t>
            </a:r>
            <a:endParaRPr lang="el-GR" b="1" spc="600" dirty="0">
              <a:solidFill>
                <a:srgbClr val="FF0000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4071934" y="3357562"/>
            <a:ext cx="4929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Μόλις το </a:t>
            </a:r>
            <a:r>
              <a:rPr lang="en-US" dirty="0" smtClean="0"/>
              <a:t>mRNA  </a:t>
            </a:r>
            <a:r>
              <a:rPr lang="el-GR" dirty="0" smtClean="0"/>
              <a:t>βγει έξω από το πυρήνα του κυττάρου, προσδένεται σε ένα από τα ριβοσώματα του κυττάρου.</a:t>
            </a:r>
            <a:r>
              <a:rPr lang="en-US" dirty="0" smtClean="0"/>
              <a:t>   </a:t>
            </a:r>
            <a:endParaRPr lang="el-GR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936987"/>
            <a:ext cx="3782414" cy="29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9 - Ευθύγραμμο βέλος σύνδεσης"/>
          <p:cNvCxnSpPr>
            <a:endCxn id="24" idx="1"/>
          </p:cNvCxnSpPr>
          <p:nvPr/>
        </p:nvCxnSpPr>
        <p:spPr>
          <a:xfrm>
            <a:off x="2143108" y="6072206"/>
            <a:ext cx="2714644" cy="5742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ύγραμμο βέλος σύνδεσης"/>
          <p:cNvCxnSpPr/>
          <p:nvPr/>
        </p:nvCxnSpPr>
        <p:spPr>
          <a:xfrm rot="10800000">
            <a:off x="571472" y="3714752"/>
            <a:ext cx="857256" cy="78581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TextBox"/>
          <p:cNvSpPr txBox="1"/>
          <p:nvPr/>
        </p:nvSpPr>
        <p:spPr>
          <a:xfrm>
            <a:off x="142844" y="3143248"/>
            <a:ext cx="20946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/>
              <a:t>Πυρήνας κυττάρου</a:t>
            </a:r>
            <a:r>
              <a:rPr lang="el-GR" sz="1400" dirty="0" smtClean="0"/>
              <a:t>, στον οποίο βρίσκεται το </a:t>
            </a:r>
            <a:r>
              <a:rPr lang="en-US" sz="1400" dirty="0" smtClean="0"/>
              <a:t>DNA</a:t>
            </a:r>
            <a:endParaRPr lang="el-GR" sz="1400" dirty="0"/>
          </a:p>
        </p:txBody>
      </p:sp>
      <p:cxnSp>
        <p:nvCxnSpPr>
          <p:cNvPr id="18" name="17 - Ευθύγραμμο βέλος σύνδεσης"/>
          <p:cNvCxnSpPr/>
          <p:nvPr/>
        </p:nvCxnSpPr>
        <p:spPr>
          <a:xfrm>
            <a:off x="2714612" y="5929330"/>
            <a:ext cx="2428892" cy="5000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- TextBox"/>
          <p:cNvSpPr txBox="1"/>
          <p:nvPr/>
        </p:nvSpPr>
        <p:spPr>
          <a:xfrm>
            <a:off x="4857752" y="6461832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BE0260"/>
                </a:solidFill>
              </a:rPr>
              <a:t>ριβοσώματα</a:t>
            </a:r>
            <a:endParaRPr lang="el-GR" b="1" dirty="0">
              <a:solidFill>
                <a:srgbClr val="BE0260"/>
              </a:solidFill>
            </a:endParaRPr>
          </a:p>
        </p:txBody>
      </p:sp>
      <p:sp>
        <p:nvSpPr>
          <p:cNvPr id="25" name="24 - TextBox"/>
          <p:cNvSpPr txBox="1"/>
          <p:nvPr/>
        </p:nvSpPr>
        <p:spPr>
          <a:xfrm>
            <a:off x="1000100" y="4500570"/>
            <a:ext cx="1349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DNA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1357290" y="5214950"/>
            <a:ext cx="307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spc="600" dirty="0" smtClean="0">
                <a:solidFill>
                  <a:srgbClr val="FFFF00"/>
                </a:solidFill>
              </a:rPr>
              <a:t>ΚΥΤΤΑΡΟ</a:t>
            </a:r>
            <a:endParaRPr lang="el-GR" b="1" spc="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4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4500570"/>
            <a:ext cx="3052632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" name="45 - TextBox"/>
          <p:cNvSpPr txBox="1"/>
          <p:nvPr/>
        </p:nvSpPr>
        <p:spPr>
          <a:xfrm>
            <a:off x="571472" y="4857760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DNA</a:t>
            </a:r>
            <a:endParaRPr lang="el-GR" b="1" dirty="0">
              <a:solidFill>
                <a:srgbClr val="FF0000"/>
              </a:solidFill>
            </a:endParaRPr>
          </a:p>
        </p:txBody>
      </p:sp>
      <p:grpSp>
        <p:nvGrpSpPr>
          <p:cNvPr id="2" name="33 - Ομάδα"/>
          <p:cNvGrpSpPr/>
          <p:nvPr/>
        </p:nvGrpSpPr>
        <p:grpSpPr>
          <a:xfrm>
            <a:off x="3786182" y="1857364"/>
            <a:ext cx="2786082" cy="2645234"/>
            <a:chOff x="5357818" y="3000372"/>
            <a:chExt cx="2974461" cy="293098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57818" y="3000372"/>
              <a:ext cx="2974461" cy="2930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3" name="32 - Ελεύθερη σχεδίαση"/>
            <p:cNvSpPr/>
            <p:nvPr/>
          </p:nvSpPr>
          <p:spPr>
            <a:xfrm>
              <a:off x="7145292" y="3927764"/>
              <a:ext cx="961122" cy="808261"/>
            </a:xfrm>
            <a:custGeom>
              <a:avLst/>
              <a:gdLst>
                <a:gd name="connsiteX0" fmla="*/ 24435 w 961122"/>
                <a:gd name="connsiteY0" fmla="*/ 571500 h 808261"/>
                <a:gd name="connsiteX1" fmla="*/ 24435 w 961122"/>
                <a:gd name="connsiteY1" fmla="*/ 789709 h 808261"/>
                <a:gd name="connsiteX2" fmla="*/ 107563 w 961122"/>
                <a:gd name="connsiteY2" fmla="*/ 779318 h 808261"/>
                <a:gd name="connsiteX3" fmla="*/ 138735 w 961122"/>
                <a:gd name="connsiteY3" fmla="*/ 748145 h 808261"/>
                <a:gd name="connsiteX4" fmla="*/ 169908 w 961122"/>
                <a:gd name="connsiteY4" fmla="*/ 727363 h 808261"/>
                <a:gd name="connsiteX5" fmla="*/ 201081 w 961122"/>
                <a:gd name="connsiteY5" fmla="*/ 675409 h 808261"/>
                <a:gd name="connsiteX6" fmla="*/ 211472 w 961122"/>
                <a:gd name="connsiteY6" fmla="*/ 644236 h 808261"/>
                <a:gd name="connsiteX7" fmla="*/ 242644 w 961122"/>
                <a:gd name="connsiteY7" fmla="*/ 613063 h 808261"/>
                <a:gd name="connsiteX8" fmla="*/ 294599 w 961122"/>
                <a:gd name="connsiteY8" fmla="*/ 540327 h 808261"/>
                <a:gd name="connsiteX9" fmla="*/ 304990 w 961122"/>
                <a:gd name="connsiteY9" fmla="*/ 509154 h 808261"/>
                <a:gd name="connsiteX10" fmla="*/ 336163 w 961122"/>
                <a:gd name="connsiteY10" fmla="*/ 498763 h 808261"/>
                <a:gd name="connsiteX11" fmla="*/ 367335 w 961122"/>
                <a:gd name="connsiteY11" fmla="*/ 477981 h 808261"/>
                <a:gd name="connsiteX12" fmla="*/ 471244 w 961122"/>
                <a:gd name="connsiteY12" fmla="*/ 405245 h 808261"/>
                <a:gd name="connsiteX13" fmla="*/ 814144 w 961122"/>
                <a:gd name="connsiteY13" fmla="*/ 353291 h 808261"/>
                <a:gd name="connsiteX14" fmla="*/ 876490 w 961122"/>
                <a:gd name="connsiteY14" fmla="*/ 363681 h 808261"/>
                <a:gd name="connsiteX15" fmla="*/ 928444 w 961122"/>
                <a:gd name="connsiteY15" fmla="*/ 342900 h 808261"/>
                <a:gd name="connsiteX16" fmla="*/ 959617 w 961122"/>
                <a:gd name="connsiteY16" fmla="*/ 238991 h 808261"/>
                <a:gd name="connsiteX17" fmla="*/ 949226 w 961122"/>
                <a:gd name="connsiteY17" fmla="*/ 135081 h 808261"/>
                <a:gd name="connsiteX18" fmla="*/ 918053 w 961122"/>
                <a:gd name="connsiteY18" fmla="*/ 124691 h 808261"/>
                <a:gd name="connsiteX19" fmla="*/ 845317 w 961122"/>
                <a:gd name="connsiteY19" fmla="*/ 83127 h 808261"/>
                <a:gd name="connsiteX20" fmla="*/ 824535 w 961122"/>
                <a:gd name="connsiteY20" fmla="*/ 41563 h 808261"/>
                <a:gd name="connsiteX21" fmla="*/ 762190 w 961122"/>
                <a:gd name="connsiteY21" fmla="*/ 0 h 808261"/>
                <a:gd name="connsiteX22" fmla="*/ 689453 w 961122"/>
                <a:gd name="connsiteY22" fmla="*/ 10391 h 808261"/>
                <a:gd name="connsiteX23" fmla="*/ 512808 w 961122"/>
                <a:gd name="connsiteY23" fmla="*/ 31172 h 808261"/>
                <a:gd name="connsiteX24" fmla="*/ 450463 w 961122"/>
                <a:gd name="connsiteY24" fmla="*/ 83127 h 808261"/>
                <a:gd name="connsiteX25" fmla="*/ 408899 w 961122"/>
                <a:gd name="connsiteY25" fmla="*/ 103909 h 808261"/>
                <a:gd name="connsiteX26" fmla="*/ 336163 w 961122"/>
                <a:gd name="connsiteY26" fmla="*/ 166254 h 808261"/>
                <a:gd name="connsiteX27" fmla="*/ 273817 w 961122"/>
                <a:gd name="connsiteY27" fmla="*/ 197427 h 808261"/>
                <a:gd name="connsiteX28" fmla="*/ 242644 w 961122"/>
                <a:gd name="connsiteY28" fmla="*/ 228600 h 808261"/>
                <a:gd name="connsiteX29" fmla="*/ 149126 w 961122"/>
                <a:gd name="connsiteY29" fmla="*/ 301336 h 808261"/>
                <a:gd name="connsiteX30" fmla="*/ 128344 w 961122"/>
                <a:gd name="connsiteY30" fmla="*/ 363681 h 808261"/>
                <a:gd name="connsiteX31" fmla="*/ 97172 w 961122"/>
                <a:gd name="connsiteY31" fmla="*/ 394854 h 808261"/>
                <a:gd name="connsiteX32" fmla="*/ 76390 w 961122"/>
                <a:gd name="connsiteY32" fmla="*/ 426027 h 808261"/>
                <a:gd name="connsiteX33" fmla="*/ 45217 w 961122"/>
                <a:gd name="connsiteY33" fmla="*/ 446809 h 808261"/>
                <a:gd name="connsiteX34" fmla="*/ 24435 w 961122"/>
                <a:gd name="connsiteY34" fmla="*/ 540327 h 808261"/>
                <a:gd name="connsiteX35" fmla="*/ 24435 w 961122"/>
                <a:gd name="connsiteY35" fmla="*/ 571500 h 808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61122" h="808261">
                  <a:moveTo>
                    <a:pt x="24435" y="571500"/>
                  </a:moveTo>
                  <a:cubicBezTo>
                    <a:pt x="24435" y="613064"/>
                    <a:pt x="0" y="767990"/>
                    <a:pt x="24435" y="789709"/>
                  </a:cubicBezTo>
                  <a:cubicBezTo>
                    <a:pt x="45306" y="808261"/>
                    <a:pt x="79854" y="782782"/>
                    <a:pt x="107563" y="779318"/>
                  </a:cubicBezTo>
                  <a:cubicBezTo>
                    <a:pt x="117954" y="768927"/>
                    <a:pt x="127446" y="757553"/>
                    <a:pt x="138735" y="748145"/>
                  </a:cubicBezTo>
                  <a:cubicBezTo>
                    <a:pt x="148329" y="740150"/>
                    <a:pt x="161781" y="736845"/>
                    <a:pt x="169908" y="727363"/>
                  </a:cubicBezTo>
                  <a:cubicBezTo>
                    <a:pt x="183052" y="712029"/>
                    <a:pt x="192049" y="693473"/>
                    <a:pt x="201081" y="675409"/>
                  </a:cubicBezTo>
                  <a:cubicBezTo>
                    <a:pt x="205979" y="665612"/>
                    <a:pt x="205396" y="653350"/>
                    <a:pt x="211472" y="644236"/>
                  </a:cubicBezTo>
                  <a:cubicBezTo>
                    <a:pt x="219623" y="632009"/>
                    <a:pt x="234103" y="625021"/>
                    <a:pt x="242644" y="613063"/>
                  </a:cubicBezTo>
                  <a:cubicBezTo>
                    <a:pt x="311024" y="517330"/>
                    <a:pt x="213551" y="621375"/>
                    <a:pt x="294599" y="540327"/>
                  </a:cubicBezTo>
                  <a:cubicBezTo>
                    <a:pt x="298063" y="529936"/>
                    <a:pt x="297245" y="516899"/>
                    <a:pt x="304990" y="509154"/>
                  </a:cubicBezTo>
                  <a:cubicBezTo>
                    <a:pt x="312735" y="501409"/>
                    <a:pt x="326366" y="503661"/>
                    <a:pt x="336163" y="498763"/>
                  </a:cubicBezTo>
                  <a:cubicBezTo>
                    <a:pt x="347333" y="493178"/>
                    <a:pt x="358001" y="486278"/>
                    <a:pt x="367335" y="477981"/>
                  </a:cubicBezTo>
                  <a:cubicBezTo>
                    <a:pt x="452377" y="402389"/>
                    <a:pt x="395047" y="424295"/>
                    <a:pt x="471244" y="405245"/>
                  </a:cubicBezTo>
                  <a:cubicBezTo>
                    <a:pt x="599763" y="276728"/>
                    <a:pt x="504220" y="341812"/>
                    <a:pt x="814144" y="353291"/>
                  </a:cubicBezTo>
                  <a:cubicBezTo>
                    <a:pt x="834926" y="356754"/>
                    <a:pt x="855508" y="365588"/>
                    <a:pt x="876490" y="363681"/>
                  </a:cubicBezTo>
                  <a:cubicBezTo>
                    <a:pt x="895065" y="361992"/>
                    <a:pt x="916162" y="356937"/>
                    <a:pt x="928444" y="342900"/>
                  </a:cubicBezTo>
                  <a:cubicBezTo>
                    <a:pt x="937298" y="332781"/>
                    <a:pt x="954633" y="258927"/>
                    <a:pt x="959617" y="238991"/>
                  </a:cubicBezTo>
                  <a:cubicBezTo>
                    <a:pt x="956153" y="204354"/>
                    <a:pt x="961122" y="167795"/>
                    <a:pt x="949226" y="135081"/>
                  </a:cubicBezTo>
                  <a:cubicBezTo>
                    <a:pt x="945483" y="124787"/>
                    <a:pt x="927166" y="130767"/>
                    <a:pt x="918053" y="124691"/>
                  </a:cubicBezTo>
                  <a:cubicBezTo>
                    <a:pt x="843763" y="75165"/>
                    <a:pt x="933227" y="105105"/>
                    <a:pt x="845317" y="83127"/>
                  </a:cubicBezTo>
                  <a:cubicBezTo>
                    <a:pt x="838390" y="69272"/>
                    <a:pt x="835488" y="52516"/>
                    <a:pt x="824535" y="41563"/>
                  </a:cubicBezTo>
                  <a:cubicBezTo>
                    <a:pt x="806874" y="23902"/>
                    <a:pt x="762190" y="0"/>
                    <a:pt x="762190" y="0"/>
                  </a:cubicBezTo>
                  <a:lnTo>
                    <a:pt x="689453" y="10391"/>
                  </a:lnTo>
                  <a:cubicBezTo>
                    <a:pt x="618086" y="19906"/>
                    <a:pt x="585915" y="23049"/>
                    <a:pt x="512808" y="31172"/>
                  </a:cubicBezTo>
                  <a:cubicBezTo>
                    <a:pt x="484155" y="59825"/>
                    <a:pt x="484216" y="63839"/>
                    <a:pt x="450463" y="83127"/>
                  </a:cubicBezTo>
                  <a:cubicBezTo>
                    <a:pt x="437014" y="90812"/>
                    <a:pt x="422035" y="95699"/>
                    <a:pt x="408899" y="103909"/>
                  </a:cubicBezTo>
                  <a:cubicBezTo>
                    <a:pt x="346630" y="142827"/>
                    <a:pt x="387174" y="123744"/>
                    <a:pt x="336163" y="166254"/>
                  </a:cubicBezTo>
                  <a:cubicBezTo>
                    <a:pt x="309306" y="188635"/>
                    <a:pt x="305059" y="187013"/>
                    <a:pt x="273817" y="197427"/>
                  </a:cubicBezTo>
                  <a:cubicBezTo>
                    <a:pt x="263426" y="207818"/>
                    <a:pt x="254244" y="219578"/>
                    <a:pt x="242644" y="228600"/>
                  </a:cubicBezTo>
                  <a:cubicBezTo>
                    <a:pt x="130785" y="315601"/>
                    <a:pt x="219898" y="230564"/>
                    <a:pt x="149126" y="301336"/>
                  </a:cubicBezTo>
                  <a:cubicBezTo>
                    <a:pt x="142199" y="322118"/>
                    <a:pt x="143834" y="348191"/>
                    <a:pt x="128344" y="363681"/>
                  </a:cubicBezTo>
                  <a:cubicBezTo>
                    <a:pt x="117953" y="374072"/>
                    <a:pt x="106579" y="383565"/>
                    <a:pt x="97172" y="394854"/>
                  </a:cubicBezTo>
                  <a:cubicBezTo>
                    <a:pt x="89177" y="404448"/>
                    <a:pt x="85221" y="417196"/>
                    <a:pt x="76390" y="426027"/>
                  </a:cubicBezTo>
                  <a:cubicBezTo>
                    <a:pt x="67559" y="434858"/>
                    <a:pt x="55608" y="439882"/>
                    <a:pt x="45217" y="446809"/>
                  </a:cubicBezTo>
                  <a:cubicBezTo>
                    <a:pt x="34501" y="478955"/>
                    <a:pt x="24435" y="503751"/>
                    <a:pt x="24435" y="540327"/>
                  </a:cubicBezTo>
                  <a:lnTo>
                    <a:pt x="24435" y="571500"/>
                  </a:lnTo>
                  <a:close/>
                </a:path>
              </a:pathLst>
            </a:custGeom>
            <a:solidFill>
              <a:srgbClr val="DA3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cxnSp>
        <p:nvCxnSpPr>
          <p:cNvPr id="35" name="34 - Ευθύγραμμο βέλος σύνδεσης"/>
          <p:cNvCxnSpPr/>
          <p:nvPr/>
        </p:nvCxnSpPr>
        <p:spPr>
          <a:xfrm rot="5400000" flipH="1" flipV="1">
            <a:off x="2214546" y="4214818"/>
            <a:ext cx="2071702" cy="17859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37 - TextBox"/>
          <p:cNvSpPr txBox="1"/>
          <p:nvPr/>
        </p:nvSpPr>
        <p:spPr>
          <a:xfrm>
            <a:off x="4429124" y="4143380"/>
            <a:ext cx="2571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/>
              <a:t>Ένα </a:t>
            </a:r>
            <a:r>
              <a:rPr lang="el-GR" sz="1400" b="1" dirty="0" smtClean="0"/>
              <a:t>ριβόσωμα, </a:t>
            </a:r>
            <a:endParaRPr lang="el-GR" sz="1400" b="1" dirty="0"/>
          </a:p>
        </p:txBody>
      </p:sp>
      <p:sp>
        <p:nvSpPr>
          <p:cNvPr id="15" name="14 - TextBox"/>
          <p:cNvSpPr txBox="1"/>
          <p:nvPr/>
        </p:nvSpPr>
        <p:spPr>
          <a:xfrm>
            <a:off x="357158" y="5286388"/>
            <a:ext cx="307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spc="600" dirty="0" smtClean="0">
                <a:solidFill>
                  <a:srgbClr val="FFFF00"/>
                </a:solidFill>
              </a:rPr>
              <a:t>ΚΥΤΤΑΡΟ</a:t>
            </a:r>
            <a:endParaRPr lang="el-GR" b="1" spc="600" dirty="0">
              <a:solidFill>
                <a:srgbClr val="FFFF00"/>
              </a:solidFill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1214414" y="0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spc="600" dirty="0" smtClean="0">
                <a:solidFill>
                  <a:srgbClr val="FF0000"/>
                </a:solidFill>
              </a:rPr>
              <a:t>Μετάφραση - </a:t>
            </a:r>
            <a:r>
              <a:rPr lang="el-GR" b="1" spc="600" dirty="0" err="1" smtClean="0">
                <a:solidFill>
                  <a:srgbClr val="FF0000"/>
                </a:solidFill>
              </a:rPr>
              <a:t>πρωτεινοσύνθεση</a:t>
            </a:r>
            <a:endParaRPr lang="el-GR" b="1" spc="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- TextBox"/>
          <p:cNvSpPr txBox="1"/>
          <p:nvPr/>
        </p:nvSpPr>
        <p:spPr>
          <a:xfrm>
            <a:off x="1214414" y="0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spc="600" dirty="0" smtClean="0">
                <a:solidFill>
                  <a:srgbClr val="FF0000"/>
                </a:solidFill>
              </a:rPr>
              <a:t>Μετάφραση – πρωτεϊνοσύνθεση</a:t>
            </a:r>
            <a:endParaRPr lang="el-GR" b="1" spc="600" dirty="0">
              <a:solidFill>
                <a:srgbClr val="FF0000"/>
              </a:solidFill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6457" y="0"/>
            <a:ext cx="1387543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14 - Ορθογώνιο"/>
          <p:cNvSpPr/>
          <p:nvPr/>
        </p:nvSpPr>
        <p:spPr>
          <a:xfrm>
            <a:off x="0" y="928670"/>
            <a:ext cx="87868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Το ένα άκρο του </a:t>
            </a:r>
            <a:r>
              <a:rPr lang="el-GR" dirty="0" err="1" smtClean="0"/>
              <a:t>mRNA</a:t>
            </a:r>
            <a:r>
              <a:rPr lang="el-GR" dirty="0" smtClean="0"/>
              <a:t> συνδέεται με ένα μόριο </a:t>
            </a:r>
            <a:r>
              <a:rPr lang="el-GR" dirty="0" err="1" smtClean="0"/>
              <a:t>rRNA</a:t>
            </a:r>
            <a:r>
              <a:rPr lang="el-GR" dirty="0" smtClean="0"/>
              <a:t> του </a:t>
            </a:r>
            <a:r>
              <a:rPr lang="el-GR" dirty="0" err="1" smtClean="0"/>
              <a:t>ριβοσώματος</a:t>
            </a:r>
            <a:r>
              <a:rPr lang="en-US" dirty="0" smtClean="0"/>
              <a:t>. </a:t>
            </a:r>
            <a:r>
              <a:rPr lang="el-GR" dirty="0" smtClean="0"/>
              <a:t> Η σύνδεση αυτή οφείλεται  στη συμπληρωματικότητα των αζωτούχων βάσεων του </a:t>
            </a:r>
            <a:r>
              <a:rPr lang="el-GR" dirty="0" err="1" smtClean="0"/>
              <a:t>mRNA</a:t>
            </a:r>
            <a:r>
              <a:rPr lang="el-GR" dirty="0" smtClean="0"/>
              <a:t> και του </a:t>
            </a:r>
            <a:r>
              <a:rPr lang="el-GR" dirty="0" err="1" smtClean="0"/>
              <a:t>rRNA</a:t>
            </a:r>
            <a:r>
              <a:rPr lang="el-GR" dirty="0" smtClean="0"/>
              <a:t> .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3343192"/>
            <a:ext cx="5072098" cy="351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25 - Ορθογώνιο"/>
          <p:cNvSpPr/>
          <p:nvPr/>
        </p:nvSpPr>
        <p:spPr>
          <a:xfrm>
            <a:off x="214282" y="428604"/>
            <a:ext cx="1127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1</a:t>
            </a:r>
            <a:r>
              <a:rPr lang="el-GR" b="1" baseline="30000" dirty="0" smtClean="0">
                <a:solidFill>
                  <a:srgbClr val="FF0000"/>
                </a:solidFill>
              </a:rPr>
              <a:t>ο</a:t>
            </a:r>
            <a:r>
              <a:rPr lang="el-GR" b="1" dirty="0" smtClean="0">
                <a:solidFill>
                  <a:srgbClr val="FF0000"/>
                </a:solidFill>
              </a:rPr>
              <a:t> Βήμα 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28" name="27 - TextBox"/>
          <p:cNvSpPr txBox="1"/>
          <p:nvPr/>
        </p:nvSpPr>
        <p:spPr>
          <a:xfrm>
            <a:off x="1214414" y="1785926"/>
            <a:ext cx="71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u="sng" dirty="0" smtClean="0"/>
              <a:t>Συγκεκριμένα</a:t>
            </a:r>
            <a:r>
              <a:rPr lang="el-GR" dirty="0" smtClean="0"/>
              <a:t>: </a:t>
            </a:r>
          </a:p>
          <a:p>
            <a:r>
              <a:rPr lang="el-GR" dirty="0" smtClean="0"/>
              <a:t>Απέναντι από </a:t>
            </a:r>
            <a:r>
              <a:rPr lang="el-GR" dirty="0" smtClean="0"/>
              <a:t>αδενίνη </a:t>
            </a:r>
            <a:r>
              <a:rPr lang="el-GR" b="1" dirty="0" smtClean="0">
                <a:solidFill>
                  <a:srgbClr val="002060"/>
                </a:solidFill>
              </a:rPr>
              <a:t>Α</a:t>
            </a:r>
            <a:r>
              <a:rPr lang="el-GR" dirty="0" smtClean="0"/>
              <a:t>  </a:t>
            </a:r>
            <a:r>
              <a:rPr lang="el-GR" dirty="0" smtClean="0"/>
              <a:t>τοποθετείται ουρακίλη </a:t>
            </a:r>
            <a:r>
              <a:rPr lang="en-US" b="1" dirty="0" smtClean="0">
                <a:solidFill>
                  <a:srgbClr val="002060"/>
                </a:solidFill>
              </a:rPr>
              <a:t>U</a:t>
            </a:r>
            <a:endParaRPr lang="el-GR" b="1" dirty="0" smtClean="0">
              <a:solidFill>
                <a:srgbClr val="002060"/>
              </a:solidFill>
            </a:endParaRPr>
          </a:p>
          <a:p>
            <a:endParaRPr lang="el-GR" dirty="0"/>
          </a:p>
        </p:txBody>
      </p:sp>
      <p:sp>
        <p:nvSpPr>
          <p:cNvPr id="29" name="28 - Ορθογώνιο"/>
          <p:cNvSpPr/>
          <p:nvPr/>
        </p:nvSpPr>
        <p:spPr>
          <a:xfrm>
            <a:off x="1214414" y="2357430"/>
            <a:ext cx="5572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Απέναντι από γουανίνη </a:t>
            </a:r>
            <a:r>
              <a:rPr lang="en-US" b="1" dirty="0" smtClean="0">
                <a:solidFill>
                  <a:srgbClr val="FF0000"/>
                </a:solidFill>
              </a:rPr>
              <a:t>G</a:t>
            </a:r>
            <a:r>
              <a:rPr lang="en-US" dirty="0" smtClean="0"/>
              <a:t> </a:t>
            </a:r>
            <a:r>
              <a:rPr lang="el-GR" dirty="0" smtClean="0"/>
              <a:t>  τοποθετείται κυτοσίνη </a:t>
            </a:r>
            <a:r>
              <a:rPr lang="en-US" b="1" dirty="0" smtClean="0">
                <a:solidFill>
                  <a:srgbClr val="FF0000"/>
                </a:solidFill>
              </a:rPr>
              <a:t>C</a:t>
            </a:r>
            <a:endParaRPr lang="el-GR" b="1" dirty="0" smtClean="0">
              <a:solidFill>
                <a:srgbClr val="FF0000"/>
              </a:solidFill>
            </a:endParaRPr>
          </a:p>
        </p:txBody>
      </p:sp>
      <p:cxnSp>
        <p:nvCxnSpPr>
          <p:cNvPr id="33" name="32 - Ευθύγραμμο βέλος σύνδεσης"/>
          <p:cNvCxnSpPr>
            <a:endCxn id="36" idx="0"/>
          </p:cNvCxnSpPr>
          <p:nvPr/>
        </p:nvCxnSpPr>
        <p:spPr>
          <a:xfrm rot="10800000" flipV="1">
            <a:off x="1321572" y="5500702"/>
            <a:ext cx="964431" cy="78581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35 - TextBox"/>
          <p:cNvSpPr txBox="1"/>
          <p:nvPr/>
        </p:nvSpPr>
        <p:spPr>
          <a:xfrm>
            <a:off x="642910" y="6286520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Ριβόσωμα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l-GR" dirty="0" smtClean="0"/>
              <a:t>με </a:t>
            </a:r>
            <a:r>
              <a:rPr lang="el-GR" dirty="0" err="1" smtClean="0"/>
              <a:t>mRNA</a:t>
            </a:r>
            <a:r>
              <a:rPr lang="el-GR" dirty="0" smtClean="0"/>
              <a:t> </a:t>
            </a:r>
            <a:endParaRPr lang="el-GR" dirty="0"/>
          </a:p>
        </p:txBody>
      </p:sp>
      <p:cxnSp>
        <p:nvCxnSpPr>
          <p:cNvPr id="37" name="36 - Ευθύγραμμο βέλος σύνδεσης"/>
          <p:cNvCxnSpPr/>
          <p:nvPr/>
        </p:nvCxnSpPr>
        <p:spPr>
          <a:xfrm>
            <a:off x="6000760" y="4786322"/>
            <a:ext cx="785818" cy="28575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38 - Ορθογώνιο"/>
          <p:cNvSpPr/>
          <p:nvPr/>
        </p:nvSpPr>
        <p:spPr>
          <a:xfrm>
            <a:off x="6215074" y="5000636"/>
            <a:ext cx="27146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 err="1" smtClean="0">
                <a:solidFill>
                  <a:srgbClr val="FF0000"/>
                </a:solidFill>
              </a:rPr>
              <a:t>mRNA</a:t>
            </a:r>
            <a:r>
              <a:rPr lang="el-GR" sz="1600" b="1" dirty="0" smtClean="0"/>
              <a:t> </a:t>
            </a:r>
            <a:r>
              <a:rPr lang="el-GR" sz="1600" dirty="0" smtClean="0"/>
              <a:t> όπου το ένα άκρο του,  έχει προσδεθεί σε μια περιοχή του </a:t>
            </a:r>
            <a:r>
              <a:rPr lang="el-GR" sz="1600" dirty="0" err="1" smtClean="0"/>
              <a:t>rRNA</a:t>
            </a:r>
            <a:r>
              <a:rPr lang="el-GR" sz="1600" dirty="0" smtClean="0"/>
              <a:t> του </a:t>
            </a:r>
            <a:r>
              <a:rPr lang="el-GR" sz="1600" dirty="0" err="1" smtClean="0"/>
              <a:t>ριβοσώματος</a:t>
            </a:r>
            <a:r>
              <a:rPr lang="el-GR" sz="1600" dirty="0" smtClean="0"/>
              <a:t> . </a:t>
            </a:r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8" grpId="0"/>
      <p:bldP spid="29" grpId="0"/>
      <p:bldP spid="36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- TextBox"/>
          <p:cNvSpPr txBox="1"/>
          <p:nvPr/>
        </p:nvSpPr>
        <p:spPr>
          <a:xfrm>
            <a:off x="1214414" y="0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spc="600" dirty="0" smtClean="0">
                <a:solidFill>
                  <a:srgbClr val="FF0000"/>
                </a:solidFill>
              </a:rPr>
              <a:t>Μετάφραση - πρωτεϊνοσύνθεση</a:t>
            </a:r>
            <a:endParaRPr lang="el-GR" b="1" spc="600" dirty="0">
              <a:solidFill>
                <a:srgbClr val="FF0000"/>
              </a:solidFill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6457" y="0"/>
            <a:ext cx="1387543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3343192"/>
            <a:ext cx="5072098" cy="351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25 - Ορθογώνιο"/>
          <p:cNvSpPr/>
          <p:nvPr/>
        </p:nvSpPr>
        <p:spPr>
          <a:xfrm>
            <a:off x="214282" y="428604"/>
            <a:ext cx="1140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1</a:t>
            </a:r>
            <a:r>
              <a:rPr lang="el-GR" b="1" baseline="30000" dirty="0" smtClean="0">
                <a:solidFill>
                  <a:srgbClr val="FF0000"/>
                </a:solidFill>
              </a:rPr>
              <a:t>ο</a:t>
            </a:r>
            <a:r>
              <a:rPr lang="el-GR" b="1" dirty="0" smtClean="0">
                <a:solidFill>
                  <a:srgbClr val="FF0000"/>
                </a:solidFill>
              </a:rPr>
              <a:t> Βήμα </a:t>
            </a:r>
            <a:endParaRPr lang="el-GR" b="1" dirty="0">
              <a:solidFill>
                <a:srgbClr val="FF0000"/>
              </a:solidFill>
            </a:endParaRPr>
          </a:p>
        </p:txBody>
      </p:sp>
      <p:cxnSp>
        <p:nvCxnSpPr>
          <p:cNvPr id="33" name="32 - Ευθύγραμμο βέλος σύνδεσης"/>
          <p:cNvCxnSpPr/>
          <p:nvPr/>
        </p:nvCxnSpPr>
        <p:spPr>
          <a:xfrm rot="10800000" flipV="1">
            <a:off x="1321572" y="5500702"/>
            <a:ext cx="964417" cy="78581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- Ευθύγραμμο βέλος σύνδεσης"/>
          <p:cNvCxnSpPr/>
          <p:nvPr/>
        </p:nvCxnSpPr>
        <p:spPr>
          <a:xfrm>
            <a:off x="6000760" y="4786322"/>
            <a:ext cx="785818" cy="28575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33619">
            <a:off x="4343086" y="2131463"/>
            <a:ext cx="587375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2143116"/>
            <a:ext cx="587375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714620"/>
            <a:ext cx="587375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2500306"/>
            <a:ext cx="587375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18 - Ευθύγραμμο βέλος σύνδεσης"/>
          <p:cNvCxnSpPr/>
          <p:nvPr/>
        </p:nvCxnSpPr>
        <p:spPr>
          <a:xfrm flipV="1">
            <a:off x="5572132" y="2857496"/>
            <a:ext cx="1000132" cy="14287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- Ορθογώνιο"/>
          <p:cNvSpPr/>
          <p:nvPr/>
        </p:nvSpPr>
        <p:spPr>
          <a:xfrm>
            <a:off x="6643702" y="2643182"/>
            <a:ext cx="10715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</a:rPr>
              <a:t>t</a:t>
            </a:r>
            <a:r>
              <a:rPr lang="el-GR" sz="1600" b="1" dirty="0" smtClean="0">
                <a:solidFill>
                  <a:srgbClr val="FF0000"/>
                </a:solidFill>
              </a:rPr>
              <a:t>RNA</a:t>
            </a:r>
            <a:endParaRPr lang="el-GR" sz="1600" dirty="0"/>
          </a:p>
        </p:txBody>
      </p:sp>
      <p:sp>
        <p:nvSpPr>
          <p:cNvPr id="22" name="21 - Ορθογώνιο"/>
          <p:cNvSpPr/>
          <p:nvPr/>
        </p:nvSpPr>
        <p:spPr>
          <a:xfrm>
            <a:off x="6581788" y="5224474"/>
            <a:ext cx="10715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 err="1" smtClean="0">
                <a:solidFill>
                  <a:srgbClr val="FF0000"/>
                </a:solidFill>
              </a:rPr>
              <a:t>mRNA</a:t>
            </a:r>
            <a:endParaRPr lang="el-GR" sz="1600" dirty="0"/>
          </a:p>
        </p:txBody>
      </p:sp>
      <p:sp>
        <p:nvSpPr>
          <p:cNvPr id="23" name="22 - TextBox"/>
          <p:cNvSpPr txBox="1"/>
          <p:nvPr/>
        </p:nvSpPr>
        <p:spPr>
          <a:xfrm>
            <a:off x="214282" y="1214422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Στο κύτταρο βρίσκονται πολλά </a:t>
            </a:r>
            <a:r>
              <a:rPr lang="el-GR" b="1" dirty="0" smtClean="0"/>
              <a:t>μόρια μεταφορικού </a:t>
            </a:r>
            <a:r>
              <a:rPr lang="en-US" b="1" dirty="0" smtClean="0"/>
              <a:t>RNA  </a:t>
            </a:r>
            <a:r>
              <a:rPr lang="el-GR" b="1" dirty="0" smtClean="0"/>
              <a:t>ή </a:t>
            </a:r>
            <a:r>
              <a:rPr lang="en-US" b="1" dirty="0" err="1" smtClean="0"/>
              <a:t>tRNA</a:t>
            </a:r>
            <a:r>
              <a:rPr lang="en-US" b="1" dirty="0" smtClean="0"/>
              <a:t> </a:t>
            </a:r>
            <a:r>
              <a:rPr lang="el-GR" b="1" dirty="0" smtClean="0"/>
              <a:t>	</a:t>
            </a:r>
            <a:r>
              <a:rPr lang="en-US" b="1" dirty="0" smtClean="0"/>
              <a:t> </a:t>
            </a:r>
            <a:endParaRPr lang="el-GR" b="1" dirty="0"/>
          </a:p>
        </p:txBody>
      </p:sp>
      <p:sp>
        <p:nvSpPr>
          <p:cNvPr id="17" name="16 - TextBox"/>
          <p:cNvSpPr txBox="1"/>
          <p:nvPr/>
        </p:nvSpPr>
        <p:spPr>
          <a:xfrm>
            <a:off x="642910" y="6286520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Ριβόσωμα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l-GR" dirty="0" smtClean="0"/>
              <a:t>με </a:t>
            </a:r>
            <a:r>
              <a:rPr lang="el-GR" dirty="0" err="1" smtClean="0"/>
              <a:t>mRNA</a:t>
            </a:r>
            <a:r>
              <a:rPr lang="el-GR" dirty="0" smtClean="0"/>
              <a:t>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- TextBox"/>
          <p:cNvSpPr txBox="1"/>
          <p:nvPr/>
        </p:nvSpPr>
        <p:spPr>
          <a:xfrm>
            <a:off x="1214414" y="0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spc="600" dirty="0" smtClean="0">
                <a:solidFill>
                  <a:srgbClr val="FF0000"/>
                </a:solidFill>
              </a:rPr>
              <a:t>Μετάφραση - πρωτεϊνοσύνθεση</a:t>
            </a:r>
            <a:endParaRPr lang="el-GR" b="1" spc="600" dirty="0">
              <a:solidFill>
                <a:srgbClr val="FF0000"/>
              </a:solidFill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6457" y="0"/>
            <a:ext cx="1387543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3343192"/>
            <a:ext cx="5072098" cy="351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25 - Ορθογώνιο"/>
          <p:cNvSpPr/>
          <p:nvPr/>
        </p:nvSpPr>
        <p:spPr>
          <a:xfrm>
            <a:off x="214282" y="428604"/>
            <a:ext cx="1140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1</a:t>
            </a:r>
            <a:r>
              <a:rPr lang="el-GR" b="1" baseline="30000" dirty="0" smtClean="0">
                <a:solidFill>
                  <a:srgbClr val="FF0000"/>
                </a:solidFill>
              </a:rPr>
              <a:t>ο</a:t>
            </a:r>
            <a:r>
              <a:rPr lang="el-GR" b="1" dirty="0" smtClean="0">
                <a:solidFill>
                  <a:srgbClr val="FF0000"/>
                </a:solidFill>
              </a:rPr>
              <a:t> Βήμα </a:t>
            </a:r>
            <a:endParaRPr lang="el-GR" b="1" dirty="0">
              <a:solidFill>
                <a:srgbClr val="FF0000"/>
              </a:solidFill>
            </a:endParaRPr>
          </a:p>
        </p:txBody>
      </p:sp>
      <p:cxnSp>
        <p:nvCxnSpPr>
          <p:cNvPr id="33" name="32 - Ευθύγραμμο βέλος σύνδεσης"/>
          <p:cNvCxnSpPr>
            <a:endCxn id="36" idx="0"/>
          </p:cNvCxnSpPr>
          <p:nvPr/>
        </p:nvCxnSpPr>
        <p:spPr>
          <a:xfrm rot="10800000" flipV="1">
            <a:off x="1321572" y="5500702"/>
            <a:ext cx="964419" cy="78581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35 - TextBox"/>
          <p:cNvSpPr txBox="1"/>
          <p:nvPr/>
        </p:nvSpPr>
        <p:spPr>
          <a:xfrm>
            <a:off x="642910" y="6286520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Ριβόσωμα </a:t>
            </a:r>
            <a:r>
              <a:rPr lang="el-GR" dirty="0" smtClean="0"/>
              <a:t>με </a:t>
            </a:r>
            <a:r>
              <a:rPr lang="el-GR" dirty="0" err="1" smtClean="0"/>
              <a:t>mRNA</a:t>
            </a:r>
            <a:r>
              <a:rPr lang="el-GR" b="1" dirty="0" smtClean="0">
                <a:solidFill>
                  <a:srgbClr val="FF0000"/>
                </a:solidFill>
              </a:rPr>
              <a:t> </a:t>
            </a:r>
            <a:endParaRPr lang="el-GR" b="1" dirty="0">
              <a:solidFill>
                <a:srgbClr val="FF0000"/>
              </a:solidFill>
            </a:endParaRPr>
          </a:p>
        </p:txBody>
      </p:sp>
      <p:cxnSp>
        <p:nvCxnSpPr>
          <p:cNvPr id="37" name="36 - Ευθύγραμμο βέλος σύνδεσης"/>
          <p:cNvCxnSpPr/>
          <p:nvPr/>
        </p:nvCxnSpPr>
        <p:spPr>
          <a:xfrm>
            <a:off x="6000760" y="4786322"/>
            <a:ext cx="785818" cy="28575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33619">
            <a:off x="4343086" y="2131463"/>
            <a:ext cx="587375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2143116"/>
            <a:ext cx="587375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714620"/>
            <a:ext cx="587375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2500306"/>
            <a:ext cx="587375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18 - Ευθύγραμμο βέλος σύνδεσης"/>
          <p:cNvCxnSpPr/>
          <p:nvPr/>
        </p:nvCxnSpPr>
        <p:spPr>
          <a:xfrm flipV="1">
            <a:off x="5572132" y="2857496"/>
            <a:ext cx="1000132" cy="14287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- Ορθογώνιο"/>
          <p:cNvSpPr/>
          <p:nvPr/>
        </p:nvSpPr>
        <p:spPr>
          <a:xfrm>
            <a:off x="6643702" y="2643182"/>
            <a:ext cx="10715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</a:rPr>
              <a:t>t</a:t>
            </a:r>
            <a:r>
              <a:rPr lang="el-GR" sz="1600" b="1" dirty="0" smtClean="0">
                <a:solidFill>
                  <a:srgbClr val="FF0000"/>
                </a:solidFill>
              </a:rPr>
              <a:t>RNA</a:t>
            </a:r>
            <a:endParaRPr lang="el-GR" sz="1600" dirty="0"/>
          </a:p>
        </p:txBody>
      </p:sp>
      <p:sp>
        <p:nvSpPr>
          <p:cNvPr id="22" name="21 - Ορθογώνιο"/>
          <p:cNvSpPr/>
          <p:nvPr/>
        </p:nvSpPr>
        <p:spPr>
          <a:xfrm>
            <a:off x="6581788" y="5224474"/>
            <a:ext cx="10715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 err="1" smtClean="0">
                <a:solidFill>
                  <a:srgbClr val="FF0000"/>
                </a:solidFill>
              </a:rPr>
              <a:t>mRNA</a:t>
            </a:r>
            <a:endParaRPr lang="el-GR" sz="1600" dirty="0"/>
          </a:p>
        </p:txBody>
      </p:sp>
      <p:sp>
        <p:nvSpPr>
          <p:cNvPr id="23" name="22 - TextBox"/>
          <p:cNvSpPr txBox="1"/>
          <p:nvPr/>
        </p:nvSpPr>
        <p:spPr>
          <a:xfrm>
            <a:off x="214282" y="1071546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Στο κύτταρο βρίσκονται πολλά </a:t>
            </a:r>
            <a:r>
              <a:rPr lang="el-GR" b="1" dirty="0" smtClean="0"/>
              <a:t>μόρια αμινοξέων, </a:t>
            </a:r>
            <a:r>
              <a:rPr lang="el-GR" dirty="0" smtClean="0"/>
              <a:t>τα οποία αν ενωθούν θα δημιουργήσουν ένα μόριο πρωτεΐνης.	</a:t>
            </a:r>
            <a:r>
              <a:rPr lang="en-US" dirty="0" smtClean="0"/>
              <a:t> </a:t>
            </a:r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3643314"/>
            <a:ext cx="1196975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1857364"/>
            <a:ext cx="1196975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2357430"/>
            <a:ext cx="1196975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3286124"/>
            <a:ext cx="1196975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4" name="23 - Ευθύγραμμο βέλος σύνδεσης"/>
          <p:cNvCxnSpPr/>
          <p:nvPr/>
        </p:nvCxnSpPr>
        <p:spPr>
          <a:xfrm flipV="1">
            <a:off x="5929322" y="2214554"/>
            <a:ext cx="1000132" cy="14287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- Ορθογώνιο"/>
          <p:cNvSpPr/>
          <p:nvPr/>
        </p:nvSpPr>
        <p:spPr>
          <a:xfrm>
            <a:off x="6929454" y="2000240"/>
            <a:ext cx="10715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 smtClean="0">
                <a:solidFill>
                  <a:srgbClr val="FF0000"/>
                </a:solidFill>
              </a:rPr>
              <a:t>αμινοξύ</a:t>
            </a:r>
            <a:endParaRPr lang="el-GR" sz="1600" dirty="0"/>
          </a:p>
        </p:txBody>
      </p:sp>
      <p:cxnSp>
        <p:nvCxnSpPr>
          <p:cNvPr id="27" name="26 - Ευθύγραμμο βέλος σύνδεσης"/>
          <p:cNvCxnSpPr>
            <a:stCxn id="5122" idx="2"/>
          </p:cNvCxnSpPr>
          <p:nvPr/>
        </p:nvCxnSpPr>
        <p:spPr>
          <a:xfrm rot="16200000" flipH="1">
            <a:off x="7524767" y="4095750"/>
            <a:ext cx="622309" cy="104458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- Ορθογώνιο"/>
          <p:cNvSpPr/>
          <p:nvPr/>
        </p:nvSpPr>
        <p:spPr>
          <a:xfrm>
            <a:off x="7929586" y="4857760"/>
            <a:ext cx="10715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 smtClean="0">
                <a:solidFill>
                  <a:srgbClr val="FF0000"/>
                </a:solidFill>
              </a:rPr>
              <a:t>αμινοξέα</a:t>
            </a:r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1" grpId="0"/>
      <p:bldP spid="22" grpId="0"/>
      <p:bldP spid="23" grpId="0"/>
      <p:bldP spid="25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- TextBox"/>
          <p:cNvSpPr txBox="1"/>
          <p:nvPr/>
        </p:nvSpPr>
        <p:spPr>
          <a:xfrm>
            <a:off x="1214414" y="0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spc="600" dirty="0" smtClean="0">
                <a:solidFill>
                  <a:srgbClr val="FF0000"/>
                </a:solidFill>
              </a:rPr>
              <a:t>Μετάφραση - πρωτεϊνοσύνθεση</a:t>
            </a:r>
            <a:endParaRPr lang="el-GR" b="1" spc="600" dirty="0">
              <a:solidFill>
                <a:srgbClr val="FF0000"/>
              </a:solidFill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6457" y="0"/>
            <a:ext cx="1387543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343192"/>
            <a:ext cx="5072098" cy="351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25 - Ορθογώνιο"/>
          <p:cNvSpPr/>
          <p:nvPr/>
        </p:nvSpPr>
        <p:spPr>
          <a:xfrm>
            <a:off x="214282" y="428604"/>
            <a:ext cx="1140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2</a:t>
            </a:r>
            <a:r>
              <a:rPr lang="el-GR" b="1" baseline="30000" dirty="0" smtClean="0">
                <a:solidFill>
                  <a:srgbClr val="FF0000"/>
                </a:solidFill>
              </a:rPr>
              <a:t>ο</a:t>
            </a:r>
            <a:r>
              <a:rPr lang="el-GR" b="1" dirty="0" smtClean="0">
                <a:solidFill>
                  <a:srgbClr val="FF0000"/>
                </a:solidFill>
              </a:rPr>
              <a:t> Βήμα </a:t>
            </a:r>
            <a:endParaRPr lang="el-GR" b="1" dirty="0">
              <a:solidFill>
                <a:srgbClr val="FF0000"/>
              </a:solidFill>
            </a:endParaRPr>
          </a:p>
        </p:txBody>
      </p:sp>
      <p:cxnSp>
        <p:nvCxnSpPr>
          <p:cNvPr id="33" name="32 - Ευθύγραμμο βέλος σύνδεσης"/>
          <p:cNvCxnSpPr/>
          <p:nvPr/>
        </p:nvCxnSpPr>
        <p:spPr>
          <a:xfrm rot="10800000" flipV="1">
            <a:off x="1071538" y="5500702"/>
            <a:ext cx="1464484" cy="92869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35 - TextBox"/>
          <p:cNvSpPr txBox="1"/>
          <p:nvPr/>
        </p:nvSpPr>
        <p:spPr>
          <a:xfrm>
            <a:off x="285720" y="6357958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FF0000"/>
                </a:solidFill>
              </a:rPr>
              <a:t>Ριβόσωμα </a:t>
            </a:r>
            <a:r>
              <a:rPr lang="el-GR" sz="1400" dirty="0" smtClean="0"/>
              <a:t>με </a:t>
            </a:r>
            <a:r>
              <a:rPr lang="el-GR" sz="1400" dirty="0" err="1" smtClean="0"/>
              <a:t>mRNA</a:t>
            </a:r>
            <a:r>
              <a:rPr lang="el-GR" sz="1400" b="1" dirty="0" smtClean="0">
                <a:solidFill>
                  <a:srgbClr val="FF0000"/>
                </a:solidFill>
              </a:rPr>
              <a:t> </a:t>
            </a:r>
            <a:endParaRPr lang="el-GR" sz="1400" b="1" dirty="0">
              <a:solidFill>
                <a:srgbClr val="FF0000"/>
              </a:solidFill>
            </a:endParaRPr>
          </a:p>
        </p:txBody>
      </p:sp>
      <p:cxnSp>
        <p:nvCxnSpPr>
          <p:cNvPr id="37" name="36 - Ευθύγραμμο βέλος σύνδεσης"/>
          <p:cNvCxnSpPr/>
          <p:nvPr/>
        </p:nvCxnSpPr>
        <p:spPr>
          <a:xfrm>
            <a:off x="4786314" y="5429264"/>
            <a:ext cx="642942" cy="5000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33619">
            <a:off x="2771450" y="2345777"/>
            <a:ext cx="587375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20 - Ορθογώνιο"/>
          <p:cNvSpPr/>
          <p:nvPr/>
        </p:nvSpPr>
        <p:spPr>
          <a:xfrm>
            <a:off x="6000760" y="3429000"/>
            <a:ext cx="26432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t</a:t>
            </a:r>
            <a:r>
              <a:rPr lang="el-GR" sz="1600" b="1" dirty="0" smtClean="0">
                <a:solidFill>
                  <a:srgbClr val="FF0000"/>
                </a:solidFill>
              </a:rPr>
              <a:t>RNA </a:t>
            </a:r>
            <a:r>
              <a:rPr lang="el-GR" sz="1600" dirty="0" smtClean="0"/>
              <a:t>που έχει συνδεθεί με ένα μόριο </a:t>
            </a:r>
            <a:r>
              <a:rPr lang="el-GR" sz="1600" dirty="0" err="1" smtClean="0"/>
              <a:t>αμινοξέος</a:t>
            </a:r>
            <a:endParaRPr lang="el-GR" sz="1600" dirty="0"/>
          </a:p>
        </p:txBody>
      </p:sp>
      <p:sp>
        <p:nvSpPr>
          <p:cNvPr id="22" name="21 - Ορθογώνιο"/>
          <p:cNvSpPr/>
          <p:nvPr/>
        </p:nvSpPr>
        <p:spPr>
          <a:xfrm>
            <a:off x="5500694" y="5929330"/>
            <a:ext cx="10715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 err="1" smtClean="0">
                <a:solidFill>
                  <a:srgbClr val="FF0000"/>
                </a:solidFill>
              </a:rPr>
              <a:t>mRNA</a:t>
            </a:r>
            <a:endParaRPr lang="el-GR" sz="1600" dirty="0"/>
          </a:p>
        </p:txBody>
      </p:sp>
      <p:sp>
        <p:nvSpPr>
          <p:cNvPr id="23" name="22 - TextBox"/>
          <p:cNvSpPr txBox="1"/>
          <p:nvPr/>
        </p:nvSpPr>
        <p:spPr>
          <a:xfrm>
            <a:off x="214282" y="857232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Ένα μόριο </a:t>
            </a:r>
            <a:r>
              <a:rPr lang="el-GR" dirty="0" err="1" smtClean="0"/>
              <a:t>αμινοξέος</a:t>
            </a:r>
            <a:r>
              <a:rPr lang="el-GR" dirty="0" smtClean="0"/>
              <a:t> </a:t>
            </a:r>
            <a:r>
              <a:rPr lang="el-GR" dirty="0" err="1" smtClean="0"/>
              <a:t>συδέεται</a:t>
            </a:r>
            <a:r>
              <a:rPr lang="el-GR" dirty="0" smtClean="0"/>
              <a:t> με ένα μόριο μεταφορικού </a:t>
            </a:r>
            <a:r>
              <a:rPr lang="en-US" dirty="0" smtClean="0"/>
              <a:t>RNA  </a:t>
            </a:r>
            <a:r>
              <a:rPr lang="el-GR" dirty="0" smtClean="0"/>
              <a:t>ή </a:t>
            </a:r>
            <a:r>
              <a:rPr lang="en-US" dirty="0" err="1" smtClean="0"/>
              <a:t>tRNA</a:t>
            </a:r>
            <a:r>
              <a:rPr lang="en-US" dirty="0" smtClean="0"/>
              <a:t> </a:t>
            </a:r>
            <a:r>
              <a:rPr lang="el-GR" dirty="0" smtClean="0"/>
              <a:t>.	</a:t>
            </a:r>
            <a:r>
              <a:rPr lang="en-US" dirty="0" smtClean="0"/>
              <a:t> </a:t>
            </a:r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82" y="4357694"/>
            <a:ext cx="1196975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1500174"/>
            <a:ext cx="1196975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24 - Ορθογώνιο"/>
          <p:cNvSpPr/>
          <p:nvPr/>
        </p:nvSpPr>
        <p:spPr>
          <a:xfrm>
            <a:off x="5429256" y="2285992"/>
            <a:ext cx="35004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 smtClean="0">
                <a:solidFill>
                  <a:srgbClr val="FF0000"/>
                </a:solidFill>
              </a:rPr>
              <a:t>Αμινοξύ </a:t>
            </a:r>
            <a:r>
              <a:rPr lang="el-GR" sz="1600" dirty="0" smtClean="0"/>
              <a:t>που έχει συνδεθεί με ένα μόριο </a:t>
            </a:r>
            <a:r>
              <a:rPr lang="en-US" sz="1600" dirty="0" smtClean="0"/>
              <a:t>t</a:t>
            </a:r>
            <a:r>
              <a:rPr lang="el-GR" sz="1600" dirty="0" smtClean="0"/>
              <a:t>RNA</a:t>
            </a:r>
          </a:p>
          <a:p>
            <a:r>
              <a:rPr lang="el-GR" sz="1600" dirty="0" smtClean="0"/>
              <a:t> </a:t>
            </a:r>
            <a:endParaRPr lang="el-GR" sz="1600" dirty="0"/>
          </a:p>
        </p:txBody>
      </p:sp>
      <p:grpSp>
        <p:nvGrpSpPr>
          <p:cNvPr id="27" name="26 - Ομάδα"/>
          <p:cNvGrpSpPr/>
          <p:nvPr/>
        </p:nvGrpSpPr>
        <p:grpSpPr>
          <a:xfrm>
            <a:off x="4000496" y="2500306"/>
            <a:ext cx="828021" cy="1608735"/>
            <a:chOff x="4229726" y="2428868"/>
            <a:chExt cx="828021" cy="1608735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802501">
              <a:off x="4229726" y="2576259"/>
              <a:ext cx="828021" cy="1461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357686" y="2428868"/>
              <a:ext cx="320675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cxnSp>
        <p:nvCxnSpPr>
          <p:cNvPr id="24" name="23 - Ευθύγραμμο βέλος σύνδεσης"/>
          <p:cNvCxnSpPr/>
          <p:nvPr/>
        </p:nvCxnSpPr>
        <p:spPr>
          <a:xfrm flipV="1">
            <a:off x="4357686" y="2571744"/>
            <a:ext cx="1000132" cy="14287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- Ευθύγραμμο βέλος σύνδεσης"/>
          <p:cNvCxnSpPr/>
          <p:nvPr/>
        </p:nvCxnSpPr>
        <p:spPr>
          <a:xfrm>
            <a:off x="4429124" y="3357562"/>
            <a:ext cx="1500198" cy="21431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3812</TotalTime>
  <Words>576</Words>
  <Application>Microsoft Office PowerPoint</Application>
  <PresentationFormat>Προβολή στην οθόνη (4:3)</PresentationFormat>
  <Paragraphs>90</Paragraphs>
  <Slides>15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hp pc</cp:lastModifiedBy>
  <cp:revision>160</cp:revision>
  <dcterms:created xsi:type="dcterms:W3CDTF">2013-08-21T19:17:07Z</dcterms:created>
  <dcterms:modified xsi:type="dcterms:W3CDTF">2023-03-18T10:29:26Z</dcterms:modified>
</cp:coreProperties>
</file>