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86" r:id="rId4"/>
    <p:sldId id="287" r:id="rId5"/>
    <p:sldId id="290" r:id="rId6"/>
    <p:sldId id="303" r:id="rId7"/>
    <p:sldId id="304" r:id="rId8"/>
    <p:sldId id="305" r:id="rId9"/>
    <p:sldId id="306" r:id="rId10"/>
    <p:sldId id="307" r:id="rId11"/>
    <p:sldId id="308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60"/>
    <a:srgbClr val="D0005E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15" autoAdjust="0"/>
    <p:restoredTop sz="94660"/>
  </p:normalViewPr>
  <p:slideViewPr>
    <p:cSldViewPr>
      <p:cViewPr varScale="1">
        <p:scale>
          <a:sx n="73" d="100"/>
          <a:sy n="73" d="100"/>
        </p:scale>
        <p:origin x="-18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F00606-42C1-4085-B99D-7E8F7EF32907}" type="datetimeFigureOut">
              <a:rPr lang="el-GR"/>
              <a:pPr>
                <a:defRPr/>
              </a:pPr>
              <a:t>3/2/2024</a:t>
            </a:fld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7374FB3-6FED-4E63-80CD-AE3053B7CB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12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E57A-A097-4D40-8BF5-197E2928B21E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C45E-9AF6-458B-AF4D-E0C66CDE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F80E-D52C-46E4-94CF-FC5F0B6ABEBE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0FDC-A77E-4649-A0B2-19BE09437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A019-C050-4CFC-99D5-C1A6EAB6E488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A2B7-C5B2-4F8D-AF7E-BC926F42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2F6D-115D-4B80-A861-1EAD62846DD4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C738-F12A-47BE-A190-4E94ADE3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B98A-3373-4532-8362-4EC4662C3E6C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DC4E-C731-4C08-B29E-B9758F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FB90-F4B3-471E-8A1D-EE5F88F45BDB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089F-F594-4FA9-8ED5-77521D1C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76E6-0C81-4164-A4DC-4E32C709EFF3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26B1-F489-4308-ACBE-A8016CFD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5A22-BBA8-4387-B2A9-38AB5B0A6F77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B54-5702-488C-93F0-E49CEA9C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0B54-B653-43BA-81F8-AB631C30CD08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5D36-F63A-445C-8B3B-DCDCBC790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A1EB-56F8-4590-8420-B502FEF3FC92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5DA4-2550-4F10-9B0E-14E09B55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6615-6927-4F99-BBAD-B08804CAA4BB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BD61-7C55-446E-81B7-FFF614AF2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C193-1F94-47DA-9DE5-2AA1AF48244D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DA45-290B-4823-959F-A9A825A87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B153A-D82D-4E89-88D1-4901949688ED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67813-EAD8-4B1E-B8B3-F20BE3BD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0034" y="571480"/>
            <a:ext cx="8001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διάφοροι ζωντανοί οργανισμοί (ζώα, φυτά) έχουν </a:t>
            </a:r>
            <a:r>
              <a:rPr lang="el-GR" b="1" dirty="0" smtClean="0"/>
              <a:t>διαφορετική δομή</a:t>
            </a:r>
            <a:r>
              <a:rPr lang="el-GR" dirty="0" smtClean="0"/>
              <a:t>, χαρακτηριστικά και επιτελούν </a:t>
            </a:r>
            <a:r>
              <a:rPr lang="el-GR" b="1" dirty="0" smtClean="0"/>
              <a:t>διάφορες λειτουργίες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Οι χημικές ουσίες και συγκεκριμένα οι </a:t>
            </a:r>
            <a:r>
              <a:rPr lang="el-GR" b="1" dirty="0" smtClean="0"/>
              <a:t>οργανικές ενώσεις </a:t>
            </a:r>
            <a:r>
              <a:rPr lang="el-GR" dirty="0" smtClean="0"/>
              <a:t>που είναι υπεύθυνες για την δομή και τη λειτουργία του κάθε οργανισμού είναι οι </a:t>
            </a:r>
            <a:r>
              <a:rPr lang="el-GR" sz="2400" b="1" dirty="0" smtClean="0"/>
              <a:t>πρωτεΐνες</a:t>
            </a:r>
            <a:r>
              <a:rPr lang="el-GR" b="1" dirty="0" smtClean="0"/>
              <a:t> .</a:t>
            </a:r>
            <a:endParaRPr lang="el-GR" b="1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8112886" cy="41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071538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Μεταγραφή </a:t>
            </a:r>
            <a:r>
              <a:rPr lang="en-US" b="1" spc="600" dirty="0" smtClean="0">
                <a:solidFill>
                  <a:srgbClr val="FF0000"/>
                </a:solidFill>
              </a:rPr>
              <a:t>DNA </a:t>
            </a:r>
            <a:r>
              <a:rPr lang="el-GR" b="1" spc="600" dirty="0" smtClean="0">
                <a:solidFill>
                  <a:srgbClr val="FF0000"/>
                </a:solidFill>
              </a:rPr>
              <a:t>σε  </a:t>
            </a:r>
            <a:r>
              <a:rPr lang="en-US" b="1" spc="600" dirty="0" smtClean="0">
                <a:solidFill>
                  <a:srgbClr val="FF0000"/>
                </a:solidFill>
              </a:rPr>
              <a:t>RNA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60652"/>
            <a:ext cx="3643306" cy="541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7429520" y="1714488"/>
            <a:ext cx="971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sp>
        <p:nvSpPr>
          <p:cNvPr id="15" name="14 - TextBox"/>
          <p:cNvSpPr txBox="1"/>
          <p:nvPr/>
        </p:nvSpPr>
        <p:spPr>
          <a:xfrm>
            <a:off x="7643834" y="2357430"/>
            <a:ext cx="13350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ριβονουκλεοτίδια</a:t>
            </a:r>
            <a:endParaRPr lang="el-GR" sz="1200" dirty="0"/>
          </a:p>
        </p:txBody>
      </p:sp>
      <p:sp>
        <p:nvSpPr>
          <p:cNvPr id="16" name="15 - TextBox"/>
          <p:cNvSpPr txBox="1"/>
          <p:nvPr/>
        </p:nvSpPr>
        <p:spPr>
          <a:xfrm>
            <a:off x="5615159" y="4000504"/>
            <a:ext cx="10150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 RNA</a:t>
            </a:r>
            <a:endParaRPr lang="el-GR" sz="1200" dirty="0"/>
          </a:p>
        </p:txBody>
      </p:sp>
      <p:sp>
        <p:nvSpPr>
          <p:cNvPr id="17" name="16 - TextBox"/>
          <p:cNvSpPr txBox="1"/>
          <p:nvPr/>
        </p:nvSpPr>
        <p:spPr>
          <a:xfrm>
            <a:off x="7786710" y="6429396"/>
            <a:ext cx="971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28644">
            <a:off x="6078901" y="3493130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66570">
            <a:off x="8601219" y="3625090"/>
            <a:ext cx="52013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7378">
            <a:off x="6016205" y="3041939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51227">
            <a:off x="6373252" y="4829261"/>
            <a:ext cx="517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62312">
            <a:off x="5501152" y="3685998"/>
            <a:ext cx="517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39138">
            <a:off x="8489593" y="5082332"/>
            <a:ext cx="517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27403">
            <a:off x="7016337" y="5970898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17507">
            <a:off x="5365888" y="4344045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7378">
            <a:off x="6516271" y="4256385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- Ορθογώνιο"/>
          <p:cNvSpPr/>
          <p:nvPr/>
        </p:nvSpPr>
        <p:spPr>
          <a:xfrm>
            <a:off x="3214678" y="542926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ελεύθερα </a:t>
            </a:r>
            <a:r>
              <a:rPr lang="en-US" dirty="0" smtClean="0"/>
              <a:t> </a:t>
            </a:r>
            <a:r>
              <a:rPr lang="el-GR" dirty="0" smtClean="0"/>
              <a:t>ριβονουκλεοτίδια</a:t>
            </a:r>
            <a:endParaRPr lang="el-GR" dirty="0"/>
          </a:p>
        </p:txBody>
      </p:sp>
      <p:cxnSp>
        <p:nvCxnSpPr>
          <p:cNvPr id="30" name="29 - Ευθύγραμμο βέλος σύνδεσης"/>
          <p:cNvCxnSpPr>
            <a:endCxn id="27" idx="2"/>
          </p:cNvCxnSpPr>
          <p:nvPr/>
        </p:nvCxnSpPr>
        <p:spPr>
          <a:xfrm rot="5400000" flipH="1" flipV="1">
            <a:off x="4415384" y="4607106"/>
            <a:ext cx="1193089" cy="102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4874374" y="4841140"/>
            <a:ext cx="1214446" cy="961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66570">
            <a:off x="8166549" y="2624958"/>
            <a:ext cx="52013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66570">
            <a:off x="8309425" y="6125420"/>
            <a:ext cx="52013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66570">
            <a:off x="6166285" y="5982544"/>
            <a:ext cx="52013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28644">
            <a:off x="5879209" y="4605518"/>
            <a:ext cx="366221" cy="1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28644">
            <a:off x="6640375" y="2927599"/>
            <a:ext cx="335465" cy="34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28644">
            <a:off x="4935893" y="5136204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28644">
            <a:off x="8364918" y="3350256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43 - Ευθύγραμμο βέλος σύνδεσης"/>
          <p:cNvCxnSpPr/>
          <p:nvPr/>
        </p:nvCxnSpPr>
        <p:spPr>
          <a:xfrm rot="10800000">
            <a:off x="6572264" y="4143380"/>
            <a:ext cx="121444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Ορθογώνιο"/>
          <p:cNvSpPr/>
          <p:nvPr/>
        </p:nvSpPr>
        <p:spPr>
          <a:xfrm>
            <a:off x="142844" y="35716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 συνέχεια απέναντι από τις αζευγάρωτες πλέον αζωτούχες βάσεις των δεοξυριβονουκλεοτιδίων της μιας αλυσίδας </a:t>
            </a:r>
            <a:r>
              <a:rPr lang="en-US" dirty="0" smtClean="0"/>
              <a:t>DNA</a:t>
            </a:r>
            <a:r>
              <a:rPr lang="el-GR" dirty="0" smtClean="0"/>
              <a:t> τοποθετούνται</a:t>
            </a:r>
            <a:r>
              <a:rPr lang="en-US" dirty="0" smtClean="0"/>
              <a:t> , </a:t>
            </a:r>
            <a:r>
              <a:rPr lang="el-GR" dirty="0" smtClean="0"/>
              <a:t>ελεύθερα ριβονουκλεοτίδια με τις συμπληρωματικές αζωτούχες βάσεις.</a:t>
            </a:r>
            <a:endParaRPr lang="el-GR" dirty="0"/>
          </a:p>
        </p:txBody>
      </p:sp>
      <p:sp>
        <p:nvSpPr>
          <p:cNvPr id="49" name="48 - TextBox"/>
          <p:cNvSpPr txBox="1"/>
          <p:nvPr/>
        </p:nvSpPr>
        <p:spPr>
          <a:xfrm>
            <a:off x="71438" y="157161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Συγκεκριμένα: </a:t>
            </a:r>
          </a:p>
          <a:p>
            <a:endParaRPr lang="el-GR" dirty="0" smtClean="0"/>
          </a:p>
          <a:p>
            <a:r>
              <a:rPr lang="el-GR" dirty="0" smtClean="0"/>
              <a:t>Απέναντι από θυμίνη </a:t>
            </a:r>
            <a:r>
              <a:rPr lang="el-GR" b="1" dirty="0" smtClean="0">
                <a:solidFill>
                  <a:srgbClr val="002060"/>
                </a:solidFill>
              </a:rPr>
              <a:t>Τ</a:t>
            </a:r>
            <a:r>
              <a:rPr lang="en-US" dirty="0" smtClean="0"/>
              <a:t> </a:t>
            </a:r>
            <a:r>
              <a:rPr lang="el-GR" dirty="0" smtClean="0"/>
              <a:t>  τοποθετείται </a:t>
            </a:r>
            <a:r>
              <a:rPr lang="el-GR" dirty="0" smtClean="0"/>
              <a:t>αδενίνη 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endParaRPr lang="el-GR" b="1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cxnSp>
        <p:nvCxnSpPr>
          <p:cNvPr id="50" name="49 - Ευθύγραμμο βέλος σύνδεσης"/>
          <p:cNvCxnSpPr/>
          <p:nvPr/>
        </p:nvCxnSpPr>
        <p:spPr>
          <a:xfrm rot="5400000" flipH="1" flipV="1">
            <a:off x="5893603" y="4750603"/>
            <a:ext cx="107157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- Ορθογώνιο"/>
          <p:cNvSpPr/>
          <p:nvPr/>
        </p:nvSpPr>
        <p:spPr>
          <a:xfrm>
            <a:off x="71438" y="2500306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Απέναντι </a:t>
            </a:r>
            <a:r>
              <a:rPr lang="el-GR" dirty="0" smtClean="0"/>
              <a:t>από γουανίνη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</a:t>
            </a:r>
            <a:r>
              <a:rPr lang="el-GR" dirty="0" smtClean="0"/>
              <a:t>  τοποθετείται κυτοσίνη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18" name="17 - Δεξιό βέλος"/>
          <p:cNvSpPr/>
          <p:nvPr/>
        </p:nvSpPr>
        <p:spPr>
          <a:xfrm rot="1502235">
            <a:off x="4551083" y="1361810"/>
            <a:ext cx="1498630" cy="571504"/>
          </a:xfrm>
          <a:prstGeom prst="rightArrow">
            <a:avLst/>
          </a:prstGeom>
          <a:noFill/>
          <a:ln>
            <a:solidFill>
              <a:srgbClr val="D00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TextBox"/>
          <p:cNvSpPr txBox="1"/>
          <p:nvPr/>
        </p:nvSpPr>
        <p:spPr>
          <a:xfrm rot="4800856">
            <a:off x="7876449" y="316947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56" name="55 - TextBox"/>
          <p:cNvSpPr txBox="1"/>
          <p:nvPr/>
        </p:nvSpPr>
        <p:spPr>
          <a:xfrm rot="10165645" flipV="1">
            <a:off x="6952440" y="523881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57" name="56 - TextBox"/>
          <p:cNvSpPr txBox="1"/>
          <p:nvPr/>
        </p:nvSpPr>
        <p:spPr>
          <a:xfrm rot="10165645" flipV="1">
            <a:off x="6763591" y="527127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58" name="57 - TextBox"/>
          <p:cNvSpPr txBox="1"/>
          <p:nvPr/>
        </p:nvSpPr>
        <p:spPr>
          <a:xfrm rot="10165645" flipV="1">
            <a:off x="6595251" y="531025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59" name="58 - TextBox"/>
          <p:cNvSpPr txBox="1"/>
          <p:nvPr/>
        </p:nvSpPr>
        <p:spPr>
          <a:xfrm rot="10165645" flipV="1">
            <a:off x="5952309" y="538169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0" name="59 - TextBox"/>
          <p:cNvSpPr txBox="1"/>
          <p:nvPr/>
        </p:nvSpPr>
        <p:spPr>
          <a:xfrm rot="10165645" flipV="1">
            <a:off x="5880871" y="548559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1" name="60 - TextBox"/>
          <p:cNvSpPr txBox="1"/>
          <p:nvPr/>
        </p:nvSpPr>
        <p:spPr>
          <a:xfrm rot="16591567">
            <a:off x="6918489" y="427581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2" name="61 - TextBox"/>
          <p:cNvSpPr txBox="1"/>
          <p:nvPr/>
        </p:nvSpPr>
        <p:spPr>
          <a:xfrm rot="15589474">
            <a:off x="6982206" y="2526903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3" name="62 - TextBox"/>
          <p:cNvSpPr txBox="1"/>
          <p:nvPr/>
        </p:nvSpPr>
        <p:spPr>
          <a:xfrm rot="15589474">
            <a:off x="6339264" y="202683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4" name="63 - TextBox"/>
          <p:cNvSpPr txBox="1"/>
          <p:nvPr/>
        </p:nvSpPr>
        <p:spPr>
          <a:xfrm rot="15589474">
            <a:off x="7196520" y="316984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5" name="64 - TextBox"/>
          <p:cNvSpPr txBox="1"/>
          <p:nvPr/>
        </p:nvSpPr>
        <p:spPr>
          <a:xfrm rot="15589474">
            <a:off x="7839462" y="402710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6" name="65 - TextBox"/>
          <p:cNvSpPr txBox="1"/>
          <p:nvPr/>
        </p:nvSpPr>
        <p:spPr>
          <a:xfrm rot="15589474">
            <a:off x="7876834" y="416997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7" name="66 - TextBox"/>
          <p:cNvSpPr txBox="1"/>
          <p:nvPr/>
        </p:nvSpPr>
        <p:spPr>
          <a:xfrm rot="15589474">
            <a:off x="7662520" y="469704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8" name="67 - TextBox"/>
          <p:cNvSpPr txBox="1"/>
          <p:nvPr/>
        </p:nvSpPr>
        <p:spPr>
          <a:xfrm rot="15589474">
            <a:off x="7591082" y="584004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69" name="68 - TextBox"/>
          <p:cNvSpPr txBox="1"/>
          <p:nvPr/>
        </p:nvSpPr>
        <p:spPr>
          <a:xfrm rot="4800856">
            <a:off x="7090631" y="266941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70" name="69 - TextBox"/>
          <p:cNvSpPr txBox="1"/>
          <p:nvPr/>
        </p:nvSpPr>
        <p:spPr>
          <a:xfrm rot="4800856">
            <a:off x="6733441" y="195503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71" name="70 - TextBox"/>
          <p:cNvSpPr txBox="1"/>
          <p:nvPr/>
        </p:nvSpPr>
        <p:spPr>
          <a:xfrm rot="18314987">
            <a:off x="7448206" y="505423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72" name="71 - TextBox"/>
          <p:cNvSpPr txBox="1"/>
          <p:nvPr/>
        </p:nvSpPr>
        <p:spPr>
          <a:xfrm rot="21262404">
            <a:off x="6486426" y="4728151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</a:t>
            </a:r>
            <a:endParaRPr lang="el-GR" sz="1400" b="1" dirty="0"/>
          </a:p>
        </p:txBody>
      </p:sp>
      <p:sp>
        <p:nvSpPr>
          <p:cNvPr id="73" name="72 - TextBox"/>
          <p:cNvSpPr txBox="1"/>
          <p:nvPr/>
        </p:nvSpPr>
        <p:spPr>
          <a:xfrm rot="21262404">
            <a:off x="5586532" y="3585143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</a:t>
            </a:r>
            <a:endParaRPr lang="el-GR" sz="1400" b="1" dirty="0"/>
          </a:p>
        </p:txBody>
      </p:sp>
      <p:sp>
        <p:nvSpPr>
          <p:cNvPr id="74" name="73 - TextBox"/>
          <p:cNvSpPr txBox="1"/>
          <p:nvPr/>
        </p:nvSpPr>
        <p:spPr>
          <a:xfrm rot="21262404">
            <a:off x="8586928" y="5013903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</a:t>
            </a:r>
            <a:endParaRPr lang="el-GR" sz="1400" b="1" dirty="0"/>
          </a:p>
        </p:txBody>
      </p:sp>
      <p:sp>
        <p:nvSpPr>
          <p:cNvPr id="76" name="75 - TextBox"/>
          <p:cNvSpPr txBox="1"/>
          <p:nvPr/>
        </p:nvSpPr>
        <p:spPr>
          <a:xfrm rot="20474311">
            <a:off x="6466342" y="539642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</a:t>
            </a:r>
            <a:endParaRPr lang="el-GR" sz="1200" b="1" dirty="0"/>
          </a:p>
        </p:txBody>
      </p:sp>
      <p:sp>
        <p:nvSpPr>
          <p:cNvPr id="77" name="76 - TextBox"/>
          <p:cNvSpPr txBox="1"/>
          <p:nvPr/>
        </p:nvSpPr>
        <p:spPr>
          <a:xfrm rot="20474311">
            <a:off x="7321128" y="511367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</a:t>
            </a:r>
            <a:endParaRPr lang="el-GR" sz="1200" b="1" dirty="0"/>
          </a:p>
        </p:txBody>
      </p:sp>
      <p:sp>
        <p:nvSpPr>
          <p:cNvPr id="78" name="77 - TextBox"/>
          <p:cNvSpPr txBox="1"/>
          <p:nvPr/>
        </p:nvSpPr>
        <p:spPr>
          <a:xfrm rot="13996453">
            <a:off x="7375949" y="337891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</a:t>
            </a:r>
            <a:endParaRPr lang="el-GR" sz="1200" b="1" dirty="0"/>
          </a:p>
        </p:txBody>
      </p:sp>
      <p:sp>
        <p:nvSpPr>
          <p:cNvPr id="79" name="78 - TextBox"/>
          <p:cNvSpPr txBox="1"/>
          <p:nvPr/>
        </p:nvSpPr>
        <p:spPr>
          <a:xfrm rot="17750303">
            <a:off x="7545006" y="488749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</a:t>
            </a:r>
            <a:endParaRPr lang="el-GR" sz="1200" b="1" dirty="0"/>
          </a:p>
        </p:txBody>
      </p:sp>
      <p:sp>
        <p:nvSpPr>
          <p:cNvPr id="80" name="79 - TextBox"/>
          <p:cNvSpPr txBox="1"/>
          <p:nvPr/>
        </p:nvSpPr>
        <p:spPr>
          <a:xfrm rot="16696013">
            <a:off x="7843420" y="438050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</a:t>
            </a:r>
            <a:endParaRPr lang="el-GR" sz="1200" b="1" dirty="0"/>
          </a:p>
        </p:txBody>
      </p:sp>
      <p:sp>
        <p:nvSpPr>
          <p:cNvPr id="81" name="80 - TextBox"/>
          <p:cNvSpPr txBox="1"/>
          <p:nvPr/>
        </p:nvSpPr>
        <p:spPr>
          <a:xfrm rot="20474311">
            <a:off x="6109152" y="539642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</a:t>
            </a:r>
            <a:endParaRPr lang="el-GR" sz="1200" b="1" dirty="0"/>
          </a:p>
        </p:txBody>
      </p:sp>
      <p:sp>
        <p:nvSpPr>
          <p:cNvPr id="82" name="81 - TextBox"/>
          <p:cNvSpPr txBox="1"/>
          <p:nvPr/>
        </p:nvSpPr>
        <p:spPr>
          <a:xfrm rot="19430529">
            <a:off x="5430174" y="433795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l-GR" sz="1600" b="1" dirty="0"/>
          </a:p>
        </p:txBody>
      </p:sp>
      <p:sp>
        <p:nvSpPr>
          <p:cNvPr id="83" name="82 - TextBox"/>
          <p:cNvSpPr txBox="1"/>
          <p:nvPr/>
        </p:nvSpPr>
        <p:spPr>
          <a:xfrm rot="3412890">
            <a:off x="8292302" y="261462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</a:t>
            </a:r>
            <a:endParaRPr lang="el-GR" sz="1600" b="1" dirty="0"/>
          </a:p>
        </p:txBody>
      </p:sp>
      <p:sp>
        <p:nvSpPr>
          <p:cNvPr id="84" name="83 - TextBox"/>
          <p:cNvSpPr txBox="1"/>
          <p:nvPr/>
        </p:nvSpPr>
        <p:spPr>
          <a:xfrm rot="3412890">
            <a:off x="8709877" y="361907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</a:t>
            </a:r>
            <a:endParaRPr lang="el-GR" sz="1600" b="1" dirty="0"/>
          </a:p>
        </p:txBody>
      </p:sp>
      <p:sp>
        <p:nvSpPr>
          <p:cNvPr id="85" name="84 - TextBox"/>
          <p:cNvSpPr txBox="1"/>
          <p:nvPr/>
        </p:nvSpPr>
        <p:spPr>
          <a:xfrm rot="3412890">
            <a:off x="8363741" y="611940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</a:t>
            </a:r>
            <a:endParaRPr lang="el-GR" sz="1600" b="1" dirty="0"/>
          </a:p>
        </p:txBody>
      </p:sp>
      <p:sp>
        <p:nvSpPr>
          <p:cNvPr id="86" name="85 - TextBox"/>
          <p:cNvSpPr txBox="1"/>
          <p:nvPr/>
        </p:nvSpPr>
        <p:spPr>
          <a:xfrm rot="3412890">
            <a:off x="6280985" y="5900768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</a:t>
            </a:r>
            <a:endParaRPr lang="el-GR" sz="1600" b="1" dirty="0"/>
          </a:p>
        </p:txBody>
      </p:sp>
      <p:sp>
        <p:nvSpPr>
          <p:cNvPr id="87" name="86 - TextBox"/>
          <p:cNvSpPr txBox="1"/>
          <p:nvPr/>
        </p:nvSpPr>
        <p:spPr>
          <a:xfrm rot="15589474">
            <a:off x="6491664" y="209827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88" name="87 - TextBox"/>
          <p:cNvSpPr txBox="1"/>
          <p:nvPr/>
        </p:nvSpPr>
        <p:spPr>
          <a:xfrm rot="15589474">
            <a:off x="6876702" y="274121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89" name="88 - TextBox"/>
          <p:cNvSpPr txBox="1"/>
          <p:nvPr/>
        </p:nvSpPr>
        <p:spPr>
          <a:xfrm rot="15589474">
            <a:off x="6948140" y="3482594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0" name="89 - TextBox"/>
          <p:cNvSpPr txBox="1"/>
          <p:nvPr/>
        </p:nvSpPr>
        <p:spPr>
          <a:xfrm rot="15589474">
            <a:off x="6948140" y="405409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1" name="90 - TextBox"/>
          <p:cNvSpPr txBox="1"/>
          <p:nvPr/>
        </p:nvSpPr>
        <p:spPr>
          <a:xfrm rot="17164995">
            <a:off x="5767760" y="576861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2" name="91 - TextBox"/>
          <p:cNvSpPr txBox="1"/>
          <p:nvPr/>
        </p:nvSpPr>
        <p:spPr>
          <a:xfrm rot="17164995">
            <a:off x="5816231" y="5609294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3" name="92 - TextBox"/>
          <p:cNvSpPr txBox="1"/>
          <p:nvPr/>
        </p:nvSpPr>
        <p:spPr>
          <a:xfrm rot="21344704">
            <a:off x="6296394" y="5368044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4" name="93 - TextBox"/>
          <p:cNvSpPr txBox="1"/>
          <p:nvPr/>
        </p:nvSpPr>
        <p:spPr>
          <a:xfrm rot="4800856">
            <a:off x="7947887" y="3312353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5" name="94 - TextBox"/>
          <p:cNvSpPr txBox="1"/>
          <p:nvPr/>
        </p:nvSpPr>
        <p:spPr>
          <a:xfrm rot="4800856">
            <a:off x="8197037" y="398302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6" name="95 - TextBox"/>
          <p:cNvSpPr txBox="1"/>
          <p:nvPr/>
        </p:nvSpPr>
        <p:spPr>
          <a:xfrm rot="4800856">
            <a:off x="8197037" y="413542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7" name="96 - TextBox"/>
          <p:cNvSpPr txBox="1"/>
          <p:nvPr/>
        </p:nvSpPr>
        <p:spPr>
          <a:xfrm rot="4800856">
            <a:off x="8090763" y="462597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8" name="97 - TextBox"/>
          <p:cNvSpPr txBox="1"/>
          <p:nvPr/>
        </p:nvSpPr>
        <p:spPr>
          <a:xfrm rot="4800856">
            <a:off x="7876449" y="498316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99" name="98 - TextBox"/>
          <p:cNvSpPr txBox="1"/>
          <p:nvPr/>
        </p:nvSpPr>
        <p:spPr>
          <a:xfrm rot="4800856">
            <a:off x="8028849" y="5812683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100" name="99 - TextBox"/>
          <p:cNvSpPr txBox="1"/>
          <p:nvPr/>
        </p:nvSpPr>
        <p:spPr>
          <a:xfrm rot="4800856">
            <a:off x="7447821" y="302660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101" name="100 - TextBox"/>
          <p:cNvSpPr txBox="1"/>
          <p:nvPr/>
        </p:nvSpPr>
        <p:spPr>
          <a:xfrm rot="4800856">
            <a:off x="6696839" y="183988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102" name="101 - TextBox"/>
          <p:cNvSpPr txBox="1"/>
          <p:nvPr/>
        </p:nvSpPr>
        <p:spPr>
          <a:xfrm rot="4800856">
            <a:off x="7196905" y="241139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103" name="102 - TextBox"/>
          <p:cNvSpPr txBox="1"/>
          <p:nvPr/>
        </p:nvSpPr>
        <p:spPr>
          <a:xfrm rot="20547560">
            <a:off x="6170700" y="3535628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endParaRPr lang="el-GR" sz="1600" b="1" dirty="0"/>
          </a:p>
        </p:txBody>
      </p:sp>
      <p:sp>
        <p:nvSpPr>
          <p:cNvPr id="104" name="103 - TextBox"/>
          <p:cNvSpPr txBox="1"/>
          <p:nvPr/>
        </p:nvSpPr>
        <p:spPr>
          <a:xfrm rot="20547560">
            <a:off x="5956386" y="4607198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endParaRPr lang="el-GR" sz="1600" b="1" dirty="0"/>
          </a:p>
        </p:txBody>
      </p:sp>
      <p:sp>
        <p:nvSpPr>
          <p:cNvPr id="105" name="104 - TextBox"/>
          <p:cNvSpPr txBox="1"/>
          <p:nvPr/>
        </p:nvSpPr>
        <p:spPr>
          <a:xfrm rot="20547560">
            <a:off x="5045002" y="5126958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endParaRPr lang="el-GR" sz="1600" b="1" dirty="0"/>
          </a:p>
        </p:txBody>
      </p:sp>
      <p:sp>
        <p:nvSpPr>
          <p:cNvPr id="106" name="105 - TextBox"/>
          <p:cNvSpPr txBox="1"/>
          <p:nvPr/>
        </p:nvSpPr>
        <p:spPr>
          <a:xfrm rot="4819999">
            <a:off x="7911937" y="5669183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107" name="106 - TextBox"/>
          <p:cNvSpPr txBox="1"/>
          <p:nvPr/>
        </p:nvSpPr>
        <p:spPr>
          <a:xfrm rot="4819999">
            <a:off x="7661483" y="516911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108" name="107 - TextBox"/>
          <p:cNvSpPr txBox="1"/>
          <p:nvPr/>
        </p:nvSpPr>
        <p:spPr>
          <a:xfrm rot="4819999">
            <a:off x="8054813" y="481192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109" name="108 - TextBox"/>
          <p:cNvSpPr txBox="1"/>
          <p:nvPr/>
        </p:nvSpPr>
        <p:spPr>
          <a:xfrm rot="4819999">
            <a:off x="8207213" y="431186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110" name="109 - TextBox"/>
          <p:cNvSpPr txBox="1"/>
          <p:nvPr/>
        </p:nvSpPr>
        <p:spPr>
          <a:xfrm rot="4819999">
            <a:off x="8090111" y="345460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111" name="110 - TextBox"/>
          <p:cNvSpPr txBox="1"/>
          <p:nvPr/>
        </p:nvSpPr>
        <p:spPr>
          <a:xfrm rot="3792409">
            <a:off x="7688993" y="305184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112" name="111 - TextBox"/>
          <p:cNvSpPr txBox="1"/>
          <p:nvPr/>
        </p:nvSpPr>
        <p:spPr>
          <a:xfrm rot="16758785">
            <a:off x="7055410" y="459691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113" name="112 - TextBox"/>
          <p:cNvSpPr txBox="1"/>
          <p:nvPr/>
        </p:nvSpPr>
        <p:spPr>
          <a:xfrm rot="16758785">
            <a:off x="6912534" y="388253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114" name="113 - TextBox"/>
          <p:cNvSpPr txBox="1"/>
          <p:nvPr/>
        </p:nvSpPr>
        <p:spPr>
          <a:xfrm rot="19430529">
            <a:off x="7071411" y="5967709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l-GR" sz="1600" b="1" dirty="0"/>
          </a:p>
        </p:txBody>
      </p:sp>
      <p:sp>
        <p:nvSpPr>
          <p:cNvPr id="115" name="114 - TextBox"/>
          <p:cNvSpPr txBox="1"/>
          <p:nvPr/>
        </p:nvSpPr>
        <p:spPr>
          <a:xfrm rot="16758785">
            <a:off x="7660754" y="595423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116" name="115 - TextBox"/>
          <p:cNvSpPr txBox="1"/>
          <p:nvPr/>
        </p:nvSpPr>
        <p:spPr>
          <a:xfrm rot="16758785">
            <a:off x="7803630" y="381109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117" name="116 - TextBox"/>
          <p:cNvSpPr txBox="1"/>
          <p:nvPr/>
        </p:nvSpPr>
        <p:spPr>
          <a:xfrm rot="16758785">
            <a:off x="7660754" y="3596783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118" name="117 - TextBox"/>
          <p:cNvSpPr txBox="1"/>
          <p:nvPr/>
        </p:nvSpPr>
        <p:spPr>
          <a:xfrm rot="4440990">
            <a:off x="8185726" y="3751743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119" name="118 - TextBox"/>
          <p:cNvSpPr txBox="1"/>
          <p:nvPr/>
        </p:nvSpPr>
        <p:spPr>
          <a:xfrm rot="4440990">
            <a:off x="8102074" y="360886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120" name="119 - TextBox"/>
          <p:cNvSpPr txBox="1"/>
          <p:nvPr/>
        </p:nvSpPr>
        <p:spPr>
          <a:xfrm rot="4440990">
            <a:off x="7185594" y="2257754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121" name="120 - TextBox"/>
          <p:cNvSpPr txBox="1"/>
          <p:nvPr/>
        </p:nvSpPr>
        <p:spPr>
          <a:xfrm rot="16847371">
            <a:off x="7623912" y="569599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123" name="122 - TextBox"/>
          <p:cNvSpPr txBox="1"/>
          <p:nvPr/>
        </p:nvSpPr>
        <p:spPr>
          <a:xfrm rot="16200000">
            <a:off x="7005268" y="443350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endParaRPr lang="el-GR" sz="1200" b="1" dirty="0"/>
          </a:p>
        </p:txBody>
      </p:sp>
      <p:sp>
        <p:nvSpPr>
          <p:cNvPr id="124" name="123 - TextBox"/>
          <p:cNvSpPr txBox="1"/>
          <p:nvPr/>
        </p:nvSpPr>
        <p:spPr>
          <a:xfrm rot="16200000">
            <a:off x="6925078" y="379056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endParaRPr lang="el-GR" sz="1200" b="1" dirty="0"/>
          </a:p>
        </p:txBody>
      </p:sp>
      <p:sp>
        <p:nvSpPr>
          <p:cNvPr id="125" name="124 - TextBox"/>
          <p:cNvSpPr txBox="1"/>
          <p:nvPr/>
        </p:nvSpPr>
        <p:spPr>
          <a:xfrm rot="16200000">
            <a:off x="6925078" y="364769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endParaRPr lang="el-GR" sz="1200" b="1" dirty="0"/>
          </a:p>
        </p:txBody>
      </p:sp>
      <p:sp>
        <p:nvSpPr>
          <p:cNvPr id="126" name="125 - TextBox"/>
          <p:cNvSpPr txBox="1"/>
          <p:nvPr/>
        </p:nvSpPr>
        <p:spPr>
          <a:xfrm rot="15874802">
            <a:off x="6996516" y="3361939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endParaRPr lang="el-GR" sz="1200" b="1" dirty="0"/>
          </a:p>
        </p:txBody>
      </p:sp>
      <p:sp>
        <p:nvSpPr>
          <p:cNvPr id="127" name="126 - TextBox"/>
          <p:cNvSpPr txBox="1"/>
          <p:nvPr/>
        </p:nvSpPr>
        <p:spPr>
          <a:xfrm rot="15874802">
            <a:off x="6992392" y="287431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endParaRPr lang="el-GR" sz="1200" b="1" dirty="0"/>
          </a:p>
        </p:txBody>
      </p:sp>
      <p:sp>
        <p:nvSpPr>
          <p:cNvPr id="128" name="127 - TextBox"/>
          <p:cNvSpPr txBox="1"/>
          <p:nvPr/>
        </p:nvSpPr>
        <p:spPr>
          <a:xfrm rot="16200000">
            <a:off x="7433896" y="521932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  <a:endParaRPr lang="el-GR" sz="1200" b="1" dirty="0"/>
          </a:p>
        </p:txBody>
      </p:sp>
      <p:sp>
        <p:nvSpPr>
          <p:cNvPr id="129" name="128 - TextBox"/>
          <p:cNvSpPr txBox="1"/>
          <p:nvPr/>
        </p:nvSpPr>
        <p:spPr>
          <a:xfrm rot="20547560">
            <a:off x="8456716" y="3392752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endParaRPr lang="el-GR" sz="1600" b="1" dirty="0"/>
          </a:p>
        </p:txBody>
      </p:sp>
      <p:sp>
        <p:nvSpPr>
          <p:cNvPr id="130" name="129 - TextBox"/>
          <p:cNvSpPr txBox="1"/>
          <p:nvPr/>
        </p:nvSpPr>
        <p:spPr>
          <a:xfrm rot="17758923">
            <a:off x="6072645" y="303369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l-GR" sz="1600" b="1" dirty="0"/>
          </a:p>
        </p:txBody>
      </p:sp>
      <p:sp>
        <p:nvSpPr>
          <p:cNvPr id="131" name="130 - Ορθογώνιο"/>
          <p:cNvSpPr/>
          <p:nvPr/>
        </p:nvSpPr>
        <p:spPr>
          <a:xfrm>
            <a:off x="0" y="2928934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Απέναντι </a:t>
            </a:r>
            <a:r>
              <a:rPr lang="el-GR" dirty="0" smtClean="0"/>
              <a:t>από </a:t>
            </a:r>
            <a:r>
              <a:rPr lang="el-GR" dirty="0" smtClean="0"/>
              <a:t>την </a:t>
            </a:r>
            <a:r>
              <a:rPr lang="el-GR" dirty="0" smtClean="0"/>
              <a:t>αδενίνη </a:t>
            </a:r>
            <a:r>
              <a:rPr lang="en-US" b="1" dirty="0" smtClean="0">
                <a:solidFill>
                  <a:srgbClr val="002060"/>
                </a:solidFill>
              </a:rPr>
              <a:t>A </a:t>
            </a:r>
            <a:r>
              <a:rPr lang="el-GR" dirty="0" smtClean="0"/>
              <a:t>τοποθετείται ουρακίλη 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endParaRPr lang="el-G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  <p:bldP spid="49" grpId="0"/>
      <p:bldP spid="53" grpId="0"/>
      <p:bldP spid="18" grpId="0" animBg="1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071538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Μεταγραφή </a:t>
            </a:r>
            <a:r>
              <a:rPr lang="en-US" b="1" spc="600" dirty="0" smtClean="0">
                <a:solidFill>
                  <a:srgbClr val="FF0000"/>
                </a:solidFill>
              </a:rPr>
              <a:t>DNA </a:t>
            </a:r>
            <a:r>
              <a:rPr lang="el-GR" b="1" spc="600" dirty="0" smtClean="0">
                <a:solidFill>
                  <a:srgbClr val="FF0000"/>
                </a:solidFill>
              </a:rPr>
              <a:t>σε  </a:t>
            </a:r>
            <a:r>
              <a:rPr lang="en-US" b="1" spc="600" dirty="0" smtClean="0">
                <a:solidFill>
                  <a:srgbClr val="FF0000"/>
                </a:solidFill>
              </a:rPr>
              <a:t>RNA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60652"/>
            <a:ext cx="3643306" cy="541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7429520" y="1714488"/>
            <a:ext cx="971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sp>
        <p:nvSpPr>
          <p:cNvPr id="15" name="14 - TextBox"/>
          <p:cNvSpPr txBox="1"/>
          <p:nvPr/>
        </p:nvSpPr>
        <p:spPr>
          <a:xfrm>
            <a:off x="7643834" y="2357430"/>
            <a:ext cx="13350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ριβονουκλεοτίδια</a:t>
            </a:r>
            <a:endParaRPr lang="el-GR" sz="1200" dirty="0"/>
          </a:p>
        </p:txBody>
      </p:sp>
      <p:sp>
        <p:nvSpPr>
          <p:cNvPr id="16" name="15 - TextBox"/>
          <p:cNvSpPr txBox="1"/>
          <p:nvPr/>
        </p:nvSpPr>
        <p:spPr>
          <a:xfrm>
            <a:off x="5615159" y="4000504"/>
            <a:ext cx="10150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 RNA</a:t>
            </a:r>
            <a:endParaRPr lang="el-GR" sz="1200" dirty="0"/>
          </a:p>
        </p:txBody>
      </p:sp>
      <p:sp>
        <p:nvSpPr>
          <p:cNvPr id="17" name="16 - TextBox"/>
          <p:cNvSpPr txBox="1"/>
          <p:nvPr/>
        </p:nvSpPr>
        <p:spPr>
          <a:xfrm>
            <a:off x="7786710" y="6429396"/>
            <a:ext cx="971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51227">
            <a:off x="6373252" y="4829261"/>
            <a:ext cx="517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7378">
            <a:off x="6873461" y="4613575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28644">
            <a:off x="6640375" y="2927599"/>
            <a:ext cx="335465" cy="34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28644">
            <a:off x="8079167" y="3421693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43 - Ευθύγραμμο βέλος σύνδεσης"/>
          <p:cNvCxnSpPr/>
          <p:nvPr/>
        </p:nvCxnSpPr>
        <p:spPr>
          <a:xfrm rot="10800000">
            <a:off x="6572264" y="4143380"/>
            <a:ext cx="121444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Ορθογώνιο"/>
          <p:cNvSpPr/>
          <p:nvPr/>
        </p:nvSpPr>
        <p:spPr>
          <a:xfrm>
            <a:off x="0" y="642918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ριβονουκλεοτίδια, που έχουν ενωθεί με τα νουκλεοτίδια του </a:t>
            </a:r>
            <a:r>
              <a:rPr lang="en-US" dirty="0" smtClean="0"/>
              <a:t>DNA, </a:t>
            </a:r>
            <a:r>
              <a:rPr lang="el-GR" dirty="0" smtClean="0"/>
              <a:t> ενώνονται μεταξύ τους, σχηματίζοντας ένα μόριο </a:t>
            </a:r>
            <a:r>
              <a:rPr lang="el-GR" dirty="0" err="1" smtClean="0"/>
              <a:t>mRNA</a:t>
            </a:r>
            <a:r>
              <a:rPr lang="el-GR" dirty="0" smtClean="0"/>
              <a:t>. 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smtClean="0"/>
              <a:t>Σε αυτό το μόριο </a:t>
            </a:r>
            <a:r>
              <a:rPr lang="el-GR" dirty="0" err="1" smtClean="0"/>
              <a:t>mRNA</a:t>
            </a:r>
            <a:r>
              <a:rPr lang="el-GR" dirty="0" smtClean="0"/>
              <a:t>, έχει καταγραφεί η γενετική πληροφορία ως </a:t>
            </a:r>
            <a:r>
              <a:rPr lang="el-GR" dirty="0" smtClean="0"/>
              <a:t>αλληλουχία</a:t>
            </a:r>
            <a:r>
              <a:rPr lang="en-US" dirty="0" smtClean="0"/>
              <a:t> (</a:t>
            </a:r>
            <a:r>
              <a:rPr lang="el-GR" dirty="0" smtClean="0"/>
              <a:t>δηλαδή ως μια σειρά) </a:t>
            </a:r>
            <a:r>
              <a:rPr lang="el-GR" dirty="0" err="1" smtClean="0"/>
              <a:t>ριβονουκλεοτιδίων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Το μόριο </a:t>
            </a:r>
            <a:r>
              <a:rPr lang="el-GR" dirty="0" err="1" smtClean="0"/>
              <a:t>mRNA</a:t>
            </a:r>
            <a:r>
              <a:rPr lang="el-GR" dirty="0" smtClean="0"/>
              <a:t>, απομακρύνεται από το </a:t>
            </a:r>
            <a:r>
              <a:rPr lang="en-US" dirty="0" smtClean="0"/>
              <a:t>DNA.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Τέλος, οι συμπληρωματικές αζωτούχες βάσεις των δύο αλυσίδων του DNA ενώνονται και πάλι. </a:t>
            </a:r>
            <a:endParaRPr lang="el-GR" dirty="0"/>
          </a:p>
        </p:txBody>
      </p:sp>
      <p:cxnSp>
        <p:nvCxnSpPr>
          <p:cNvPr id="50" name="49 - Ευθύγραμμο βέλος σύνδεσης"/>
          <p:cNvCxnSpPr/>
          <p:nvPr/>
        </p:nvCxnSpPr>
        <p:spPr>
          <a:xfrm rot="5400000" flipH="1" flipV="1">
            <a:off x="5893603" y="4750603"/>
            <a:ext cx="107157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 flipH="1" flipV="1">
            <a:off x="7214412" y="3215480"/>
            <a:ext cx="143034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ύγραμμο βέλος σύνδεσης"/>
          <p:cNvCxnSpPr/>
          <p:nvPr/>
        </p:nvCxnSpPr>
        <p:spPr>
          <a:xfrm rot="5400000" flipH="1" flipV="1">
            <a:off x="7178693" y="2894009"/>
            <a:ext cx="93028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2143108" y="3286124"/>
            <a:ext cx="5929354" cy="271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1500166" y="2428868"/>
            <a:ext cx="5429288" cy="2786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129503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071538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Μεταγραφή </a:t>
            </a:r>
            <a:r>
              <a:rPr lang="en-US" b="1" spc="600" dirty="0" smtClean="0">
                <a:solidFill>
                  <a:srgbClr val="FF0000"/>
                </a:solidFill>
              </a:rPr>
              <a:t>DNA </a:t>
            </a:r>
            <a:r>
              <a:rPr lang="el-GR" b="1" spc="600" dirty="0" smtClean="0">
                <a:solidFill>
                  <a:srgbClr val="FF0000"/>
                </a:solidFill>
              </a:rPr>
              <a:t>σε  </a:t>
            </a:r>
            <a:r>
              <a:rPr lang="en-US" b="1" spc="600" dirty="0" smtClean="0">
                <a:solidFill>
                  <a:srgbClr val="FF0000"/>
                </a:solidFill>
              </a:rPr>
              <a:t>RNA</a:t>
            </a:r>
            <a:endParaRPr lang="el-GR" b="1" spc="600" dirty="0">
              <a:solidFill>
                <a:srgbClr val="FF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60652"/>
            <a:ext cx="3643306" cy="541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7429520" y="1714488"/>
            <a:ext cx="971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sp>
        <p:nvSpPr>
          <p:cNvPr id="15" name="14 - TextBox"/>
          <p:cNvSpPr txBox="1"/>
          <p:nvPr/>
        </p:nvSpPr>
        <p:spPr>
          <a:xfrm>
            <a:off x="7643834" y="2357430"/>
            <a:ext cx="13350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ριβονουκλεοτίδια</a:t>
            </a:r>
            <a:endParaRPr lang="el-GR" sz="1200" dirty="0"/>
          </a:p>
        </p:txBody>
      </p:sp>
      <p:sp>
        <p:nvSpPr>
          <p:cNvPr id="16" name="15 - TextBox"/>
          <p:cNvSpPr txBox="1"/>
          <p:nvPr/>
        </p:nvSpPr>
        <p:spPr>
          <a:xfrm>
            <a:off x="5615159" y="4000504"/>
            <a:ext cx="10150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 RNA</a:t>
            </a:r>
            <a:endParaRPr lang="el-GR" sz="1200" dirty="0"/>
          </a:p>
        </p:txBody>
      </p:sp>
      <p:sp>
        <p:nvSpPr>
          <p:cNvPr id="17" name="16 - TextBox"/>
          <p:cNvSpPr txBox="1"/>
          <p:nvPr/>
        </p:nvSpPr>
        <p:spPr>
          <a:xfrm>
            <a:off x="7786710" y="6429396"/>
            <a:ext cx="971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Μόριο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1227">
            <a:off x="6373252" y="4829261"/>
            <a:ext cx="517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7378">
            <a:off x="6873461" y="4613575"/>
            <a:ext cx="457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28644">
            <a:off x="6640375" y="2927599"/>
            <a:ext cx="335465" cy="34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28644">
            <a:off x="8079167" y="3421693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43 - Ευθύγραμμο βέλος σύνδεσης"/>
          <p:cNvCxnSpPr/>
          <p:nvPr/>
        </p:nvCxnSpPr>
        <p:spPr>
          <a:xfrm rot="10800000">
            <a:off x="6572264" y="4143380"/>
            <a:ext cx="121444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Ορθογώνιο"/>
          <p:cNvSpPr/>
          <p:nvPr/>
        </p:nvSpPr>
        <p:spPr>
          <a:xfrm>
            <a:off x="142844" y="642918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τον ίδιο ακριβώς τρόπο που έγινε η μεταγραφή του </a:t>
            </a:r>
            <a:r>
              <a:rPr lang="en-US" dirty="0" smtClean="0"/>
              <a:t>DNA </a:t>
            </a:r>
            <a:r>
              <a:rPr lang="el-GR" dirty="0" smtClean="0"/>
              <a:t>σε </a:t>
            </a:r>
            <a:r>
              <a:rPr lang="en-US" dirty="0" smtClean="0"/>
              <a:t>mRNA, </a:t>
            </a:r>
            <a:r>
              <a:rPr lang="el-GR" dirty="0" smtClean="0"/>
              <a:t>γίνεται και η μεταγραφή   και σε  άλλα μόρια RNA, όπως  το μεταφορικό RNA (</a:t>
            </a:r>
            <a:r>
              <a:rPr lang="el-GR" dirty="0" err="1" smtClean="0"/>
              <a:t>tRNA</a:t>
            </a:r>
            <a:r>
              <a:rPr lang="el-GR" dirty="0" smtClean="0"/>
              <a:t>) και το </a:t>
            </a:r>
            <a:r>
              <a:rPr lang="el-GR" dirty="0" err="1" smtClean="0"/>
              <a:t>ριβοσωμικό</a:t>
            </a:r>
            <a:r>
              <a:rPr lang="el-GR" dirty="0" smtClean="0"/>
              <a:t> RNA (</a:t>
            </a:r>
            <a:r>
              <a:rPr lang="el-GR" dirty="0" err="1" smtClean="0"/>
              <a:t>rRNA</a:t>
            </a:r>
            <a:r>
              <a:rPr lang="el-GR" dirty="0" smtClean="0"/>
              <a:t>). </a:t>
            </a:r>
            <a:endParaRPr lang="el-GR" dirty="0"/>
          </a:p>
        </p:txBody>
      </p:sp>
      <p:cxnSp>
        <p:nvCxnSpPr>
          <p:cNvPr id="50" name="49 - Ευθύγραμμο βέλος σύνδεσης"/>
          <p:cNvCxnSpPr/>
          <p:nvPr/>
        </p:nvCxnSpPr>
        <p:spPr>
          <a:xfrm rot="5400000" flipH="1" flipV="1">
            <a:off x="5893603" y="4750603"/>
            <a:ext cx="107157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 flipH="1" flipV="1">
            <a:off x="7214412" y="3215480"/>
            <a:ext cx="143034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ύγραμμο βέλος σύνδεσης"/>
          <p:cNvCxnSpPr/>
          <p:nvPr/>
        </p:nvCxnSpPr>
        <p:spPr>
          <a:xfrm rot="5400000" flipH="1" flipV="1">
            <a:off x="7178693" y="2894009"/>
            <a:ext cx="93028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0" y="2500306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Κάθε τμήμα του μορίου DNA που έχει τη δυνατότητα να μεταγραφεί ονομάζεται </a:t>
            </a:r>
            <a:r>
              <a:rPr lang="el-GR" b="1" u="sng" dirty="0" smtClean="0"/>
              <a:t>γονίδιο</a:t>
            </a:r>
            <a:r>
              <a:rPr lang="el-GR" dirty="0" smtClean="0"/>
              <a:t>.  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b="1" u="sng" dirty="0" smtClean="0"/>
              <a:t>γονίδιο</a:t>
            </a:r>
            <a:r>
              <a:rPr lang="el-GR" dirty="0" smtClean="0"/>
              <a:t> αποτελεί τη στοιχειώδη μονάδα της γενετικής πληροφορίας, που μεταβιβάζεται από τους γονείς στα παιδιά τους.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6844"/>
            <a:ext cx="4791096" cy="369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500430" y="791158"/>
            <a:ext cx="3143272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643702" y="648282"/>
            <a:ext cx="17145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Πολλά μόρια </a:t>
            </a:r>
            <a:r>
              <a:rPr lang="el-GR" b="1" dirty="0" smtClean="0"/>
              <a:t>αμινοξέων</a:t>
            </a:r>
            <a:endParaRPr lang="el-GR" b="1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4071934" y="3577240"/>
            <a:ext cx="142876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5572132" y="3362926"/>
            <a:ext cx="321471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Ένα </a:t>
            </a:r>
            <a:r>
              <a:rPr lang="el-GR" b="1" dirty="0" smtClean="0"/>
              <a:t>μόριο πρωτεΐνης </a:t>
            </a:r>
            <a:r>
              <a:rPr lang="el-GR" dirty="0" smtClean="0"/>
              <a:t> αποτελείται από πολλά μόρια αμινοξέων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42" y="0"/>
            <a:ext cx="2928958" cy="226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428596" y="2500306"/>
            <a:ext cx="71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δράση των πρωτεϊνών εξαρτάται από τη σύστασή τους, δηλαδή από ποια αμινοξέα περιέχουν και  τη σειρά των αμινοξέων που περιέχουν. </a:t>
            </a:r>
          </a:p>
          <a:p>
            <a:endParaRPr lang="el-GR" dirty="0" smtClean="0"/>
          </a:p>
          <a:p>
            <a:r>
              <a:rPr lang="el-GR" dirty="0" smtClean="0"/>
              <a:t>Τι είναι όμως αυτό που καθορίζει τη σειρά των αμινοξέων στις πρωτεΐνες ενός οργανισμού και συνεπώς τις ιδιότητές της πρωτεΐνης;  </a:t>
            </a:r>
          </a:p>
          <a:p>
            <a:endParaRPr lang="el-GR" dirty="0" smtClean="0"/>
          </a:p>
          <a:p>
            <a:r>
              <a:rPr lang="el-GR" dirty="0" smtClean="0"/>
              <a:t>Είναι το γενετικό υλικό, το DNA.</a:t>
            </a:r>
            <a:endParaRPr lang="el-GR" dirty="0"/>
          </a:p>
        </p:txBody>
      </p:sp>
      <p:pic>
        <p:nvPicPr>
          <p:cNvPr id="8" name="Picture 4" descr="http://images.slideplayer.com/21/6291311/slides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242" y="4432681"/>
            <a:ext cx="3233758" cy="242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86058"/>
            <a:ext cx="4405332" cy="39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5008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643702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715272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3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0034" y="571480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/>
              <a:t>γονίδια</a:t>
            </a:r>
            <a:r>
              <a:rPr lang="el-GR" dirty="0" smtClean="0"/>
              <a:t> είναι </a:t>
            </a:r>
            <a:r>
              <a:rPr lang="el-GR" b="1" dirty="0" smtClean="0"/>
              <a:t>τμήματα του </a:t>
            </a:r>
            <a:r>
              <a:rPr lang="en-US" b="1" dirty="0" smtClean="0"/>
              <a:t>DNA</a:t>
            </a:r>
            <a:r>
              <a:rPr lang="el-GR" dirty="0" smtClean="0"/>
              <a:t>, που περιέχουν πληροφορίες για την σύνθεση μιας πρωτεΐνης,  και γενικότερα ένα γονίδιο ελέγχει και ένα χαρακτηριστικό του οργανισμού...</a:t>
            </a:r>
          </a:p>
          <a:p>
            <a:endParaRPr lang="el-GR" dirty="0" smtClean="0"/>
          </a:p>
          <a:p>
            <a:r>
              <a:rPr lang="el-GR" dirty="0" smtClean="0"/>
              <a:t>Άρα μέσω των γονιδίων του το </a:t>
            </a:r>
            <a:r>
              <a:rPr lang="en-US" dirty="0" smtClean="0"/>
              <a:t>DNA</a:t>
            </a:r>
            <a:r>
              <a:rPr lang="el-GR" dirty="0" smtClean="0"/>
              <a:t>, καθορίζει την δομή της κάθε πρωτεΐνης, οι  οποίες με τη σειρά τους καθορίζουν την λειτουργιά κάθε οργανισμού (ζώα, φυτά, μικρόβια …)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5262493" cy="40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143372" y="4071942"/>
            <a:ext cx="135732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endCxn id="40" idx="1"/>
          </p:cNvCxnSpPr>
          <p:nvPr/>
        </p:nvCxnSpPr>
        <p:spPr>
          <a:xfrm>
            <a:off x="1643042" y="3357562"/>
            <a:ext cx="3214710" cy="1827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BE0260"/>
                </a:solidFill>
              </a:rPr>
              <a:t>Εσωτερικό του κυττάρου</a:t>
            </a:r>
            <a:endParaRPr lang="el-GR" b="1" spc="600" dirty="0">
              <a:solidFill>
                <a:srgbClr val="BE026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1214414" y="1214422"/>
            <a:ext cx="85725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00034" y="71435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Πυρήνας κυττάρου</a:t>
            </a:r>
            <a:r>
              <a:rPr lang="el-GR" dirty="0" smtClean="0"/>
              <a:t>, στον οποίο βρίσκεται το </a:t>
            </a:r>
            <a:r>
              <a:rPr lang="en-US" dirty="0" smtClean="0"/>
              <a:t>DNA</a:t>
            </a:r>
            <a:endParaRPr lang="el-GR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flipV="1">
            <a:off x="4929190" y="2428868"/>
            <a:ext cx="2143140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143768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μιτοχόνδριο</a:t>
            </a:r>
            <a:endParaRPr lang="el-GR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10800000" flipV="1">
            <a:off x="642910" y="3714752"/>
            <a:ext cx="785818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μιτοχόνδριο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2295508" y="3438524"/>
            <a:ext cx="2847996" cy="1633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6200000" flipH="1">
            <a:off x="3750463" y="3178967"/>
            <a:ext cx="271464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flipV="1">
            <a:off x="3286116" y="1357298"/>
            <a:ext cx="2071702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5000628" y="107154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Ενδοπλασματικό δίκτυο</a:t>
            </a:r>
            <a:endParaRPr lang="el-GR" dirty="0"/>
          </a:p>
        </p:txBody>
      </p:sp>
      <p:sp>
        <p:nvSpPr>
          <p:cNvPr id="40" name="39 - TextBox"/>
          <p:cNvSpPr txBox="1"/>
          <p:nvPr/>
        </p:nvSpPr>
        <p:spPr>
          <a:xfrm>
            <a:off x="4857752" y="50006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BE0260"/>
                </a:solidFill>
              </a:rPr>
              <a:t>ριβοσώματα</a:t>
            </a:r>
            <a:endParaRPr lang="el-GR" b="1" dirty="0">
              <a:solidFill>
                <a:srgbClr val="BE0260"/>
              </a:solidFill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0" y="5934670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BE0260"/>
                </a:solidFill>
              </a:rPr>
              <a:t>ριβοσώματα </a:t>
            </a:r>
            <a:r>
              <a:rPr lang="el-GR" dirty="0" smtClean="0"/>
              <a:t>είναι μικροί σχηματισμοί, και σε αυτά γίνεται η </a:t>
            </a:r>
            <a:r>
              <a:rPr lang="el-GR" b="1" dirty="0" smtClean="0">
                <a:solidFill>
                  <a:srgbClr val="BE0260"/>
                </a:solidFill>
              </a:rPr>
              <a:t>σύνθεση των πρωτεϊνών</a:t>
            </a:r>
            <a:r>
              <a:rPr lang="en-US" b="1" dirty="0" smtClean="0">
                <a:solidFill>
                  <a:srgbClr val="BE0260"/>
                </a:solidFill>
              </a:rPr>
              <a:t> </a:t>
            </a:r>
            <a:r>
              <a:rPr lang="el-GR" b="1" dirty="0" smtClean="0">
                <a:solidFill>
                  <a:srgbClr val="BE0260"/>
                </a:solidFill>
              </a:rPr>
              <a:t> . </a:t>
            </a:r>
          </a:p>
          <a:p>
            <a:r>
              <a:rPr lang="el-GR" dirty="0" smtClean="0"/>
              <a:t>Τα ριβοσώματα βρίσκονται </a:t>
            </a:r>
            <a:r>
              <a:rPr lang="el-GR" u="sng" dirty="0" smtClean="0"/>
              <a:t>έξω από το πυρήνα.</a:t>
            </a:r>
            <a:endParaRPr lang="el-GR" b="1" u="sng" dirty="0">
              <a:solidFill>
                <a:srgbClr val="BE0260"/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1928794" y="23452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39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31040"/>
            <a:ext cx="5262493" cy="40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143372" y="5488560"/>
            <a:ext cx="135732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endCxn id="40" idx="1"/>
          </p:cNvCxnSpPr>
          <p:nvPr/>
        </p:nvCxnSpPr>
        <p:spPr>
          <a:xfrm>
            <a:off x="1428728" y="4568595"/>
            <a:ext cx="3214710" cy="1966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BE0260"/>
                </a:solidFill>
              </a:rPr>
              <a:t>Εσωτερικό του κυττάρου</a:t>
            </a:r>
            <a:endParaRPr lang="el-GR" b="1" spc="600" dirty="0">
              <a:solidFill>
                <a:srgbClr val="BE026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1214414" y="2631040"/>
            <a:ext cx="85725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00034" y="21309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Πυρήνας κυττάρου</a:t>
            </a:r>
            <a:r>
              <a:rPr lang="el-GR" dirty="0" smtClean="0"/>
              <a:t>, στον οποίο βρίσκεται το </a:t>
            </a:r>
            <a:r>
              <a:rPr lang="en-US" dirty="0" smtClean="0"/>
              <a:t>DNA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2295508" y="4855142"/>
            <a:ext cx="2847996" cy="1633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6200000" flipH="1">
            <a:off x="3750463" y="4595585"/>
            <a:ext cx="271464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4643438" y="6211669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BE0260"/>
                </a:solidFill>
              </a:rPr>
              <a:t>Ριβοσώματα </a:t>
            </a:r>
            <a:r>
              <a:rPr lang="el-GR" dirty="0" smtClean="0"/>
              <a:t>που βρίσκονται έξω από το πυρήνα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1928794" y="37619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</a:t>
            </a:r>
            <a:endParaRPr lang="el-GR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4286248" y="7143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DNA</a:t>
            </a:r>
            <a:r>
              <a:rPr lang="el-GR" b="1" dirty="0" smtClean="0"/>
              <a:t> </a:t>
            </a:r>
            <a:r>
              <a:rPr lang="el-GR" dirty="0" smtClean="0"/>
              <a:t>που πάντα βρίσκεται στο πυρήνα , </a:t>
            </a:r>
            <a:r>
              <a:rPr lang="en-US" dirty="0" smtClean="0"/>
              <a:t> </a:t>
            </a:r>
            <a:r>
              <a:rPr lang="el-GR" dirty="0" smtClean="0"/>
              <a:t>περιέχει  πληροφορίες για την σύνθεση μιας πρωτεΐνης … </a:t>
            </a:r>
          </a:p>
          <a:p>
            <a:r>
              <a:rPr lang="el-GR" dirty="0" smtClean="0"/>
              <a:t>όμως η σύνθεση της πρωτεΐνης γίνεται στα ριβοσώματα …που βρίσκονται έξω από το πυρήνα!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31040"/>
            <a:ext cx="5262493" cy="40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143372" y="5488560"/>
            <a:ext cx="135732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endCxn id="40" idx="1"/>
          </p:cNvCxnSpPr>
          <p:nvPr/>
        </p:nvCxnSpPr>
        <p:spPr>
          <a:xfrm>
            <a:off x="1428728" y="4568595"/>
            <a:ext cx="3214710" cy="1966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Μεταγραφή </a:t>
            </a:r>
            <a:r>
              <a:rPr lang="en-US" b="1" spc="600" dirty="0" smtClean="0">
                <a:solidFill>
                  <a:srgbClr val="FF0000"/>
                </a:solidFill>
              </a:rPr>
              <a:t>DNA </a:t>
            </a:r>
            <a:r>
              <a:rPr lang="el-GR" b="1" spc="600" dirty="0" smtClean="0">
                <a:solidFill>
                  <a:srgbClr val="FF0000"/>
                </a:solidFill>
              </a:rPr>
              <a:t>σε </a:t>
            </a:r>
            <a:r>
              <a:rPr lang="en-US" b="1" spc="600" dirty="0" smtClean="0">
                <a:solidFill>
                  <a:srgbClr val="FF0000"/>
                </a:solidFill>
              </a:rPr>
              <a:t>mRNA</a:t>
            </a:r>
            <a:endParaRPr lang="el-GR" b="1" spc="600" dirty="0">
              <a:solidFill>
                <a:srgbClr val="FF000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1214414" y="2631040"/>
            <a:ext cx="85725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00034" y="21309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Πυρήνας κυττάρου</a:t>
            </a:r>
            <a:r>
              <a:rPr lang="el-GR" dirty="0" smtClean="0"/>
              <a:t>, στον οποίο βρίσκεται το </a:t>
            </a:r>
            <a:r>
              <a:rPr lang="en-US" dirty="0" smtClean="0"/>
              <a:t>DNA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2295508" y="4855142"/>
            <a:ext cx="2847996" cy="1633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16200000" flipH="1">
            <a:off x="3750463" y="4595585"/>
            <a:ext cx="271464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4643438" y="6211669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BE0260"/>
                </a:solidFill>
              </a:rPr>
              <a:t>Ριβοσώματα </a:t>
            </a:r>
            <a:r>
              <a:rPr lang="el-GR" dirty="0" smtClean="0"/>
              <a:t>που βρίσκονται έξω από το πυρήνα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1928794" y="37619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</a:t>
            </a:r>
            <a:endParaRPr lang="el-GR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571472" y="714356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ποιο τρόπο </a:t>
            </a:r>
            <a:r>
              <a:rPr lang="el-GR" u="sng" dirty="0" smtClean="0"/>
              <a:t>μεταφέρεται η πληροφορία </a:t>
            </a:r>
            <a:r>
              <a:rPr lang="el-GR" dirty="0" smtClean="0"/>
              <a:t>για τη σύνθεση της πρωτεΐνης από το  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b="1" dirty="0" smtClean="0"/>
          </a:p>
          <a:p>
            <a:r>
              <a:rPr lang="en-US" b="1" dirty="0" smtClean="0"/>
              <a:t>DNA</a:t>
            </a:r>
            <a:r>
              <a:rPr lang="el-GR" b="1" dirty="0" smtClean="0"/>
              <a:t> </a:t>
            </a:r>
            <a:r>
              <a:rPr lang="el-GR" dirty="0" smtClean="0"/>
              <a:t> στα ριβοσώματα …που βρίσκονται έξω από το πυρήνα  </a:t>
            </a:r>
            <a:r>
              <a:rPr lang="el-GR" sz="2800" b="1" dirty="0" smtClean="0"/>
              <a:t>?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3979"/>
            <a:ext cx="5262493" cy="40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1571604" y="37861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</a:t>
            </a:r>
            <a:endParaRPr lang="el-GR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0" y="714356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κομμάτι  του </a:t>
            </a:r>
            <a:r>
              <a:rPr lang="en-US" b="1" dirty="0" smtClean="0"/>
              <a:t>DNA</a:t>
            </a:r>
            <a:r>
              <a:rPr lang="el-GR" dirty="0" smtClean="0"/>
              <a:t> (γονίδιο) που περιέχει την </a:t>
            </a:r>
            <a:r>
              <a:rPr lang="el-GR" u="sng" dirty="0" smtClean="0"/>
              <a:t>πληροφορία </a:t>
            </a:r>
            <a:r>
              <a:rPr lang="el-GR" dirty="0" smtClean="0"/>
              <a:t>για τη σύνθεση της πρωτεΐνης  </a:t>
            </a:r>
            <a:r>
              <a:rPr lang="el-GR" b="1" u="sng" dirty="0" smtClean="0"/>
              <a:t>μεταγράφεται</a:t>
            </a:r>
            <a:r>
              <a:rPr lang="el-GR" dirty="0" smtClean="0"/>
              <a:t> σε </a:t>
            </a:r>
            <a:r>
              <a:rPr lang="en-US" dirty="0" smtClean="0"/>
              <a:t>  mRNA (</a:t>
            </a:r>
            <a:r>
              <a:rPr lang="el-GR" dirty="0" smtClean="0"/>
              <a:t>αγγελιοφόρο </a:t>
            </a:r>
            <a:r>
              <a:rPr lang="en-US" dirty="0" smtClean="0"/>
              <a:t>RNA). </a:t>
            </a:r>
            <a:r>
              <a:rPr lang="el-GR" dirty="0" smtClean="0"/>
              <a:t>Στη συνέχεια το </a:t>
            </a:r>
            <a:r>
              <a:rPr lang="en-US" dirty="0" smtClean="0"/>
              <a:t>mRNA</a:t>
            </a:r>
            <a:r>
              <a:rPr lang="el-GR" dirty="0" smtClean="0"/>
              <a:t> βγαίνει έξω από το πυρήνα …. </a:t>
            </a:r>
            <a:endParaRPr lang="el-GR" sz="28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5857884" y="3929066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…εξηγώ τη μεταγραφή του </a:t>
            </a:r>
            <a:r>
              <a:rPr lang="en-US" dirty="0" smtClean="0"/>
              <a:t>DNA </a:t>
            </a:r>
            <a:r>
              <a:rPr lang="el-GR" dirty="0" smtClean="0"/>
              <a:t>σε </a:t>
            </a:r>
            <a:r>
              <a:rPr lang="en-US" dirty="0" smtClean="0"/>
              <a:t>mRNA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1214414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Μεταγραφή </a:t>
            </a:r>
            <a:r>
              <a:rPr lang="en-US" b="1" spc="600" dirty="0" smtClean="0">
                <a:solidFill>
                  <a:srgbClr val="FF0000"/>
                </a:solidFill>
              </a:rPr>
              <a:t>DNA </a:t>
            </a:r>
            <a:r>
              <a:rPr lang="el-GR" b="1" spc="600" dirty="0" smtClean="0">
                <a:solidFill>
                  <a:srgbClr val="FF0000"/>
                </a:solidFill>
              </a:rPr>
              <a:t>σε </a:t>
            </a:r>
            <a:r>
              <a:rPr lang="en-US" b="1" spc="600" dirty="0" smtClean="0">
                <a:solidFill>
                  <a:srgbClr val="FF0000"/>
                </a:solidFill>
              </a:rPr>
              <a:t>mRNA</a:t>
            </a:r>
            <a:endParaRPr lang="el-GR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Ορθογώνιο"/>
          <p:cNvSpPr/>
          <p:nvPr/>
        </p:nvSpPr>
        <p:spPr>
          <a:xfrm>
            <a:off x="0" y="714356"/>
            <a:ext cx="68580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κομμάτι  του </a:t>
            </a:r>
            <a:r>
              <a:rPr lang="en-US" b="1" dirty="0" smtClean="0"/>
              <a:t>DNA</a:t>
            </a:r>
            <a:r>
              <a:rPr lang="el-GR" dirty="0" smtClean="0"/>
              <a:t> (γονίδιο) που περιέχει την </a:t>
            </a:r>
            <a:r>
              <a:rPr lang="el-GR" u="sng" dirty="0" smtClean="0"/>
              <a:t>πληροφορία </a:t>
            </a:r>
            <a:r>
              <a:rPr lang="el-GR" dirty="0" smtClean="0"/>
              <a:t>για τη σύνθεση της πρωτεΐνης  </a:t>
            </a:r>
            <a:r>
              <a:rPr lang="el-GR" b="1" u="sng" dirty="0" smtClean="0"/>
              <a:t>μεταγράφεται</a:t>
            </a:r>
            <a:r>
              <a:rPr lang="el-GR" dirty="0" smtClean="0"/>
              <a:t> σε </a:t>
            </a:r>
            <a:r>
              <a:rPr lang="en-US" dirty="0" smtClean="0"/>
              <a:t>  mRNA </a:t>
            </a:r>
            <a:r>
              <a:rPr lang="el-GR" dirty="0" smtClean="0"/>
              <a:t> :</a:t>
            </a:r>
            <a:endParaRPr lang="el-GR" sz="2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071538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Μεταγραφή </a:t>
            </a:r>
            <a:r>
              <a:rPr lang="en-US" b="1" spc="600" dirty="0" smtClean="0">
                <a:solidFill>
                  <a:srgbClr val="FF0000"/>
                </a:solidFill>
              </a:rPr>
              <a:t>DNA </a:t>
            </a:r>
            <a:r>
              <a:rPr lang="el-GR" b="1" spc="600" dirty="0" smtClean="0">
                <a:solidFill>
                  <a:srgbClr val="FF0000"/>
                </a:solidFill>
              </a:rPr>
              <a:t>σε  </a:t>
            </a:r>
            <a:r>
              <a:rPr lang="en-US" b="1" spc="600" dirty="0" smtClean="0">
                <a:solidFill>
                  <a:srgbClr val="FF0000"/>
                </a:solidFill>
              </a:rPr>
              <a:t>RNA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8596" y="2428868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την μεταγραφή  ένα τμήμα του DNA ξετυλίγεται και η μία αλυσίδα απομακρύνεται από την άλλη.</a:t>
            </a:r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2530"/>
            <a:ext cx="4122757" cy="535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rot="10800000">
            <a:off x="7429520" y="2219918"/>
            <a:ext cx="571504" cy="1588"/>
          </a:xfrm>
          <a:prstGeom prst="straightConnector1">
            <a:avLst/>
          </a:prstGeom>
          <a:ln w="38100">
            <a:solidFill>
              <a:srgbClr val="D09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5500692" y="4791684"/>
            <a:ext cx="1500198" cy="642946"/>
          </a:xfrm>
          <a:prstGeom prst="straightConnector1">
            <a:avLst/>
          </a:prstGeom>
          <a:ln w="38100">
            <a:solidFill>
              <a:srgbClr val="D09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 rot="18957537">
            <a:off x="6599318" y="1948407"/>
            <a:ext cx="124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διπλή </a:t>
            </a:r>
            <a:r>
              <a:rPr lang="el-GR" sz="1200" dirty="0" smtClean="0"/>
              <a:t>έλικα </a:t>
            </a:r>
            <a:r>
              <a:rPr lang="en-US" sz="1200" dirty="0" smtClean="0"/>
              <a:t>DNA</a:t>
            </a:r>
            <a:endParaRPr lang="el-GR" sz="1200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>
            <a:off x="6894529" y="5185389"/>
            <a:ext cx="1069982" cy="285752"/>
          </a:xfrm>
          <a:prstGeom prst="straightConnector1">
            <a:avLst/>
          </a:prstGeom>
          <a:ln w="38100">
            <a:solidFill>
              <a:srgbClr val="D09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0800000">
            <a:off x="7581920" y="2372318"/>
            <a:ext cx="571504" cy="1588"/>
          </a:xfrm>
          <a:prstGeom prst="straightConnector1">
            <a:avLst/>
          </a:prstGeom>
          <a:ln w="38100">
            <a:solidFill>
              <a:srgbClr val="D09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5784532" y="5720380"/>
            <a:ext cx="3288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Αζευγάρωτες βάσεις</a:t>
            </a:r>
            <a:r>
              <a:rPr lang="en-US" dirty="0" smtClean="0"/>
              <a:t> </a:t>
            </a:r>
            <a:r>
              <a:rPr lang="el-GR" dirty="0" smtClean="0"/>
              <a:t>των νουκλεοτιδίων, από τα οποία αποτελείτε το </a:t>
            </a:r>
            <a:r>
              <a:rPr lang="en-US" dirty="0" smtClean="0"/>
              <a:t>DNA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 rot="17302297">
            <a:off x="7391679" y="261785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24" name="23 - TextBox"/>
          <p:cNvSpPr txBox="1"/>
          <p:nvPr/>
        </p:nvSpPr>
        <p:spPr>
          <a:xfrm rot="17302297">
            <a:off x="6963051" y="311661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25" name="24 - TextBox"/>
          <p:cNvSpPr txBox="1"/>
          <p:nvPr/>
        </p:nvSpPr>
        <p:spPr>
          <a:xfrm rot="17302297">
            <a:off x="6110039" y="418949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26" name="25 - TextBox"/>
          <p:cNvSpPr txBox="1"/>
          <p:nvPr/>
        </p:nvSpPr>
        <p:spPr>
          <a:xfrm rot="17690254">
            <a:off x="7043718" y="348370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27" name="26 - TextBox"/>
          <p:cNvSpPr txBox="1"/>
          <p:nvPr/>
        </p:nvSpPr>
        <p:spPr>
          <a:xfrm rot="6184273">
            <a:off x="7239555" y="3411119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28" name="27 - TextBox"/>
          <p:cNvSpPr txBox="1"/>
          <p:nvPr/>
        </p:nvSpPr>
        <p:spPr>
          <a:xfrm rot="4440990">
            <a:off x="7185594" y="433482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29" name="28 - TextBox"/>
          <p:cNvSpPr txBox="1"/>
          <p:nvPr/>
        </p:nvSpPr>
        <p:spPr>
          <a:xfrm rot="4440990">
            <a:off x="7685660" y="5185867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Τ</a:t>
            </a:r>
            <a:endParaRPr lang="el-GR" sz="1200" b="1" dirty="0"/>
          </a:p>
        </p:txBody>
      </p:sp>
      <p:sp>
        <p:nvSpPr>
          <p:cNvPr id="30" name="29 - TextBox"/>
          <p:cNvSpPr txBox="1"/>
          <p:nvPr/>
        </p:nvSpPr>
        <p:spPr>
          <a:xfrm rot="4819999">
            <a:off x="7697623" y="533994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31" name="30 - TextBox"/>
          <p:cNvSpPr txBox="1"/>
          <p:nvPr/>
        </p:nvSpPr>
        <p:spPr>
          <a:xfrm rot="4819999">
            <a:off x="7232855" y="448908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32" name="31 - TextBox"/>
          <p:cNvSpPr txBox="1"/>
          <p:nvPr/>
        </p:nvSpPr>
        <p:spPr>
          <a:xfrm rot="17690254">
            <a:off x="7386692" y="282227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33" name="32 - TextBox"/>
          <p:cNvSpPr txBox="1"/>
          <p:nvPr/>
        </p:nvSpPr>
        <p:spPr>
          <a:xfrm rot="17690254">
            <a:off x="7315254" y="2983636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34" name="33 - TextBox"/>
          <p:cNvSpPr txBox="1"/>
          <p:nvPr/>
        </p:nvSpPr>
        <p:spPr>
          <a:xfrm rot="17690254">
            <a:off x="6043881" y="439391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</a:t>
            </a:r>
            <a:endParaRPr lang="el-GR" sz="1200" b="1" dirty="0"/>
          </a:p>
        </p:txBody>
      </p:sp>
      <p:sp>
        <p:nvSpPr>
          <p:cNvPr id="35" name="34 - TextBox"/>
          <p:cNvSpPr txBox="1"/>
          <p:nvPr/>
        </p:nvSpPr>
        <p:spPr>
          <a:xfrm rot="17690254">
            <a:off x="6313343" y="4083129"/>
            <a:ext cx="3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36" name="35 - TextBox"/>
          <p:cNvSpPr txBox="1"/>
          <p:nvPr/>
        </p:nvSpPr>
        <p:spPr>
          <a:xfrm rot="17690254">
            <a:off x="6543654" y="403672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37" name="36 - TextBox"/>
          <p:cNvSpPr txBox="1"/>
          <p:nvPr/>
        </p:nvSpPr>
        <p:spPr>
          <a:xfrm rot="17690254">
            <a:off x="6972282" y="332234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38" name="37 - TextBox"/>
          <p:cNvSpPr txBox="1"/>
          <p:nvPr/>
        </p:nvSpPr>
        <p:spPr>
          <a:xfrm rot="17690254">
            <a:off x="6829406" y="3912330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39" name="38 - TextBox"/>
          <p:cNvSpPr txBox="1"/>
          <p:nvPr/>
        </p:nvSpPr>
        <p:spPr>
          <a:xfrm rot="4819999">
            <a:off x="7590044" y="5031604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40" name="39 - TextBox"/>
          <p:cNvSpPr txBox="1"/>
          <p:nvPr/>
        </p:nvSpPr>
        <p:spPr>
          <a:xfrm rot="4819999">
            <a:off x="7447169" y="467441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Α</a:t>
            </a:r>
            <a:endParaRPr lang="el-GR" sz="1200" b="1" dirty="0"/>
          </a:p>
        </p:txBody>
      </p:sp>
      <p:sp>
        <p:nvSpPr>
          <p:cNvPr id="41" name="40 - TextBox"/>
          <p:cNvSpPr txBox="1"/>
          <p:nvPr/>
        </p:nvSpPr>
        <p:spPr>
          <a:xfrm rot="6178373">
            <a:off x="7667997" y="2911229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42" name="41 - TextBox"/>
          <p:cNvSpPr txBox="1"/>
          <p:nvPr/>
        </p:nvSpPr>
        <p:spPr>
          <a:xfrm rot="4819999">
            <a:off x="7518607" y="4817291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43" name="42 - TextBox"/>
          <p:cNvSpPr txBox="1"/>
          <p:nvPr/>
        </p:nvSpPr>
        <p:spPr>
          <a:xfrm rot="6178373">
            <a:off x="7810874" y="2823245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endParaRPr lang="el-GR" sz="1200" b="1" dirty="0"/>
          </a:p>
        </p:txBody>
      </p:sp>
      <p:sp>
        <p:nvSpPr>
          <p:cNvPr id="44" name="43 - TextBox"/>
          <p:cNvSpPr txBox="1"/>
          <p:nvPr/>
        </p:nvSpPr>
        <p:spPr>
          <a:xfrm rot="6178373">
            <a:off x="7310807" y="3625609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l-GR" sz="1200" b="1" dirty="0"/>
          </a:p>
        </p:txBody>
      </p:sp>
      <p:sp>
        <p:nvSpPr>
          <p:cNvPr id="18" name="17 - Δεξιό βέλος"/>
          <p:cNvSpPr/>
          <p:nvPr/>
        </p:nvSpPr>
        <p:spPr>
          <a:xfrm rot="1502235">
            <a:off x="3929058" y="3357562"/>
            <a:ext cx="2500330" cy="571504"/>
          </a:xfrm>
          <a:prstGeom prst="rightArrow">
            <a:avLst/>
          </a:prstGeom>
          <a:noFill/>
          <a:ln>
            <a:solidFill>
              <a:srgbClr val="D00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730</Words>
  <Application>Microsoft Office PowerPoint</Application>
  <PresentationFormat>Προβολή στην οθόνη (4:3)</PresentationFormat>
  <Paragraphs>176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 pc</cp:lastModifiedBy>
  <cp:revision>133</cp:revision>
  <dcterms:created xsi:type="dcterms:W3CDTF">2013-08-21T19:17:07Z</dcterms:created>
  <dcterms:modified xsi:type="dcterms:W3CDTF">2024-02-03T15:53:38Z</dcterms:modified>
</cp:coreProperties>
</file>