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62" r:id="rId11"/>
    <p:sldId id="263" r:id="rId12"/>
    <p:sldId id="293" r:id="rId13"/>
    <p:sldId id="272" r:id="rId14"/>
    <p:sldId id="273" r:id="rId15"/>
    <p:sldId id="274" r:id="rId16"/>
    <p:sldId id="276" r:id="rId17"/>
    <p:sldId id="277" r:id="rId18"/>
    <p:sldId id="295" r:id="rId19"/>
    <p:sldId id="308" r:id="rId20"/>
    <p:sldId id="291" r:id="rId21"/>
    <p:sldId id="275" r:id="rId22"/>
    <p:sldId id="285" r:id="rId23"/>
    <p:sldId id="278" r:id="rId24"/>
    <p:sldId id="279" r:id="rId25"/>
    <p:sldId id="280" r:id="rId26"/>
    <p:sldId id="281" r:id="rId27"/>
    <p:sldId id="287" r:id="rId28"/>
    <p:sldId id="288" r:id="rId29"/>
    <p:sldId id="310" r:id="rId30"/>
    <p:sldId id="290" r:id="rId31"/>
    <p:sldId id="296" r:id="rId32"/>
    <p:sldId id="298" r:id="rId33"/>
    <p:sldId id="299" r:id="rId34"/>
    <p:sldId id="300" r:id="rId35"/>
    <p:sldId id="301" r:id="rId36"/>
    <p:sldId id="302" r:id="rId37"/>
    <p:sldId id="309" r:id="rId38"/>
    <p:sldId id="304" r:id="rId39"/>
    <p:sldId id="305" r:id="rId40"/>
    <p:sldId id="30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4" autoAdjust="0"/>
    <p:restoredTop sz="94613" autoAdjust="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C071-8FFC-4690-A452-1F35B26740A3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-428660" y="2214554"/>
            <a:ext cx="7772400" cy="1470025"/>
          </a:xfrm>
        </p:spPr>
        <p:txBody>
          <a:bodyPr/>
          <a:lstStyle/>
          <a:p>
            <a:r>
              <a:rPr lang="el-GR" b="1" dirty="0" smtClean="0"/>
              <a:t>ΚΥΤΤΑΡΑ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714876" cy="258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43350"/>
            <a:ext cx="54673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714348" y="857232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Οι ζωντανοί οργανισμοί χωρίζονται σε δύο κατηγορίες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2285992"/>
            <a:ext cx="385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000" b="1" dirty="0" smtClean="0">
                <a:solidFill>
                  <a:srgbClr val="FF0000"/>
                </a:solidFill>
              </a:rPr>
              <a:t>Μονοκύτταροι</a:t>
            </a:r>
            <a:r>
              <a:rPr lang="el-GR" sz="2000" dirty="0" smtClean="0"/>
              <a:t> οργανισμοί που αποτελούνται από ένα μόνο κύτταρο…</a:t>
            </a:r>
            <a:endParaRPr lang="en-US" sz="2000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5400000">
            <a:off x="1643042" y="1500174"/>
            <a:ext cx="928694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5572132" y="1214422"/>
            <a:ext cx="1535901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 - Τίτλος"/>
          <p:cNvSpPr txBox="1">
            <a:spLocks/>
          </p:cNvSpPr>
          <p:nvPr/>
        </p:nvSpPr>
        <p:spPr>
          <a:xfrm>
            <a:off x="428596" y="0"/>
            <a:ext cx="777240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Κύτταρα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72074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0" y="471488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βακτήρια</a:t>
            </a:r>
            <a:endParaRPr lang="en-US" dirty="0"/>
          </a:p>
        </p:txBody>
      </p:sp>
      <p:sp>
        <p:nvSpPr>
          <p:cNvPr id="14" name="13 - TextBox"/>
          <p:cNvSpPr txBox="1"/>
          <p:nvPr/>
        </p:nvSpPr>
        <p:spPr>
          <a:xfrm>
            <a:off x="5286380" y="2143116"/>
            <a:ext cx="385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000" b="1" dirty="0" smtClean="0">
                <a:solidFill>
                  <a:srgbClr val="FF0000"/>
                </a:solidFill>
              </a:rPr>
              <a:t>Πολυκύτταροι</a:t>
            </a:r>
            <a:r>
              <a:rPr lang="el-GR" sz="2000" dirty="0" smtClean="0"/>
              <a:t> οργανισμοί που αποτελούνται από πολλά κύτταρα…</a:t>
            </a:r>
            <a:endParaRPr lang="en-US" sz="2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3643314"/>
            <a:ext cx="1500166" cy="13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572008"/>
            <a:ext cx="145283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519" y="214290"/>
            <a:ext cx="908809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572560" cy="623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14546" y="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Κ Υ Τ </a:t>
            </a:r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Τ</a:t>
            </a:r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Α Ρ Ο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857232"/>
            <a:ext cx="86439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</a:t>
            </a:r>
            <a:r>
              <a:rPr lang="el-GR" sz="2000" b="1" dirty="0" smtClean="0"/>
              <a:t>κυτταρική θεωρία </a:t>
            </a:r>
            <a:r>
              <a:rPr lang="el-GR" sz="2000" dirty="0" smtClean="0"/>
              <a:t>αναφέρει:</a:t>
            </a:r>
          </a:p>
          <a:p>
            <a:endParaRPr lang="el-GR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 smtClean="0"/>
              <a:t>Το κύτταρο αποτελεί την θεμελιώδη δομική και λειτουργική μονάδα όλων των οργανισμών (ζώα, φυτά, μικρόβια…). </a:t>
            </a:r>
          </a:p>
          <a:p>
            <a:pPr>
              <a:buClr>
                <a:srgbClr val="FF0000"/>
              </a:buClr>
            </a:pPr>
            <a:r>
              <a:rPr lang="el-GR" sz="2000" dirty="0" smtClean="0"/>
              <a:t>Όλοι οι οργανισμοί ,  αποτελούνται από ένα ή περισσότερα κύτταρα.</a:t>
            </a:r>
            <a:endParaRPr lang="en-US" sz="2000" dirty="0" smtClean="0"/>
          </a:p>
          <a:p>
            <a:pPr>
              <a:buClr>
                <a:srgbClr val="FF0000"/>
              </a:buClr>
            </a:pPr>
            <a:r>
              <a:rPr lang="el-GR" sz="2000" dirty="0" smtClean="0"/>
              <a:t>Το κύτταρο είναι ο μικρότερος ζωντανός οργανισμός</a:t>
            </a:r>
            <a:endParaRPr lang="en-US" sz="2000" dirty="0" smtClean="0"/>
          </a:p>
          <a:p>
            <a:pPr>
              <a:buClr>
                <a:srgbClr val="FF0000"/>
              </a:buClr>
            </a:pPr>
            <a:endParaRPr lang="el-GR" sz="2000" dirty="0" smtClean="0"/>
          </a:p>
          <a:p>
            <a:pPr>
              <a:buClr>
                <a:srgbClr val="FF0000"/>
              </a:buClr>
            </a:pPr>
            <a:endParaRPr lang="el-GR" sz="2000" dirty="0" smtClean="0"/>
          </a:p>
          <a:p>
            <a:pPr>
              <a:buClr>
                <a:srgbClr val="FF0000"/>
              </a:buClr>
            </a:pPr>
            <a:endParaRPr lang="el-GR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l-GR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 smtClean="0"/>
              <a:t>Κάθε κύτταρο προέρχεται από άλλο κύτταρο.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4580" y="4572008"/>
            <a:ext cx="4169419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14546" y="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Κ Υ Τ </a:t>
            </a:r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Τ</a:t>
            </a:r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Α Ρ Ο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42910" y="3143248"/>
            <a:ext cx="564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Με τη βοήθεια του </a:t>
            </a:r>
            <a:r>
              <a:rPr lang="el-GR" sz="2000" b="1" dirty="0" smtClean="0"/>
              <a:t>μικροσκοπίου</a:t>
            </a:r>
            <a:r>
              <a:rPr lang="el-GR" sz="2000" dirty="0" smtClean="0"/>
              <a:t> μπορούμε να μελετήσουμε την δομή και τις λειτουργίες των κυττάρων.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7550" y="3152775"/>
            <a:ext cx="20764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7215206" y="628652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/>
              <a:t>μικροσκόπιο</a:t>
            </a:r>
            <a:endParaRPr lang="en-U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43512"/>
            <a:ext cx="250029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14546" y="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Κ Υ Τ </a:t>
            </a:r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Τ</a:t>
            </a:r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Α Ρ Ο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785794"/>
            <a:ext cx="850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Υπάρχουν κύτταρα με διαφορετικές μορφές (δομή) που κάνουν διαφορετικές λειτουργίες.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14488"/>
            <a:ext cx="6072198" cy="51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0" y="4919008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Ωστόσο τα διαφορετικά κύτταρα έχουν κάποια κοινά χαρακτηριστικά, τα οποία παρουσιάζω στη συνέχεια…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14546" y="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Κ Υ Τ </a:t>
            </a:r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Τ</a:t>
            </a:r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Α Ρ Ο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1071546"/>
            <a:ext cx="4714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Το γενετικό υλικό είναι το </a:t>
            </a:r>
            <a:r>
              <a:rPr lang="en-US" sz="2400" b="1" dirty="0" smtClean="0"/>
              <a:t>DNA (</a:t>
            </a:r>
            <a:r>
              <a:rPr lang="el-GR" sz="2400" b="1" dirty="0" smtClean="0"/>
              <a:t>=ντι εν </a:t>
            </a:r>
            <a:r>
              <a:rPr lang="el-GR" sz="2400" b="1" dirty="0" err="1" smtClean="0"/>
              <a:t>έι</a:t>
            </a:r>
            <a:r>
              <a:rPr lang="el-GR" sz="2400" b="1" dirty="0" smtClean="0"/>
              <a:t>). 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7166"/>
            <a:ext cx="4543352" cy="266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489986"/>
            <a:ext cx="3786182" cy="236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60104"/>
            <a:ext cx="2786050" cy="206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2714612" y="564357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DNA</a:t>
            </a:r>
            <a:endParaRPr lang="en-US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2643174" y="4857760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Πυρήνας ενός κυττάρου</a:t>
            </a:r>
            <a:endParaRPr lang="en-US" sz="1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14546" y="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Κ Υ Τ </a:t>
            </a:r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Τ</a:t>
            </a:r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Α Ρ Ο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785794"/>
            <a:ext cx="850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RNA (</a:t>
            </a:r>
            <a:r>
              <a:rPr lang="el-GR" sz="2400" dirty="0" err="1" smtClean="0"/>
              <a:t>ερ</a:t>
            </a:r>
            <a:r>
              <a:rPr lang="el-GR" sz="2400" dirty="0" smtClean="0"/>
              <a:t> εν </a:t>
            </a:r>
            <a:r>
              <a:rPr lang="el-GR" sz="2400" dirty="0" err="1" smtClean="0"/>
              <a:t>έι</a:t>
            </a:r>
            <a:r>
              <a:rPr lang="el-GR" sz="2400" dirty="0" smtClean="0"/>
              <a:t>)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48196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925054"/>
            <a:ext cx="3786182" cy="19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85720" y="500042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j-lt"/>
              </a:rPr>
              <a:t>Οι  </a:t>
            </a:r>
            <a:r>
              <a:rPr lang="el-GR" sz="2400" b="1" dirty="0" smtClean="0">
                <a:latin typeface="+mj-lt"/>
              </a:rPr>
              <a:t>μεμβράνες</a:t>
            </a:r>
            <a:r>
              <a:rPr lang="el-GR" sz="2400" dirty="0" smtClean="0">
                <a:latin typeface="+mj-lt"/>
              </a:rPr>
              <a:t>  που  βρίσκονται  μέσα  στους  οργανισμούς,  μοιάζουν  με  </a:t>
            </a:r>
            <a:r>
              <a:rPr lang="el-GR" sz="2400" u="sng" dirty="0" smtClean="0">
                <a:latin typeface="+mj-lt"/>
              </a:rPr>
              <a:t>πολύ  λεπτά  φύλα   </a:t>
            </a:r>
            <a:r>
              <a:rPr lang="el-GR" sz="2400" dirty="0" smtClean="0">
                <a:latin typeface="+mj-lt"/>
              </a:rPr>
              <a:t>που  έχουν  πολύ  μικρό  πάχος.  </a:t>
            </a:r>
          </a:p>
          <a:p>
            <a:endParaRPr lang="el-GR" sz="2400" dirty="0" smtClean="0">
              <a:latin typeface="+mj-lt"/>
            </a:endParaRPr>
          </a:p>
          <a:p>
            <a:r>
              <a:rPr lang="el-GR" sz="2400" u="sng" dirty="0" smtClean="0">
                <a:latin typeface="+mj-lt"/>
              </a:rPr>
              <a:t>Αποτελούνται</a:t>
            </a:r>
            <a:r>
              <a:rPr lang="el-GR" sz="2400" dirty="0" smtClean="0">
                <a:latin typeface="+mj-lt"/>
              </a:rPr>
              <a:t>  κυρίως</a:t>
            </a:r>
            <a:r>
              <a:rPr lang="en-US" sz="2400" dirty="0" smtClean="0">
                <a:latin typeface="+mj-lt"/>
                <a:cs typeface="Arial" charset="0"/>
              </a:rPr>
              <a:t> από</a:t>
            </a:r>
            <a:r>
              <a:rPr lang="el-GR" sz="2400" dirty="0" smtClean="0">
                <a:latin typeface="+mj-lt"/>
                <a:cs typeface="Arial" charset="0"/>
              </a:rPr>
              <a:t>  </a:t>
            </a:r>
            <a:r>
              <a:rPr lang="en-US" sz="2400" dirty="0" smtClean="0">
                <a:latin typeface="+mj-lt"/>
                <a:cs typeface="Arial" charset="0"/>
              </a:rPr>
              <a:t> λιπίδια, πρωτεϊνες και </a:t>
            </a:r>
            <a:r>
              <a:rPr lang="el-GR" sz="2400" dirty="0" smtClean="0">
                <a:latin typeface="+mj-lt"/>
                <a:cs typeface="Arial" charset="0"/>
              </a:rPr>
              <a:t>υδατάνθρακες</a:t>
            </a:r>
            <a:endParaRPr lang="en-US" sz="24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071810"/>
            <a:ext cx="6294773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429256" y="335756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μεμβράνη</a:t>
            </a:r>
            <a:endParaRPr lang="el-GR" sz="28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3357554" y="5572140"/>
            <a:ext cx="71115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err="1" smtClean="0">
                <a:cs typeface="Arial" charset="0"/>
              </a:rPr>
              <a:t>λιπίδια</a:t>
            </a:r>
            <a:endParaRPr lang="el-GR" sz="1400" dirty="0"/>
          </a:p>
        </p:txBody>
      </p:sp>
      <p:sp>
        <p:nvSpPr>
          <p:cNvPr id="7" name="6 - Ορθογώνιο"/>
          <p:cNvSpPr/>
          <p:nvPr/>
        </p:nvSpPr>
        <p:spPr>
          <a:xfrm>
            <a:off x="3286116" y="6286520"/>
            <a:ext cx="93358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400" dirty="0" err="1" smtClean="0">
                <a:cs typeface="Arial" charset="0"/>
              </a:rPr>
              <a:t>πρωτεϊνες</a:t>
            </a:r>
            <a:endParaRPr lang="el-GR" sz="1400" dirty="0"/>
          </a:p>
        </p:txBody>
      </p:sp>
      <p:sp>
        <p:nvSpPr>
          <p:cNvPr id="8" name="7 - Ορθογώνιο"/>
          <p:cNvSpPr/>
          <p:nvPr/>
        </p:nvSpPr>
        <p:spPr>
          <a:xfrm>
            <a:off x="4929190" y="5643578"/>
            <a:ext cx="24288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1400" dirty="0" smtClean="0">
                <a:cs typeface="Arial" charset="0"/>
              </a:rPr>
              <a:t>υδατάνθρακες</a:t>
            </a:r>
            <a:endParaRPr lang="el-GR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928662" y="928670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Τα </a:t>
            </a:r>
            <a:r>
              <a:rPr lang="el-GR" sz="2400" b="1" i="1" dirty="0" smtClean="0"/>
              <a:t>κυστίδια</a:t>
            </a:r>
            <a:r>
              <a:rPr lang="el-GR" sz="2400" dirty="0" smtClean="0"/>
              <a:t> γενικά μοιάζουν με σάκους που περιέχουν διάφορες ουσίες.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143248"/>
            <a:ext cx="5614832" cy="340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Χαρακτηριστικά ζωντανών οργανισμών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928670"/>
            <a:ext cx="9001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Όλοι οι ζωντανοί οργανισμοί (φυτά, ζώα, μύκητες, βακτήρια…. ), έχουν τα παρακάτω χαρακτηριστικά:</a:t>
            </a:r>
            <a:endParaRPr lang="en-US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500034" y="2285992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 Όλοι οι ζωντανοί οργανισμοί </a:t>
            </a:r>
            <a:r>
              <a:rPr lang="el-GR" sz="2400" u="sng" dirty="0" smtClean="0"/>
              <a:t>τρέφονται</a:t>
            </a:r>
            <a:r>
              <a:rPr lang="el-GR" sz="2400" dirty="0" smtClean="0"/>
              <a:t> (θέλουν να φάνε..).</a:t>
            </a:r>
            <a:endParaRPr lang="en-US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571472" y="3857628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 Όλοι οι ζωντανοί οργανισμοί </a:t>
            </a:r>
            <a:r>
              <a:rPr lang="el-GR" sz="2400" u="sng" dirty="0" smtClean="0"/>
              <a:t>αναπνέουν </a:t>
            </a:r>
            <a:r>
              <a:rPr lang="el-GR" sz="2400" dirty="0" smtClean="0"/>
              <a:t>(ακόμη και τα φυτά αναπνέουν).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642910" y="5214950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 Όλοι οι ζωντανοί οργανισμοί </a:t>
            </a:r>
            <a:r>
              <a:rPr lang="el-GR" sz="2400" u="sng" dirty="0" smtClean="0"/>
              <a:t>απεκκρίνουν </a:t>
            </a:r>
            <a:r>
              <a:rPr lang="el-GR" sz="2400" dirty="0" smtClean="0"/>
              <a:t>(δηλαδή απομακρύνουν τις άχρηστες ουσίες από μέσα τους).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1643050"/>
            <a:ext cx="1500166" cy="13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1168" y="5786454"/>
            <a:ext cx="145283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928794" y="285728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Ριβοσωμάτα</a:t>
            </a:r>
            <a:r>
              <a:rPr lang="el-GR" dirty="0" smtClean="0"/>
              <a:t>  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285720" y="714356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Τα </a:t>
            </a:r>
            <a:r>
              <a:rPr lang="el-GR" sz="2400" b="1" dirty="0" smtClean="0"/>
              <a:t>ριβοσώματα</a:t>
            </a:r>
            <a:r>
              <a:rPr lang="el-GR" sz="2400" dirty="0" smtClean="0"/>
              <a:t>   βρίσκονται μέσα στα κύτταρα και  αποτελούνται  από  πρωτεΐνες   και  </a:t>
            </a:r>
            <a:r>
              <a:rPr lang="en-US" sz="2400" dirty="0" smtClean="0"/>
              <a:t>RNA .</a:t>
            </a:r>
            <a:r>
              <a:rPr lang="el-GR" sz="2400" dirty="0" smtClean="0"/>
              <a:t>  </a:t>
            </a:r>
          </a:p>
          <a:p>
            <a:r>
              <a:rPr lang="el-GR" sz="2400" dirty="0" smtClean="0"/>
              <a:t>Εκεί  γίνεται  η  σύνθεση  των  πρωτεϊνών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14620"/>
            <a:ext cx="6301935" cy="364331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7286612" y="4357694"/>
            <a:ext cx="18573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ριβοσώματα</a:t>
            </a:r>
            <a:endParaRPr lang="el-GR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6072198" y="4214818"/>
            <a:ext cx="1428760" cy="285752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6215074" y="4429132"/>
            <a:ext cx="1214446" cy="214314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14546" y="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Κ Υ Τ </a:t>
            </a:r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Τ</a:t>
            </a:r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Α Ρ Ο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785794"/>
            <a:ext cx="521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Τα κύτταρα μπορούμε να τα χωρίσουμε σε δυο ομάδες:</a:t>
            </a:r>
          </a:p>
          <a:p>
            <a:r>
              <a:rPr lang="el-GR" sz="2400" dirty="0" smtClean="0"/>
              <a:t> </a:t>
            </a:r>
          </a:p>
          <a:p>
            <a:r>
              <a:rPr lang="el-GR" sz="2400" dirty="0" smtClean="0"/>
              <a:t> </a:t>
            </a:r>
          </a:p>
          <a:p>
            <a:endParaRPr lang="el-GR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76846"/>
            <a:ext cx="3571868" cy="410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0" y="4786322"/>
            <a:ext cx="3000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2.Τα </a:t>
            </a:r>
            <a:r>
              <a:rPr lang="el-GR" b="1" dirty="0" smtClean="0"/>
              <a:t>ευκαρυωτικά</a:t>
            </a:r>
            <a:r>
              <a:rPr lang="el-GR" dirty="0" smtClean="0"/>
              <a:t> κύτταρα:    </a:t>
            </a:r>
            <a:r>
              <a:rPr lang="el-GR" b="1" dirty="0" smtClean="0"/>
              <a:t>έχουν</a:t>
            </a:r>
            <a:r>
              <a:rPr lang="el-GR" dirty="0" smtClean="0"/>
              <a:t> </a:t>
            </a:r>
            <a:r>
              <a:rPr lang="el-GR" b="1" dirty="0" smtClean="0"/>
              <a:t>πυρηνική μεμβράνη </a:t>
            </a:r>
            <a:r>
              <a:rPr lang="el-GR" dirty="0" smtClean="0"/>
              <a:t>που περιβάλλει (τυλίγει) το γενετικό τους υλικό (</a:t>
            </a:r>
            <a:r>
              <a:rPr lang="en-US" dirty="0" smtClean="0"/>
              <a:t>DNA)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8" name="7 - Ορθογώνιο"/>
          <p:cNvSpPr/>
          <p:nvPr/>
        </p:nvSpPr>
        <p:spPr>
          <a:xfrm>
            <a:off x="1000100" y="23574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1.Τα </a:t>
            </a:r>
            <a:r>
              <a:rPr lang="el-GR" b="1" dirty="0" smtClean="0"/>
              <a:t>προκαρυωτικά</a:t>
            </a:r>
            <a:r>
              <a:rPr lang="el-GR" dirty="0" smtClean="0"/>
              <a:t> κύτταρα : </a:t>
            </a:r>
            <a:r>
              <a:rPr lang="el-GR" b="1" dirty="0" smtClean="0"/>
              <a:t>δεν έχουν πυρηνική μεμβράνη </a:t>
            </a:r>
            <a:r>
              <a:rPr lang="el-GR" dirty="0" smtClean="0"/>
              <a:t>που περιβάλλει (τυλίγει) το γενετικό τους υλικό (</a:t>
            </a:r>
            <a:r>
              <a:rPr lang="en-US" dirty="0" smtClean="0"/>
              <a:t>DNA)</a:t>
            </a:r>
            <a:r>
              <a:rPr lang="el-GR" dirty="0" smtClean="0"/>
              <a:t> </a:t>
            </a:r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flipV="1">
            <a:off x="3214678" y="1928802"/>
            <a:ext cx="4000528" cy="1071570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572008"/>
            <a:ext cx="3286148" cy="207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17 - Ευθύγραμμο βέλος σύνδεσης"/>
          <p:cNvCxnSpPr/>
          <p:nvPr/>
        </p:nvCxnSpPr>
        <p:spPr>
          <a:xfrm>
            <a:off x="5357818" y="5715016"/>
            <a:ext cx="178595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7072330" y="5214950"/>
            <a:ext cx="1785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Το γενετικό υλικό  </a:t>
            </a:r>
            <a:r>
              <a:rPr lang="en-US" sz="1400" dirty="0" smtClean="0"/>
              <a:t>(DNA) </a:t>
            </a:r>
            <a:r>
              <a:rPr lang="el-GR" sz="1400" dirty="0" smtClean="0"/>
              <a:t>βρίσκεται μέσα στο πυρήνα ,  ο οποίος περιβάλλεται  από πυρηνική μεμβράνη.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3"/>
            <a:ext cx="9144001" cy="528638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35729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</a:t>
            </a:r>
            <a:r>
              <a:rPr lang="el-GR" sz="2400" b="1" dirty="0" err="1" smtClean="0"/>
              <a:t>Τ</a:t>
            </a:r>
            <a:r>
              <a:rPr lang="el-GR" sz="2400" b="1" dirty="0" smtClean="0"/>
              <a:t> Α Ρ Ο</a:t>
            </a:r>
            <a:endParaRPr lang="en-US" sz="2400" b="1" dirty="0"/>
          </a:p>
        </p:txBody>
      </p:sp>
      <p:sp>
        <p:nvSpPr>
          <p:cNvPr id="23" name="22 - TextBox"/>
          <p:cNvSpPr txBox="1"/>
          <p:nvPr/>
        </p:nvSpPr>
        <p:spPr>
          <a:xfrm>
            <a:off x="0" y="64886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Ζωικό κύτταρο</a:t>
            </a:r>
            <a:endParaRPr lang="en-US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6929422" y="64886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Φυτικό κύτταρο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6503228" cy="293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</a:t>
            </a:r>
            <a:r>
              <a:rPr lang="el-GR" sz="2400" b="1" dirty="0" err="1" smtClean="0"/>
              <a:t>Τ</a:t>
            </a:r>
            <a:r>
              <a:rPr lang="el-GR" sz="2400" b="1" dirty="0" smtClean="0"/>
              <a:t> Α Ρ Ο – πλασματική μεμβράνη</a:t>
            </a:r>
            <a:endParaRPr lang="en-US" sz="24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357158" y="2786058"/>
            <a:ext cx="3000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Πλασματική  μεμβράνη </a:t>
            </a:r>
            <a:endParaRPr lang="en-US" b="1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0800000">
            <a:off x="2428860" y="3000372"/>
            <a:ext cx="1714512" cy="1214446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1714480" y="1500174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Κάθε ευκαρυωτικό κύτταρο, καλύπτεται γύρω – γύρω από την </a:t>
            </a:r>
            <a:r>
              <a:rPr lang="el-GR" sz="2000" b="1" dirty="0" smtClean="0"/>
              <a:t>πλασματική μεμβράνη.</a:t>
            </a:r>
            <a:endParaRPr lang="en-US" sz="2000" b="1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16200000" flipV="1">
            <a:off x="-71470" y="3500438"/>
            <a:ext cx="1428760" cy="428628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Ελεύθερη σχεδίαση"/>
          <p:cNvSpPr/>
          <p:nvPr/>
        </p:nvSpPr>
        <p:spPr>
          <a:xfrm>
            <a:off x="3380509" y="3976255"/>
            <a:ext cx="2355652" cy="1677470"/>
          </a:xfrm>
          <a:custGeom>
            <a:avLst/>
            <a:gdLst>
              <a:gd name="connsiteX0" fmla="*/ 1066800 w 2355652"/>
              <a:gd name="connsiteY0" fmla="*/ 0 h 1677470"/>
              <a:gd name="connsiteX1" fmla="*/ 775855 w 2355652"/>
              <a:gd name="connsiteY1" fmla="*/ 221672 h 1677470"/>
              <a:gd name="connsiteX2" fmla="*/ 249382 w 2355652"/>
              <a:gd name="connsiteY2" fmla="*/ 498763 h 1677470"/>
              <a:gd name="connsiteX3" fmla="*/ 193964 w 2355652"/>
              <a:gd name="connsiteY3" fmla="*/ 512618 h 1677470"/>
              <a:gd name="connsiteX4" fmla="*/ 0 w 2355652"/>
              <a:gd name="connsiteY4" fmla="*/ 1163781 h 1677470"/>
              <a:gd name="connsiteX5" fmla="*/ 235527 w 2355652"/>
              <a:gd name="connsiteY5" fmla="*/ 1385454 h 1677470"/>
              <a:gd name="connsiteX6" fmla="*/ 720436 w 2355652"/>
              <a:gd name="connsiteY6" fmla="*/ 1620981 h 1677470"/>
              <a:gd name="connsiteX7" fmla="*/ 969818 w 2355652"/>
              <a:gd name="connsiteY7" fmla="*/ 1579418 h 1677470"/>
              <a:gd name="connsiteX8" fmla="*/ 1427018 w 2355652"/>
              <a:gd name="connsiteY8" fmla="*/ 1482436 h 1677470"/>
              <a:gd name="connsiteX9" fmla="*/ 1967346 w 2355652"/>
              <a:gd name="connsiteY9" fmla="*/ 1316181 h 1677470"/>
              <a:gd name="connsiteX10" fmla="*/ 2216727 w 2355652"/>
              <a:gd name="connsiteY10" fmla="*/ 1191490 h 1677470"/>
              <a:gd name="connsiteX11" fmla="*/ 2230582 w 2355652"/>
              <a:gd name="connsiteY11" fmla="*/ 706581 h 1677470"/>
              <a:gd name="connsiteX12" fmla="*/ 2189018 w 2355652"/>
              <a:gd name="connsiteY12" fmla="*/ 318654 h 1677470"/>
              <a:gd name="connsiteX13" fmla="*/ 1884218 w 2355652"/>
              <a:gd name="connsiteY13" fmla="*/ 263236 h 1677470"/>
              <a:gd name="connsiteX14" fmla="*/ 1510146 w 2355652"/>
              <a:gd name="connsiteY14" fmla="*/ 180109 h 1677470"/>
              <a:gd name="connsiteX15" fmla="*/ 1066800 w 2355652"/>
              <a:gd name="connsiteY15" fmla="*/ 0 h 16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55652" h="1677470">
                <a:moveTo>
                  <a:pt x="1066800" y="0"/>
                </a:moveTo>
                <a:lnTo>
                  <a:pt x="775855" y="221672"/>
                </a:lnTo>
                <a:lnTo>
                  <a:pt x="249382" y="498763"/>
                </a:lnTo>
                <a:lnTo>
                  <a:pt x="193964" y="512618"/>
                </a:lnTo>
                <a:lnTo>
                  <a:pt x="0" y="1163781"/>
                </a:lnTo>
                <a:lnTo>
                  <a:pt x="235527" y="1385454"/>
                </a:lnTo>
                <a:lnTo>
                  <a:pt x="720436" y="1620981"/>
                </a:lnTo>
                <a:cubicBezTo>
                  <a:pt x="966273" y="1606521"/>
                  <a:pt x="920794" y="1677470"/>
                  <a:pt x="969818" y="1579418"/>
                </a:cubicBezTo>
                <a:lnTo>
                  <a:pt x="1427018" y="1482436"/>
                </a:lnTo>
                <a:lnTo>
                  <a:pt x="1967346" y="1316181"/>
                </a:lnTo>
                <a:lnTo>
                  <a:pt x="2216727" y="1191490"/>
                </a:lnTo>
                <a:cubicBezTo>
                  <a:pt x="2244820" y="713916"/>
                  <a:pt x="2355652" y="831660"/>
                  <a:pt x="2230582" y="706581"/>
                </a:cubicBezTo>
                <a:cubicBezTo>
                  <a:pt x="2188508" y="327919"/>
                  <a:pt x="2189018" y="457967"/>
                  <a:pt x="2189018" y="318654"/>
                </a:cubicBezTo>
                <a:cubicBezTo>
                  <a:pt x="1893536" y="262372"/>
                  <a:pt x="1996798" y="263236"/>
                  <a:pt x="1884218" y="263236"/>
                </a:cubicBezTo>
                <a:lnTo>
                  <a:pt x="1510146" y="180109"/>
                </a:lnTo>
                <a:lnTo>
                  <a:pt x="1066800" y="0"/>
                </a:lnTo>
                <a:close/>
              </a:path>
            </a:pathLst>
          </a:cu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- Ελεύθερη σχεδίαση"/>
          <p:cNvSpPr/>
          <p:nvPr/>
        </p:nvSpPr>
        <p:spPr>
          <a:xfrm>
            <a:off x="180109" y="4253345"/>
            <a:ext cx="2687782" cy="1565564"/>
          </a:xfrm>
          <a:custGeom>
            <a:avLst/>
            <a:gdLst>
              <a:gd name="connsiteX0" fmla="*/ 1385455 w 2687782"/>
              <a:gd name="connsiteY0" fmla="*/ 249382 h 1565564"/>
              <a:gd name="connsiteX1" fmla="*/ 1607127 w 2687782"/>
              <a:gd name="connsiteY1" fmla="*/ 96982 h 1565564"/>
              <a:gd name="connsiteX2" fmla="*/ 1856509 w 2687782"/>
              <a:gd name="connsiteY2" fmla="*/ 0 h 1565564"/>
              <a:gd name="connsiteX3" fmla="*/ 2161309 w 2687782"/>
              <a:gd name="connsiteY3" fmla="*/ 27710 h 1565564"/>
              <a:gd name="connsiteX4" fmla="*/ 2438400 w 2687782"/>
              <a:gd name="connsiteY4" fmla="*/ 83128 h 1565564"/>
              <a:gd name="connsiteX5" fmla="*/ 2660073 w 2687782"/>
              <a:gd name="connsiteY5" fmla="*/ 290946 h 1565564"/>
              <a:gd name="connsiteX6" fmla="*/ 2687782 w 2687782"/>
              <a:gd name="connsiteY6" fmla="*/ 443346 h 1565564"/>
              <a:gd name="connsiteX7" fmla="*/ 2632364 w 2687782"/>
              <a:gd name="connsiteY7" fmla="*/ 623455 h 1565564"/>
              <a:gd name="connsiteX8" fmla="*/ 2396836 w 2687782"/>
              <a:gd name="connsiteY8" fmla="*/ 789710 h 1565564"/>
              <a:gd name="connsiteX9" fmla="*/ 2147455 w 2687782"/>
              <a:gd name="connsiteY9" fmla="*/ 900546 h 1565564"/>
              <a:gd name="connsiteX10" fmla="*/ 2036618 w 2687782"/>
              <a:gd name="connsiteY10" fmla="*/ 1011382 h 1565564"/>
              <a:gd name="connsiteX11" fmla="*/ 1953491 w 2687782"/>
              <a:gd name="connsiteY11" fmla="*/ 1191491 h 1565564"/>
              <a:gd name="connsiteX12" fmla="*/ 1801091 w 2687782"/>
              <a:gd name="connsiteY12" fmla="*/ 1330037 h 1565564"/>
              <a:gd name="connsiteX13" fmla="*/ 1537855 w 2687782"/>
              <a:gd name="connsiteY13" fmla="*/ 1468582 h 1565564"/>
              <a:gd name="connsiteX14" fmla="*/ 1274618 w 2687782"/>
              <a:gd name="connsiteY14" fmla="*/ 1551710 h 1565564"/>
              <a:gd name="connsiteX15" fmla="*/ 1052946 w 2687782"/>
              <a:gd name="connsiteY15" fmla="*/ 1565564 h 1565564"/>
              <a:gd name="connsiteX16" fmla="*/ 886691 w 2687782"/>
              <a:gd name="connsiteY16" fmla="*/ 1565564 h 1565564"/>
              <a:gd name="connsiteX17" fmla="*/ 651164 w 2687782"/>
              <a:gd name="connsiteY17" fmla="*/ 1496291 h 1565564"/>
              <a:gd name="connsiteX18" fmla="*/ 554182 w 2687782"/>
              <a:gd name="connsiteY18" fmla="*/ 1496291 h 1565564"/>
              <a:gd name="connsiteX19" fmla="*/ 540327 w 2687782"/>
              <a:gd name="connsiteY19" fmla="*/ 1427019 h 1565564"/>
              <a:gd name="connsiteX20" fmla="*/ 554182 w 2687782"/>
              <a:gd name="connsiteY20" fmla="*/ 1371600 h 1565564"/>
              <a:gd name="connsiteX21" fmla="*/ 637309 w 2687782"/>
              <a:gd name="connsiteY21" fmla="*/ 1246910 h 1565564"/>
              <a:gd name="connsiteX22" fmla="*/ 595746 w 2687782"/>
              <a:gd name="connsiteY22" fmla="*/ 1136073 h 1565564"/>
              <a:gd name="connsiteX23" fmla="*/ 540327 w 2687782"/>
              <a:gd name="connsiteY23" fmla="*/ 1233055 h 1565564"/>
              <a:gd name="connsiteX24" fmla="*/ 498764 w 2687782"/>
              <a:gd name="connsiteY24" fmla="*/ 1357746 h 1565564"/>
              <a:gd name="connsiteX25" fmla="*/ 401782 w 2687782"/>
              <a:gd name="connsiteY25" fmla="*/ 1357746 h 1565564"/>
              <a:gd name="connsiteX26" fmla="*/ 277091 w 2687782"/>
              <a:gd name="connsiteY26" fmla="*/ 1260764 h 1565564"/>
              <a:gd name="connsiteX27" fmla="*/ 249382 w 2687782"/>
              <a:gd name="connsiteY27" fmla="*/ 1246910 h 1565564"/>
              <a:gd name="connsiteX28" fmla="*/ 152400 w 2687782"/>
              <a:gd name="connsiteY28" fmla="*/ 1149928 h 1565564"/>
              <a:gd name="connsiteX29" fmla="*/ 96982 w 2687782"/>
              <a:gd name="connsiteY29" fmla="*/ 1025237 h 1565564"/>
              <a:gd name="connsiteX30" fmla="*/ 27709 w 2687782"/>
              <a:gd name="connsiteY30" fmla="*/ 789710 h 1565564"/>
              <a:gd name="connsiteX31" fmla="*/ 0 w 2687782"/>
              <a:gd name="connsiteY31" fmla="*/ 568037 h 1565564"/>
              <a:gd name="connsiteX32" fmla="*/ 110836 w 2687782"/>
              <a:gd name="connsiteY32" fmla="*/ 484910 h 1565564"/>
              <a:gd name="connsiteX33" fmla="*/ 263236 w 2687782"/>
              <a:gd name="connsiteY33" fmla="*/ 415637 h 1565564"/>
              <a:gd name="connsiteX34" fmla="*/ 387927 w 2687782"/>
              <a:gd name="connsiteY34" fmla="*/ 332510 h 1565564"/>
              <a:gd name="connsiteX35" fmla="*/ 512618 w 2687782"/>
              <a:gd name="connsiteY35" fmla="*/ 277091 h 1565564"/>
              <a:gd name="connsiteX36" fmla="*/ 637309 w 2687782"/>
              <a:gd name="connsiteY36" fmla="*/ 221673 h 1565564"/>
              <a:gd name="connsiteX37" fmla="*/ 706582 w 2687782"/>
              <a:gd name="connsiteY37" fmla="*/ 180110 h 1565564"/>
              <a:gd name="connsiteX38" fmla="*/ 845127 w 2687782"/>
              <a:gd name="connsiteY38" fmla="*/ 138546 h 1565564"/>
              <a:gd name="connsiteX39" fmla="*/ 997527 w 2687782"/>
              <a:gd name="connsiteY39" fmla="*/ 138546 h 1565564"/>
              <a:gd name="connsiteX40" fmla="*/ 1052946 w 2687782"/>
              <a:gd name="connsiteY40" fmla="*/ 124691 h 1565564"/>
              <a:gd name="connsiteX41" fmla="*/ 1122218 w 2687782"/>
              <a:gd name="connsiteY41" fmla="*/ 124691 h 1565564"/>
              <a:gd name="connsiteX42" fmla="*/ 1177636 w 2687782"/>
              <a:gd name="connsiteY42" fmla="*/ 249382 h 1565564"/>
              <a:gd name="connsiteX43" fmla="*/ 1219200 w 2687782"/>
              <a:gd name="connsiteY43" fmla="*/ 290946 h 1565564"/>
              <a:gd name="connsiteX44" fmla="*/ 1302327 w 2687782"/>
              <a:gd name="connsiteY44" fmla="*/ 290946 h 1565564"/>
              <a:gd name="connsiteX45" fmla="*/ 1385455 w 2687782"/>
              <a:gd name="connsiteY45" fmla="*/ 249382 h 156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87782" h="1565564">
                <a:moveTo>
                  <a:pt x="1385455" y="249382"/>
                </a:moveTo>
                <a:lnTo>
                  <a:pt x="1607127" y="96982"/>
                </a:lnTo>
                <a:lnTo>
                  <a:pt x="1856509" y="0"/>
                </a:lnTo>
                <a:lnTo>
                  <a:pt x="2161309" y="27710"/>
                </a:lnTo>
                <a:lnTo>
                  <a:pt x="2438400" y="83128"/>
                </a:lnTo>
                <a:lnTo>
                  <a:pt x="2660073" y="290946"/>
                </a:lnTo>
                <a:lnTo>
                  <a:pt x="2687782" y="443346"/>
                </a:lnTo>
                <a:lnTo>
                  <a:pt x="2632364" y="623455"/>
                </a:lnTo>
                <a:lnTo>
                  <a:pt x="2396836" y="789710"/>
                </a:lnTo>
                <a:lnTo>
                  <a:pt x="2147455" y="900546"/>
                </a:lnTo>
                <a:lnTo>
                  <a:pt x="2036618" y="1011382"/>
                </a:lnTo>
                <a:lnTo>
                  <a:pt x="1953491" y="1191491"/>
                </a:lnTo>
                <a:lnTo>
                  <a:pt x="1801091" y="1330037"/>
                </a:lnTo>
                <a:lnTo>
                  <a:pt x="1537855" y="1468582"/>
                </a:lnTo>
                <a:lnTo>
                  <a:pt x="1274618" y="1551710"/>
                </a:lnTo>
                <a:lnTo>
                  <a:pt x="1052946" y="1565564"/>
                </a:lnTo>
                <a:lnTo>
                  <a:pt x="886691" y="1565564"/>
                </a:lnTo>
                <a:lnTo>
                  <a:pt x="651164" y="1496291"/>
                </a:lnTo>
                <a:lnTo>
                  <a:pt x="554182" y="1496291"/>
                </a:lnTo>
                <a:cubicBezTo>
                  <a:pt x="549564" y="1473200"/>
                  <a:pt x="540327" y="1450567"/>
                  <a:pt x="540327" y="1427019"/>
                </a:cubicBezTo>
                <a:cubicBezTo>
                  <a:pt x="540327" y="1407977"/>
                  <a:pt x="554182" y="1371600"/>
                  <a:pt x="554182" y="1371600"/>
                </a:cubicBezTo>
                <a:cubicBezTo>
                  <a:pt x="640080" y="1257070"/>
                  <a:pt x="637309" y="1306946"/>
                  <a:pt x="637309" y="1246910"/>
                </a:cubicBezTo>
                <a:lnTo>
                  <a:pt x="595746" y="1136073"/>
                </a:lnTo>
                <a:lnTo>
                  <a:pt x="540327" y="1233055"/>
                </a:lnTo>
                <a:lnTo>
                  <a:pt x="498764" y="1357746"/>
                </a:lnTo>
                <a:lnTo>
                  <a:pt x="401782" y="1357746"/>
                </a:lnTo>
                <a:cubicBezTo>
                  <a:pt x="350161" y="1314728"/>
                  <a:pt x="328217" y="1291439"/>
                  <a:pt x="277091" y="1260764"/>
                </a:cubicBezTo>
                <a:cubicBezTo>
                  <a:pt x="268236" y="1255451"/>
                  <a:pt x="258618" y="1251528"/>
                  <a:pt x="249382" y="1246910"/>
                </a:cubicBezTo>
                <a:lnTo>
                  <a:pt x="152400" y="1149928"/>
                </a:lnTo>
                <a:cubicBezTo>
                  <a:pt x="92400" y="1044927"/>
                  <a:pt x="96982" y="1090179"/>
                  <a:pt x="96982" y="1025237"/>
                </a:cubicBezTo>
                <a:cubicBezTo>
                  <a:pt x="18828" y="837668"/>
                  <a:pt x="27709" y="919019"/>
                  <a:pt x="27709" y="789710"/>
                </a:cubicBezTo>
                <a:lnTo>
                  <a:pt x="0" y="568037"/>
                </a:lnTo>
                <a:lnTo>
                  <a:pt x="110836" y="484910"/>
                </a:lnTo>
                <a:cubicBezTo>
                  <a:pt x="243601" y="411151"/>
                  <a:pt x="187980" y="415637"/>
                  <a:pt x="263236" y="415637"/>
                </a:cubicBezTo>
                <a:lnTo>
                  <a:pt x="387927" y="332510"/>
                </a:lnTo>
                <a:lnTo>
                  <a:pt x="512618" y="277091"/>
                </a:lnTo>
                <a:cubicBezTo>
                  <a:pt x="641690" y="234068"/>
                  <a:pt x="637309" y="279340"/>
                  <a:pt x="637309" y="221673"/>
                </a:cubicBezTo>
                <a:lnTo>
                  <a:pt x="706582" y="180110"/>
                </a:lnTo>
                <a:lnTo>
                  <a:pt x="845127" y="138546"/>
                </a:lnTo>
                <a:lnTo>
                  <a:pt x="997527" y="138546"/>
                </a:lnTo>
                <a:lnTo>
                  <a:pt x="1052946" y="124691"/>
                </a:lnTo>
                <a:lnTo>
                  <a:pt x="1122218" y="124691"/>
                </a:lnTo>
                <a:lnTo>
                  <a:pt x="1177636" y="249382"/>
                </a:lnTo>
                <a:lnTo>
                  <a:pt x="1219200" y="290946"/>
                </a:lnTo>
                <a:lnTo>
                  <a:pt x="1302327" y="290946"/>
                </a:lnTo>
                <a:lnTo>
                  <a:pt x="1385455" y="249382"/>
                </a:lnTo>
                <a:close/>
              </a:path>
            </a:pathLst>
          </a:cu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- TextBox"/>
          <p:cNvSpPr txBox="1"/>
          <p:nvPr/>
        </p:nvSpPr>
        <p:spPr>
          <a:xfrm>
            <a:off x="357158" y="64886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Ζωικό κύτταρο</a:t>
            </a:r>
            <a:endParaRPr lang="en-US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3857620" y="64886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Φυτικό κύτταρο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6503228" cy="293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</a:t>
            </a:r>
            <a:r>
              <a:rPr lang="el-GR" sz="2400" b="1" dirty="0" err="1" smtClean="0"/>
              <a:t>Τ</a:t>
            </a:r>
            <a:r>
              <a:rPr lang="el-GR" sz="2400" b="1" dirty="0" smtClean="0"/>
              <a:t> Α Ρ Ο – πλασματική μεμβράνη</a:t>
            </a:r>
            <a:endParaRPr lang="en-US" sz="24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357158" y="2786058"/>
            <a:ext cx="3000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Πλασματική  μεμβράνη </a:t>
            </a:r>
            <a:endParaRPr lang="en-US" b="1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0800000">
            <a:off x="2428860" y="3000372"/>
            <a:ext cx="1714512" cy="1214446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2285984" y="785794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Η πλασματική μεμβράνη:</a:t>
            </a:r>
            <a:endParaRPr lang="en-US" sz="2000" b="1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16200000" flipV="1">
            <a:off x="-71470" y="3500438"/>
            <a:ext cx="1428760" cy="428628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Ελεύθερη σχεδίαση"/>
          <p:cNvSpPr/>
          <p:nvPr/>
        </p:nvSpPr>
        <p:spPr>
          <a:xfrm>
            <a:off x="3380509" y="3976255"/>
            <a:ext cx="2355652" cy="1677470"/>
          </a:xfrm>
          <a:custGeom>
            <a:avLst/>
            <a:gdLst>
              <a:gd name="connsiteX0" fmla="*/ 1066800 w 2355652"/>
              <a:gd name="connsiteY0" fmla="*/ 0 h 1677470"/>
              <a:gd name="connsiteX1" fmla="*/ 775855 w 2355652"/>
              <a:gd name="connsiteY1" fmla="*/ 221672 h 1677470"/>
              <a:gd name="connsiteX2" fmla="*/ 249382 w 2355652"/>
              <a:gd name="connsiteY2" fmla="*/ 498763 h 1677470"/>
              <a:gd name="connsiteX3" fmla="*/ 193964 w 2355652"/>
              <a:gd name="connsiteY3" fmla="*/ 512618 h 1677470"/>
              <a:gd name="connsiteX4" fmla="*/ 0 w 2355652"/>
              <a:gd name="connsiteY4" fmla="*/ 1163781 h 1677470"/>
              <a:gd name="connsiteX5" fmla="*/ 235527 w 2355652"/>
              <a:gd name="connsiteY5" fmla="*/ 1385454 h 1677470"/>
              <a:gd name="connsiteX6" fmla="*/ 720436 w 2355652"/>
              <a:gd name="connsiteY6" fmla="*/ 1620981 h 1677470"/>
              <a:gd name="connsiteX7" fmla="*/ 969818 w 2355652"/>
              <a:gd name="connsiteY7" fmla="*/ 1579418 h 1677470"/>
              <a:gd name="connsiteX8" fmla="*/ 1427018 w 2355652"/>
              <a:gd name="connsiteY8" fmla="*/ 1482436 h 1677470"/>
              <a:gd name="connsiteX9" fmla="*/ 1967346 w 2355652"/>
              <a:gd name="connsiteY9" fmla="*/ 1316181 h 1677470"/>
              <a:gd name="connsiteX10" fmla="*/ 2216727 w 2355652"/>
              <a:gd name="connsiteY10" fmla="*/ 1191490 h 1677470"/>
              <a:gd name="connsiteX11" fmla="*/ 2230582 w 2355652"/>
              <a:gd name="connsiteY11" fmla="*/ 706581 h 1677470"/>
              <a:gd name="connsiteX12" fmla="*/ 2189018 w 2355652"/>
              <a:gd name="connsiteY12" fmla="*/ 318654 h 1677470"/>
              <a:gd name="connsiteX13" fmla="*/ 1884218 w 2355652"/>
              <a:gd name="connsiteY13" fmla="*/ 263236 h 1677470"/>
              <a:gd name="connsiteX14" fmla="*/ 1510146 w 2355652"/>
              <a:gd name="connsiteY14" fmla="*/ 180109 h 1677470"/>
              <a:gd name="connsiteX15" fmla="*/ 1066800 w 2355652"/>
              <a:gd name="connsiteY15" fmla="*/ 0 h 16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55652" h="1677470">
                <a:moveTo>
                  <a:pt x="1066800" y="0"/>
                </a:moveTo>
                <a:lnTo>
                  <a:pt x="775855" y="221672"/>
                </a:lnTo>
                <a:lnTo>
                  <a:pt x="249382" y="498763"/>
                </a:lnTo>
                <a:lnTo>
                  <a:pt x="193964" y="512618"/>
                </a:lnTo>
                <a:lnTo>
                  <a:pt x="0" y="1163781"/>
                </a:lnTo>
                <a:lnTo>
                  <a:pt x="235527" y="1385454"/>
                </a:lnTo>
                <a:lnTo>
                  <a:pt x="720436" y="1620981"/>
                </a:lnTo>
                <a:cubicBezTo>
                  <a:pt x="966273" y="1606521"/>
                  <a:pt x="920794" y="1677470"/>
                  <a:pt x="969818" y="1579418"/>
                </a:cubicBezTo>
                <a:lnTo>
                  <a:pt x="1427018" y="1482436"/>
                </a:lnTo>
                <a:lnTo>
                  <a:pt x="1967346" y="1316181"/>
                </a:lnTo>
                <a:lnTo>
                  <a:pt x="2216727" y="1191490"/>
                </a:lnTo>
                <a:cubicBezTo>
                  <a:pt x="2244820" y="713916"/>
                  <a:pt x="2355652" y="831660"/>
                  <a:pt x="2230582" y="706581"/>
                </a:cubicBezTo>
                <a:cubicBezTo>
                  <a:pt x="2188508" y="327919"/>
                  <a:pt x="2189018" y="457967"/>
                  <a:pt x="2189018" y="318654"/>
                </a:cubicBezTo>
                <a:cubicBezTo>
                  <a:pt x="1893536" y="262372"/>
                  <a:pt x="1996798" y="263236"/>
                  <a:pt x="1884218" y="263236"/>
                </a:cubicBezTo>
                <a:lnTo>
                  <a:pt x="1510146" y="180109"/>
                </a:lnTo>
                <a:lnTo>
                  <a:pt x="1066800" y="0"/>
                </a:lnTo>
                <a:close/>
              </a:path>
            </a:pathLst>
          </a:cu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- Ελεύθερη σχεδίαση"/>
          <p:cNvSpPr/>
          <p:nvPr/>
        </p:nvSpPr>
        <p:spPr>
          <a:xfrm>
            <a:off x="180109" y="4253345"/>
            <a:ext cx="2687782" cy="1565564"/>
          </a:xfrm>
          <a:custGeom>
            <a:avLst/>
            <a:gdLst>
              <a:gd name="connsiteX0" fmla="*/ 1385455 w 2687782"/>
              <a:gd name="connsiteY0" fmla="*/ 249382 h 1565564"/>
              <a:gd name="connsiteX1" fmla="*/ 1607127 w 2687782"/>
              <a:gd name="connsiteY1" fmla="*/ 96982 h 1565564"/>
              <a:gd name="connsiteX2" fmla="*/ 1856509 w 2687782"/>
              <a:gd name="connsiteY2" fmla="*/ 0 h 1565564"/>
              <a:gd name="connsiteX3" fmla="*/ 2161309 w 2687782"/>
              <a:gd name="connsiteY3" fmla="*/ 27710 h 1565564"/>
              <a:gd name="connsiteX4" fmla="*/ 2438400 w 2687782"/>
              <a:gd name="connsiteY4" fmla="*/ 83128 h 1565564"/>
              <a:gd name="connsiteX5" fmla="*/ 2660073 w 2687782"/>
              <a:gd name="connsiteY5" fmla="*/ 290946 h 1565564"/>
              <a:gd name="connsiteX6" fmla="*/ 2687782 w 2687782"/>
              <a:gd name="connsiteY6" fmla="*/ 443346 h 1565564"/>
              <a:gd name="connsiteX7" fmla="*/ 2632364 w 2687782"/>
              <a:gd name="connsiteY7" fmla="*/ 623455 h 1565564"/>
              <a:gd name="connsiteX8" fmla="*/ 2396836 w 2687782"/>
              <a:gd name="connsiteY8" fmla="*/ 789710 h 1565564"/>
              <a:gd name="connsiteX9" fmla="*/ 2147455 w 2687782"/>
              <a:gd name="connsiteY9" fmla="*/ 900546 h 1565564"/>
              <a:gd name="connsiteX10" fmla="*/ 2036618 w 2687782"/>
              <a:gd name="connsiteY10" fmla="*/ 1011382 h 1565564"/>
              <a:gd name="connsiteX11" fmla="*/ 1953491 w 2687782"/>
              <a:gd name="connsiteY11" fmla="*/ 1191491 h 1565564"/>
              <a:gd name="connsiteX12" fmla="*/ 1801091 w 2687782"/>
              <a:gd name="connsiteY12" fmla="*/ 1330037 h 1565564"/>
              <a:gd name="connsiteX13" fmla="*/ 1537855 w 2687782"/>
              <a:gd name="connsiteY13" fmla="*/ 1468582 h 1565564"/>
              <a:gd name="connsiteX14" fmla="*/ 1274618 w 2687782"/>
              <a:gd name="connsiteY14" fmla="*/ 1551710 h 1565564"/>
              <a:gd name="connsiteX15" fmla="*/ 1052946 w 2687782"/>
              <a:gd name="connsiteY15" fmla="*/ 1565564 h 1565564"/>
              <a:gd name="connsiteX16" fmla="*/ 886691 w 2687782"/>
              <a:gd name="connsiteY16" fmla="*/ 1565564 h 1565564"/>
              <a:gd name="connsiteX17" fmla="*/ 651164 w 2687782"/>
              <a:gd name="connsiteY17" fmla="*/ 1496291 h 1565564"/>
              <a:gd name="connsiteX18" fmla="*/ 554182 w 2687782"/>
              <a:gd name="connsiteY18" fmla="*/ 1496291 h 1565564"/>
              <a:gd name="connsiteX19" fmla="*/ 540327 w 2687782"/>
              <a:gd name="connsiteY19" fmla="*/ 1427019 h 1565564"/>
              <a:gd name="connsiteX20" fmla="*/ 554182 w 2687782"/>
              <a:gd name="connsiteY20" fmla="*/ 1371600 h 1565564"/>
              <a:gd name="connsiteX21" fmla="*/ 637309 w 2687782"/>
              <a:gd name="connsiteY21" fmla="*/ 1246910 h 1565564"/>
              <a:gd name="connsiteX22" fmla="*/ 595746 w 2687782"/>
              <a:gd name="connsiteY22" fmla="*/ 1136073 h 1565564"/>
              <a:gd name="connsiteX23" fmla="*/ 540327 w 2687782"/>
              <a:gd name="connsiteY23" fmla="*/ 1233055 h 1565564"/>
              <a:gd name="connsiteX24" fmla="*/ 498764 w 2687782"/>
              <a:gd name="connsiteY24" fmla="*/ 1357746 h 1565564"/>
              <a:gd name="connsiteX25" fmla="*/ 401782 w 2687782"/>
              <a:gd name="connsiteY25" fmla="*/ 1357746 h 1565564"/>
              <a:gd name="connsiteX26" fmla="*/ 277091 w 2687782"/>
              <a:gd name="connsiteY26" fmla="*/ 1260764 h 1565564"/>
              <a:gd name="connsiteX27" fmla="*/ 249382 w 2687782"/>
              <a:gd name="connsiteY27" fmla="*/ 1246910 h 1565564"/>
              <a:gd name="connsiteX28" fmla="*/ 152400 w 2687782"/>
              <a:gd name="connsiteY28" fmla="*/ 1149928 h 1565564"/>
              <a:gd name="connsiteX29" fmla="*/ 96982 w 2687782"/>
              <a:gd name="connsiteY29" fmla="*/ 1025237 h 1565564"/>
              <a:gd name="connsiteX30" fmla="*/ 27709 w 2687782"/>
              <a:gd name="connsiteY30" fmla="*/ 789710 h 1565564"/>
              <a:gd name="connsiteX31" fmla="*/ 0 w 2687782"/>
              <a:gd name="connsiteY31" fmla="*/ 568037 h 1565564"/>
              <a:gd name="connsiteX32" fmla="*/ 110836 w 2687782"/>
              <a:gd name="connsiteY32" fmla="*/ 484910 h 1565564"/>
              <a:gd name="connsiteX33" fmla="*/ 263236 w 2687782"/>
              <a:gd name="connsiteY33" fmla="*/ 415637 h 1565564"/>
              <a:gd name="connsiteX34" fmla="*/ 387927 w 2687782"/>
              <a:gd name="connsiteY34" fmla="*/ 332510 h 1565564"/>
              <a:gd name="connsiteX35" fmla="*/ 512618 w 2687782"/>
              <a:gd name="connsiteY35" fmla="*/ 277091 h 1565564"/>
              <a:gd name="connsiteX36" fmla="*/ 637309 w 2687782"/>
              <a:gd name="connsiteY36" fmla="*/ 221673 h 1565564"/>
              <a:gd name="connsiteX37" fmla="*/ 706582 w 2687782"/>
              <a:gd name="connsiteY37" fmla="*/ 180110 h 1565564"/>
              <a:gd name="connsiteX38" fmla="*/ 845127 w 2687782"/>
              <a:gd name="connsiteY38" fmla="*/ 138546 h 1565564"/>
              <a:gd name="connsiteX39" fmla="*/ 997527 w 2687782"/>
              <a:gd name="connsiteY39" fmla="*/ 138546 h 1565564"/>
              <a:gd name="connsiteX40" fmla="*/ 1052946 w 2687782"/>
              <a:gd name="connsiteY40" fmla="*/ 124691 h 1565564"/>
              <a:gd name="connsiteX41" fmla="*/ 1122218 w 2687782"/>
              <a:gd name="connsiteY41" fmla="*/ 124691 h 1565564"/>
              <a:gd name="connsiteX42" fmla="*/ 1177636 w 2687782"/>
              <a:gd name="connsiteY42" fmla="*/ 249382 h 1565564"/>
              <a:gd name="connsiteX43" fmla="*/ 1219200 w 2687782"/>
              <a:gd name="connsiteY43" fmla="*/ 290946 h 1565564"/>
              <a:gd name="connsiteX44" fmla="*/ 1302327 w 2687782"/>
              <a:gd name="connsiteY44" fmla="*/ 290946 h 1565564"/>
              <a:gd name="connsiteX45" fmla="*/ 1385455 w 2687782"/>
              <a:gd name="connsiteY45" fmla="*/ 249382 h 156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87782" h="1565564">
                <a:moveTo>
                  <a:pt x="1385455" y="249382"/>
                </a:moveTo>
                <a:lnTo>
                  <a:pt x="1607127" y="96982"/>
                </a:lnTo>
                <a:lnTo>
                  <a:pt x="1856509" y="0"/>
                </a:lnTo>
                <a:lnTo>
                  <a:pt x="2161309" y="27710"/>
                </a:lnTo>
                <a:lnTo>
                  <a:pt x="2438400" y="83128"/>
                </a:lnTo>
                <a:lnTo>
                  <a:pt x="2660073" y="290946"/>
                </a:lnTo>
                <a:lnTo>
                  <a:pt x="2687782" y="443346"/>
                </a:lnTo>
                <a:lnTo>
                  <a:pt x="2632364" y="623455"/>
                </a:lnTo>
                <a:lnTo>
                  <a:pt x="2396836" y="789710"/>
                </a:lnTo>
                <a:lnTo>
                  <a:pt x="2147455" y="900546"/>
                </a:lnTo>
                <a:lnTo>
                  <a:pt x="2036618" y="1011382"/>
                </a:lnTo>
                <a:lnTo>
                  <a:pt x="1953491" y="1191491"/>
                </a:lnTo>
                <a:lnTo>
                  <a:pt x="1801091" y="1330037"/>
                </a:lnTo>
                <a:lnTo>
                  <a:pt x="1537855" y="1468582"/>
                </a:lnTo>
                <a:lnTo>
                  <a:pt x="1274618" y="1551710"/>
                </a:lnTo>
                <a:lnTo>
                  <a:pt x="1052946" y="1565564"/>
                </a:lnTo>
                <a:lnTo>
                  <a:pt x="886691" y="1565564"/>
                </a:lnTo>
                <a:lnTo>
                  <a:pt x="651164" y="1496291"/>
                </a:lnTo>
                <a:lnTo>
                  <a:pt x="554182" y="1496291"/>
                </a:lnTo>
                <a:cubicBezTo>
                  <a:pt x="549564" y="1473200"/>
                  <a:pt x="540327" y="1450567"/>
                  <a:pt x="540327" y="1427019"/>
                </a:cubicBezTo>
                <a:cubicBezTo>
                  <a:pt x="540327" y="1407977"/>
                  <a:pt x="554182" y="1371600"/>
                  <a:pt x="554182" y="1371600"/>
                </a:cubicBezTo>
                <a:cubicBezTo>
                  <a:pt x="640080" y="1257070"/>
                  <a:pt x="637309" y="1306946"/>
                  <a:pt x="637309" y="1246910"/>
                </a:cubicBezTo>
                <a:lnTo>
                  <a:pt x="595746" y="1136073"/>
                </a:lnTo>
                <a:lnTo>
                  <a:pt x="540327" y="1233055"/>
                </a:lnTo>
                <a:lnTo>
                  <a:pt x="498764" y="1357746"/>
                </a:lnTo>
                <a:lnTo>
                  <a:pt x="401782" y="1357746"/>
                </a:lnTo>
                <a:cubicBezTo>
                  <a:pt x="350161" y="1314728"/>
                  <a:pt x="328217" y="1291439"/>
                  <a:pt x="277091" y="1260764"/>
                </a:cubicBezTo>
                <a:cubicBezTo>
                  <a:pt x="268236" y="1255451"/>
                  <a:pt x="258618" y="1251528"/>
                  <a:pt x="249382" y="1246910"/>
                </a:cubicBezTo>
                <a:lnTo>
                  <a:pt x="152400" y="1149928"/>
                </a:lnTo>
                <a:cubicBezTo>
                  <a:pt x="92400" y="1044927"/>
                  <a:pt x="96982" y="1090179"/>
                  <a:pt x="96982" y="1025237"/>
                </a:cubicBezTo>
                <a:cubicBezTo>
                  <a:pt x="18828" y="837668"/>
                  <a:pt x="27709" y="919019"/>
                  <a:pt x="27709" y="789710"/>
                </a:cubicBezTo>
                <a:lnTo>
                  <a:pt x="0" y="568037"/>
                </a:lnTo>
                <a:lnTo>
                  <a:pt x="110836" y="484910"/>
                </a:lnTo>
                <a:cubicBezTo>
                  <a:pt x="243601" y="411151"/>
                  <a:pt x="187980" y="415637"/>
                  <a:pt x="263236" y="415637"/>
                </a:cubicBezTo>
                <a:lnTo>
                  <a:pt x="387927" y="332510"/>
                </a:lnTo>
                <a:lnTo>
                  <a:pt x="512618" y="277091"/>
                </a:lnTo>
                <a:cubicBezTo>
                  <a:pt x="641690" y="234068"/>
                  <a:pt x="637309" y="279340"/>
                  <a:pt x="637309" y="221673"/>
                </a:cubicBezTo>
                <a:lnTo>
                  <a:pt x="706582" y="180110"/>
                </a:lnTo>
                <a:lnTo>
                  <a:pt x="845127" y="138546"/>
                </a:lnTo>
                <a:lnTo>
                  <a:pt x="997527" y="138546"/>
                </a:lnTo>
                <a:lnTo>
                  <a:pt x="1052946" y="124691"/>
                </a:lnTo>
                <a:lnTo>
                  <a:pt x="1122218" y="124691"/>
                </a:lnTo>
                <a:lnTo>
                  <a:pt x="1177636" y="249382"/>
                </a:lnTo>
                <a:lnTo>
                  <a:pt x="1219200" y="290946"/>
                </a:lnTo>
                <a:lnTo>
                  <a:pt x="1302327" y="290946"/>
                </a:lnTo>
                <a:lnTo>
                  <a:pt x="1385455" y="249382"/>
                </a:lnTo>
                <a:close/>
              </a:path>
            </a:pathLst>
          </a:cu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- TextBox"/>
          <p:cNvSpPr txBox="1"/>
          <p:nvPr/>
        </p:nvSpPr>
        <p:spPr>
          <a:xfrm>
            <a:off x="357158" y="64886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Ζωικό κύτταρο</a:t>
            </a:r>
            <a:endParaRPr lang="en-US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3857620" y="64886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Φυτικό κύτταρο</a:t>
            </a:r>
            <a:endParaRPr lang="en-US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3500430" y="1142984"/>
            <a:ext cx="5643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l-GR" dirty="0" smtClean="0"/>
              <a:t>Αποτελείται (δομείται) από </a:t>
            </a:r>
            <a:r>
              <a:rPr lang="el-GR" b="1" dirty="0" smtClean="0"/>
              <a:t>λιπίδια</a:t>
            </a:r>
            <a:r>
              <a:rPr lang="el-GR" dirty="0" smtClean="0"/>
              <a:t> και </a:t>
            </a:r>
            <a:r>
              <a:rPr lang="el-GR" b="1" dirty="0" smtClean="0"/>
              <a:t>πρωτεΐνες</a:t>
            </a:r>
            <a:r>
              <a:rPr lang="el-GR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l-GR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l-GR" b="1" dirty="0" smtClean="0"/>
              <a:t>Διαχωρίζει</a:t>
            </a:r>
            <a:r>
              <a:rPr lang="el-GR" dirty="0" smtClean="0"/>
              <a:t> το κύτταρο από το περιβάλλον.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l-GR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l-GR" b="1" dirty="0" smtClean="0"/>
              <a:t>Ελέγχει</a:t>
            </a:r>
            <a:r>
              <a:rPr lang="el-GR" dirty="0" smtClean="0"/>
              <a:t> ποιες ουσίες εισέρχονται (μπαίνουν) στο κύτταρο και ποιες ουσίες εξέρχονται (βγαίνουν ) από το κύτταρο.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42335">
            <a:off x="1308413" y="2927297"/>
            <a:ext cx="7253697" cy="356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</a:t>
            </a:r>
            <a:r>
              <a:rPr lang="el-GR" sz="2400" b="1" dirty="0" err="1" smtClean="0"/>
              <a:t>Τ</a:t>
            </a:r>
            <a:r>
              <a:rPr lang="el-GR" sz="2400" b="1" dirty="0" smtClean="0"/>
              <a:t> Α Ρ Ο – πλασματική μεμβράνη</a:t>
            </a:r>
            <a:endParaRPr lang="en-US" sz="24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785786" y="1357298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Ένα σχήμα από </a:t>
            </a:r>
            <a:r>
              <a:rPr lang="el-GR" u="sng" dirty="0" smtClean="0"/>
              <a:t>ένα κομμάτι της πλασματικής  μεμβράνης από κοντά</a:t>
            </a:r>
            <a:r>
              <a:rPr lang="el-GR" dirty="0" smtClean="0"/>
              <a:t>. Με το μπλε χρώμα είναι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πρωτεΐνες</a:t>
            </a:r>
            <a:r>
              <a:rPr lang="el-GR" dirty="0" smtClean="0"/>
              <a:t> και με το κίτρινο και πορτοκαλί χρώμα είναι τα </a:t>
            </a:r>
            <a:r>
              <a:rPr lang="el-GR" b="1" dirty="0" smtClean="0">
                <a:solidFill>
                  <a:srgbClr val="FF0000"/>
                </a:solidFill>
              </a:rPr>
              <a:t>λιπίδια</a:t>
            </a:r>
            <a:r>
              <a:rPr lang="el-GR" dirty="0" smtClean="0"/>
              <a:t>. </a:t>
            </a:r>
            <a:endParaRPr lang="en-US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16200000" flipV="1">
            <a:off x="3393273" y="2607463"/>
            <a:ext cx="1000132" cy="214314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6503228" cy="2933703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</a:t>
            </a:r>
            <a:r>
              <a:rPr lang="el-GR" sz="2400" b="1" dirty="0" err="1" smtClean="0"/>
              <a:t>Τ</a:t>
            </a:r>
            <a:r>
              <a:rPr lang="el-GR" sz="2400" b="1" dirty="0" smtClean="0"/>
              <a:t> Α Ρ Ο – πυρήνας </a:t>
            </a:r>
            <a:endParaRPr lang="en-US" sz="24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1357290" y="2857496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Πυρήνας</a:t>
            </a:r>
            <a:endParaRPr lang="en-US" b="1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0800000">
            <a:off x="2500298" y="3071810"/>
            <a:ext cx="1785950" cy="1643074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714348" y="857232"/>
            <a:ext cx="664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 πυρήνας βρίσκεται μέσα στο κύτταρο, έχει </a:t>
            </a:r>
            <a:r>
              <a:rPr lang="el-GR" sz="2000" u="sng" dirty="0" smtClean="0"/>
              <a:t>σχήμα</a:t>
            </a:r>
            <a:r>
              <a:rPr lang="el-GR" sz="2000" dirty="0" smtClean="0"/>
              <a:t> σφαιρικό ή ωοειδές (σχήμα αυγού) </a:t>
            </a:r>
            <a:r>
              <a:rPr lang="el-GR" sz="2000" b="1" dirty="0" smtClean="0"/>
              <a:t>. </a:t>
            </a:r>
            <a:endParaRPr lang="en-US" sz="2000" b="1" dirty="0" smtClean="0"/>
          </a:p>
          <a:p>
            <a:r>
              <a:rPr lang="el-GR" sz="2000" b="1" dirty="0" smtClean="0"/>
              <a:t> </a:t>
            </a:r>
            <a:r>
              <a:rPr lang="el-GR" sz="2000" dirty="0" smtClean="0"/>
              <a:t>Ο πυρήνας αποτελεί το «κέντρο ελέγχου» του κυττάρου.</a:t>
            </a:r>
            <a:endParaRPr lang="en-US" sz="2000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5400000" flipH="1" flipV="1">
            <a:off x="464315" y="4036223"/>
            <a:ext cx="1857388" cy="214314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357158" y="64886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Ζωικό κύτταρο</a:t>
            </a:r>
            <a:endParaRPr lang="en-US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3857620" y="64886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Φυτικό κύτταρο</a:t>
            </a:r>
            <a:endParaRPr lang="en-US" b="1" dirty="0"/>
          </a:p>
        </p:txBody>
      </p:sp>
      <p:sp>
        <p:nvSpPr>
          <p:cNvPr id="20" name="19 - Έλλειψη"/>
          <p:cNvSpPr/>
          <p:nvPr/>
        </p:nvSpPr>
        <p:spPr>
          <a:xfrm>
            <a:off x="4071934" y="4572008"/>
            <a:ext cx="857256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Έλλειψη"/>
          <p:cNvSpPr/>
          <p:nvPr/>
        </p:nvSpPr>
        <p:spPr>
          <a:xfrm>
            <a:off x="1000100" y="4714884"/>
            <a:ext cx="928694" cy="50006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6503228" cy="2933703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</a:t>
            </a:r>
            <a:r>
              <a:rPr lang="el-GR" sz="2400" b="1" dirty="0" err="1" smtClean="0"/>
              <a:t>Τ</a:t>
            </a:r>
            <a:r>
              <a:rPr lang="el-GR" sz="2400" b="1" dirty="0" smtClean="0"/>
              <a:t> Α Ρ Ο – πυρήνας </a:t>
            </a:r>
            <a:endParaRPr lang="en-US" sz="24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1357290" y="2857496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Πυρήνας</a:t>
            </a:r>
            <a:endParaRPr lang="en-US" b="1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0800000">
            <a:off x="2500298" y="3071810"/>
            <a:ext cx="1785950" cy="1643074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714348" y="857232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Μέσα στο πυρήνα υπάρχει το γενετικό υλικό το </a:t>
            </a:r>
            <a:r>
              <a:rPr lang="en-US" sz="2000" dirty="0" smtClean="0"/>
              <a:t>DNA. </a:t>
            </a:r>
          </a:p>
          <a:p>
            <a:endParaRPr lang="en-US" sz="2000" dirty="0" smtClean="0"/>
          </a:p>
          <a:p>
            <a:r>
              <a:rPr lang="el-GR" sz="2000" dirty="0" smtClean="0"/>
              <a:t>Στο </a:t>
            </a:r>
            <a:r>
              <a:rPr lang="en-US" sz="2000" dirty="0" smtClean="0"/>
              <a:t>DNA</a:t>
            </a:r>
            <a:r>
              <a:rPr lang="el-GR" sz="2000" dirty="0" smtClean="0"/>
              <a:t> βρίσκονται όλες οι «πληροφορίες» που αφορούν τις λειτουργίες και τη δομή του κυττάρου..</a:t>
            </a:r>
            <a:endParaRPr lang="en-US" sz="2000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5400000" flipH="1" flipV="1">
            <a:off x="464315" y="4036223"/>
            <a:ext cx="1857388" cy="214314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357158" y="64886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Ζωικό κύτταρο</a:t>
            </a:r>
            <a:endParaRPr lang="en-US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3857620" y="64886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Φυτικό κύτταρο</a:t>
            </a:r>
            <a:endParaRPr lang="en-US" b="1" dirty="0"/>
          </a:p>
        </p:txBody>
      </p:sp>
      <p:sp>
        <p:nvSpPr>
          <p:cNvPr id="20" name="19 - Έλλειψη"/>
          <p:cNvSpPr/>
          <p:nvPr/>
        </p:nvSpPr>
        <p:spPr>
          <a:xfrm>
            <a:off x="4071934" y="4572008"/>
            <a:ext cx="857256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Έλλειψη"/>
          <p:cNvSpPr/>
          <p:nvPr/>
        </p:nvSpPr>
        <p:spPr>
          <a:xfrm>
            <a:off x="1000100" y="4714884"/>
            <a:ext cx="928694" cy="50006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4286248" y="4572008"/>
            <a:ext cx="4764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DNA</a:t>
            </a:r>
            <a:endParaRPr lang="el-GR" sz="1200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1285852" y="4786322"/>
            <a:ext cx="4764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DNA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</a:t>
            </a:r>
            <a:r>
              <a:rPr lang="el-GR" sz="2400" b="1" dirty="0" err="1" smtClean="0"/>
              <a:t>Τ</a:t>
            </a:r>
            <a:r>
              <a:rPr lang="el-GR" sz="2400" b="1" dirty="0" smtClean="0"/>
              <a:t> Α Ρ Ο – πυρήνας </a:t>
            </a:r>
            <a:endParaRPr lang="en-US" sz="2400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571472" y="1142984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 πυρήνας  περιβάλλεται από μια διπλή μεμβράνη,  την </a:t>
            </a:r>
            <a:r>
              <a:rPr lang="el-GR" sz="2000" b="1" dirty="0" smtClean="0"/>
              <a:t>πυρηνική μεμβράνη</a:t>
            </a:r>
            <a:r>
              <a:rPr lang="el-GR" sz="2000" dirty="0" smtClean="0"/>
              <a:t>. ..</a:t>
            </a:r>
            <a:endParaRPr lang="en-US" sz="2000" dirty="0"/>
          </a:p>
        </p:txBody>
      </p:sp>
      <p:grpSp>
        <p:nvGrpSpPr>
          <p:cNvPr id="14" name="13 - Ομάδα"/>
          <p:cNvGrpSpPr/>
          <p:nvPr/>
        </p:nvGrpSpPr>
        <p:grpSpPr>
          <a:xfrm>
            <a:off x="0" y="4286256"/>
            <a:ext cx="4071934" cy="2571744"/>
            <a:chOff x="0" y="2857496"/>
            <a:chExt cx="6503228" cy="423948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643314"/>
              <a:ext cx="6503228" cy="2933703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7" name="6 - Ορθογώνιο"/>
            <p:cNvSpPr/>
            <p:nvPr/>
          </p:nvSpPr>
          <p:spPr>
            <a:xfrm>
              <a:off x="1357290" y="2857496"/>
              <a:ext cx="17145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 smtClean="0"/>
                <a:t>Πυρήνας</a:t>
              </a:r>
              <a:endParaRPr lang="en-US" b="1" dirty="0"/>
            </a:p>
          </p:txBody>
        </p:sp>
        <p:cxnSp>
          <p:nvCxnSpPr>
            <p:cNvPr id="13" name="12 - Ευθύγραμμο βέλος σύνδεσης"/>
            <p:cNvCxnSpPr/>
            <p:nvPr/>
          </p:nvCxnSpPr>
          <p:spPr>
            <a:xfrm rot="10800000">
              <a:off x="2624079" y="3446319"/>
              <a:ext cx="1662170" cy="1268564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diamon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- Ευθύγραμμο βέλος σύνδεσης"/>
            <p:cNvCxnSpPr/>
            <p:nvPr/>
          </p:nvCxnSpPr>
          <p:spPr>
            <a:xfrm rot="5400000" flipH="1" flipV="1">
              <a:off x="464315" y="4036223"/>
              <a:ext cx="1857388" cy="214314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diamon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22 - TextBox"/>
            <p:cNvSpPr txBox="1"/>
            <p:nvPr/>
          </p:nvSpPr>
          <p:spPr>
            <a:xfrm>
              <a:off x="357158" y="6488669"/>
              <a:ext cx="1643074" cy="608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/>
                <a:t>Ζωικό</a:t>
              </a:r>
              <a:endParaRPr lang="en-US" b="1" dirty="0"/>
            </a:p>
          </p:txBody>
        </p:sp>
        <p:sp>
          <p:nvSpPr>
            <p:cNvPr id="24" name="23 - TextBox"/>
            <p:cNvSpPr txBox="1"/>
            <p:nvPr/>
          </p:nvSpPr>
          <p:spPr>
            <a:xfrm>
              <a:off x="3857620" y="6488669"/>
              <a:ext cx="2214578" cy="608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/>
                <a:t>Φυτικό</a:t>
              </a:r>
              <a:endParaRPr lang="en-US" b="1" dirty="0"/>
            </a:p>
          </p:txBody>
        </p:sp>
        <p:sp>
          <p:nvSpPr>
            <p:cNvPr id="20" name="19 - Έλλειψη"/>
            <p:cNvSpPr/>
            <p:nvPr/>
          </p:nvSpPr>
          <p:spPr>
            <a:xfrm>
              <a:off x="4071934" y="4572008"/>
              <a:ext cx="857256" cy="428628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24 - Έλλειψη"/>
            <p:cNvSpPr/>
            <p:nvPr/>
          </p:nvSpPr>
          <p:spPr>
            <a:xfrm>
              <a:off x="1000100" y="4714884"/>
              <a:ext cx="928694" cy="500066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285860"/>
            <a:ext cx="3071834" cy="33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16 - Ευθύγραμμο βέλος σύνδεσης"/>
          <p:cNvCxnSpPr/>
          <p:nvPr/>
        </p:nvCxnSpPr>
        <p:spPr>
          <a:xfrm rot="16200000" flipH="1">
            <a:off x="6929454" y="3643314"/>
            <a:ext cx="2071702" cy="7143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7000892" y="4643446"/>
            <a:ext cx="264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Πυρηνική μεμβράνη</a:t>
            </a:r>
            <a:endParaRPr lang="en-US" b="1" dirty="0"/>
          </a:p>
        </p:txBody>
      </p:sp>
      <p:cxnSp>
        <p:nvCxnSpPr>
          <p:cNvPr id="21" name="20 - Ευθύγραμμο βέλος σύνδεσης"/>
          <p:cNvCxnSpPr/>
          <p:nvPr/>
        </p:nvCxnSpPr>
        <p:spPr>
          <a:xfrm rot="5400000" flipH="1" flipV="1">
            <a:off x="6250793" y="1393017"/>
            <a:ext cx="2071702" cy="42862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- TextBox"/>
          <p:cNvSpPr txBox="1"/>
          <p:nvPr/>
        </p:nvSpPr>
        <p:spPr>
          <a:xfrm>
            <a:off x="6643670" y="28572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Πυρήνας κυττάρου</a:t>
            </a:r>
            <a:endParaRPr lang="en-US" dirty="0"/>
          </a:p>
        </p:txBody>
      </p:sp>
      <p:cxnSp>
        <p:nvCxnSpPr>
          <p:cNvPr id="30" name="29 - Ευθύγραμμο βέλος σύνδεσης"/>
          <p:cNvCxnSpPr/>
          <p:nvPr/>
        </p:nvCxnSpPr>
        <p:spPr>
          <a:xfrm rot="5400000">
            <a:off x="5679289" y="4179099"/>
            <a:ext cx="2143140" cy="500066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- TextBox"/>
          <p:cNvSpPr txBox="1"/>
          <p:nvPr/>
        </p:nvSpPr>
        <p:spPr>
          <a:xfrm>
            <a:off x="5286348" y="5500702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Πυρηνικός πόρος </a:t>
            </a:r>
            <a:r>
              <a:rPr lang="el-GR" dirty="0" smtClean="0"/>
              <a:t>(άνοιγμα) μέσω του οποίου εισέρχονται και εξέρχονται ουσίες στο πυρήνα.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6503228" cy="2933703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</a:t>
            </a:r>
            <a:r>
              <a:rPr lang="el-GR" sz="2400" b="1" dirty="0" err="1" smtClean="0"/>
              <a:t>Τ</a:t>
            </a:r>
            <a:r>
              <a:rPr lang="el-GR" sz="2400" b="1" dirty="0" smtClean="0"/>
              <a:t> Α Ρ Ο – κυτταρόπλασμα</a:t>
            </a:r>
            <a:endParaRPr lang="en-US" sz="24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1000100" y="2857496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κυτταρόπλασμα</a:t>
            </a:r>
            <a:endParaRPr lang="en-US" b="1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0800000">
            <a:off x="2571736" y="3214686"/>
            <a:ext cx="1428760" cy="1214446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214282" y="571480"/>
            <a:ext cx="8929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Το </a:t>
            </a:r>
            <a:r>
              <a:rPr lang="el-GR" sz="2000" b="1" dirty="0" smtClean="0"/>
              <a:t>κυτταρόπλασμα</a:t>
            </a:r>
            <a:r>
              <a:rPr lang="el-GR" sz="2000" dirty="0" smtClean="0"/>
              <a:t> είναι ο χώρος μεταξύ  του πυρήνα του κυττάρου και  της  πλασματικής  μεμβράνης. Το κυτταρόπλασμα  περιέχει μια ουσία που μοιάζει με «ζελέ»   </a:t>
            </a:r>
          </a:p>
          <a:p>
            <a:r>
              <a:rPr lang="el-GR" sz="2000" dirty="0" smtClean="0"/>
              <a:t>Μέσα  στο  κυτταρόπλασμα  υπάρχουν  τα  διάφορα  οργανίδια  του  κύτταρου,   τα  όποια  θα  παρουσιάσω  στη  συνέχεια.</a:t>
            </a:r>
            <a:endParaRPr lang="en-US" sz="2000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16200000" flipV="1">
            <a:off x="1357290" y="3643314"/>
            <a:ext cx="1643074" cy="642942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357158" y="64886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Ζωικό κύτταρο</a:t>
            </a:r>
            <a:endParaRPr lang="en-US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3857620" y="64886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Φυτικό κύτταρο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Χαρακτηριστικά ζωντανών οργανισμών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928670"/>
            <a:ext cx="9001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Όλοι οι ζωντανοί οργανισμοί (φυτά, ζώα, μύκητες, βακτήρια…. ), έχουν τα παρακάτω χαρακτηριστικά:</a:t>
            </a:r>
            <a:endParaRPr lang="en-US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500034" y="2285992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 Όλοι οι ζωντανοί οργανισμοί </a:t>
            </a:r>
            <a:r>
              <a:rPr lang="el-GR" sz="2400" u="sng" dirty="0" smtClean="0"/>
              <a:t>αναπαράγονται </a:t>
            </a:r>
            <a:r>
              <a:rPr lang="el-GR" sz="2400" dirty="0" smtClean="0"/>
              <a:t>(δημιουργούν απογόνους..).</a:t>
            </a:r>
            <a:endParaRPr lang="en-US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571472" y="3857628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 Όλοι οι ζωντανοί οργανισμοί </a:t>
            </a:r>
            <a:r>
              <a:rPr lang="el-GR" sz="2400" u="sng" dirty="0" smtClean="0"/>
              <a:t>αναπτύσσονται </a:t>
            </a:r>
            <a:r>
              <a:rPr lang="el-GR" sz="2400" dirty="0" smtClean="0"/>
              <a:t>(το μωρό..μεγαλώνει και γίνεται μεγάλος…).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5143512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 Όλοι οι ζωντανοί οργανισμοί </a:t>
            </a:r>
            <a:r>
              <a:rPr lang="el-GR" sz="2400" u="sng" dirty="0" smtClean="0"/>
              <a:t>εμφανίζουν ερεθιστικότητα </a:t>
            </a:r>
            <a:r>
              <a:rPr lang="el-GR" sz="2400" dirty="0" smtClean="0"/>
              <a:t>(αντιδρούν στις μεταβολές του περιβάλλοντος).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1643050"/>
            <a:ext cx="1500166" cy="13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5314950"/>
            <a:ext cx="26860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6503228" cy="2933703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ΤΑ Ρ Ο – ενδοπλασματικο  δίκτυο</a:t>
            </a:r>
            <a:endParaRPr lang="en-US" sz="24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1142976" y="2928934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Ενδοπλασματικό δίκτυο</a:t>
            </a:r>
            <a:endParaRPr lang="en-US" b="1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0800000">
            <a:off x="3143240" y="3214686"/>
            <a:ext cx="1714512" cy="1357322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0" y="71435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Το </a:t>
            </a:r>
            <a:r>
              <a:rPr lang="el-GR" sz="2000" b="1" dirty="0" smtClean="0"/>
              <a:t>ενδοπλασματικο  δίκτυο  </a:t>
            </a:r>
            <a:r>
              <a:rPr lang="el-GR" sz="2000" dirty="0" smtClean="0"/>
              <a:t>αποτελείτε  από  μεμβράνες,  οι  μεμβράνες  αυτές  συνδέονται  με  τη  πλασματική  και  την  πυρηνική  μεμβράνη.</a:t>
            </a:r>
          </a:p>
          <a:p>
            <a:endParaRPr lang="el-GR" sz="2000" dirty="0" smtClean="0"/>
          </a:p>
          <a:p>
            <a:r>
              <a:rPr lang="el-GR" sz="2000" dirty="0" smtClean="0"/>
              <a:t>  Είναι  ένα σύστημα  αγωγών  και  κύστεων</a:t>
            </a:r>
            <a:r>
              <a:rPr lang="en-US" sz="2000" dirty="0" smtClean="0"/>
              <a:t>, </a:t>
            </a:r>
            <a:r>
              <a:rPr lang="el-GR" sz="2000" dirty="0" smtClean="0"/>
              <a:t>   μέσω  τον  οποίων  μεταφέρονται  ουσίες  σε  όλα  τα  μέρη  του   κύτταρου.</a:t>
            </a:r>
            <a:endParaRPr lang="en-US" sz="2000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16200000" flipV="1">
            <a:off x="1035819" y="3821909"/>
            <a:ext cx="1500198" cy="285752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357158" y="64886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Ζωικό κύτταρο</a:t>
            </a:r>
            <a:endParaRPr lang="en-US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3857620" y="64886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Φυτικό κύτταρο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0181"/>
            <a:ext cx="3652770" cy="164781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ΤΑ Ρ Ο – ενδοπλασματικο  δίκτυο</a:t>
            </a:r>
            <a:endParaRPr lang="en-US" sz="2400" b="1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flipV="1">
            <a:off x="2786050" y="5072074"/>
            <a:ext cx="1643074" cy="642942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flipV="1">
            <a:off x="1000100" y="4500570"/>
            <a:ext cx="3071834" cy="1285884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0" y="500042"/>
            <a:ext cx="41433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Υπάρχουν  2 μορφές  ενδοπλασματικού   δικτύου:  </a:t>
            </a:r>
          </a:p>
          <a:p>
            <a:endParaRPr lang="el-GR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dirty="0" smtClean="0"/>
              <a:t>Το </a:t>
            </a:r>
            <a:r>
              <a:rPr lang="el-GR" sz="2000" b="1" dirty="0" smtClean="0"/>
              <a:t>αδρό ενδοπλασματικό    </a:t>
            </a:r>
            <a:r>
              <a:rPr lang="el-GR" sz="2000" dirty="0" smtClean="0"/>
              <a:t>δίκτυο, πάνω στο οποίο βρίσκονται τα ριβοσώματα. Ριβοσώματα υπάρχουν και ελεύθερα στο κυτταρόπλασμα.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l-GR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l-GR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dirty="0" smtClean="0"/>
              <a:t>Το </a:t>
            </a:r>
            <a:r>
              <a:rPr lang="el-GR" sz="2000" b="1" dirty="0" smtClean="0"/>
              <a:t>λείο ενδοπλασματικό    </a:t>
            </a:r>
            <a:r>
              <a:rPr lang="el-GR" sz="2000" dirty="0" smtClean="0"/>
              <a:t>δίκτυο, όπου γίνεται η σύνθεση των λιπιδίων. Σε  αυτό έχουμε </a:t>
            </a:r>
            <a:r>
              <a:rPr lang="el-GR" sz="2000" smtClean="0"/>
              <a:t>και αποθήκευση </a:t>
            </a:r>
            <a:r>
              <a:rPr lang="el-GR" sz="2000" dirty="0" smtClean="0"/>
              <a:t>πρωτεϊνών.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l-GR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357298"/>
            <a:ext cx="4786314" cy="394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- TextBox"/>
          <p:cNvSpPr txBox="1"/>
          <p:nvPr/>
        </p:nvSpPr>
        <p:spPr>
          <a:xfrm>
            <a:off x="5715008" y="5000636"/>
            <a:ext cx="1785950" cy="7386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Αδρό ενδοπλασματικό δίκτυο</a:t>
            </a:r>
            <a:endParaRPr lang="en-US" sz="1400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7929586" y="4357694"/>
            <a:ext cx="1785950" cy="7386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Λείο ενδοπλασματικό δίκτυο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5850" y="1071546"/>
            <a:ext cx="42481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95572"/>
            <a:ext cx="5500694" cy="248144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ΤΑ Ρ Ο – σύμπλεγμα </a:t>
            </a:r>
            <a:r>
              <a:rPr lang="en-US" sz="2400" b="1" dirty="0" err="1" smtClean="0"/>
              <a:t>golgi</a:t>
            </a:r>
            <a:endParaRPr lang="en-US" sz="2400" b="1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flipV="1">
            <a:off x="3071802" y="3500438"/>
            <a:ext cx="2643206" cy="1785950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0" y="642918"/>
            <a:ext cx="47863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Το </a:t>
            </a:r>
            <a:r>
              <a:rPr lang="el-GR" sz="2000" b="1" dirty="0" smtClean="0"/>
              <a:t>σύμπλεγμα </a:t>
            </a:r>
            <a:r>
              <a:rPr lang="en-US" sz="2000" b="1" dirty="0" err="1" smtClean="0"/>
              <a:t>golgi</a:t>
            </a:r>
            <a:r>
              <a:rPr lang="en-US" sz="2000" b="1" dirty="0" smtClean="0"/>
              <a:t> </a:t>
            </a:r>
            <a:r>
              <a:rPr lang="el-GR" sz="2000" b="1" dirty="0" smtClean="0"/>
              <a:t> </a:t>
            </a:r>
            <a:r>
              <a:rPr lang="el-GR" sz="2000" dirty="0" smtClean="0"/>
              <a:t>μοιάζει  να  αποτελείται  από  παραλλήλους  πεπλατυσμένους  σάκους.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l-GR" sz="2000" dirty="0" smtClean="0"/>
              <a:t>Οι πρωτεΐνες αφού δημιουργηθούν στα ριβοσώματα μεταφέρονται στο </a:t>
            </a:r>
            <a:r>
              <a:rPr lang="el-GR" sz="2000" b="1" dirty="0" smtClean="0"/>
              <a:t>σύμπλεγμα </a:t>
            </a:r>
            <a:r>
              <a:rPr lang="en-US" sz="2000" b="1" dirty="0" err="1" smtClean="0"/>
              <a:t>golgi</a:t>
            </a:r>
            <a:r>
              <a:rPr lang="el-GR" sz="2000" b="1" dirty="0" smtClean="0"/>
              <a:t> , </a:t>
            </a:r>
            <a:r>
              <a:rPr lang="el-GR" sz="2000" dirty="0" smtClean="0"/>
              <a:t>όπου τροποποιούνται και παίρνουν την τελική τους μορφή</a:t>
            </a:r>
            <a:r>
              <a:rPr lang="el-GR" sz="2000" b="1" dirty="0" smtClean="0"/>
              <a:t>.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el-GR" sz="2000" dirty="0" smtClean="0"/>
              <a:t>.</a:t>
            </a:r>
            <a:endParaRPr lang="en-US" sz="2000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flipV="1">
            <a:off x="1285852" y="3143248"/>
            <a:ext cx="3857652" cy="2571768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357158" y="64886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Ζωικό κύτταρο</a:t>
            </a:r>
            <a:endParaRPr lang="en-US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3857620" y="64886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Φυτικό κύτταρο</a:t>
            </a:r>
            <a:endParaRPr lang="en-US" b="1" dirty="0"/>
          </a:p>
        </p:txBody>
      </p:sp>
      <p:sp>
        <p:nvSpPr>
          <p:cNvPr id="17" name="16 - Ορθογώνιο"/>
          <p:cNvSpPr/>
          <p:nvPr/>
        </p:nvSpPr>
        <p:spPr>
          <a:xfrm>
            <a:off x="6215042" y="4071942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σύμπλεγμα </a:t>
            </a:r>
            <a:r>
              <a:rPr lang="en-US" b="1" dirty="0" err="1" smtClean="0"/>
              <a:t>golgi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ΤΑ Ρ Ο – Λυσοσώματα</a:t>
            </a:r>
            <a:endParaRPr lang="en-US" sz="2400" b="1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0800000">
            <a:off x="3143240" y="3214686"/>
            <a:ext cx="1714512" cy="1357322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0" y="71435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Τα </a:t>
            </a:r>
            <a:r>
              <a:rPr lang="el-GR" sz="2000" b="1" dirty="0" smtClean="0"/>
              <a:t>λυσοσώματα </a:t>
            </a:r>
            <a:r>
              <a:rPr lang="el-GR" sz="2000" dirty="0" smtClean="0"/>
              <a:t>έχουν σφαιρικό σχήμα. </a:t>
            </a:r>
          </a:p>
          <a:p>
            <a:r>
              <a:rPr lang="el-GR" sz="2000" dirty="0" smtClean="0"/>
              <a:t>Μέσα τους περιέχουν κάποια ένζυμα που μπορούν να διασπάσουν διάφορες ουσίες</a:t>
            </a:r>
            <a:r>
              <a:rPr lang="en-US" sz="2000" dirty="0" smtClean="0"/>
              <a:t>,</a:t>
            </a:r>
            <a:r>
              <a:rPr lang="el-GR" sz="2000" dirty="0" smtClean="0"/>
              <a:t> όπως πρωτεΐνες αλλά και διάφορα μικρόβια.</a:t>
            </a:r>
          </a:p>
          <a:p>
            <a:endParaRPr lang="el-GR" sz="2000" dirty="0" smtClean="0"/>
          </a:p>
          <a:p>
            <a:r>
              <a:rPr lang="el-GR" sz="2000" dirty="0" smtClean="0"/>
              <a:t>  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9"/>
            <a:ext cx="678661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3071802" y="3571876"/>
            <a:ext cx="114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/>
              <a:t>Πυρηνική μεμβράνη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450059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ΤΑ Ρ Ο – Κενοτόπια</a:t>
            </a:r>
            <a:endParaRPr lang="en-US" sz="24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0" y="3429000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Πεπτικό κενοτόπιο  </a:t>
            </a:r>
            <a:endParaRPr lang="en-US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0" y="50004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Τα </a:t>
            </a:r>
            <a:r>
              <a:rPr lang="el-GR" sz="2000" b="1" dirty="0" smtClean="0"/>
              <a:t>κενοτόπια </a:t>
            </a:r>
            <a:r>
              <a:rPr lang="el-GR" sz="2000" dirty="0" smtClean="0"/>
              <a:t>είναι κυστίδια που περιβάλλονται από λεπτή μεμβράνη και περιέχουν ένα υδατώδες υγρό.</a:t>
            </a:r>
          </a:p>
          <a:p>
            <a:r>
              <a:rPr lang="el-GR" sz="2000" dirty="0" smtClean="0"/>
              <a:t>Έχουμε τα </a:t>
            </a:r>
            <a:r>
              <a:rPr lang="el-GR" sz="2000" b="1" dirty="0" smtClean="0"/>
              <a:t>πεπτικά κενοτόπια </a:t>
            </a:r>
            <a:r>
              <a:rPr lang="el-GR" sz="2000" dirty="0" smtClean="0"/>
              <a:t>που υπάρχουν στα ζωικά κύτταρα και τα </a:t>
            </a:r>
            <a:r>
              <a:rPr lang="el-GR" sz="2000" b="1" dirty="0" smtClean="0"/>
              <a:t>χυμοτόπια</a:t>
            </a:r>
            <a:r>
              <a:rPr lang="el-GR" sz="2000" dirty="0" smtClean="0"/>
              <a:t> που υπάρχουν στα φυτικά κύτταρα..</a:t>
            </a:r>
          </a:p>
          <a:p>
            <a:endParaRPr lang="el-GR" sz="2000" dirty="0" smtClean="0"/>
          </a:p>
          <a:p>
            <a:r>
              <a:rPr lang="el-GR" sz="2000" dirty="0" smtClean="0"/>
              <a:t> Τα </a:t>
            </a:r>
            <a:r>
              <a:rPr lang="el-GR" sz="2000" b="1" dirty="0" smtClean="0"/>
              <a:t>πεπτικά κενοτόπια </a:t>
            </a:r>
            <a:r>
              <a:rPr lang="el-GR" sz="2000" dirty="0" smtClean="0"/>
              <a:t>σχηματίζονται στο ζωικό κύτταρο όταν εισέρχεται  μέσα στο κύτταρο τροφή ή μικροοργανισμοί, οι οποίοι στη συνέχεια θα χρησιμοποιηθούν από το κύτταρο ή θα καταστραφούν. </a:t>
            </a:r>
            <a:r>
              <a:rPr lang="el-GR" sz="2000" b="1" dirty="0" smtClean="0"/>
              <a:t> </a:t>
            </a:r>
            <a:r>
              <a:rPr lang="el-GR" sz="2000" dirty="0" smtClean="0"/>
              <a:t>.</a:t>
            </a:r>
            <a:endParaRPr lang="en-US" sz="2000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10800000">
            <a:off x="1500166" y="3786190"/>
            <a:ext cx="642942" cy="500066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357158" y="64886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Ζωικό κύτταρο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929066"/>
            <a:ext cx="4357718" cy="275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ΤΑ Ρ Ο – Κενοτόπια</a:t>
            </a:r>
            <a:endParaRPr lang="en-US" sz="24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3786182" y="5857892"/>
            <a:ext cx="135732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000" b="1" dirty="0" smtClean="0"/>
              <a:t>χυμοτόπιο</a:t>
            </a:r>
            <a:endParaRPr lang="en-US" sz="2000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0" y="50004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000" dirty="0" smtClean="0"/>
          </a:p>
          <a:p>
            <a:r>
              <a:rPr lang="el-GR" sz="2000" dirty="0" smtClean="0"/>
              <a:t> Τα </a:t>
            </a:r>
            <a:r>
              <a:rPr lang="el-GR" sz="2000" b="1" dirty="0" smtClean="0"/>
              <a:t>χυμοτόπια </a:t>
            </a:r>
            <a:r>
              <a:rPr lang="el-GR" sz="2000" dirty="0" smtClean="0"/>
              <a:t>βρίσκονται στο φυτικό κύτταρο. Μέσα στα χυμοτόπια αποθηκεύεται νερό και θρεπτικές ουσίες που είναι απαραίτητες για την ζωή του κυττάρου.  </a:t>
            </a:r>
          </a:p>
          <a:p>
            <a:r>
              <a:rPr lang="el-GR" sz="2000" dirty="0" smtClean="0"/>
              <a:t>Είναι μεγάλα σε μέγεθος και καταλαμβάνουν μεγάλο χώρο του κυττάρου.</a:t>
            </a:r>
            <a:endParaRPr lang="en-US" sz="2000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10800000" flipV="1">
            <a:off x="4572000" y="5072074"/>
            <a:ext cx="1143008" cy="928694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2071670" y="64886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Φυτικό κύτταρο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48275"/>
            <a:ext cx="26098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ΤΑ Ρ Ο – μιτοχόνδρια</a:t>
            </a:r>
            <a:endParaRPr lang="en-US" sz="24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285720" y="4357694"/>
            <a:ext cx="2857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 smtClean="0"/>
              <a:t>μιτοχόνδρια</a:t>
            </a:r>
            <a:endParaRPr lang="en-US" sz="2000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0" y="50004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000" dirty="0" smtClean="0"/>
          </a:p>
          <a:p>
            <a:r>
              <a:rPr lang="el-GR" sz="2000" dirty="0" smtClean="0"/>
              <a:t> Τα </a:t>
            </a:r>
            <a:r>
              <a:rPr lang="el-GR" sz="2000" b="1" dirty="0" smtClean="0"/>
              <a:t>μιτοχόνδρια </a:t>
            </a:r>
            <a:r>
              <a:rPr lang="el-GR" sz="2000" dirty="0" smtClean="0"/>
              <a:t>έχουν σχήμα σφαιρικό ή ωοειδές η επίμηκες. Μέσα στα μιτοχόνδρια υπάρχουν ειδικά ένζυμα  που διασπούν χημικές ενώσεις, και έτσι απελευθερώνεται ενέργεια.</a:t>
            </a:r>
            <a:endParaRPr lang="en-US" sz="2000" dirty="0" smtClean="0"/>
          </a:p>
          <a:p>
            <a:r>
              <a:rPr lang="el-GR" sz="2000" dirty="0" smtClean="0"/>
              <a:t> Επομένως τα μιτοχόνδρια είναι αυτά τα οργανίδια του κυττάρου, που εξασφαλίζουν την απαραίτητη ενέργεια για τις λειτουργίες του. </a:t>
            </a:r>
            <a:endParaRPr lang="en-US" sz="2000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5400000" flipH="1" flipV="1">
            <a:off x="464315" y="5107793"/>
            <a:ext cx="857256" cy="71438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20" y="3864430"/>
            <a:ext cx="4286280" cy="299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Ορθογώνιο"/>
          <p:cNvSpPr/>
          <p:nvPr/>
        </p:nvSpPr>
        <p:spPr>
          <a:xfrm>
            <a:off x="4214810" y="6457890"/>
            <a:ext cx="2857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 smtClean="0"/>
              <a:t>κύτταρο</a:t>
            </a:r>
            <a:endParaRPr lang="en-US" sz="2000" b="1" dirty="0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16200000" flipV="1">
            <a:off x="5429256" y="4143380"/>
            <a:ext cx="714380" cy="428628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 rot="16200000" flipV="1">
            <a:off x="4786314" y="4643446"/>
            <a:ext cx="1500198" cy="357190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Ορθογώνιο"/>
          <p:cNvSpPr/>
          <p:nvPr/>
        </p:nvSpPr>
        <p:spPr>
          <a:xfrm>
            <a:off x="4429124" y="3743270"/>
            <a:ext cx="2857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 smtClean="0"/>
              <a:t>μιτοχόνδρια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48275"/>
            <a:ext cx="26098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ΤΑ Ρ Ο – μιτοχόνδρια</a:t>
            </a:r>
            <a:endParaRPr lang="en-US" sz="24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285720" y="4357694"/>
            <a:ext cx="2857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 smtClean="0"/>
              <a:t>μιτοχόνδρια</a:t>
            </a:r>
            <a:endParaRPr lang="en-US" sz="2000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0" y="50004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000" dirty="0" smtClean="0"/>
          </a:p>
          <a:p>
            <a:r>
              <a:rPr lang="el-GR" sz="2000" dirty="0" smtClean="0"/>
              <a:t> Μέσα στα μιτοχόνδρια η τροφή αντιδρά με το οξυγόνο και παράγεται ενέργεια.</a:t>
            </a:r>
            <a:endParaRPr lang="en-US" sz="2000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5400000" flipH="1" flipV="1">
            <a:off x="464315" y="5107793"/>
            <a:ext cx="857256" cy="71438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20" y="3864430"/>
            <a:ext cx="4286280" cy="299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Ορθογώνιο"/>
          <p:cNvSpPr/>
          <p:nvPr/>
        </p:nvSpPr>
        <p:spPr>
          <a:xfrm>
            <a:off x="4214810" y="6457890"/>
            <a:ext cx="2857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 smtClean="0"/>
              <a:t>κύτταρο</a:t>
            </a:r>
            <a:endParaRPr lang="en-US" sz="2000" b="1" dirty="0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16200000" flipV="1">
            <a:off x="5429256" y="4143380"/>
            <a:ext cx="714380" cy="428628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 rot="16200000" flipV="1">
            <a:off x="4786314" y="4643446"/>
            <a:ext cx="1500198" cy="357190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Ορθογώνιο"/>
          <p:cNvSpPr/>
          <p:nvPr/>
        </p:nvSpPr>
        <p:spPr>
          <a:xfrm>
            <a:off x="4429124" y="3743270"/>
            <a:ext cx="2857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 smtClean="0"/>
              <a:t>μιτοχόνδρια</a:t>
            </a:r>
            <a:endParaRPr lang="en-US" sz="2000" b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642910" y="2214554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Μέσα σε ένα κύτταρο μπορεί να βρίσκονται 1 ή περισσότερα μιτοχόνδρια, ανάλογα με τις ανάγκες του κάθε κυττάρου για ενέργεια.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95783"/>
            <a:ext cx="3500462" cy="256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325" y="3048000"/>
            <a:ext cx="4638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ΤΑ Ρ Ο – χλωροπλάστες</a:t>
            </a:r>
            <a:endParaRPr lang="en-US" sz="24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1428728" y="3857628"/>
            <a:ext cx="2857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 smtClean="0"/>
              <a:t>χλωροπλάστες</a:t>
            </a:r>
            <a:endParaRPr lang="en-US" sz="2000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0" y="50004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000" dirty="0" smtClean="0"/>
          </a:p>
          <a:p>
            <a:r>
              <a:rPr lang="el-GR" sz="2000" dirty="0" smtClean="0"/>
              <a:t> Οι  </a:t>
            </a:r>
            <a:r>
              <a:rPr lang="el-GR" sz="2000" b="1" dirty="0" smtClean="0"/>
              <a:t>χλωροπλάστες </a:t>
            </a:r>
            <a:r>
              <a:rPr lang="el-GR" sz="2000" dirty="0" smtClean="0"/>
              <a:t>έχουν σχήμα φακοειδές (σαν φακή). </a:t>
            </a:r>
          </a:p>
          <a:p>
            <a:r>
              <a:rPr lang="el-GR" sz="2000" dirty="0" smtClean="0"/>
              <a:t>Μέσα στους  χλωροπλάστες με την διαδικασία της φωτοσύνθεσης παράγεται γλυκόζη και οξυγόνο. Οι χλωροπλάστες υπάρχουν μόνο σε κάποια  φυτικά κύτταρα .</a:t>
            </a:r>
            <a:endParaRPr lang="en-US" sz="2000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5400000" flipH="1" flipV="1">
            <a:off x="1071538" y="4429132"/>
            <a:ext cx="928694" cy="357190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16200000" flipH="1">
            <a:off x="7572396" y="6000768"/>
            <a:ext cx="857256" cy="142876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 rot="16200000" flipH="1">
            <a:off x="7429520" y="5929330"/>
            <a:ext cx="714380" cy="428628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Ορθογώνιο"/>
          <p:cNvSpPr/>
          <p:nvPr/>
        </p:nvSpPr>
        <p:spPr>
          <a:xfrm>
            <a:off x="7286644" y="6457890"/>
            <a:ext cx="2857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 smtClean="0"/>
              <a:t>χλωροπλάστες</a:t>
            </a:r>
            <a:endParaRPr lang="en-US" sz="2000" b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4500562" y="3000372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</a:rPr>
              <a:t>Φυτικό κύτταρο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2285992"/>
            <a:ext cx="7858148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ΤΑ Ρ Ο – κυτταρικό τοίχωμα</a:t>
            </a:r>
            <a:endParaRPr lang="en-US" sz="2400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0" y="50004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000" dirty="0" smtClean="0"/>
          </a:p>
          <a:p>
            <a:r>
              <a:rPr lang="el-GR" sz="2000" dirty="0" smtClean="0"/>
              <a:t> Το </a:t>
            </a:r>
            <a:r>
              <a:rPr lang="el-GR" sz="2000" b="1" dirty="0" smtClean="0"/>
              <a:t>κυτταρικό τοίχωμα, </a:t>
            </a:r>
            <a:r>
              <a:rPr lang="el-GR" sz="2000" dirty="0" smtClean="0"/>
              <a:t>υπάρχει στα φυτικά κύτταρα και περιβάλλει την πλασματική μεμβράνη .</a:t>
            </a:r>
          </a:p>
          <a:p>
            <a:r>
              <a:rPr lang="el-GR" sz="2000" dirty="0" smtClean="0"/>
              <a:t>Είναι ανθεκτικό , αποτελείται κυρίως από κυτταρίνη και στηρίζει το κύτταρο.</a:t>
            </a:r>
            <a:endParaRPr lang="en-US" sz="2000" dirty="0"/>
          </a:p>
        </p:txBody>
      </p:sp>
      <p:sp>
        <p:nvSpPr>
          <p:cNvPr id="20" name="19 - TextBox"/>
          <p:cNvSpPr txBox="1"/>
          <p:nvPr/>
        </p:nvSpPr>
        <p:spPr>
          <a:xfrm>
            <a:off x="1928794" y="257174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</a:rPr>
              <a:t>Φυτικό κύτταρο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143108" y="5715016"/>
            <a:ext cx="2000264" cy="35719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5400000">
            <a:off x="3571868" y="5000636"/>
            <a:ext cx="785818" cy="785818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Χαρακτηριστικά ζωντανών οργανισμών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928670"/>
            <a:ext cx="7643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Όλοι οι </a:t>
            </a:r>
            <a:r>
              <a:rPr lang="el-GR" sz="2400" u="sng" dirty="0" smtClean="0"/>
              <a:t>οργανισμοί</a:t>
            </a:r>
            <a:r>
              <a:rPr lang="el-GR" sz="2400" dirty="0" smtClean="0"/>
              <a:t> (φυτά, ζώα, μύκητες, βακτήρια…. ), </a:t>
            </a:r>
            <a:r>
              <a:rPr lang="el-GR" sz="2400" u="sng" dirty="0" smtClean="0"/>
              <a:t>αποτελούνται από κύτταρα.</a:t>
            </a:r>
            <a:endParaRPr lang="en-US" sz="2400" u="sng" dirty="0"/>
          </a:p>
        </p:txBody>
      </p:sp>
      <p:sp>
        <p:nvSpPr>
          <p:cNvPr id="4" name="3 - TextBox"/>
          <p:cNvSpPr txBox="1"/>
          <p:nvPr/>
        </p:nvSpPr>
        <p:spPr>
          <a:xfrm>
            <a:off x="785786" y="2643182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 Το </a:t>
            </a:r>
            <a:r>
              <a:rPr lang="el-GR" sz="2400" u="sng" dirty="0" smtClean="0"/>
              <a:t>κύτταρο</a:t>
            </a:r>
            <a:r>
              <a:rPr lang="el-GR" sz="2400" dirty="0" smtClean="0"/>
              <a:t> είναι ο μικρότερος ζωντανός οργανισμός.</a:t>
            </a:r>
            <a:endParaRPr lang="en-US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4500570"/>
            <a:ext cx="564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Αφού το κύτταρο είναι ζωντανός οργανισμός, εμφανίζει όλα τα χαρακτηριστικά της ζωής.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500174"/>
            <a:ext cx="1500166" cy="13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057525"/>
            <a:ext cx="27432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85720" y="928670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Οργανίδια που υπάρχουν μέσα στο </a:t>
            </a:r>
            <a:r>
              <a:rPr lang="el-GR" sz="2000" b="1" u="sng" dirty="0" smtClean="0"/>
              <a:t>ζωικό κύτταρο</a:t>
            </a:r>
            <a:r>
              <a:rPr lang="el-GR" sz="2000" b="1" dirty="0" smtClean="0"/>
              <a:t>:</a:t>
            </a:r>
            <a:endParaRPr lang="en-US" sz="20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1857356" y="0"/>
            <a:ext cx="542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ΤΑ Ρ Ο  </a:t>
            </a:r>
            <a:endParaRPr lang="en-US" sz="24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5000628" y="857232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Οργανίδια που υπάρχουν μέσα στο </a:t>
            </a:r>
            <a:r>
              <a:rPr lang="el-GR" sz="2000" b="1" u="sng" dirty="0" smtClean="0"/>
              <a:t>φυτικό </a:t>
            </a:r>
            <a:r>
              <a:rPr lang="el-GR" sz="2000" b="1" u="sng" dirty="0" smtClean="0"/>
              <a:t>κύτταρο</a:t>
            </a:r>
            <a:r>
              <a:rPr lang="el-GR" sz="2000" b="1" dirty="0" smtClean="0"/>
              <a:t>:</a:t>
            </a:r>
            <a:endParaRPr lang="en-US" sz="2000" b="1" dirty="0"/>
          </a:p>
        </p:txBody>
      </p:sp>
      <p:cxnSp>
        <p:nvCxnSpPr>
          <p:cNvPr id="8" name="7 - Ευθεία γραμμή σύνδεσης"/>
          <p:cNvCxnSpPr/>
          <p:nvPr/>
        </p:nvCxnSpPr>
        <p:spPr>
          <a:xfrm rot="16200000" flipH="1">
            <a:off x="1285864" y="3786178"/>
            <a:ext cx="6072206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214282" y="2071678"/>
            <a:ext cx="2714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b="1" dirty="0" smtClean="0"/>
              <a:t>Ενδοπλασματικό δίκτυο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b="1" dirty="0" smtClean="0"/>
              <a:t>Σύμπλεγμα </a:t>
            </a:r>
            <a:r>
              <a:rPr lang="en-US" b="1" dirty="0" smtClean="0"/>
              <a:t>Golgi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b="1" dirty="0" smtClean="0"/>
              <a:t>Λυσοσώματα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b="1" dirty="0" smtClean="0"/>
              <a:t>Πεπτικά κενοτόπια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b="1" dirty="0" smtClean="0"/>
              <a:t>Μιτοχόνδρια</a:t>
            </a:r>
            <a:endParaRPr lang="en-US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6215074" y="1643050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b="1" dirty="0" smtClean="0"/>
              <a:t>Ενδοπλασματικό δίκτυο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b="1" dirty="0" smtClean="0"/>
              <a:t>Σύμπλεγμα </a:t>
            </a:r>
            <a:r>
              <a:rPr lang="en-US" b="1" dirty="0" smtClean="0"/>
              <a:t>Golgi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b="1" dirty="0" smtClean="0"/>
              <a:t>Λυσοσώματα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b="1" dirty="0" smtClean="0"/>
              <a:t>Χυμοτόπια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b="1" dirty="0" smtClean="0"/>
              <a:t>Μιτοχόνδρια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b="1" dirty="0" smtClean="0"/>
              <a:t>Χλωροπλάστες</a:t>
            </a:r>
            <a:endParaRPr lang="en-US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1620"/>
            <a:ext cx="3774845" cy="263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Ορθογώνιο"/>
          <p:cNvSpPr/>
          <p:nvPr/>
        </p:nvSpPr>
        <p:spPr>
          <a:xfrm>
            <a:off x="285720" y="6143644"/>
            <a:ext cx="1574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/>
              <a:t>ζωικό κύτταρο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7601" y="4071942"/>
            <a:ext cx="4466399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- Ορθογώνιο"/>
          <p:cNvSpPr/>
          <p:nvPr/>
        </p:nvSpPr>
        <p:spPr>
          <a:xfrm>
            <a:off x="5429256" y="6488668"/>
            <a:ext cx="1734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/>
              <a:t>Φυτικό κύτταρο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Κύτταρα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14282" y="1785926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Αφού το κύτταρο είναι ζωντανός οργανισμός, εμφανίζει όλα τα χαρακτηριστικά της ζωής.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3929066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Δηλαδή το κάθε </a:t>
            </a:r>
            <a:r>
              <a:rPr lang="el-GR" sz="2400" u="sng" dirty="0" smtClean="0"/>
              <a:t>κύτταρο</a:t>
            </a:r>
            <a:r>
              <a:rPr lang="el-GR" sz="2400" dirty="0" smtClean="0"/>
              <a:t> θέλει… να </a:t>
            </a:r>
            <a:r>
              <a:rPr lang="el-GR" sz="2400" u="sng" dirty="0" smtClean="0"/>
              <a:t>φάει</a:t>
            </a:r>
            <a:r>
              <a:rPr lang="el-GR" sz="2400" dirty="0" smtClean="0"/>
              <a:t>,  να </a:t>
            </a:r>
            <a:r>
              <a:rPr lang="el-GR" sz="2400" u="sng" dirty="0" smtClean="0"/>
              <a:t>αναπνεύσει</a:t>
            </a:r>
            <a:r>
              <a:rPr lang="el-GR" sz="2400" dirty="0" smtClean="0"/>
              <a:t>,   να </a:t>
            </a:r>
            <a:r>
              <a:rPr lang="el-GR" sz="2400" u="sng" dirty="0" smtClean="0"/>
              <a:t>αναπαραχθεί</a:t>
            </a:r>
            <a:r>
              <a:rPr lang="el-GR" sz="2400" dirty="0" smtClean="0"/>
              <a:t>, να </a:t>
            </a:r>
            <a:r>
              <a:rPr lang="el-GR" sz="2400" u="sng" dirty="0" smtClean="0"/>
              <a:t>απομακρύνει τις άχρηστες ουσίες </a:t>
            </a:r>
            <a:r>
              <a:rPr lang="el-GR" sz="2400" dirty="0" smtClean="0"/>
              <a:t>από μέσα του…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343882"/>
            <a:ext cx="2571736" cy="351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786454"/>
            <a:ext cx="145283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714348" y="857232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Γενικά υπάρχουν δύο ειδών κύτταρα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2285992"/>
            <a:ext cx="3857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Το </a:t>
            </a:r>
            <a:r>
              <a:rPr lang="el-GR" sz="2400" u="sng" dirty="0" smtClean="0"/>
              <a:t>ζωικό κύτταρο ,</a:t>
            </a:r>
            <a:r>
              <a:rPr lang="el-GR" sz="2400" dirty="0" smtClean="0"/>
              <a:t>από το οποίο αποτελούνται τα ζώα…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43882"/>
            <a:ext cx="2571736" cy="351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928934"/>
            <a:ext cx="3643306" cy="394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/>
          <p:nvPr/>
        </p:nvCxnSpPr>
        <p:spPr>
          <a:xfrm rot="5400000">
            <a:off x="1643042" y="1500174"/>
            <a:ext cx="928694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>
            <a:endCxn id="13" idx="0"/>
          </p:cNvCxnSpPr>
          <p:nvPr/>
        </p:nvCxnSpPr>
        <p:spPr>
          <a:xfrm>
            <a:off x="5572132" y="1214422"/>
            <a:ext cx="1535901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5072066" y="2071678"/>
            <a:ext cx="407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Το </a:t>
            </a:r>
            <a:r>
              <a:rPr lang="el-GR" sz="2400" u="sng" dirty="0" smtClean="0"/>
              <a:t>φυτικό κύτταρο ,</a:t>
            </a:r>
            <a:r>
              <a:rPr lang="el-GR" sz="2400" dirty="0" smtClean="0"/>
              <a:t>από το οποίο αποτελούνται τα φυτά…</a:t>
            </a:r>
            <a:endParaRPr lang="en-US" sz="2400" dirty="0"/>
          </a:p>
        </p:txBody>
      </p:sp>
      <p:sp>
        <p:nvSpPr>
          <p:cNvPr id="17" name="1 - Τίτλος"/>
          <p:cNvSpPr txBox="1">
            <a:spLocks/>
          </p:cNvSpPr>
          <p:nvPr/>
        </p:nvSpPr>
        <p:spPr>
          <a:xfrm>
            <a:off x="428596" y="0"/>
            <a:ext cx="777240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Κύτταρα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Κύτταρα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flipV="1">
            <a:off x="5214942" y="2357430"/>
            <a:ext cx="2000264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6572264" y="1285860"/>
            <a:ext cx="257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Κύτταρα όπως φαίνονται από το μικροσκόπιο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46637"/>
            <a:ext cx="5357818" cy="53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Κύτταρα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27751"/>
            <a:ext cx="6010302" cy="453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/>
          <p:nvPr/>
        </p:nvCxnSpPr>
        <p:spPr>
          <a:xfrm flipV="1">
            <a:off x="5214942" y="2357430"/>
            <a:ext cx="2000264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6572264" y="1285860"/>
            <a:ext cx="257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Κύτταρα όπως φαίνονται από το μικροσκόπιο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71810"/>
            <a:ext cx="6800881" cy="346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ύγραμμο βέλος σύνδεσης"/>
          <p:cNvCxnSpPr/>
          <p:nvPr/>
        </p:nvCxnSpPr>
        <p:spPr>
          <a:xfrm flipV="1">
            <a:off x="4143372" y="2357430"/>
            <a:ext cx="3071834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6572264" y="1285860"/>
            <a:ext cx="257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Κύτταρα όπως φαίνονται από το μικροσκόπιο</a:t>
            </a:r>
            <a:endParaRPr lang="en-US" sz="2400" dirty="0"/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428596" y="0"/>
            <a:ext cx="777240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Κύτταρα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chemeClr val="accent2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1462</Words>
  <Application>Microsoft Office PowerPoint</Application>
  <PresentationFormat>Προβολή στην οθόνη (4:3)</PresentationFormat>
  <Paragraphs>210</Paragraphs>
  <Slides>40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1" baseType="lpstr">
      <vt:lpstr>Θέμα του Office</vt:lpstr>
      <vt:lpstr>ΚΥΤΤΑΡΑ</vt:lpstr>
      <vt:lpstr>Χαρακτηριστικά ζωντανών οργανισμών</vt:lpstr>
      <vt:lpstr>Χαρακτηριστικά ζωντανών οργανισμών</vt:lpstr>
      <vt:lpstr>Χαρακτηριστικά ζωντανών οργανισμών</vt:lpstr>
      <vt:lpstr>Κύτταρα</vt:lpstr>
      <vt:lpstr>Διαφάνεια 6</vt:lpstr>
      <vt:lpstr>Κύτταρα</vt:lpstr>
      <vt:lpstr>Κύτταρα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Panorea</dc:creator>
  <cp:lastModifiedBy>hp pc</cp:lastModifiedBy>
  <cp:revision>270</cp:revision>
  <dcterms:created xsi:type="dcterms:W3CDTF">2020-10-16T14:29:08Z</dcterms:created>
  <dcterms:modified xsi:type="dcterms:W3CDTF">2023-10-19T17:18:32Z</dcterms:modified>
</cp:coreProperties>
</file>