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97" r:id="rId6"/>
    <p:sldId id="272" r:id="rId7"/>
    <p:sldId id="274" r:id="rId8"/>
    <p:sldId id="275" r:id="rId9"/>
    <p:sldId id="308" r:id="rId10"/>
    <p:sldId id="323" r:id="rId11"/>
    <p:sldId id="309" r:id="rId12"/>
    <p:sldId id="324" r:id="rId13"/>
    <p:sldId id="310" r:id="rId14"/>
    <p:sldId id="321" r:id="rId15"/>
    <p:sldId id="312" r:id="rId16"/>
    <p:sldId id="313" r:id="rId17"/>
    <p:sldId id="314" r:id="rId18"/>
    <p:sldId id="311" r:id="rId19"/>
    <p:sldId id="318" r:id="rId20"/>
    <p:sldId id="31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464" autoAdjust="0"/>
  </p:normalViewPr>
  <p:slideViewPr>
    <p:cSldViewPr>
      <p:cViewPr varScale="1">
        <p:scale>
          <a:sx n="66" d="100"/>
          <a:sy n="66" d="100"/>
        </p:scale>
        <p:origin x="-178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C071-8FFC-4690-A452-1F35B26740A3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npapadimitropoulos/12-1512785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-428660" y="2214554"/>
            <a:ext cx="7772400" cy="1470025"/>
          </a:xfrm>
        </p:spPr>
        <p:txBody>
          <a:bodyPr/>
          <a:lstStyle/>
          <a:p>
            <a:r>
              <a:rPr lang="el-GR" b="1" dirty="0" smtClean="0"/>
              <a:t>ΚΥΤΤΑΡΑ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714876" cy="258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43350"/>
            <a:ext cx="54673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Προκαρυωτικο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Κ Υ Τ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Α Ρ Ο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29496"/>
            <a:ext cx="5500726" cy="632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71472" y="328612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Προκαρυωτικο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Κ Υ Τ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Α Ρ Ο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0"/>
            <a:ext cx="2594655" cy="298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357158" y="78579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 smtClean="0"/>
              <a:t>Τα </a:t>
            </a:r>
            <a:r>
              <a:rPr lang="el-GR" sz="2400" b="1" dirty="0" smtClean="0"/>
              <a:t>προκαρυωτικά</a:t>
            </a:r>
            <a:r>
              <a:rPr lang="el-GR" sz="2400" dirty="0" smtClean="0"/>
              <a:t> κύτταρα: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571472" y="328612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428596" y="1714488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b="1" dirty="0" smtClean="0"/>
              <a:t> </a:t>
            </a:r>
            <a:r>
              <a:rPr lang="el-GR" b="1" u="sng" dirty="0" smtClean="0"/>
              <a:t>δεν έχουν </a:t>
            </a:r>
            <a:r>
              <a:rPr lang="el-GR" b="1" dirty="0" smtClean="0"/>
              <a:t>πυρηνική μεμβράνη </a:t>
            </a:r>
            <a:r>
              <a:rPr lang="el-GR" dirty="0" smtClean="0"/>
              <a:t>που περιβάλλει (τυλίγει) το γενετικό τους υλικό (</a:t>
            </a:r>
            <a:r>
              <a:rPr lang="en-US" dirty="0" smtClean="0"/>
              <a:t>DNA)</a:t>
            </a:r>
            <a:r>
              <a:rPr lang="el-GR" dirty="0" smtClean="0"/>
              <a:t> , άρα δεν έχουν πυρήνα.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00034" y="3143248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b="1" dirty="0" smtClean="0"/>
              <a:t> </a:t>
            </a:r>
            <a:r>
              <a:rPr lang="el-GR" b="1" u="sng" dirty="0" smtClean="0"/>
              <a:t>δεν έχουν </a:t>
            </a:r>
            <a:r>
              <a:rPr lang="el-GR" b="1" dirty="0" smtClean="0"/>
              <a:t> μιτοχόνδρια,  χλωροπλάστες, σύμπλεγμα </a:t>
            </a:r>
            <a:r>
              <a:rPr lang="en-US" b="1" dirty="0" smtClean="0"/>
              <a:t>Golgi</a:t>
            </a:r>
            <a:r>
              <a:rPr lang="el-GR" b="1" dirty="0" smtClean="0"/>
              <a:t>  </a:t>
            </a:r>
            <a:r>
              <a:rPr lang="el-GR" dirty="0" smtClean="0"/>
              <a:t>(ή άλλα οργανίδια που υπάρχουν στ ευκαρυωτικά κύτταρα)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57158" y="4643446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b="1" dirty="0" smtClean="0"/>
              <a:t> </a:t>
            </a:r>
            <a:r>
              <a:rPr lang="el-GR" b="1" u="sng" dirty="0" smtClean="0"/>
              <a:t>δεν έχουν </a:t>
            </a:r>
            <a:r>
              <a:rPr lang="el-GR" b="1" dirty="0" smtClean="0"/>
              <a:t>  κενοτόπια,  ενδοπλασματικό δίκτυο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85984" y="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Μονοκυτταροι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οργανισμοι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85720" y="64291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μονοκύτταροι οργανισμοί μπορούν να κινηθούν με: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0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FF0000"/>
                </a:solidFill>
              </a:rPr>
              <a:t> μαστίγιο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6072166" y="3643314"/>
            <a:ext cx="178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FF0000"/>
                </a:solidFill>
              </a:rPr>
              <a:t> βλεφαρίδες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571736" y="535782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ψευδοπόδια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2925194" cy="143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15 - Ευθύγραμμο βέλος σύνδεσης"/>
          <p:cNvCxnSpPr/>
          <p:nvPr/>
        </p:nvCxnSpPr>
        <p:spPr>
          <a:xfrm>
            <a:off x="1285852" y="1928802"/>
            <a:ext cx="207170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1071538" y="2071678"/>
            <a:ext cx="1285884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9253" y="4286256"/>
            <a:ext cx="3754747" cy="181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24 - Ευθύγραμμο βέλος σύνδεσης"/>
          <p:cNvCxnSpPr/>
          <p:nvPr/>
        </p:nvCxnSpPr>
        <p:spPr>
          <a:xfrm rot="16200000" flipH="1">
            <a:off x="6500826" y="4214818"/>
            <a:ext cx="571504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 rot="5400000">
            <a:off x="5679289" y="4607727"/>
            <a:ext cx="1500198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 rot="16200000" flipH="1">
            <a:off x="7000876" y="4000488"/>
            <a:ext cx="928694" cy="7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273675"/>
            <a:ext cx="3429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85984" y="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βακτηρια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642918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Τα </a:t>
            </a:r>
            <a:r>
              <a:rPr lang="el-GR" sz="2000" b="1" dirty="0" smtClean="0"/>
              <a:t>βακτήρια</a:t>
            </a:r>
            <a:r>
              <a:rPr lang="el-GR" sz="2000" dirty="0" smtClean="0"/>
              <a:t> είναι μονοκύτταροι προκαρυωτικοί οργανισμοί.</a:t>
            </a:r>
          </a:p>
          <a:p>
            <a:r>
              <a:rPr lang="el-GR" sz="2000" dirty="0" smtClean="0"/>
              <a:t> Το  κύτταρο τους είναι μικρότερο από ένα ευκαρυωτικό κύτταρο και </a:t>
            </a:r>
            <a:r>
              <a:rPr lang="el-GR" sz="2000" u="sng" dirty="0" smtClean="0"/>
              <a:t>δεν έχουν οργανίδια </a:t>
            </a:r>
            <a:r>
              <a:rPr lang="el-GR" sz="2000" dirty="0" smtClean="0"/>
              <a:t>(δηλαδή δεν έχουν μιτοχόνδρια χλωροπλάστες, σύμπλεγμα </a:t>
            </a:r>
            <a:r>
              <a:rPr lang="el-GR" sz="2000" dirty="0" err="1" smtClean="0"/>
              <a:t>golgi</a:t>
            </a:r>
            <a:r>
              <a:rPr lang="el-GR" sz="2000" dirty="0" smtClean="0"/>
              <a:t>, ενδοπλασματικό δίκτυο). </a:t>
            </a:r>
          </a:p>
          <a:p>
            <a:endParaRPr lang="el-GR" sz="2000" dirty="0" smtClean="0"/>
          </a:p>
        </p:txBody>
      </p:sp>
      <p:sp>
        <p:nvSpPr>
          <p:cNvPr id="7" name="6 - Ορθογώνιο"/>
          <p:cNvSpPr/>
          <p:nvPr/>
        </p:nvSpPr>
        <p:spPr>
          <a:xfrm>
            <a:off x="285720" y="5534561"/>
            <a:ext cx="4286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Στο κυτταρόπλασμα των βακτηρίων υπάρχουν </a:t>
            </a:r>
            <a:r>
              <a:rPr lang="el-GR" sz="2000" u="sng" dirty="0" smtClean="0"/>
              <a:t>ελεύθερα ριβοσώματα,  </a:t>
            </a:r>
            <a:r>
              <a:rPr lang="el-GR" sz="2000" dirty="0" smtClean="0"/>
              <a:t>τα οποία φτιάχνουν πρωτεΐνες (</a:t>
            </a:r>
            <a:r>
              <a:rPr lang="el-GR" sz="2000" dirty="0" err="1" smtClean="0"/>
              <a:t>πρωτεϊνοσύνθεση</a:t>
            </a:r>
            <a:r>
              <a:rPr lang="el-GR" sz="2000" dirty="0" smtClean="0"/>
              <a:t>).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872961"/>
            <a:ext cx="4714876" cy="24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 rot="5400000" flipH="1" flipV="1">
            <a:off x="6107917" y="3107529"/>
            <a:ext cx="2286016" cy="1643074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6786578" y="250030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Γενετικό υλικό (</a:t>
            </a:r>
            <a:r>
              <a:rPr lang="en-US" dirty="0" smtClean="0"/>
              <a:t>DNA)</a:t>
            </a:r>
            <a:endParaRPr lang="en-US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6200000" flipV="1">
            <a:off x="4071934" y="3500438"/>
            <a:ext cx="1285884" cy="1285884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2357422" y="2928934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Κυτταρόπλασμα που περιέχει πάρα πολλά ριβοσώματα</a:t>
            </a:r>
            <a:endParaRPr lang="en-US" dirty="0"/>
          </a:p>
        </p:txBody>
      </p:sp>
      <p:sp>
        <p:nvSpPr>
          <p:cNvPr id="18" name="17 - TextBox"/>
          <p:cNvSpPr txBox="1"/>
          <p:nvPr/>
        </p:nvSpPr>
        <p:spPr>
          <a:xfrm>
            <a:off x="5643570" y="6000768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Κύτταρο βακτηρίου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85984" y="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βακτηρια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685801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0" y="42860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Το κύτταρο των βακτηρίων περιβάλλεται από μία </a:t>
            </a:r>
            <a:r>
              <a:rPr lang="el-GR" sz="2000" u="sng" dirty="0" smtClean="0"/>
              <a:t>πλασματική μεμβράνη </a:t>
            </a:r>
            <a:r>
              <a:rPr lang="el-GR" sz="2000" dirty="0" smtClean="0"/>
              <a:t>η οποία είναι ίδια έχει ίδια δομή με αυτή του ευκαρυωτικού κυττάρου. Η πλασματική μεμβράνη περιβάλλεται από ένα </a:t>
            </a:r>
            <a:r>
              <a:rPr lang="el-GR" sz="2000" u="sng" dirty="0" smtClean="0"/>
              <a:t>κυτταρικό τοίχωμα</a:t>
            </a:r>
            <a:r>
              <a:rPr lang="el-GR" sz="2000" dirty="0" smtClean="0"/>
              <a:t>, το οποίο έχει διαφορετική σύσταση από αυτή του κυτταρικού τοιχώματος του φυτικού κυττάρου. 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0" y="4500570"/>
            <a:ext cx="25002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Σε ορισμένα βακτήρια το κυτταρικό τοίχωμα περιβάλλεται και από ένα άλλο περίβλημα ονομάζεται </a:t>
            </a:r>
            <a:r>
              <a:rPr lang="el-GR" u="sng" dirty="0" smtClean="0"/>
              <a:t>κάψα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9" name="8 - Ορθογώνιο"/>
          <p:cNvSpPr/>
          <p:nvPr/>
        </p:nvSpPr>
        <p:spPr>
          <a:xfrm>
            <a:off x="3714744" y="5786454"/>
            <a:ext cx="150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κυτταρικό τοίχωμα  </a:t>
            </a:r>
            <a:endParaRPr lang="en-US" dirty="0"/>
          </a:p>
        </p:txBody>
      </p:sp>
      <p:sp>
        <p:nvSpPr>
          <p:cNvPr id="10" name="9 - TextBox"/>
          <p:cNvSpPr txBox="1"/>
          <p:nvPr/>
        </p:nvSpPr>
        <p:spPr>
          <a:xfrm>
            <a:off x="5072066" y="6457890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Κύτταρο βακτηρίου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214810" y="2214554"/>
            <a:ext cx="1206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 smtClean="0"/>
              <a:t>Ριβόσωμα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2928926" y="2643182"/>
            <a:ext cx="1758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κυτταρόπλασμα </a:t>
            </a:r>
            <a:endParaRPr lang="en-US" dirty="0"/>
          </a:p>
        </p:txBody>
      </p:sp>
      <p:sp>
        <p:nvSpPr>
          <p:cNvPr id="13" name="12 - Ορθογώνιο"/>
          <p:cNvSpPr/>
          <p:nvPr/>
        </p:nvSpPr>
        <p:spPr>
          <a:xfrm>
            <a:off x="5143504" y="5429264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πλασματική μεμβράνη </a:t>
            </a:r>
            <a:endParaRPr lang="en-US" dirty="0"/>
          </a:p>
        </p:txBody>
      </p:sp>
      <p:sp>
        <p:nvSpPr>
          <p:cNvPr id="14" name="13 - Ορθογώνιο"/>
          <p:cNvSpPr/>
          <p:nvPr/>
        </p:nvSpPr>
        <p:spPr>
          <a:xfrm>
            <a:off x="2500298" y="3214686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γενετικό υλικό</a:t>
            </a:r>
            <a:endParaRPr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8014908" y="4071942"/>
            <a:ext cx="1057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μαστίγιο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85984" y="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βακτηρια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06" y="0"/>
            <a:ext cx="908809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85984" y="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βακτηρια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928670"/>
            <a:ext cx="5929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Ορισμένα βακτήρια όταν βρεθούν σε δύσκολες (αντίξοες) περιβαλλοντικές συνθήκες ,όπως για παράδειγμα αν βρεθούν σε πολύ υψηλές η πολύ χαμηλές θερμοκρασίες, τότε παίρνουν μία μορφή που ονομάζεται </a:t>
            </a:r>
            <a:r>
              <a:rPr lang="el-GR" sz="2000" b="1" dirty="0" smtClean="0"/>
              <a:t>ενδοσπόριο</a:t>
            </a:r>
            <a:r>
              <a:rPr lang="el-GR" sz="2000" dirty="0" smtClean="0"/>
              <a:t>. </a:t>
            </a:r>
          </a:p>
          <a:p>
            <a:r>
              <a:rPr lang="el-GR" sz="2000" dirty="0" smtClean="0"/>
              <a:t>Συγκεκριμένα όταν βρεθούν σε δύσκολες συνθήκες βγάζουν (αποβάλλουν) το νερό που έχουν μέσα τους, δηλαδή αφυδατώνονται, και μετατρέπονται σε ανθεκτικές μορφές που ονομάζονται εδνοσπόρια.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00042"/>
            <a:ext cx="3000396" cy="189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857628"/>
            <a:ext cx="2891330" cy="211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1142976" y="507207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 smtClean="0"/>
              <a:t>Όταν οι συνθήκες ξαναγίνουν καλές (ευνοϊκές) τότε από κάθε ενδοσπόριο θα προκύψει ένα βακτήριο.</a:t>
            </a:r>
            <a:endParaRPr lang="en-US" sz="2000" dirty="0"/>
          </a:p>
        </p:txBody>
      </p:sp>
      <p:sp>
        <p:nvSpPr>
          <p:cNvPr id="9" name="8 - Ορθογώνιο"/>
          <p:cNvSpPr/>
          <p:nvPr/>
        </p:nvSpPr>
        <p:spPr>
          <a:xfrm>
            <a:off x="6572264" y="214311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ενδοσπόριο</a:t>
            </a:r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6143636" y="5929330"/>
            <a:ext cx="3000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Ένα βακτήριο που βγαίνει μέσα από ένα ενδοσπόριο</a:t>
            </a:r>
            <a:endParaRPr lang="en-US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5400000" flipH="1" flipV="1">
            <a:off x="6893735" y="5107793"/>
            <a:ext cx="1071570" cy="857256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14348" y="857232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Οι ζωντανοί οργανισμοί χωρίζονται σε δύο κατηγορίες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285992"/>
            <a:ext cx="385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Μονοκύτταροι</a:t>
            </a:r>
            <a:r>
              <a:rPr lang="el-GR" sz="2000" dirty="0" smtClean="0"/>
              <a:t> οργανισμοί που αποτελούνται από ένα μόνο κύτταρο…</a:t>
            </a:r>
            <a:endParaRPr lang="en-US" sz="2000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1643042" y="1500174"/>
            <a:ext cx="928694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5572132" y="1214422"/>
            <a:ext cx="1535901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Κύτταρα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00570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0" y="471488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βακτήρια</a:t>
            </a:r>
            <a:endParaRPr lang="en-US" dirty="0"/>
          </a:p>
        </p:txBody>
      </p:sp>
      <p:sp>
        <p:nvSpPr>
          <p:cNvPr id="14" name="13 - TextBox"/>
          <p:cNvSpPr txBox="1"/>
          <p:nvPr/>
        </p:nvSpPr>
        <p:spPr>
          <a:xfrm>
            <a:off x="5286380" y="2143116"/>
            <a:ext cx="385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Πολυκύτταροι</a:t>
            </a:r>
            <a:r>
              <a:rPr lang="el-GR" sz="2000" dirty="0" smtClean="0"/>
              <a:t> οργανισμοί που αποτελούνται από πολλά κύτταρα…</a:t>
            </a:r>
            <a:endParaRPr lang="en-US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3643314"/>
            <a:ext cx="1500166" cy="13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572008"/>
            <a:ext cx="145283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85984" y="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Μονοκυτταροι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οργανισμοι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1438" y="500042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Οι μονοκύτταροι οργανισμοί είναι μικροί, και συνήθως δεν μπορούμε να τους δούμε με γυμνό μάτι, αλλά τους  βλέπουμε με μικροσκόπιο. </a:t>
            </a:r>
          </a:p>
          <a:p>
            <a:r>
              <a:rPr lang="el-GR" sz="2000" dirty="0" smtClean="0"/>
              <a:t>Το κύτταρο ενός μονοκύτταρου οργανισμού μπορεί να είναι :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FF0000"/>
                </a:solidFill>
              </a:rPr>
              <a:t>ευκαρυωτικό 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η μπορεί να είναι </a:t>
            </a:r>
            <a:r>
              <a:rPr lang="el-GR" sz="2000" dirty="0" smtClean="0">
                <a:solidFill>
                  <a:srgbClr val="FF0000"/>
                </a:solidFill>
              </a:rPr>
              <a:t>προκαρυωτικό</a:t>
            </a:r>
            <a:r>
              <a:rPr lang="el-GR" sz="2000" dirty="0" smtClean="0"/>
              <a:t> κύτταρο. </a:t>
            </a:r>
          </a:p>
          <a:p>
            <a:pPr>
              <a:buFont typeface="Wingdings" pitchFamily="2" charset="2"/>
              <a:buChar char="ü"/>
            </a:pPr>
            <a:endParaRPr lang="el-GR" sz="2000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4143372" y="47148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Ευκαρυωτικά</a:t>
            </a:r>
            <a:r>
              <a:rPr lang="el-GR" sz="2000" dirty="0" smtClean="0"/>
              <a:t> κύτταρα έχουν οι μονοκύτταροι οργανισμοί όπως είναι , τα πρωτόζωα κάποια </a:t>
            </a:r>
            <a:r>
              <a:rPr lang="el-GR" sz="2000" dirty="0" err="1" smtClean="0"/>
              <a:t>φύκη</a:t>
            </a:r>
            <a:r>
              <a:rPr lang="el-GR" sz="2000" dirty="0" smtClean="0"/>
              <a:t> και μύκητες.</a:t>
            </a:r>
            <a:endParaRPr lang="en-US" sz="2000" dirty="0"/>
          </a:p>
        </p:txBody>
      </p:sp>
      <p:sp>
        <p:nvSpPr>
          <p:cNvPr id="7" name="6 - Ορθογώνιο"/>
          <p:cNvSpPr/>
          <p:nvPr/>
        </p:nvSpPr>
        <p:spPr>
          <a:xfrm>
            <a:off x="0" y="2214554"/>
            <a:ext cx="6143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Προκαρυωτικά</a:t>
            </a:r>
            <a:r>
              <a:rPr lang="el-GR" sz="2000" dirty="0" smtClean="0"/>
              <a:t> κύτταρα έχουν τα βακτήρια και τα </a:t>
            </a:r>
            <a:r>
              <a:rPr lang="el-GR" sz="2000" dirty="0" err="1" smtClean="0"/>
              <a:t>κυανοβακτήρια</a:t>
            </a:r>
            <a:r>
              <a:rPr lang="el-GR" sz="2000" dirty="0" smtClean="0"/>
              <a:t>, αυτά θεωρούνται ότι είναι τα πρώτα κύτταρα που εμφανίστηκαν στη γη.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1705" y="1428736"/>
            <a:ext cx="3062295" cy="22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7143768" y="3571876"/>
            <a:ext cx="1701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 smtClean="0">
                <a:solidFill>
                  <a:srgbClr val="FF0000"/>
                </a:solidFill>
              </a:rPr>
              <a:t>κυανοβακτήρια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3409950" cy="285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2143108" y="6488668"/>
            <a:ext cx="965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μύκητες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85984" y="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ΠΟΛΥκυτταροι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οργανισμοι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500174"/>
            <a:ext cx="86439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Οι πολυκύτταροι οργανισμοί όπως είναι ο άνθρωπος ή τα φυτά αποτελούνται από πολλά ευκαρυωτικά κύτταρα. </a:t>
            </a:r>
          </a:p>
          <a:p>
            <a:r>
              <a:rPr lang="el-GR" sz="2000" dirty="0" smtClean="0"/>
              <a:t>Ένας πολυκύτταρος οργανισμός αποτελείται από κύτταρα τα οποία έχουν μεταξύ τους πολλές ομοιότητες ,αλλά και πολλές διαφορές, </a:t>
            </a:r>
          </a:p>
          <a:p>
            <a:endParaRPr lang="el-GR" sz="2000" dirty="0" smtClean="0"/>
          </a:p>
          <a:p>
            <a:r>
              <a:rPr lang="el-GR" sz="2000" dirty="0" smtClean="0"/>
              <a:t>Τα κύτταρα ενός οργανισμού μπορεί να έχουν διαφορετική μορφή(διαφορετική δομή) και να κάνουν (επιτελούν) διαφορετικές λειτουργίες.</a:t>
            </a:r>
          </a:p>
          <a:p>
            <a:endParaRPr lang="el-GR" sz="2000" dirty="0" smtClean="0"/>
          </a:p>
          <a:p>
            <a:r>
              <a:rPr lang="el-GR" sz="2000" dirty="0" smtClean="0"/>
              <a:t>Όλα τα ευκαρυωτικά κύτταρα ενός πολύ κυττάρου οργανισμού συνεργάζονται μεταξύ τους ώστε να μπορεί να λειτουργεί και να επιβιώνει ολόκληρος οργανισμός.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14348" y="85723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Γενικά υπάρχουν δύο ειδών κύτταρα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285992"/>
            <a:ext cx="3857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Το </a:t>
            </a:r>
            <a:r>
              <a:rPr lang="el-GR" sz="2400" u="sng" dirty="0" smtClean="0"/>
              <a:t>ζωικό κύτταρο ,</a:t>
            </a:r>
            <a:r>
              <a:rPr lang="el-GR" sz="2400" dirty="0" smtClean="0"/>
              <a:t>από το οποίο αποτελούνται τα ζώα…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43882"/>
            <a:ext cx="2571736" cy="351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928934"/>
            <a:ext cx="3643306" cy="394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 rot="5400000">
            <a:off x="1643042" y="1500174"/>
            <a:ext cx="928694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>
            <a:endCxn id="13" idx="0"/>
          </p:cNvCxnSpPr>
          <p:nvPr/>
        </p:nvCxnSpPr>
        <p:spPr>
          <a:xfrm>
            <a:off x="5572132" y="1214422"/>
            <a:ext cx="1535901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5072066" y="2071678"/>
            <a:ext cx="407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Το </a:t>
            </a:r>
            <a:r>
              <a:rPr lang="el-GR" sz="2400" u="sng" dirty="0" smtClean="0"/>
              <a:t>φυτικό κύτταρο ,</a:t>
            </a:r>
            <a:r>
              <a:rPr lang="el-GR" sz="2400" dirty="0" smtClean="0"/>
              <a:t>από το οποίο αποτελούνται τα φυτά…</a:t>
            </a:r>
            <a:endParaRPr lang="en-US" sz="2400" dirty="0"/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Κύτταρα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0" y="785794"/>
            <a:ext cx="850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Υπάρχουν κύτταρα με διαφορετικές μορφές (δομή) που κάνουν διαφορετικές λειτουργίες.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6072198" cy="51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285984" y="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ΠΟΛΥκυτταροι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οργανισμοι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14348" y="857232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Οι ζωντανοί οργανισμοί χωρίζονται σε δύο κατηγορίες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285992"/>
            <a:ext cx="385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Μονοκύτταροι</a:t>
            </a:r>
            <a:r>
              <a:rPr lang="el-GR" sz="2000" dirty="0" smtClean="0"/>
              <a:t> οργανισμοί που αποτελούνται από ένα μόνο κύτταρο…</a:t>
            </a:r>
            <a:endParaRPr lang="en-US" sz="2000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1643042" y="1500174"/>
            <a:ext cx="928694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5572132" y="1214422"/>
            <a:ext cx="1535901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Κύτταρα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72074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0" y="471488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βακτήρια</a:t>
            </a:r>
            <a:endParaRPr lang="en-US" dirty="0"/>
          </a:p>
        </p:txBody>
      </p:sp>
      <p:sp>
        <p:nvSpPr>
          <p:cNvPr id="14" name="13 - TextBox"/>
          <p:cNvSpPr txBox="1"/>
          <p:nvPr/>
        </p:nvSpPr>
        <p:spPr>
          <a:xfrm>
            <a:off x="5286380" y="2143116"/>
            <a:ext cx="385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Πολυκύτταροι</a:t>
            </a:r>
            <a:r>
              <a:rPr lang="el-GR" sz="2000" dirty="0" smtClean="0"/>
              <a:t> οργανισμοί που αποτελούνται από πολλά κύτταρα…</a:t>
            </a:r>
            <a:endParaRPr lang="en-US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3643314"/>
            <a:ext cx="1500166" cy="13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572008"/>
            <a:ext cx="145283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19" y="214290"/>
            <a:ext cx="908809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857224" y="3500438"/>
            <a:ext cx="6143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https://www.slideshare.net/npapadimitropoulos/12-15127853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1142976" y="178592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Εδώ υπάρχει μια παρουσίαση για τα κύτταρα: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14546" y="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Κ Υ Τ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Α Ρ Ο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14282" y="1142984"/>
            <a:ext cx="8643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b="1" dirty="0" smtClean="0"/>
              <a:t>κυτταρική θεωρία </a:t>
            </a:r>
            <a:r>
              <a:rPr lang="el-GR" sz="2000" dirty="0" smtClean="0"/>
              <a:t>αναφέρει:</a:t>
            </a:r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 smtClean="0"/>
              <a:t>Το κύτταρο αποτελεί την θεμελιώδη δομική και λειτουργική μονάδα όλων των οργανισμών (ζώα, φυτά, μικρόβια…). </a:t>
            </a:r>
          </a:p>
          <a:p>
            <a:pPr>
              <a:buClr>
                <a:srgbClr val="FF0000"/>
              </a:buClr>
            </a:pPr>
            <a:r>
              <a:rPr lang="el-GR" sz="2000" dirty="0" smtClean="0"/>
              <a:t>Όλοι οι οργανισμοί ,  αποτελούνται από ένα ή περισσότερα κύτταρα.</a:t>
            </a:r>
          </a:p>
          <a:p>
            <a:pPr>
              <a:buClr>
                <a:srgbClr val="FF0000"/>
              </a:buClr>
            </a:pPr>
            <a:endParaRPr lang="el-GR" sz="2000" dirty="0" smtClean="0"/>
          </a:p>
          <a:p>
            <a:pPr>
              <a:buClr>
                <a:srgbClr val="FF0000"/>
              </a:buClr>
            </a:pPr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 smtClean="0"/>
              <a:t>Κάθε κύτταρο προέρχεται από άλλο κύτταρο.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4580" y="4572008"/>
            <a:ext cx="4169419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14546" y="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Κ Υ Τ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Α Ρ Ο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785794"/>
            <a:ext cx="850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Υπάρχουν κύτταρα με διαφορετικές μορφές (δομή) που κάνουν διαφορετικές λειτουργίες.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6072198" cy="51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0" y="4919008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Ωστόσο τα διαφορετικά κύτταρα έχουν κάποια κοινά χαρακτηριστικά, τα οποία παρουσιάζω στη συνέχεια…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14546" y="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Κ Υ Τ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Α Ρ Ο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785794"/>
            <a:ext cx="521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Τα κύτταρα μπορούμε να τα χωρίσουμε σε δυο ομάδες:</a:t>
            </a:r>
          </a:p>
          <a:p>
            <a:r>
              <a:rPr lang="el-GR" sz="2400" dirty="0" smtClean="0"/>
              <a:t> </a:t>
            </a:r>
          </a:p>
          <a:p>
            <a:r>
              <a:rPr lang="el-GR" sz="2400" dirty="0" smtClean="0"/>
              <a:t> </a:t>
            </a:r>
          </a:p>
          <a:p>
            <a:endParaRPr lang="el-GR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76846"/>
            <a:ext cx="3571868" cy="410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0" y="4786322"/>
            <a:ext cx="3000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2.Τα </a:t>
            </a:r>
            <a:r>
              <a:rPr lang="el-GR" b="1" dirty="0" smtClean="0"/>
              <a:t>ευκαρυωτικά</a:t>
            </a:r>
            <a:r>
              <a:rPr lang="el-GR" dirty="0" smtClean="0"/>
              <a:t> κύτταρα:    </a:t>
            </a:r>
            <a:r>
              <a:rPr lang="el-GR" b="1" dirty="0" smtClean="0"/>
              <a:t>έχουν</a:t>
            </a:r>
            <a:r>
              <a:rPr lang="el-GR" dirty="0" smtClean="0"/>
              <a:t> </a:t>
            </a:r>
            <a:r>
              <a:rPr lang="el-GR" b="1" dirty="0" smtClean="0"/>
              <a:t>πυρηνική μεμβράνη </a:t>
            </a:r>
            <a:r>
              <a:rPr lang="el-GR" dirty="0" smtClean="0"/>
              <a:t>που περιβάλλει (τυλίγει) το γενετικό τους υλικό (</a:t>
            </a:r>
            <a:r>
              <a:rPr lang="en-US" dirty="0" smtClean="0"/>
              <a:t>DNA)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1000100" y="23574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1.Τα </a:t>
            </a:r>
            <a:r>
              <a:rPr lang="el-GR" b="1" dirty="0" smtClean="0"/>
              <a:t>προκαρυωτικά</a:t>
            </a:r>
            <a:r>
              <a:rPr lang="el-GR" dirty="0" smtClean="0"/>
              <a:t> κύτταρα : </a:t>
            </a:r>
            <a:r>
              <a:rPr lang="el-GR" b="1" dirty="0" smtClean="0"/>
              <a:t>δεν έχουν πυρηνική μεμβράνη </a:t>
            </a:r>
            <a:r>
              <a:rPr lang="el-GR" dirty="0" smtClean="0"/>
              <a:t>που περιβάλλει (τυλίγει) το γενετικό τους υλικό (</a:t>
            </a:r>
            <a:r>
              <a:rPr lang="en-US" dirty="0" smtClean="0"/>
              <a:t>DNA)</a:t>
            </a:r>
            <a:r>
              <a:rPr lang="el-GR" dirty="0" smtClean="0"/>
              <a:t> </a:t>
            </a: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V="1">
            <a:off x="3214678" y="1928802"/>
            <a:ext cx="4000528" cy="1071570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572008"/>
            <a:ext cx="3286148" cy="207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12 - Ευθύγραμμο βέλος σύνδεσης"/>
          <p:cNvCxnSpPr/>
          <p:nvPr/>
        </p:nvCxnSpPr>
        <p:spPr>
          <a:xfrm flipV="1">
            <a:off x="2143108" y="5715016"/>
            <a:ext cx="2428892" cy="71438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flipV="1">
            <a:off x="5072066" y="5716604"/>
            <a:ext cx="2071702" cy="698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7072330" y="5214950"/>
            <a:ext cx="1785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Το γενετικό υλικό βρίσκεται μέσα στο πυρήνα ,  ο οποίος περιβάλλεται  από πυρηνική μεμβράνη.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500298" y="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Κ Υ Τ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Α Ρ Ο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57158" y="571480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Τα </a:t>
            </a:r>
            <a:r>
              <a:rPr lang="el-GR" sz="2400" b="1" dirty="0" smtClean="0"/>
              <a:t>κύτταρα</a:t>
            </a:r>
            <a:r>
              <a:rPr lang="el-GR" sz="2400" dirty="0" smtClean="0"/>
              <a:t> μπορούμε να τα χωρίσουμε σε δυο ομάδες:</a:t>
            </a:r>
          </a:p>
          <a:p>
            <a:endParaRPr lang="el-GR" sz="2400" dirty="0" smtClean="0"/>
          </a:p>
        </p:txBody>
      </p:sp>
      <p:sp>
        <p:nvSpPr>
          <p:cNvPr id="8" name="7 - Ορθογώνιο"/>
          <p:cNvSpPr/>
          <p:nvPr/>
        </p:nvSpPr>
        <p:spPr>
          <a:xfrm>
            <a:off x="500034" y="2143116"/>
            <a:ext cx="3000396" cy="40011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προκαρυωτικά κύτταρα</a:t>
            </a: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5400000">
            <a:off x="2035951" y="1250141"/>
            <a:ext cx="857256" cy="78581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5072066" y="1142984"/>
            <a:ext cx="1347798" cy="113348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rot="10800000" flipV="1">
            <a:off x="4429124" y="3000372"/>
            <a:ext cx="1428760" cy="121444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>
            <a:off x="6643702" y="2928934"/>
            <a:ext cx="1490674" cy="106204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Ορθογώνιο"/>
          <p:cNvSpPr/>
          <p:nvPr/>
        </p:nvSpPr>
        <p:spPr>
          <a:xfrm>
            <a:off x="4857752" y="2357430"/>
            <a:ext cx="3000396" cy="40011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Ευκαρυωτικά κύτταρα</a:t>
            </a:r>
          </a:p>
        </p:txBody>
      </p:sp>
      <p:sp>
        <p:nvSpPr>
          <p:cNvPr id="27" name="26 - Ορθογώνιο"/>
          <p:cNvSpPr/>
          <p:nvPr/>
        </p:nvSpPr>
        <p:spPr>
          <a:xfrm>
            <a:off x="3428992" y="4286256"/>
            <a:ext cx="2000264" cy="40011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Ζωικά κύτταρα</a:t>
            </a:r>
          </a:p>
        </p:txBody>
      </p:sp>
      <p:sp>
        <p:nvSpPr>
          <p:cNvPr id="29" name="28 - Ορθογώνιο"/>
          <p:cNvSpPr/>
          <p:nvPr/>
        </p:nvSpPr>
        <p:spPr>
          <a:xfrm>
            <a:off x="6858016" y="4071942"/>
            <a:ext cx="2071734" cy="40011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Φυτικά κύτταρα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  <p:bldP spid="29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chemeClr val="accent2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761</Words>
  <Application>Microsoft Office PowerPoint</Application>
  <PresentationFormat>Προβολή στην οθόνη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ΚΥΤΤΑΡΑ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hp pc</cp:lastModifiedBy>
  <cp:revision>323</cp:revision>
  <dcterms:created xsi:type="dcterms:W3CDTF">2020-10-16T14:29:08Z</dcterms:created>
  <dcterms:modified xsi:type="dcterms:W3CDTF">2023-10-11T14:33:49Z</dcterms:modified>
</cp:coreProperties>
</file>