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4" r:id="rId3"/>
    <p:sldId id="285" r:id="rId4"/>
    <p:sldId id="283" r:id="rId5"/>
    <p:sldId id="291" r:id="rId6"/>
    <p:sldId id="272" r:id="rId7"/>
    <p:sldId id="286" r:id="rId8"/>
    <p:sldId id="287" r:id="rId9"/>
    <p:sldId id="292" r:id="rId10"/>
    <p:sldId id="281" r:id="rId11"/>
    <p:sldId id="288" r:id="rId12"/>
    <p:sldId id="294" r:id="rId13"/>
    <p:sldId id="280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CE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DC071-8FFC-4690-A452-1F35B26740A3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A9%CE%BA%CE%B5%CE%B1%CE%BD%CF%8C%CF%82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el.wikipedia.org/wiki/%CE%A0%CE%BF%CF%84%CE%B1%CE%BC%CF%8C%CF%8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9B%CE%AF%CE%BC%CE%BD%CE%B7" TargetMode="External"/><Relationship Id="rId5" Type="http://schemas.openxmlformats.org/officeDocument/2006/relationships/hyperlink" Target="https://el.wikipedia.org/wiki/%CE%95%CF%85%CE%BA%CE%B1%CF%81%CF%85%CF%89%CF%84%CE%B9%CE%BA%CE%AC_%CE%BA%CF%8D%CF%84%CF%84%CE%B1%CF%81%CE%B1" TargetMode="External"/><Relationship Id="rId4" Type="http://schemas.openxmlformats.org/officeDocument/2006/relationships/hyperlink" Target="https://el.wikipedia.org/wiki/%CE%9A%CF%85%CE%B1%CE%BD%CE%BF%CE%B2%CE%B1%CE%BA%CF%84%CE%AE%CF%81%CE%B9%CE%B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428596" y="4071942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Οι  οργανισμοί  παίρνουν την ενέργεια που χρειάζονται,  διασπώντας τις θρεπτικές ουσίες που υπάρχουν στη τροφή τους.</a:t>
            </a:r>
            <a:endParaRPr lang="el-GR" sz="2400" dirty="0"/>
          </a:p>
        </p:txBody>
      </p:sp>
      <p:sp>
        <p:nvSpPr>
          <p:cNvPr id="5" name="4 - Ορθογώνιο"/>
          <p:cNvSpPr/>
          <p:nvPr/>
        </p:nvSpPr>
        <p:spPr>
          <a:xfrm>
            <a:off x="357158" y="714356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Όλοι οι ζωντανοί οργανισμοί (ζώα, φυτά, μικρόβια και άλλα)  χρειάζονται ενέργεια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6563" y="1785926"/>
            <a:ext cx="3627437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14480" y="285728"/>
            <a:ext cx="4429156" cy="369332"/>
          </a:xfrm>
          <a:prstGeom prst="rect">
            <a:avLst/>
          </a:prstGeom>
          <a:noFill/>
          <a:ln w="444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Οι </a:t>
            </a:r>
            <a:r>
              <a:rPr lang="el-GR" b="1" dirty="0" smtClean="0"/>
              <a:t>ετερότροφοι</a:t>
            </a:r>
            <a:r>
              <a:rPr lang="el-GR" dirty="0" smtClean="0"/>
              <a:t> οργανισμοί χωρίζονται σε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4500562" y="1928802"/>
            <a:ext cx="4643438" cy="1754326"/>
          </a:xfrm>
          <a:prstGeom prst="rect">
            <a:avLst/>
          </a:prstGeom>
          <a:ln w="444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l-GR" dirty="0" smtClean="0"/>
              <a:t>Οι </a:t>
            </a:r>
            <a:r>
              <a:rPr lang="el-GR" b="1" dirty="0" smtClean="0"/>
              <a:t>αποικοδομητές</a:t>
            </a:r>
            <a:r>
              <a:rPr lang="el-GR" dirty="0" smtClean="0"/>
              <a:t> είναι βακτήρια, μύκητες ή πρωτόζωα που τρέφονται με «νεκρή» οργανική ύλη (δηλαδή νεκρούς οργανισμούς ή τμήματα τους)  την οποία μετατρέπουν σε ανόργανη</a:t>
            </a:r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6" name="5 - Ορθογώνιο"/>
          <p:cNvSpPr/>
          <p:nvPr/>
        </p:nvSpPr>
        <p:spPr>
          <a:xfrm>
            <a:off x="-32" y="1785926"/>
            <a:ext cx="3571900" cy="1477328"/>
          </a:xfrm>
          <a:prstGeom prst="rect">
            <a:avLst/>
          </a:prstGeom>
          <a:ln w="444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l-GR" b="1" dirty="0" smtClean="0"/>
              <a:t>Καταναλωτές, </a:t>
            </a:r>
            <a:r>
              <a:rPr lang="el-GR" dirty="0" smtClean="0"/>
              <a:t>είναι ορισμένοι ετερότροφοι οργανισμοί, όπως τα ζώα, που τρέφονται με άλλους οργανισμούς  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1285884" cy="92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- Ευθύγραμμο βέλος σύνδεσης"/>
          <p:cNvCxnSpPr/>
          <p:nvPr/>
        </p:nvCxnSpPr>
        <p:spPr>
          <a:xfrm rot="5400000">
            <a:off x="2393141" y="892951"/>
            <a:ext cx="928694" cy="571504"/>
          </a:xfrm>
          <a:prstGeom prst="straightConnector1">
            <a:avLst/>
          </a:prstGeom>
          <a:ln w="38100">
            <a:solidFill>
              <a:srgbClr val="38CE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16200000" flipH="1">
            <a:off x="5250661" y="892951"/>
            <a:ext cx="1071570" cy="714380"/>
          </a:xfrm>
          <a:prstGeom prst="straightConnector1">
            <a:avLst/>
          </a:prstGeom>
          <a:ln w="38100">
            <a:solidFill>
              <a:srgbClr val="38CE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3725" y="3714752"/>
            <a:ext cx="4740275" cy="143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14480" y="285728"/>
            <a:ext cx="4429156" cy="369332"/>
          </a:xfrm>
          <a:prstGeom prst="rect">
            <a:avLst/>
          </a:prstGeom>
          <a:noFill/>
          <a:ln w="444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/>
              <a:t>Καταναλωτές</a:t>
            </a:r>
            <a:r>
              <a:rPr lang="el-GR" dirty="0" smtClean="0"/>
              <a:t> χωρίζονται σε  </a:t>
            </a:r>
            <a:r>
              <a:rPr lang="el-GR" b="1" dirty="0" smtClean="0">
                <a:solidFill>
                  <a:srgbClr val="FF0000"/>
                </a:solidFill>
              </a:rPr>
              <a:t>τάξεις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3357554" y="1857364"/>
            <a:ext cx="2786082" cy="2031325"/>
          </a:xfrm>
          <a:prstGeom prst="rect">
            <a:avLst/>
          </a:prstGeom>
          <a:ln w="444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l-GR" b="1" dirty="0" smtClean="0"/>
              <a:t>Καταναλωτές </a:t>
            </a:r>
            <a:r>
              <a:rPr lang="el-GR" b="1" dirty="0" smtClean="0">
                <a:solidFill>
                  <a:srgbClr val="FF0000"/>
                </a:solidFill>
              </a:rPr>
              <a:t>2ης τάξης</a:t>
            </a:r>
            <a:r>
              <a:rPr lang="el-GR" b="1" dirty="0" smtClean="0"/>
              <a:t>:  </a:t>
            </a:r>
            <a:r>
              <a:rPr lang="el-GR" dirty="0" smtClean="0"/>
              <a:t>είναι τα </a:t>
            </a:r>
            <a:r>
              <a:rPr lang="el-GR" b="1" dirty="0" smtClean="0"/>
              <a:t>σαρκοφάγα ζώα </a:t>
            </a:r>
            <a:r>
              <a:rPr lang="el-GR" dirty="0" smtClean="0"/>
              <a:t>που τρέφονται με φυτοφάγα, όπως ο λύκος, το φίδι, οι σαρδέλες και άλλα</a:t>
            </a:r>
          </a:p>
          <a:p>
            <a:endParaRPr lang="el-GR" dirty="0" smtClean="0"/>
          </a:p>
        </p:txBody>
      </p:sp>
      <p:sp>
        <p:nvSpPr>
          <p:cNvPr id="6" name="5 - Ορθογώνιο"/>
          <p:cNvSpPr/>
          <p:nvPr/>
        </p:nvSpPr>
        <p:spPr>
          <a:xfrm>
            <a:off x="-32" y="1785926"/>
            <a:ext cx="2928958" cy="3139321"/>
          </a:xfrm>
          <a:prstGeom prst="rect">
            <a:avLst/>
          </a:prstGeom>
          <a:ln w="444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l-GR" b="1" dirty="0" smtClean="0"/>
              <a:t>Καταναλωτές </a:t>
            </a:r>
            <a:r>
              <a:rPr lang="el-GR" b="1" dirty="0" smtClean="0">
                <a:solidFill>
                  <a:srgbClr val="FF0000"/>
                </a:solidFill>
              </a:rPr>
              <a:t>1ης τάξης</a:t>
            </a:r>
            <a:r>
              <a:rPr lang="el-GR" dirty="0" smtClean="0"/>
              <a:t>. Είναι τα </a:t>
            </a:r>
            <a:r>
              <a:rPr lang="el-GR" b="1" dirty="0" smtClean="0"/>
              <a:t>φυτοφάγα</a:t>
            </a:r>
            <a:r>
              <a:rPr lang="el-GR" dirty="0" smtClean="0"/>
              <a:t> ζώα, που τρέφονται  με παραγωγούς (φυτά)</a:t>
            </a:r>
          </a:p>
          <a:p>
            <a:endParaRPr lang="el-GR" dirty="0" smtClean="0"/>
          </a:p>
          <a:p>
            <a:r>
              <a:rPr lang="el-GR" dirty="0" smtClean="0"/>
              <a:t>Παράδειγμα  :  η αγελάδα,  οι οργανισμοί του </a:t>
            </a:r>
            <a:r>
              <a:rPr lang="el-GR" dirty="0" err="1" smtClean="0"/>
              <a:t>ζωοπλαγκτού</a:t>
            </a:r>
            <a:r>
              <a:rPr lang="el-GR" dirty="0" smtClean="0"/>
              <a:t> (στα υδάτινα οικοσυστήματα)που τρώνε παραγωγούς.</a:t>
            </a:r>
          </a:p>
          <a:p>
            <a:endParaRPr lang="el-GR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>
            <a:off x="1393009" y="964389"/>
            <a:ext cx="928694" cy="571504"/>
          </a:xfrm>
          <a:prstGeom prst="straightConnector1">
            <a:avLst/>
          </a:prstGeom>
          <a:ln w="38100">
            <a:solidFill>
              <a:srgbClr val="38CE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16200000" flipH="1">
            <a:off x="3893339" y="1250141"/>
            <a:ext cx="1000132" cy="71438"/>
          </a:xfrm>
          <a:prstGeom prst="straightConnector1">
            <a:avLst/>
          </a:prstGeom>
          <a:ln w="38100">
            <a:solidFill>
              <a:srgbClr val="38CE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Ορθογώνιο"/>
          <p:cNvSpPr/>
          <p:nvPr/>
        </p:nvSpPr>
        <p:spPr>
          <a:xfrm>
            <a:off x="6357918" y="1928802"/>
            <a:ext cx="2786082" cy="1754326"/>
          </a:xfrm>
          <a:prstGeom prst="rect">
            <a:avLst/>
          </a:prstGeom>
          <a:ln w="444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l-GR" b="1" dirty="0" smtClean="0"/>
              <a:t>Καταναλωτές </a:t>
            </a:r>
            <a:r>
              <a:rPr lang="el-GR" b="1" dirty="0" smtClean="0">
                <a:solidFill>
                  <a:srgbClr val="FF0000"/>
                </a:solidFill>
              </a:rPr>
              <a:t>3ης τάξης</a:t>
            </a:r>
            <a:r>
              <a:rPr lang="el-GR" b="1" dirty="0" smtClean="0"/>
              <a:t>:  είναι τ</a:t>
            </a:r>
            <a:r>
              <a:rPr lang="el-GR" dirty="0" smtClean="0"/>
              <a:t>α σ</a:t>
            </a:r>
            <a:r>
              <a:rPr lang="el-GR" b="1" dirty="0" smtClean="0"/>
              <a:t>αρκοφάγα </a:t>
            </a:r>
            <a:r>
              <a:rPr lang="el-GR" dirty="0" smtClean="0"/>
              <a:t>που τρέφονται με καταναλωτές 2ης τάξης, όπως ο αετός και ο βακαλάος και άλλα</a:t>
            </a:r>
          </a:p>
          <a:p>
            <a:endParaRPr lang="el-GR" dirty="0" smtClean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>
            <a:off x="6215074" y="571480"/>
            <a:ext cx="1857356" cy="1285884"/>
          </a:xfrm>
          <a:prstGeom prst="straightConnector1">
            <a:avLst/>
          </a:prstGeom>
          <a:ln w="38100">
            <a:solidFill>
              <a:srgbClr val="38CE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711471"/>
            <a:ext cx="1571636" cy="146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925785"/>
            <a:ext cx="1241425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711471"/>
            <a:ext cx="2667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- TextBox"/>
          <p:cNvSpPr txBox="1"/>
          <p:nvPr/>
        </p:nvSpPr>
        <p:spPr>
          <a:xfrm>
            <a:off x="571472" y="6140231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παραγωγός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3357554" y="6140231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Καταναλωτής 1ης τάξης</a:t>
            </a:r>
            <a:endParaRPr lang="el-GR" dirty="0"/>
          </a:p>
        </p:txBody>
      </p:sp>
      <p:sp>
        <p:nvSpPr>
          <p:cNvPr id="17" name="16 - TextBox"/>
          <p:cNvSpPr txBox="1"/>
          <p:nvPr/>
        </p:nvSpPr>
        <p:spPr>
          <a:xfrm>
            <a:off x="6786578" y="6211669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Καταναλωτής 2ης τάξης</a:t>
            </a:r>
            <a:endParaRPr lang="el-GR" dirty="0"/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>
            <a:off x="2071670" y="5640165"/>
            <a:ext cx="121444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>
            <a:off x="5000628" y="5568727"/>
            <a:ext cx="121444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28868"/>
            <a:ext cx="1571636" cy="146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643182"/>
            <a:ext cx="1241425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428868"/>
            <a:ext cx="2667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- TextBox"/>
          <p:cNvSpPr txBox="1"/>
          <p:nvPr/>
        </p:nvSpPr>
        <p:spPr>
          <a:xfrm>
            <a:off x="571472" y="385762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παραγωγός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3357554" y="385762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Καταναλωτής 1ης τάξης</a:t>
            </a:r>
            <a:endParaRPr lang="el-GR" dirty="0"/>
          </a:p>
        </p:txBody>
      </p:sp>
      <p:sp>
        <p:nvSpPr>
          <p:cNvPr id="17" name="16 - TextBox"/>
          <p:cNvSpPr txBox="1"/>
          <p:nvPr/>
        </p:nvSpPr>
        <p:spPr>
          <a:xfrm>
            <a:off x="6786578" y="392906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Καταναλωτής 2ης τάξης</a:t>
            </a:r>
            <a:endParaRPr lang="el-GR" dirty="0"/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>
            <a:off x="2071670" y="3357562"/>
            <a:ext cx="121444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>
            <a:off x="5000628" y="3286124"/>
            <a:ext cx="121444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786182" y="2333685"/>
            <a:ext cx="53578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</a:t>
            </a:r>
            <a:r>
              <a:rPr lang="el-GR" u="sng" dirty="0" smtClean="0"/>
              <a:t>Με τη φωτοσύνθεση η ενέργεια από τον ήλιο αποθηκεύεται στη  γλυκόζη</a:t>
            </a:r>
            <a:r>
              <a:rPr lang="el-GR" dirty="0" smtClean="0"/>
              <a:t>,  στη συνέχεια οι υπόλοιποι οργανισμοί τρώγοντας τα φυτά παίρνουν την ενέργεια που είναι αποθηκευμένη στη γλυκόζη,  και μέσω της τροφής ενέργεια  μεταφέρεται και στα άλλα ζώα….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Εξάλλου οι ετερότροφοι οργανισμοί δεν μπορούν να πάρουν την ενέργεια που χρειάζεται κατευθείαν από τον ήλιο,  αφού δεν μπορούν να φωτοσυνθέτουν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0" y="214290"/>
            <a:ext cx="885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φωτοσύνθεση είναι μία πάρα πολύ σημαντική διαδικασία για τη ζωή στον πλανήτη μας.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0" y="1142984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  Καταρχήν με τη φωτοσύνθεση απελευθερώνεται οξυγόνο στον αέρα, το οποίο χρησιμοποιούν άλλοι ζωντανοί οργανισμοί για αναπνεύσουν.</a:t>
            </a:r>
            <a:endParaRPr lang="el-G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67244"/>
            <a:ext cx="3500430" cy="399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Βέλος προς τα κάτω"/>
          <p:cNvSpPr/>
          <p:nvPr/>
        </p:nvSpPr>
        <p:spPr>
          <a:xfrm rot="18380983">
            <a:off x="889862" y="2950199"/>
            <a:ext cx="857256" cy="2643206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 rot="2486899">
            <a:off x="398864" y="3973231"/>
            <a:ext cx="1784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spc="600" dirty="0" smtClean="0">
                <a:solidFill>
                  <a:srgbClr val="FF0000"/>
                </a:solidFill>
              </a:rPr>
              <a:t>ενέργεια </a:t>
            </a:r>
            <a:endParaRPr lang="el-GR" b="1" spc="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47402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428596" y="4000504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γάτα τρώει το ποντίκι,  άρα η γάτα και το ποντίκι έχουν </a:t>
            </a:r>
            <a:r>
              <a:rPr lang="el-GR" sz="2400" b="1" dirty="0" smtClean="0"/>
              <a:t>τροφική σχέση</a:t>
            </a:r>
            <a:endParaRPr lang="el-GR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785794"/>
            <a:ext cx="8429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FF0000"/>
              </a:buClr>
            </a:pPr>
            <a:r>
              <a:rPr lang="el-GR" sz="2000" dirty="0" smtClean="0"/>
              <a:t> Μέσα σε κάποια φυτικά κύτταρα γίνεται μια διαδικασία που ονομάζεται  </a:t>
            </a:r>
            <a:r>
              <a:rPr lang="el-GR" sz="2000" b="1" dirty="0" smtClean="0"/>
              <a:t>φωτοσύνθεση</a:t>
            </a:r>
            <a:r>
              <a:rPr lang="en-US" sz="2000" dirty="0" smtClean="0"/>
              <a:t>.</a:t>
            </a:r>
            <a:endParaRPr lang="el-GR" sz="2000" b="1" dirty="0" smtClean="0">
              <a:solidFill>
                <a:srgbClr val="FF0000"/>
              </a:solidFill>
            </a:endParaRPr>
          </a:p>
        </p:txBody>
      </p:sp>
      <p:sp>
        <p:nvSpPr>
          <p:cNvPr id="17" name="1 - Τίτλος"/>
          <p:cNvSpPr txBox="1">
            <a:spLocks/>
          </p:cNvSpPr>
          <p:nvPr/>
        </p:nvSpPr>
        <p:spPr>
          <a:xfrm>
            <a:off x="428596" y="0"/>
            <a:ext cx="7772400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φωτοσύνθεση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85720" y="3711363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Διοξείδιο του άνθρακα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5857884" y="250030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2500298" y="3782801"/>
            <a:ext cx="696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 νερό</a:t>
            </a:r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 flipV="1">
            <a:off x="3357554" y="3998703"/>
            <a:ext cx="2286016" cy="180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Ορθογώνιο"/>
          <p:cNvSpPr/>
          <p:nvPr/>
        </p:nvSpPr>
        <p:spPr>
          <a:xfrm>
            <a:off x="3643306" y="3571876"/>
            <a:ext cx="18372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</a:rPr>
              <a:t>ηλιακή ακτινοβολία</a:t>
            </a:r>
            <a:endParaRPr lang="el-GR" sz="1600" dirty="0">
              <a:solidFill>
                <a:srgbClr val="FF0000"/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6072198" y="3782801"/>
            <a:ext cx="95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γλυκόζη</a:t>
            </a:r>
            <a:endParaRPr lang="el-GR" b="1" dirty="0"/>
          </a:p>
        </p:txBody>
      </p:sp>
      <p:sp>
        <p:nvSpPr>
          <p:cNvPr id="20" name="19 - Ορθογώνιο"/>
          <p:cNvSpPr/>
          <p:nvPr/>
        </p:nvSpPr>
        <p:spPr>
          <a:xfrm>
            <a:off x="7286644" y="3782801"/>
            <a:ext cx="981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οξυγόνο</a:t>
            </a:r>
            <a:endParaRPr lang="el-GR" b="1" dirty="0"/>
          </a:p>
        </p:txBody>
      </p:sp>
      <p:sp>
        <p:nvSpPr>
          <p:cNvPr id="21" name="20 - TextBox"/>
          <p:cNvSpPr txBox="1"/>
          <p:nvPr/>
        </p:nvSpPr>
        <p:spPr>
          <a:xfrm>
            <a:off x="2071670" y="3711363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7000892" y="3711363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l-GR" sz="2800" b="1" dirty="0"/>
          </a:p>
        </p:txBody>
      </p:sp>
      <p:sp>
        <p:nvSpPr>
          <p:cNvPr id="24" name="23 - Ορθογώνιο"/>
          <p:cNvSpPr/>
          <p:nvPr/>
        </p:nvSpPr>
        <p:spPr>
          <a:xfrm>
            <a:off x="642910" y="2143116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Στο παρακάτω διάγραμμα φαίνεται η </a:t>
            </a:r>
            <a:r>
              <a:rPr lang="el-GR" b="1" dirty="0" smtClean="0"/>
              <a:t>διαδικασία της φωτοσύνθεσης 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- Τίτλος"/>
          <p:cNvSpPr txBox="1">
            <a:spLocks/>
          </p:cNvSpPr>
          <p:nvPr/>
        </p:nvSpPr>
        <p:spPr>
          <a:xfrm>
            <a:off x="428596" y="0"/>
            <a:ext cx="7772400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φωτοσύνθεση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57158" y="2211165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Διοξείδιο του άνθρακα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5857884" y="250030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2571736" y="2282603"/>
            <a:ext cx="696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 νερό</a:t>
            </a:r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 flipV="1">
            <a:off x="3428992" y="2498505"/>
            <a:ext cx="2286016" cy="180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Ορθογώνιο"/>
          <p:cNvSpPr/>
          <p:nvPr/>
        </p:nvSpPr>
        <p:spPr>
          <a:xfrm>
            <a:off x="3714744" y="2071678"/>
            <a:ext cx="18372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</a:rPr>
              <a:t>ηλιακή ακτινοβολία</a:t>
            </a:r>
            <a:endParaRPr lang="el-GR" sz="1600" dirty="0">
              <a:solidFill>
                <a:srgbClr val="FF0000"/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6143636" y="2282603"/>
            <a:ext cx="95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γλυκόζη</a:t>
            </a:r>
            <a:endParaRPr lang="el-GR" b="1" dirty="0"/>
          </a:p>
        </p:txBody>
      </p:sp>
      <p:sp>
        <p:nvSpPr>
          <p:cNvPr id="20" name="19 - Ορθογώνιο"/>
          <p:cNvSpPr/>
          <p:nvPr/>
        </p:nvSpPr>
        <p:spPr>
          <a:xfrm>
            <a:off x="7358082" y="2282603"/>
            <a:ext cx="981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οξυγόνο</a:t>
            </a:r>
            <a:endParaRPr lang="el-GR" b="1" dirty="0"/>
          </a:p>
        </p:txBody>
      </p:sp>
      <p:sp>
        <p:nvSpPr>
          <p:cNvPr id="21" name="20 - TextBox"/>
          <p:cNvSpPr txBox="1"/>
          <p:nvPr/>
        </p:nvSpPr>
        <p:spPr>
          <a:xfrm>
            <a:off x="2143108" y="2211165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7072330" y="2211165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l-GR" sz="2800" b="1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16200000" flipH="1">
            <a:off x="642910" y="3357562"/>
            <a:ext cx="142876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/>
          <p:nvPr/>
        </p:nvCxnSpPr>
        <p:spPr>
          <a:xfrm rot="5400000">
            <a:off x="1750199" y="3250405"/>
            <a:ext cx="157163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TextBox"/>
          <p:cNvSpPr txBox="1"/>
          <p:nvPr/>
        </p:nvSpPr>
        <p:spPr>
          <a:xfrm>
            <a:off x="928662" y="442913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Ανόργανες   ουσίες </a:t>
            </a:r>
            <a:endParaRPr lang="el-GR" dirty="0"/>
          </a:p>
        </p:txBody>
      </p:sp>
      <p:cxnSp>
        <p:nvCxnSpPr>
          <p:cNvPr id="28" name="27 - Ευθύγραμμο βέλος σύνδεσης"/>
          <p:cNvCxnSpPr>
            <a:stCxn id="19" idx="2"/>
            <a:endCxn id="29" idx="0"/>
          </p:cNvCxnSpPr>
          <p:nvPr/>
        </p:nvCxnSpPr>
        <p:spPr>
          <a:xfrm rot="5400000">
            <a:off x="5691430" y="3139860"/>
            <a:ext cx="1420007" cy="444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- TextBox"/>
          <p:cNvSpPr txBox="1"/>
          <p:nvPr/>
        </p:nvSpPr>
        <p:spPr>
          <a:xfrm>
            <a:off x="5500694" y="407194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Οργανική   ουσία </a:t>
            </a:r>
            <a:endParaRPr lang="el-GR" dirty="0"/>
          </a:p>
        </p:txBody>
      </p:sp>
      <p:sp>
        <p:nvSpPr>
          <p:cNvPr id="31" name="30 - TextBox"/>
          <p:cNvSpPr txBox="1"/>
          <p:nvPr/>
        </p:nvSpPr>
        <p:spPr>
          <a:xfrm>
            <a:off x="8001024" y="3929066"/>
            <a:ext cx="114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Ανόργανη ουσία</a:t>
            </a:r>
            <a:endParaRPr lang="el-GR" dirty="0"/>
          </a:p>
        </p:txBody>
      </p:sp>
      <p:cxnSp>
        <p:nvCxnSpPr>
          <p:cNvPr id="34" name="33 - Ευθύγραμμο βέλος σύνδεσης"/>
          <p:cNvCxnSpPr/>
          <p:nvPr/>
        </p:nvCxnSpPr>
        <p:spPr>
          <a:xfrm rot="16200000" flipH="1">
            <a:off x="7536677" y="3036091"/>
            <a:ext cx="114300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- TextBox"/>
          <p:cNvSpPr txBox="1"/>
          <p:nvPr/>
        </p:nvSpPr>
        <p:spPr>
          <a:xfrm>
            <a:off x="214282" y="5715016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Προσοχή</a:t>
            </a:r>
            <a:r>
              <a:rPr lang="el-GR" sz="2400" dirty="0" smtClean="0"/>
              <a:t>!!  Στη γλυκόζη αποθηκεύετε   ενέργεια (ακτινοβολία) από τον ήλιο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0" grpId="0"/>
      <p:bldP spid="21" grpId="0"/>
      <p:bldP spid="22" grpId="0"/>
      <p:bldP spid="26" grpId="0"/>
      <p:bldP spid="29" grpId="0"/>
      <p:bldP spid="31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3000372"/>
            <a:ext cx="35718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Το διοξείδιο του άνθρακα , το  νερό και η ηλιακή ενέργεια (ή ακτινοβολία) συγκεντρώνονται  στους χλωροπλάστες , όπου με τη διαδικασία της φωτοσύνθεσης παράγονται γλυκόζη και  οξυγόνο. </a:t>
            </a:r>
            <a:endParaRPr lang="el-G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323690"/>
            <a:ext cx="5213945" cy="531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357158" y="568091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 Τα φυτά παίρνουν αέριο διοξείδιο του άνθρακα από τον αέρα 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357158" y="1068157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  Τα φυτά απορροφούν με τις ρίζες τους νερό και άλλες απλές θρεπτικές ουσίες διαλυμένες σε αυτό. 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5214942" y="2000240"/>
            <a:ext cx="264320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b="1" dirty="0" smtClean="0"/>
              <a:t>διοξείδιο του άνθρακα </a:t>
            </a:r>
            <a:endParaRPr lang="el-GR" b="1" dirty="0"/>
          </a:p>
        </p:txBody>
      </p:sp>
      <p:cxnSp>
        <p:nvCxnSpPr>
          <p:cNvPr id="11" name="10 - Ευθύγραμμο βέλος σύνδεσης"/>
          <p:cNvCxnSpPr>
            <a:endCxn id="17" idx="0"/>
          </p:cNvCxnSpPr>
          <p:nvPr/>
        </p:nvCxnSpPr>
        <p:spPr>
          <a:xfrm rot="5400000">
            <a:off x="6108711" y="2606669"/>
            <a:ext cx="714380" cy="730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Ορθογώνιο"/>
          <p:cNvSpPr/>
          <p:nvPr/>
        </p:nvSpPr>
        <p:spPr>
          <a:xfrm>
            <a:off x="6000760" y="6286520"/>
            <a:ext cx="8477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 smtClean="0"/>
              <a:t>νερό</a:t>
            </a:r>
            <a:endParaRPr lang="el-GR" sz="2400" b="1" dirty="0"/>
          </a:p>
        </p:txBody>
      </p:sp>
      <p:sp>
        <p:nvSpPr>
          <p:cNvPr id="14" name="13 - Ορθογώνιο"/>
          <p:cNvSpPr/>
          <p:nvPr/>
        </p:nvSpPr>
        <p:spPr>
          <a:xfrm>
            <a:off x="3714744" y="2857496"/>
            <a:ext cx="171451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1600" b="1" dirty="0" smtClean="0"/>
              <a:t>Ηλιακή ενέργεια (ακτινοβολία)</a:t>
            </a:r>
            <a:endParaRPr lang="el-GR" sz="1600" b="1" dirty="0"/>
          </a:p>
        </p:txBody>
      </p:sp>
      <p:sp>
        <p:nvSpPr>
          <p:cNvPr id="15" name="14 - Ορθογώνιο"/>
          <p:cNvSpPr/>
          <p:nvPr/>
        </p:nvSpPr>
        <p:spPr>
          <a:xfrm>
            <a:off x="7715272" y="3000372"/>
            <a:ext cx="127636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b="1" dirty="0" smtClean="0"/>
              <a:t>οξυγόνο</a:t>
            </a:r>
            <a:endParaRPr lang="el-GR" b="1" dirty="0"/>
          </a:p>
        </p:txBody>
      </p:sp>
      <p:sp>
        <p:nvSpPr>
          <p:cNvPr id="16" name="15 - Ορθογώνιο"/>
          <p:cNvSpPr/>
          <p:nvPr/>
        </p:nvSpPr>
        <p:spPr>
          <a:xfrm>
            <a:off x="5929322" y="3786190"/>
            <a:ext cx="100013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b="1" dirty="0" smtClean="0"/>
              <a:t>γλυκόζη</a:t>
            </a:r>
            <a:endParaRPr lang="el-GR" b="1" dirty="0"/>
          </a:p>
        </p:txBody>
      </p:sp>
      <p:sp>
        <p:nvSpPr>
          <p:cNvPr id="17" name="16 - Ορθογώνιο"/>
          <p:cNvSpPr/>
          <p:nvPr/>
        </p:nvSpPr>
        <p:spPr>
          <a:xfrm>
            <a:off x="5572132" y="3000372"/>
            <a:ext cx="171451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b="1" dirty="0" smtClean="0"/>
              <a:t>φωτοσύνθεση</a:t>
            </a:r>
            <a:endParaRPr lang="el-GR" b="1" dirty="0"/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 rot="16200000" flipV="1">
            <a:off x="6108711" y="6035693"/>
            <a:ext cx="64294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>
            <a:endCxn id="16" idx="0"/>
          </p:cNvCxnSpPr>
          <p:nvPr/>
        </p:nvCxnSpPr>
        <p:spPr>
          <a:xfrm rot="5400000">
            <a:off x="6215868" y="3571082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>
            <a:off x="4572000" y="2357430"/>
            <a:ext cx="998544" cy="8276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 flipV="1">
            <a:off x="7500958" y="3429000"/>
            <a:ext cx="785818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 - Τίτλος"/>
          <p:cNvSpPr txBox="1">
            <a:spLocks/>
          </p:cNvSpPr>
          <p:nvPr/>
        </p:nvSpPr>
        <p:spPr>
          <a:xfrm>
            <a:off x="428596" y="0"/>
            <a:ext cx="7772400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φωτοσύνθεση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0726" cy="366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5714976" y="1357298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</a:t>
            </a:r>
            <a:r>
              <a:rPr lang="el-GR" b="1" dirty="0" smtClean="0"/>
              <a:t>ζωοπλαγκτόν </a:t>
            </a:r>
            <a:r>
              <a:rPr lang="el-GR" dirty="0" smtClean="0"/>
              <a:t> είναι μικροσκοπικοί οργανισμοί , που ζουν σε θάλασσες, λίμνες,  και αποτελούν  τροφή για ψάρια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5500694" y="428604"/>
            <a:ext cx="2269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ζωοπλαγκτόν </a:t>
            </a:r>
            <a:endParaRPr lang="el-GR" sz="2800" dirty="0"/>
          </a:p>
        </p:txBody>
      </p:sp>
      <p:sp>
        <p:nvSpPr>
          <p:cNvPr id="7" name="6 - Ορθογώνιο"/>
          <p:cNvSpPr/>
          <p:nvPr/>
        </p:nvSpPr>
        <p:spPr>
          <a:xfrm>
            <a:off x="3643306" y="3929066"/>
            <a:ext cx="4381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Το </a:t>
            </a:r>
            <a:r>
              <a:rPr lang="el-GR" b="1" dirty="0" smtClean="0"/>
              <a:t>ζωοπλαγκτόν τρέφετε με φυτοπλαγκτόν 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636"/>
            <a:ext cx="4092575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4000496" y="5000636"/>
            <a:ext cx="2476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φυτοπλαγκτόν </a:t>
            </a:r>
            <a:endParaRPr lang="el-GR" sz="2800" dirty="0"/>
          </a:p>
        </p:txBody>
      </p:sp>
      <p:sp>
        <p:nvSpPr>
          <p:cNvPr id="9" name="8 - Ορθογώνιο"/>
          <p:cNvSpPr/>
          <p:nvPr/>
        </p:nvSpPr>
        <p:spPr>
          <a:xfrm>
            <a:off x="4143372" y="535782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Περιλαμβάνει όλους τους </a:t>
            </a:r>
            <a:r>
              <a:rPr lang="el-GR" u="sng" dirty="0" smtClean="0"/>
              <a:t>μικροοργανισμούς</a:t>
            </a:r>
            <a:r>
              <a:rPr lang="el-GR" dirty="0" smtClean="0"/>
              <a:t> (τόσο </a:t>
            </a:r>
            <a:r>
              <a:rPr lang="el-GR" dirty="0" err="1" smtClean="0"/>
              <a:t>προκαρυωτικούς</a:t>
            </a:r>
            <a:r>
              <a:rPr lang="el-GR" dirty="0" smtClean="0"/>
              <a:t> - </a:t>
            </a:r>
            <a:r>
              <a:rPr lang="el-GR" dirty="0" err="1" smtClean="0">
                <a:hlinkClick r:id="rId4" tooltip="Κυανοβακτήρια"/>
              </a:rPr>
              <a:t>Κυανοβακτήρια</a:t>
            </a:r>
            <a:r>
              <a:rPr lang="el-GR" dirty="0" smtClean="0"/>
              <a:t>- όσο και </a:t>
            </a:r>
            <a:r>
              <a:rPr lang="el-GR" dirty="0" err="1" smtClean="0">
                <a:hlinkClick r:id="rId5" tooltip="Ευκαρυωτικά κύτταρα"/>
              </a:rPr>
              <a:t>ευκαρυωτικούς</a:t>
            </a:r>
            <a:r>
              <a:rPr lang="el-GR" dirty="0" smtClean="0"/>
              <a:t>) που κάνουν </a:t>
            </a:r>
            <a:r>
              <a:rPr lang="el-GR" u="sng" dirty="0" smtClean="0"/>
              <a:t>φωτοσύνθεση</a:t>
            </a:r>
            <a:r>
              <a:rPr lang="el-GR" dirty="0" smtClean="0"/>
              <a:t>,  να ζουν  σε επιφανειακά ύδατα </a:t>
            </a:r>
            <a:r>
              <a:rPr lang="el-GR" dirty="0" smtClean="0">
                <a:hlinkClick r:id="rId6" tooltip="Λίμνη"/>
              </a:rPr>
              <a:t>λιμνών</a:t>
            </a:r>
            <a:r>
              <a:rPr lang="el-GR" dirty="0" smtClean="0"/>
              <a:t>, </a:t>
            </a:r>
            <a:r>
              <a:rPr lang="el-GR" dirty="0" smtClean="0">
                <a:hlinkClick r:id="rId7" tooltip="Ποταμός"/>
              </a:rPr>
              <a:t>ποταμών</a:t>
            </a:r>
            <a:r>
              <a:rPr lang="el-GR" dirty="0" smtClean="0"/>
              <a:t> και </a:t>
            </a:r>
            <a:r>
              <a:rPr lang="el-GR" dirty="0" smtClean="0">
                <a:hlinkClick r:id="rId8" tooltip="Ωκεανός"/>
              </a:rPr>
              <a:t>ωκεανών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14480" y="285728"/>
            <a:ext cx="4429156" cy="369332"/>
          </a:xfrm>
          <a:prstGeom prst="rect">
            <a:avLst/>
          </a:prstGeom>
          <a:noFill/>
          <a:ln w="444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Οι ζωντανοί οργανισμοί χωρίζονται σε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5143504" y="1928802"/>
            <a:ext cx="4000496" cy="2308324"/>
          </a:xfrm>
          <a:prstGeom prst="rect">
            <a:avLst/>
          </a:prstGeom>
          <a:ln w="444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l-GR" b="1" dirty="0" smtClean="0"/>
              <a:t>Ετερότροφους οργανισμούς</a:t>
            </a:r>
            <a:r>
              <a:rPr lang="el-GR" dirty="0" smtClean="0"/>
              <a:t>,  οι οποίοι για να τραφούν,  τρώνε άλλους  οργανισμούς.  </a:t>
            </a:r>
          </a:p>
          <a:p>
            <a:endParaRPr lang="el-GR" dirty="0" smtClean="0"/>
          </a:p>
          <a:p>
            <a:r>
              <a:rPr lang="el-GR" u="sng" dirty="0" smtClean="0"/>
              <a:t>παράδειγμα</a:t>
            </a:r>
            <a:r>
              <a:rPr lang="el-GR" dirty="0" smtClean="0"/>
              <a:t> τα ζώα  είναι ετερότροφοι οργανισμοί, αφού   τρώνε άλλα φυτά ή άλλα ζώα</a:t>
            </a:r>
          </a:p>
          <a:p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-32" y="1785926"/>
            <a:ext cx="4214842" cy="3139321"/>
          </a:xfrm>
          <a:prstGeom prst="rect">
            <a:avLst/>
          </a:prstGeom>
          <a:ln w="444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l-GR" b="1" dirty="0" smtClean="0"/>
              <a:t>Αυτότροφους οργανισμούς η παραγωγούς,  </a:t>
            </a:r>
            <a:r>
              <a:rPr lang="el-GR" dirty="0" smtClean="0"/>
              <a:t>αυτοί οι οργανισμοί δεν τρέφονται τρώγοντας άλλους οργανισμούς,  αλλά φτιάχνουν την τροφή τους μόνοι τους, με τη διαδικασία της φωτοσύνθεσης.</a:t>
            </a:r>
          </a:p>
          <a:p>
            <a:endParaRPr lang="el-GR" dirty="0" smtClean="0"/>
          </a:p>
          <a:p>
            <a:r>
              <a:rPr lang="el-GR" dirty="0" smtClean="0"/>
              <a:t> </a:t>
            </a:r>
            <a:r>
              <a:rPr lang="el-GR" u="sng" dirty="0" smtClean="0"/>
              <a:t>παράδειγμα</a:t>
            </a:r>
            <a:r>
              <a:rPr lang="el-GR" dirty="0" smtClean="0"/>
              <a:t> τα φυτά είναι αυτότροφοι οργανισμοί, αφού δεν τρώνε άλλους οργανισμούς 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3929066"/>
            <a:ext cx="1714512" cy="122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www.geoponikokentro.com/images/proionta/3aromat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572008"/>
            <a:ext cx="2146462" cy="1214446"/>
          </a:xfrm>
          <a:prstGeom prst="rect">
            <a:avLst/>
          </a:prstGeom>
          <a:noFill/>
        </p:spPr>
      </p:pic>
      <p:cxnSp>
        <p:nvCxnSpPr>
          <p:cNvPr id="8" name="7 - Ευθύγραμμο βέλος σύνδεσης"/>
          <p:cNvCxnSpPr/>
          <p:nvPr/>
        </p:nvCxnSpPr>
        <p:spPr>
          <a:xfrm rot="5400000">
            <a:off x="2393141" y="892951"/>
            <a:ext cx="928694" cy="571504"/>
          </a:xfrm>
          <a:prstGeom prst="straightConnector1">
            <a:avLst/>
          </a:prstGeom>
          <a:ln w="38100">
            <a:solidFill>
              <a:srgbClr val="38CE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16200000" flipH="1">
            <a:off x="5250661" y="892951"/>
            <a:ext cx="1071570" cy="714380"/>
          </a:xfrm>
          <a:prstGeom prst="straightConnector1">
            <a:avLst/>
          </a:prstGeom>
          <a:ln w="38100">
            <a:solidFill>
              <a:srgbClr val="38CE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14480" y="285728"/>
            <a:ext cx="4429156" cy="369332"/>
          </a:xfrm>
          <a:prstGeom prst="rect">
            <a:avLst/>
          </a:prstGeom>
          <a:noFill/>
          <a:ln w="444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Οι ζωντανοί οργανισμοί χωρίζονται σε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5143504" y="1928802"/>
            <a:ext cx="4000496" cy="2031325"/>
          </a:xfrm>
          <a:prstGeom prst="rect">
            <a:avLst/>
          </a:prstGeom>
          <a:ln w="444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l-GR" b="1" dirty="0" smtClean="0"/>
              <a:t>Ετερότροφους οργανισμούς</a:t>
            </a:r>
            <a:r>
              <a:rPr lang="el-GR" dirty="0" smtClean="0"/>
              <a:t>,  </a:t>
            </a:r>
            <a:r>
              <a:rPr lang="el-GR" u="sng" dirty="0" smtClean="0"/>
              <a:t>δεν</a:t>
            </a:r>
            <a:r>
              <a:rPr lang="el-GR" dirty="0" smtClean="0"/>
              <a:t> </a:t>
            </a:r>
            <a:r>
              <a:rPr lang="el-GR" u="sng" dirty="0" smtClean="0"/>
              <a:t>μπορούν να μετατρέψουν ανόργανες ουσίες σε οργανικές</a:t>
            </a:r>
            <a:r>
              <a:rPr lang="el-GR" dirty="0" smtClean="0"/>
              <a:t>, δηλαδή δεν φωτοσυνθέτουν.</a:t>
            </a:r>
          </a:p>
          <a:p>
            <a:endParaRPr lang="el-GR" dirty="0" smtClean="0"/>
          </a:p>
          <a:p>
            <a:r>
              <a:rPr lang="el-GR" u="sng" dirty="0" smtClean="0"/>
              <a:t>παράδειγμα</a:t>
            </a:r>
            <a:r>
              <a:rPr lang="el-GR" dirty="0" smtClean="0"/>
              <a:t> τα ζώα δεν φωτοσυνθέτουν</a:t>
            </a:r>
          </a:p>
          <a:p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-32" y="1785926"/>
            <a:ext cx="4214842" cy="3139321"/>
          </a:xfrm>
          <a:prstGeom prst="rect">
            <a:avLst/>
          </a:prstGeom>
          <a:ln w="444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l-GR" b="1" dirty="0" smtClean="0"/>
              <a:t>Αυτότροφοι οργανισμοί η παραγωγοί,  </a:t>
            </a:r>
            <a:r>
              <a:rPr lang="el-GR" dirty="0" smtClean="0"/>
              <a:t>Οι αυτότροφοι οργανισμοί </a:t>
            </a:r>
            <a:r>
              <a:rPr lang="el-GR" u="sng" dirty="0" smtClean="0"/>
              <a:t>μετατρέπουν ανόργανες χημικές ουσίες, </a:t>
            </a:r>
            <a:r>
              <a:rPr lang="el-GR" dirty="0" smtClean="0"/>
              <a:t>όπως το διοξείδιο του άνθρακα της ατμόσφαιρας και το νερό, </a:t>
            </a:r>
            <a:r>
              <a:rPr lang="el-GR" u="sng" dirty="0" smtClean="0"/>
              <a:t>σε οργανικές ενώσεις</a:t>
            </a:r>
            <a:r>
              <a:rPr lang="el-GR" dirty="0" smtClean="0"/>
              <a:t>, όπως η γλυκόζη. Αυτό γίνεται με τη φωτοσύνθεση</a:t>
            </a:r>
          </a:p>
          <a:p>
            <a:endParaRPr lang="el-GR" dirty="0" smtClean="0"/>
          </a:p>
          <a:p>
            <a:r>
              <a:rPr lang="el-GR" dirty="0" smtClean="0"/>
              <a:t> </a:t>
            </a:r>
            <a:r>
              <a:rPr lang="el-GR" u="sng" dirty="0" smtClean="0"/>
              <a:t>παράδειγμα</a:t>
            </a:r>
            <a:r>
              <a:rPr lang="el-GR" dirty="0" smtClean="0"/>
              <a:t> τα φυτά, το </a:t>
            </a:r>
            <a:r>
              <a:rPr lang="el-GR" dirty="0" err="1" smtClean="0"/>
              <a:t>φυτοπλαγκτον</a:t>
            </a:r>
            <a:r>
              <a:rPr lang="el-GR" dirty="0" smtClean="0"/>
              <a:t> είναι αυτότροφοι οργανισμοί,  και φωτοσυνθέτουν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488" y="3857628"/>
            <a:ext cx="1714512" cy="122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www.geoponikokentro.com/images/proionta/3aromat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8"/>
            <a:ext cx="2146462" cy="1214446"/>
          </a:xfrm>
          <a:prstGeom prst="rect">
            <a:avLst/>
          </a:prstGeom>
          <a:noFill/>
        </p:spPr>
      </p:pic>
      <p:cxnSp>
        <p:nvCxnSpPr>
          <p:cNvPr id="8" name="7 - Ευθύγραμμο βέλος σύνδεσης"/>
          <p:cNvCxnSpPr/>
          <p:nvPr/>
        </p:nvCxnSpPr>
        <p:spPr>
          <a:xfrm rot="5400000">
            <a:off x="2393141" y="892951"/>
            <a:ext cx="928694" cy="571504"/>
          </a:xfrm>
          <a:prstGeom prst="straightConnector1">
            <a:avLst/>
          </a:prstGeom>
          <a:ln w="38100">
            <a:solidFill>
              <a:srgbClr val="38CE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16200000" flipH="1">
            <a:off x="5250661" y="892951"/>
            <a:ext cx="1071570" cy="714380"/>
          </a:xfrm>
          <a:prstGeom prst="straightConnector1">
            <a:avLst/>
          </a:prstGeom>
          <a:ln w="38100">
            <a:solidFill>
              <a:srgbClr val="38CE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5500702"/>
            <a:ext cx="2196952" cy="107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Ορθογώνιο"/>
          <p:cNvSpPr/>
          <p:nvPr/>
        </p:nvSpPr>
        <p:spPr>
          <a:xfrm>
            <a:off x="2643174" y="6488668"/>
            <a:ext cx="1656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φυτοπλαγκτόν 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14282" y="571480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Οι παραγωγοί διασπούν ένα μέρος των οργανικών ενώσεων  που οι ίδιοι συνθέτουν (δηλαδή τροφή)  για να πάρουν την ενέργεια που έχουν ανάγκη.</a:t>
            </a:r>
          </a:p>
          <a:p>
            <a:endParaRPr lang="el-GR" dirty="0" smtClean="0"/>
          </a:p>
        </p:txBody>
      </p:sp>
      <p:sp>
        <p:nvSpPr>
          <p:cNvPr id="5" name="4 - Ορθογώνιο"/>
          <p:cNvSpPr/>
          <p:nvPr/>
        </p:nvSpPr>
        <p:spPr>
          <a:xfrm>
            <a:off x="0" y="5380672"/>
            <a:ext cx="8643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Όσες οργανικές  ενώσεις δεν διασπαστούν από τους αυτότροφους οργανισμούς (ή παραγωγούς) , αποθηκεύονται για μελλοντική χρήση.</a:t>
            </a:r>
          </a:p>
          <a:p>
            <a:r>
              <a:rPr lang="el-GR" dirty="0" smtClean="0"/>
              <a:t> Αυτές οι οργανικές ενώσεις  θα περάσουν από τους αυτότροφους οργανισμούς στους ετερότροφους μέσω της τροφής.</a:t>
            </a:r>
          </a:p>
          <a:p>
            <a:endParaRPr lang="el-GR" dirty="0" smtClean="0"/>
          </a:p>
        </p:txBody>
      </p:sp>
      <p:sp>
        <p:nvSpPr>
          <p:cNvPr id="6" name="5 - Ορθογώνιο"/>
          <p:cNvSpPr/>
          <p:nvPr/>
        </p:nvSpPr>
        <p:spPr>
          <a:xfrm>
            <a:off x="2000232" y="3143248"/>
            <a:ext cx="7000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διάσπαση των ουσιών της τροφής για παραγωγή ενέργειας ονομάζεται </a:t>
            </a:r>
            <a:r>
              <a:rPr lang="el-GR" b="1" dirty="0" smtClean="0"/>
              <a:t>κυτταρική αναπνοή</a:t>
            </a:r>
            <a:r>
              <a:rPr lang="el-GR" dirty="0" smtClean="0"/>
              <a:t>, και γίνεται μέσα στο κύτταρο.</a:t>
            </a:r>
          </a:p>
          <a:p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7072362" cy="426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14282" y="4429132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err="1" smtClean="0"/>
              <a:t>Εικ</a:t>
            </a:r>
            <a:r>
              <a:rPr lang="el-GR" dirty="0" smtClean="0"/>
              <a:t>. 2.7 Ένας καταναλωτής χρησιμοποιεί μέρος της ενέργειας που εξασφαλίζει από την τροφή του για την κάλυψη των αναγκών του. </a:t>
            </a:r>
          </a:p>
          <a:p>
            <a:endParaRPr lang="el-GR" dirty="0" smtClean="0"/>
          </a:p>
          <a:p>
            <a:r>
              <a:rPr lang="el-GR" dirty="0" smtClean="0"/>
              <a:t>Η διάσπαση των ουσιών της τροφής γίνεται στο εσωτερικό του κυττάρου (κυτταρική αναπνοή). </a:t>
            </a:r>
          </a:p>
          <a:p>
            <a:endParaRPr lang="el-GR" dirty="0" smtClean="0"/>
          </a:p>
          <a:p>
            <a:r>
              <a:rPr lang="el-GR" dirty="0" smtClean="0"/>
              <a:t>Η κυτταρική αναπνοή μπορεί να περιγραφεί απλά με την παρακάτω χημική εξίσωση:</a:t>
            </a:r>
            <a:br>
              <a:rPr lang="el-GR" dirty="0" smtClean="0"/>
            </a:br>
            <a:r>
              <a:rPr lang="el-GR" dirty="0" smtClean="0"/>
              <a:t>γλυκόζη + οξυγόνο -&gt; διοξείδιο του άνθρακα + νερό + ενέργεια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571</Words>
  <Application>Microsoft Office PowerPoint</Application>
  <PresentationFormat>Προβολή στην οθόνη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Panorea</dc:creator>
  <cp:lastModifiedBy>hp pc</cp:lastModifiedBy>
  <cp:revision>178</cp:revision>
  <dcterms:created xsi:type="dcterms:W3CDTF">2020-10-16T14:29:08Z</dcterms:created>
  <dcterms:modified xsi:type="dcterms:W3CDTF">2023-11-08T18:44:39Z</dcterms:modified>
</cp:coreProperties>
</file>