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13" r:id="rId2"/>
    <p:sldId id="287" r:id="rId3"/>
    <p:sldId id="304" r:id="rId4"/>
    <p:sldId id="314" r:id="rId5"/>
    <p:sldId id="290" r:id="rId6"/>
    <p:sldId id="315" r:id="rId7"/>
    <p:sldId id="305" r:id="rId8"/>
    <p:sldId id="303" r:id="rId9"/>
    <p:sldId id="307" r:id="rId10"/>
    <p:sldId id="308" r:id="rId11"/>
    <p:sldId id="309" r:id="rId12"/>
    <p:sldId id="310" r:id="rId13"/>
    <p:sldId id="316" r:id="rId14"/>
    <p:sldId id="306" r:id="rId15"/>
    <p:sldId id="311" r:id="rId16"/>
    <p:sldId id="31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005E"/>
    <a:srgbClr val="BE0260"/>
    <a:srgbClr val="018ACF"/>
    <a:srgbClr val="D68B1C"/>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15" autoAdjust="0"/>
    <p:restoredTop sz="94660"/>
  </p:normalViewPr>
  <p:slideViewPr>
    <p:cSldViewPr>
      <p:cViewPr varScale="1">
        <p:scale>
          <a:sx n="73" d="100"/>
          <a:sy n="73" d="100"/>
        </p:scale>
        <p:origin x="-1814" y="-5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l-GR"/>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7AF00606-42C1-4085-B99D-7E8F7EF32907}" type="datetimeFigureOut">
              <a:rPr lang="el-GR"/>
              <a:pPr>
                <a:defRPr/>
              </a:pPr>
              <a:t>18/12/2023</a:t>
            </a:fld>
            <a:endParaRPr lang="el-GR"/>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l-GR"/>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E7374FB3-6FED-4E63-80CD-AE3053B7CB26}" type="slidenum">
              <a:rPr lang="el-GR"/>
              <a:pPr>
                <a:defRPr/>
              </a:pPr>
              <a:t>‹#›</a:t>
            </a:fld>
            <a:endParaRPr lang="el-GR"/>
          </a:p>
        </p:txBody>
      </p:sp>
    </p:spTree>
    <p:extLst>
      <p:ext uri="{BB962C8B-B14F-4D97-AF65-F5344CB8AC3E}">
        <p14:creationId xmlns="" xmlns:p14="http://schemas.microsoft.com/office/powerpoint/2010/main" val="2451228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48965" y="1138425"/>
            <a:ext cx="7772400" cy="1374345"/>
          </a:xfrm>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28720" y="4650640"/>
            <a:ext cx="6400800" cy="1374345"/>
          </a:xfrm>
        </p:spPr>
        <p:txBody>
          <a:bodyPr>
            <a:normAutofit/>
          </a:bodyPr>
          <a:lstStyle>
            <a:lvl1pPr marL="0" indent="0" algn="r">
              <a:buNone/>
              <a:defRPr sz="2600">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BAD9E57A-A097-4D40-8BF5-197E2928B21E}" type="datetimeFigureOut">
              <a:rPr lang="en-US"/>
              <a:pPr>
                <a:defRPr/>
              </a:pPr>
              <a:t>12/18/2023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04C45E-9AF6-458B-AF4D-E0C66CDE5D5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61F80E-D52C-46E4-94CF-FC5F0B6ABEBE}" type="datetimeFigureOut">
              <a:rPr lang="en-US"/>
              <a:pPr>
                <a:defRPr/>
              </a:pPr>
              <a:t>12/18/2023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B910FDC-A77E-4649-A0B2-19BE094375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34A019-C050-4CFC-99D5-C1A6EAB6E488}" type="datetimeFigureOut">
              <a:rPr lang="en-US"/>
              <a:pPr>
                <a:defRPr/>
              </a:pPr>
              <a:t>12/18/2023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65A2B7-C5B2-4F8D-AF7E-BC926F42604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FA2F6D-115D-4B80-A861-1EAD62846DD4}" type="datetimeFigureOut">
              <a:rPr lang="en-US"/>
              <a:pPr>
                <a:defRPr/>
              </a:pPr>
              <a:t>12/18/2023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EAC738-F12A-47BE-A190-4E94ADE33A6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680310"/>
            <a:ext cx="8229600" cy="458115"/>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3918803"/>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7CCB98A-3373-4532-8362-4EC4662C3E6C}" type="datetimeFigureOut">
              <a:rPr lang="en-US"/>
              <a:pPr>
                <a:defRPr/>
              </a:pPr>
              <a:t>12/18/2023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87DC4E-C731-4C08-B29E-B9758F63154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10820"/>
          </a:xfrm>
        </p:spPr>
        <p:txBody>
          <a:bodyPr>
            <a:normAutofit/>
          </a:bodyPr>
          <a:lstStyle>
            <a:lvl1pPr algn="l">
              <a:defRPr sz="3600">
                <a:solidFill>
                  <a:srgbClr val="D0005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1" y="1138425"/>
            <a:ext cx="7016195" cy="4275740"/>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B2FFB90-F4B3-471E-8A1D-EE5F88F45BDB}" type="datetimeFigureOut">
              <a:rPr lang="en-US"/>
              <a:pPr>
                <a:defRPr/>
              </a:pPr>
              <a:t>12/18/2023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40089F-F594-4FA9-8ED5-77521D1C0A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AA176E6-0C81-4164-A4DC-4E32C709EFF3}" type="datetimeFigureOut">
              <a:rPr lang="en-US"/>
              <a:pPr>
                <a:defRPr/>
              </a:pPr>
              <a:t>12/18/2023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E826B1-F489-4308-ACBE-A8016CFDF0F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B2B5A22-BBA8-4387-B2A9-38AB5B0A6F77}" type="datetimeFigureOut">
              <a:rPr lang="en-US"/>
              <a:pPr>
                <a:defRPr/>
              </a:pPr>
              <a:t>12/18/2023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0B8B54-5702-488C-93F0-E49CEA9CAF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61082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96539"/>
            <a:ext cx="4040188" cy="639762"/>
          </a:xfrm>
        </p:spPr>
        <p:txBody>
          <a:bodyPr anchor="b"/>
          <a:lstStyle>
            <a:lvl1pPr marL="0" indent="0">
              <a:buNone/>
              <a:defRPr sz="2400" b="1">
                <a:solidFill>
                  <a:srgbClr val="D0005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26402"/>
            <a:ext cx="4040188" cy="3035058"/>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96539"/>
            <a:ext cx="4041775" cy="639762"/>
          </a:xfrm>
        </p:spPr>
        <p:txBody>
          <a:bodyPr anchor="b"/>
          <a:lstStyle>
            <a:lvl1pPr marL="0" indent="0">
              <a:buNone/>
              <a:defRPr sz="2400" b="1">
                <a:solidFill>
                  <a:srgbClr val="D0005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26402"/>
            <a:ext cx="4041775" cy="3035058"/>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92570B54-B653-43BA-81F8-AB631C30CD08}" type="datetimeFigureOut">
              <a:rPr lang="en-US"/>
              <a:pPr>
                <a:defRPr/>
              </a:pPr>
              <a:t>12/18/2023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AB95D36-F63A-445C-8B3B-DCDCBC7900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05A1EB-56F8-4590-8420-B502FEF3FC92}" type="datetimeFigureOut">
              <a:rPr lang="en-US"/>
              <a:pPr>
                <a:defRPr/>
              </a:pPr>
              <a:t>12/18/2023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A65DA4-2550-4F10-9B0E-14E09B5550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9F96615-6927-4F99-BBAD-B08804CAA4BB}" type="datetimeFigureOut">
              <a:rPr lang="en-US"/>
              <a:pPr>
                <a:defRPr/>
              </a:pPr>
              <a:t>12/18/2023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0A8BD61-7C55-446E-81B7-FFF614AF25B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3D3C193-1F94-47DA-9DE5-2AA1AF48244D}" type="datetimeFigureOut">
              <a:rPr lang="en-US"/>
              <a:pPr>
                <a:defRPr/>
              </a:pPr>
              <a:t>12/18/2023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A3DA45-290B-4823-959F-A9A825A87F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B1B153A-D82D-4E89-88D1-4901949688ED}" type="datetimeFigureOut">
              <a:rPr lang="en-US"/>
              <a:pPr>
                <a:defRPr/>
              </a:pPr>
              <a:t>12/18/2023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5667813-EAD8-4B1E-B8B3-F20BE3BD64B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16.pn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TextBox"/>
          <p:cNvSpPr txBox="1"/>
          <p:nvPr/>
        </p:nvSpPr>
        <p:spPr>
          <a:xfrm>
            <a:off x="571472" y="285728"/>
            <a:ext cx="8572528" cy="369332"/>
          </a:xfrm>
          <a:prstGeom prst="rect">
            <a:avLst/>
          </a:prstGeom>
          <a:noFill/>
        </p:spPr>
        <p:txBody>
          <a:bodyPr wrap="square" rtlCol="0">
            <a:spAutoFit/>
          </a:bodyPr>
          <a:lstStyle/>
          <a:p>
            <a:r>
              <a:rPr lang="en-US" dirty="0" smtClean="0"/>
              <a:t>T</a:t>
            </a:r>
            <a:r>
              <a:rPr lang="el-GR" dirty="0" smtClean="0"/>
              <a:t>α μόρια  DNA</a:t>
            </a:r>
            <a:r>
              <a:rPr lang="en-US" dirty="0" smtClean="0"/>
              <a:t> </a:t>
            </a:r>
            <a:r>
              <a:rPr lang="el-GR" dirty="0" smtClean="0"/>
              <a:t>και RNA αποτελούνται από απλούστερα μόρια τα </a:t>
            </a:r>
            <a:r>
              <a:rPr lang="el-GR" b="1" u="sng" dirty="0" smtClean="0"/>
              <a:t>νουκλεοτίδια</a:t>
            </a:r>
            <a:r>
              <a:rPr lang="el-GR" dirty="0" smtClean="0"/>
              <a:t>.</a:t>
            </a:r>
            <a:endParaRPr lang="el-GR" dirty="0"/>
          </a:p>
        </p:txBody>
      </p:sp>
      <p:sp>
        <p:nvSpPr>
          <p:cNvPr id="8" name="7 - TextBox"/>
          <p:cNvSpPr txBox="1"/>
          <p:nvPr/>
        </p:nvSpPr>
        <p:spPr>
          <a:xfrm>
            <a:off x="1000100" y="1000108"/>
            <a:ext cx="6786610" cy="369332"/>
          </a:xfrm>
          <a:prstGeom prst="rect">
            <a:avLst/>
          </a:prstGeom>
          <a:noFill/>
        </p:spPr>
        <p:txBody>
          <a:bodyPr wrap="square" rtlCol="0">
            <a:spAutoFit/>
          </a:bodyPr>
          <a:lstStyle/>
          <a:p>
            <a:r>
              <a:rPr lang="el-GR" dirty="0" smtClean="0"/>
              <a:t>Ένα </a:t>
            </a:r>
            <a:r>
              <a:rPr lang="el-GR" b="1" dirty="0" smtClean="0"/>
              <a:t>μόριο νουκλεοτιδίου  </a:t>
            </a:r>
            <a:r>
              <a:rPr lang="el-GR" dirty="0" smtClean="0"/>
              <a:t>αποτελείται  από λίγα</a:t>
            </a:r>
            <a:r>
              <a:rPr lang="el-GR" dirty="0" smtClean="0"/>
              <a:t>:</a:t>
            </a:r>
            <a:endParaRPr lang="el-GR" dirty="0" smtClean="0"/>
          </a:p>
        </p:txBody>
      </p:sp>
      <p:pic>
        <p:nvPicPr>
          <p:cNvPr id="1026" name="Picture 2"/>
          <p:cNvPicPr>
            <a:picLocks noChangeAspect="1" noChangeArrowheads="1"/>
          </p:cNvPicPr>
          <p:nvPr/>
        </p:nvPicPr>
        <p:blipFill>
          <a:blip r:embed="rId2"/>
          <a:srcRect/>
          <a:stretch>
            <a:fillRect/>
          </a:stretch>
        </p:blipFill>
        <p:spPr bwMode="auto">
          <a:xfrm>
            <a:off x="4786314" y="4143380"/>
            <a:ext cx="3910013" cy="2454275"/>
          </a:xfrm>
          <a:prstGeom prst="rect">
            <a:avLst/>
          </a:prstGeom>
          <a:noFill/>
          <a:ln w="9525">
            <a:noFill/>
            <a:miter lim="800000"/>
            <a:headEnd/>
            <a:tailEnd/>
          </a:ln>
          <a:effectLst/>
        </p:spPr>
      </p:pic>
      <p:sp>
        <p:nvSpPr>
          <p:cNvPr id="13" name="12 - TextBox"/>
          <p:cNvSpPr txBox="1"/>
          <p:nvPr/>
        </p:nvSpPr>
        <p:spPr>
          <a:xfrm>
            <a:off x="5929322" y="3786190"/>
            <a:ext cx="2286016" cy="369332"/>
          </a:xfrm>
          <a:prstGeom prst="rect">
            <a:avLst/>
          </a:prstGeom>
          <a:noFill/>
        </p:spPr>
        <p:txBody>
          <a:bodyPr wrap="square" rtlCol="0">
            <a:spAutoFit/>
          </a:bodyPr>
          <a:lstStyle/>
          <a:p>
            <a:r>
              <a:rPr lang="el-GR" dirty="0" smtClean="0"/>
              <a:t>Ένα νουκλεοτίδιο</a:t>
            </a:r>
            <a:endParaRPr lang="el-GR" dirty="0"/>
          </a:p>
        </p:txBody>
      </p:sp>
      <p:sp>
        <p:nvSpPr>
          <p:cNvPr id="7" name="6 - Ορθογώνιο"/>
          <p:cNvSpPr/>
          <p:nvPr/>
        </p:nvSpPr>
        <p:spPr>
          <a:xfrm>
            <a:off x="1357290" y="1500174"/>
            <a:ext cx="2227213" cy="369332"/>
          </a:xfrm>
          <a:prstGeom prst="rect">
            <a:avLst/>
          </a:prstGeom>
        </p:spPr>
        <p:txBody>
          <a:bodyPr wrap="none">
            <a:spAutoFit/>
          </a:bodyPr>
          <a:lstStyle/>
          <a:p>
            <a:pPr>
              <a:buFont typeface="Wingdings" pitchFamily="2" charset="2"/>
              <a:buChar char="ü"/>
            </a:pPr>
            <a:r>
              <a:rPr lang="el-GR" dirty="0" smtClean="0"/>
              <a:t>άτομα άνθρακα  </a:t>
            </a:r>
            <a:r>
              <a:rPr lang="en-US" b="1" dirty="0" smtClean="0"/>
              <a:t>C</a:t>
            </a:r>
            <a:endParaRPr lang="el-GR" b="1" dirty="0" smtClean="0"/>
          </a:p>
        </p:txBody>
      </p:sp>
      <p:sp>
        <p:nvSpPr>
          <p:cNvPr id="9" name="8 - Ορθογώνιο"/>
          <p:cNvSpPr/>
          <p:nvPr/>
        </p:nvSpPr>
        <p:spPr>
          <a:xfrm>
            <a:off x="1285852" y="2000240"/>
            <a:ext cx="2324611" cy="369332"/>
          </a:xfrm>
          <a:prstGeom prst="rect">
            <a:avLst/>
          </a:prstGeom>
        </p:spPr>
        <p:txBody>
          <a:bodyPr wrap="none">
            <a:spAutoFit/>
          </a:bodyPr>
          <a:lstStyle/>
          <a:p>
            <a:pPr>
              <a:buFont typeface="Wingdings" pitchFamily="2" charset="2"/>
              <a:buChar char="ü"/>
            </a:pPr>
            <a:r>
              <a:rPr lang="el-GR" dirty="0" smtClean="0"/>
              <a:t>άτομα οξυγόνου</a:t>
            </a:r>
            <a:r>
              <a:rPr lang="en-US" dirty="0" smtClean="0"/>
              <a:t>  </a:t>
            </a:r>
            <a:r>
              <a:rPr lang="en-US" b="1" dirty="0" smtClean="0"/>
              <a:t>O</a:t>
            </a:r>
            <a:endParaRPr lang="el-GR" b="1" dirty="0" smtClean="0"/>
          </a:p>
        </p:txBody>
      </p:sp>
      <p:sp>
        <p:nvSpPr>
          <p:cNvPr id="10" name="9 - Ορθογώνιο"/>
          <p:cNvSpPr/>
          <p:nvPr/>
        </p:nvSpPr>
        <p:spPr>
          <a:xfrm>
            <a:off x="1285852" y="2571744"/>
            <a:ext cx="2468881" cy="369332"/>
          </a:xfrm>
          <a:prstGeom prst="rect">
            <a:avLst/>
          </a:prstGeom>
        </p:spPr>
        <p:txBody>
          <a:bodyPr wrap="none">
            <a:spAutoFit/>
          </a:bodyPr>
          <a:lstStyle/>
          <a:p>
            <a:pPr>
              <a:buFont typeface="Wingdings" pitchFamily="2" charset="2"/>
              <a:buChar char="ü"/>
            </a:pPr>
            <a:r>
              <a:rPr lang="el-GR" dirty="0" smtClean="0"/>
              <a:t>άτομα υδρογόνου  </a:t>
            </a:r>
            <a:r>
              <a:rPr lang="el-GR" b="1" dirty="0" smtClean="0"/>
              <a:t>Η</a:t>
            </a:r>
          </a:p>
        </p:txBody>
      </p:sp>
      <p:sp>
        <p:nvSpPr>
          <p:cNvPr id="11" name="10 - Ορθογώνιο"/>
          <p:cNvSpPr/>
          <p:nvPr/>
        </p:nvSpPr>
        <p:spPr>
          <a:xfrm>
            <a:off x="1357290" y="3143248"/>
            <a:ext cx="2142318" cy="369332"/>
          </a:xfrm>
          <a:prstGeom prst="rect">
            <a:avLst/>
          </a:prstGeom>
        </p:spPr>
        <p:txBody>
          <a:bodyPr wrap="none">
            <a:spAutoFit/>
          </a:bodyPr>
          <a:lstStyle/>
          <a:p>
            <a:pPr>
              <a:buFont typeface="Wingdings" pitchFamily="2" charset="2"/>
              <a:buChar char="ü"/>
            </a:pPr>
            <a:r>
              <a:rPr lang="el-GR" dirty="0" smtClean="0"/>
              <a:t>άτομα αζώτου  </a:t>
            </a:r>
            <a:r>
              <a:rPr lang="el-GR" b="1" dirty="0" smtClean="0"/>
              <a:t> Ν</a:t>
            </a:r>
          </a:p>
        </p:txBody>
      </p:sp>
      <p:sp>
        <p:nvSpPr>
          <p:cNvPr id="14" name="13 - Ορθογώνιο"/>
          <p:cNvSpPr/>
          <p:nvPr/>
        </p:nvSpPr>
        <p:spPr>
          <a:xfrm>
            <a:off x="1071538" y="3714752"/>
            <a:ext cx="2951385" cy="369332"/>
          </a:xfrm>
          <a:prstGeom prst="rect">
            <a:avLst/>
          </a:prstGeom>
        </p:spPr>
        <p:txBody>
          <a:bodyPr wrap="none">
            <a:spAutoFit/>
          </a:bodyPr>
          <a:lstStyle/>
          <a:p>
            <a:pPr>
              <a:buFont typeface="Wingdings" pitchFamily="2" charset="2"/>
              <a:buChar char="ü"/>
            </a:pPr>
            <a:r>
              <a:rPr lang="el-GR" dirty="0" smtClean="0"/>
              <a:t>Ένα άτομο φωσφόρου  </a:t>
            </a:r>
            <a:r>
              <a:rPr lang="en-US" b="1" dirty="0" smtClean="0"/>
              <a:t>P</a:t>
            </a:r>
            <a:endParaRPr lang="el-GR"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strVal val="#ppt_w*0.70"/>
                                          </p:val>
                                        </p:tav>
                                        <p:tav tm="100000">
                                          <p:val>
                                            <p:strVal val="#ppt_w"/>
                                          </p:val>
                                        </p:tav>
                                      </p:tavLst>
                                    </p:anim>
                                    <p:anim calcmode="lin" valueType="num">
                                      <p:cBhvr>
                                        <p:cTn id="20" dur="1000" fill="hold"/>
                                        <p:tgtEl>
                                          <p:spTgt spid="7"/>
                                        </p:tgtEl>
                                        <p:attrNameLst>
                                          <p:attrName>ppt_h</p:attrName>
                                        </p:attrNameLst>
                                      </p:cBhvr>
                                      <p:tavLst>
                                        <p:tav tm="0">
                                          <p:val>
                                            <p:strVal val="#ppt_h"/>
                                          </p:val>
                                        </p:tav>
                                        <p:tav tm="100000">
                                          <p:val>
                                            <p:strVal val="#ppt_h"/>
                                          </p:val>
                                        </p:tav>
                                      </p:tavLst>
                                    </p:anim>
                                    <p:animEffect transition="in" filter="fade">
                                      <p:cBhvr>
                                        <p:cTn id="21" dur="1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strVal val="#ppt_w*0.70"/>
                                          </p:val>
                                        </p:tav>
                                        <p:tav tm="100000">
                                          <p:val>
                                            <p:strVal val="#ppt_w"/>
                                          </p:val>
                                        </p:tav>
                                      </p:tavLst>
                                    </p:anim>
                                    <p:anim calcmode="lin" valueType="num">
                                      <p:cBhvr>
                                        <p:cTn id="27" dur="1000" fill="hold"/>
                                        <p:tgtEl>
                                          <p:spTgt spid="9"/>
                                        </p:tgtEl>
                                        <p:attrNameLst>
                                          <p:attrName>ppt_h</p:attrName>
                                        </p:attrNameLst>
                                      </p:cBhvr>
                                      <p:tavLst>
                                        <p:tav tm="0">
                                          <p:val>
                                            <p:strVal val="#ppt_h"/>
                                          </p:val>
                                        </p:tav>
                                        <p:tav tm="100000">
                                          <p:val>
                                            <p:strVal val="#ppt_h"/>
                                          </p:val>
                                        </p:tav>
                                      </p:tavLst>
                                    </p:anim>
                                    <p:animEffect transition="in" filter="fade">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1000" fill="hold"/>
                                        <p:tgtEl>
                                          <p:spTgt spid="10"/>
                                        </p:tgtEl>
                                        <p:attrNameLst>
                                          <p:attrName>ppt_w</p:attrName>
                                        </p:attrNameLst>
                                      </p:cBhvr>
                                      <p:tavLst>
                                        <p:tav tm="0">
                                          <p:val>
                                            <p:strVal val="#ppt_w*0.70"/>
                                          </p:val>
                                        </p:tav>
                                        <p:tav tm="100000">
                                          <p:val>
                                            <p:strVal val="#ppt_w"/>
                                          </p:val>
                                        </p:tav>
                                      </p:tavLst>
                                    </p:anim>
                                    <p:anim calcmode="lin" valueType="num">
                                      <p:cBhvr>
                                        <p:cTn id="34" dur="1000" fill="hold"/>
                                        <p:tgtEl>
                                          <p:spTgt spid="10"/>
                                        </p:tgtEl>
                                        <p:attrNameLst>
                                          <p:attrName>ppt_h</p:attrName>
                                        </p:attrNameLst>
                                      </p:cBhvr>
                                      <p:tavLst>
                                        <p:tav tm="0">
                                          <p:val>
                                            <p:strVal val="#ppt_h"/>
                                          </p:val>
                                        </p:tav>
                                        <p:tav tm="100000">
                                          <p:val>
                                            <p:strVal val="#ppt_h"/>
                                          </p:val>
                                        </p:tav>
                                      </p:tavLst>
                                    </p:anim>
                                    <p:animEffect transition="in" filter="fade">
                                      <p:cBhvr>
                                        <p:cTn id="35" dur="1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linds(horizont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1000" fill="hold"/>
                                        <p:tgtEl>
                                          <p:spTgt spid="14"/>
                                        </p:tgtEl>
                                        <p:attrNameLst>
                                          <p:attrName>ppt_w</p:attrName>
                                        </p:attrNameLst>
                                      </p:cBhvr>
                                      <p:tavLst>
                                        <p:tav tm="0">
                                          <p:val>
                                            <p:strVal val="#ppt_w*0.70"/>
                                          </p:val>
                                        </p:tav>
                                        <p:tav tm="100000">
                                          <p:val>
                                            <p:strVal val="#ppt_w"/>
                                          </p:val>
                                        </p:tav>
                                      </p:tavLst>
                                    </p:anim>
                                    <p:anim calcmode="lin" valueType="num">
                                      <p:cBhvr>
                                        <p:cTn id="46" dur="1000" fill="hold"/>
                                        <p:tgtEl>
                                          <p:spTgt spid="14"/>
                                        </p:tgtEl>
                                        <p:attrNameLst>
                                          <p:attrName>ppt_h</p:attrName>
                                        </p:attrNameLst>
                                      </p:cBhvr>
                                      <p:tavLst>
                                        <p:tav tm="0">
                                          <p:val>
                                            <p:strVal val="#ppt_h"/>
                                          </p:val>
                                        </p:tav>
                                        <p:tav tm="100000">
                                          <p:val>
                                            <p:strVal val="#ppt_h"/>
                                          </p:val>
                                        </p:tav>
                                      </p:tavLst>
                                    </p:anim>
                                    <p:animEffect transition="in" filter="fade">
                                      <p:cBhvr>
                                        <p:cTn id="4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P spid="7" grpId="0"/>
      <p:bldP spid="9" grpId="0"/>
      <p:bldP spid="10" grpId="0"/>
      <p:bldP spid="11"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http://images.slideplayer.com/21/6291311/slides/slide_1.jpg"/>
          <p:cNvPicPr>
            <a:picLocks noChangeAspect="1" noChangeArrowheads="1"/>
          </p:cNvPicPr>
          <p:nvPr/>
        </p:nvPicPr>
        <p:blipFill>
          <a:blip r:embed="rId2" cstate="print"/>
          <a:srcRect/>
          <a:stretch>
            <a:fillRect/>
          </a:stretch>
        </p:blipFill>
        <p:spPr bwMode="auto">
          <a:xfrm>
            <a:off x="7553316" y="0"/>
            <a:ext cx="1590684" cy="1193013"/>
          </a:xfrm>
          <a:prstGeom prst="rect">
            <a:avLst/>
          </a:prstGeom>
          <a:noFill/>
        </p:spPr>
      </p:pic>
      <p:sp>
        <p:nvSpPr>
          <p:cNvPr id="17" name="16 - Ορθογώνιο"/>
          <p:cNvSpPr/>
          <p:nvPr/>
        </p:nvSpPr>
        <p:spPr>
          <a:xfrm>
            <a:off x="642910" y="0"/>
            <a:ext cx="4572000" cy="338554"/>
          </a:xfrm>
          <a:prstGeom prst="rect">
            <a:avLst/>
          </a:prstGeom>
        </p:spPr>
        <p:txBody>
          <a:bodyPr>
            <a:spAutoFit/>
          </a:bodyPr>
          <a:lstStyle/>
          <a:p>
            <a:r>
              <a:rPr lang="el-GR" sz="1600" dirty="0" smtClean="0"/>
              <a:t>Δομή DNA</a:t>
            </a:r>
            <a:endParaRPr lang="el-GR" sz="1600" dirty="0"/>
          </a:p>
        </p:txBody>
      </p:sp>
      <p:pic>
        <p:nvPicPr>
          <p:cNvPr id="144386" name="Picture 2"/>
          <p:cNvPicPr>
            <a:picLocks noChangeAspect="1" noChangeArrowheads="1"/>
          </p:cNvPicPr>
          <p:nvPr/>
        </p:nvPicPr>
        <p:blipFill>
          <a:blip r:embed="rId3"/>
          <a:srcRect/>
          <a:stretch>
            <a:fillRect/>
          </a:stretch>
        </p:blipFill>
        <p:spPr bwMode="auto">
          <a:xfrm>
            <a:off x="1428728" y="214290"/>
            <a:ext cx="3643338" cy="4279800"/>
          </a:xfrm>
          <a:prstGeom prst="rect">
            <a:avLst/>
          </a:prstGeom>
          <a:noFill/>
          <a:ln w="9525">
            <a:noFill/>
            <a:miter lim="800000"/>
            <a:headEnd/>
            <a:tailEnd/>
          </a:ln>
          <a:effectLst/>
        </p:spPr>
      </p:pic>
      <p:sp>
        <p:nvSpPr>
          <p:cNvPr id="25" name="24 - Ελεύθερη σχεδίαση"/>
          <p:cNvSpPr/>
          <p:nvPr/>
        </p:nvSpPr>
        <p:spPr>
          <a:xfrm>
            <a:off x="4727864" y="1315742"/>
            <a:ext cx="207818" cy="46507"/>
          </a:xfrm>
          <a:custGeom>
            <a:avLst/>
            <a:gdLst>
              <a:gd name="connsiteX0" fmla="*/ 207818 w 207818"/>
              <a:gd name="connsiteY0" fmla="*/ 0 h 46507"/>
              <a:gd name="connsiteX1" fmla="*/ 176645 w 207818"/>
              <a:gd name="connsiteY1" fmla="*/ 20782 h 46507"/>
              <a:gd name="connsiteX2" fmla="*/ 0 w 207818"/>
              <a:gd name="connsiteY2" fmla="*/ 31173 h 46507"/>
            </a:gdLst>
            <a:ahLst/>
            <a:cxnLst>
              <a:cxn ang="0">
                <a:pos x="connsiteX0" y="connsiteY0"/>
              </a:cxn>
              <a:cxn ang="0">
                <a:pos x="connsiteX1" y="connsiteY1"/>
              </a:cxn>
              <a:cxn ang="0">
                <a:pos x="connsiteX2" y="connsiteY2"/>
              </a:cxn>
            </a:cxnLst>
            <a:rect l="l" t="t" r="r" b="b"/>
            <a:pathLst>
              <a:path w="207818" h="46507">
                <a:moveTo>
                  <a:pt x="207818" y="0"/>
                </a:moveTo>
                <a:cubicBezTo>
                  <a:pt x="197427" y="6927"/>
                  <a:pt x="187815" y="15197"/>
                  <a:pt x="176645" y="20782"/>
                </a:cubicBezTo>
                <a:cubicBezTo>
                  <a:pt x="125195" y="46507"/>
                  <a:pt x="42537" y="31173"/>
                  <a:pt x="0" y="3117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6" name="25 - Ελεύθερη σχεδίαση"/>
          <p:cNvSpPr/>
          <p:nvPr/>
        </p:nvSpPr>
        <p:spPr>
          <a:xfrm>
            <a:off x="3782291" y="2032291"/>
            <a:ext cx="1251450" cy="929371"/>
          </a:xfrm>
          <a:custGeom>
            <a:avLst/>
            <a:gdLst>
              <a:gd name="connsiteX0" fmla="*/ 1039091 w 1251450"/>
              <a:gd name="connsiteY0" fmla="*/ 208242 h 929371"/>
              <a:gd name="connsiteX1" fmla="*/ 457200 w 1251450"/>
              <a:gd name="connsiteY1" fmla="*/ 187460 h 929371"/>
              <a:gd name="connsiteX2" fmla="*/ 394854 w 1251450"/>
              <a:gd name="connsiteY2" fmla="*/ 218633 h 929371"/>
              <a:gd name="connsiteX3" fmla="*/ 322118 w 1251450"/>
              <a:gd name="connsiteY3" fmla="*/ 229024 h 929371"/>
              <a:gd name="connsiteX4" fmla="*/ 249382 w 1251450"/>
              <a:gd name="connsiteY4" fmla="*/ 249806 h 929371"/>
              <a:gd name="connsiteX5" fmla="*/ 145473 w 1251450"/>
              <a:gd name="connsiteY5" fmla="*/ 280979 h 929371"/>
              <a:gd name="connsiteX6" fmla="*/ 72736 w 1251450"/>
              <a:gd name="connsiteY6" fmla="*/ 301760 h 929371"/>
              <a:gd name="connsiteX7" fmla="*/ 10391 w 1251450"/>
              <a:gd name="connsiteY7" fmla="*/ 353715 h 929371"/>
              <a:gd name="connsiteX8" fmla="*/ 0 w 1251450"/>
              <a:gd name="connsiteY8" fmla="*/ 384888 h 929371"/>
              <a:gd name="connsiteX9" fmla="*/ 20782 w 1251450"/>
              <a:gd name="connsiteY9" fmla="*/ 509579 h 929371"/>
              <a:gd name="connsiteX10" fmla="*/ 31173 w 1251450"/>
              <a:gd name="connsiteY10" fmla="*/ 540751 h 929371"/>
              <a:gd name="connsiteX11" fmla="*/ 62345 w 1251450"/>
              <a:gd name="connsiteY11" fmla="*/ 571924 h 929371"/>
              <a:gd name="connsiteX12" fmla="*/ 93518 w 1251450"/>
              <a:gd name="connsiteY12" fmla="*/ 644660 h 929371"/>
              <a:gd name="connsiteX13" fmla="*/ 124691 w 1251450"/>
              <a:gd name="connsiteY13" fmla="*/ 665442 h 929371"/>
              <a:gd name="connsiteX14" fmla="*/ 187036 w 1251450"/>
              <a:gd name="connsiteY14" fmla="*/ 727788 h 929371"/>
              <a:gd name="connsiteX15" fmla="*/ 259773 w 1251450"/>
              <a:gd name="connsiteY15" fmla="*/ 769351 h 929371"/>
              <a:gd name="connsiteX16" fmla="*/ 290945 w 1251450"/>
              <a:gd name="connsiteY16" fmla="*/ 790133 h 929371"/>
              <a:gd name="connsiteX17" fmla="*/ 332509 w 1251450"/>
              <a:gd name="connsiteY17" fmla="*/ 800524 h 929371"/>
              <a:gd name="connsiteX18" fmla="*/ 426027 w 1251450"/>
              <a:gd name="connsiteY18" fmla="*/ 831697 h 929371"/>
              <a:gd name="connsiteX19" fmla="*/ 467591 w 1251450"/>
              <a:gd name="connsiteY19" fmla="*/ 852479 h 929371"/>
              <a:gd name="connsiteX20" fmla="*/ 737754 w 1251450"/>
              <a:gd name="connsiteY20" fmla="*/ 862870 h 929371"/>
              <a:gd name="connsiteX21" fmla="*/ 800100 w 1251450"/>
              <a:gd name="connsiteY21" fmla="*/ 925215 h 929371"/>
              <a:gd name="connsiteX22" fmla="*/ 987136 w 1251450"/>
              <a:gd name="connsiteY22" fmla="*/ 894042 h 929371"/>
              <a:gd name="connsiteX23" fmla="*/ 1049482 w 1251450"/>
              <a:gd name="connsiteY23" fmla="*/ 831697 h 929371"/>
              <a:gd name="connsiteX24" fmla="*/ 1111827 w 1251450"/>
              <a:gd name="connsiteY24" fmla="*/ 790133 h 929371"/>
              <a:gd name="connsiteX25" fmla="*/ 1174173 w 1251450"/>
              <a:gd name="connsiteY25" fmla="*/ 686224 h 929371"/>
              <a:gd name="connsiteX26" fmla="*/ 1215736 w 1251450"/>
              <a:gd name="connsiteY26" fmla="*/ 603097 h 929371"/>
              <a:gd name="connsiteX27" fmla="*/ 1246909 w 1251450"/>
              <a:gd name="connsiteY27" fmla="*/ 364106 h 929371"/>
              <a:gd name="connsiteX28" fmla="*/ 1226127 w 1251450"/>
              <a:gd name="connsiteY28" fmla="*/ 280979 h 929371"/>
              <a:gd name="connsiteX29" fmla="*/ 1153391 w 1251450"/>
              <a:gd name="connsiteY29" fmla="*/ 218633 h 929371"/>
              <a:gd name="connsiteX30" fmla="*/ 1091045 w 1251450"/>
              <a:gd name="connsiteY30" fmla="*/ 197851 h 929371"/>
              <a:gd name="connsiteX31" fmla="*/ 1049482 w 1251450"/>
              <a:gd name="connsiteY31" fmla="*/ 177070 h 929371"/>
              <a:gd name="connsiteX32" fmla="*/ 987136 w 1251450"/>
              <a:gd name="connsiteY32" fmla="*/ 177070 h 929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51450" h="929371">
                <a:moveTo>
                  <a:pt x="1039091" y="208242"/>
                </a:moveTo>
                <a:cubicBezTo>
                  <a:pt x="934967" y="0"/>
                  <a:pt x="1029407" y="157345"/>
                  <a:pt x="457200" y="187460"/>
                </a:cubicBezTo>
                <a:cubicBezTo>
                  <a:pt x="410624" y="189911"/>
                  <a:pt x="439194" y="205331"/>
                  <a:pt x="394854" y="218633"/>
                </a:cubicBezTo>
                <a:cubicBezTo>
                  <a:pt x="371395" y="225671"/>
                  <a:pt x="346066" y="223892"/>
                  <a:pt x="322118" y="229024"/>
                </a:cubicBezTo>
                <a:cubicBezTo>
                  <a:pt x="297462" y="234307"/>
                  <a:pt x="273709" y="243171"/>
                  <a:pt x="249382" y="249806"/>
                </a:cubicBezTo>
                <a:cubicBezTo>
                  <a:pt x="73740" y="297709"/>
                  <a:pt x="394431" y="206291"/>
                  <a:pt x="145473" y="280979"/>
                </a:cubicBezTo>
                <a:cubicBezTo>
                  <a:pt x="14911" y="320148"/>
                  <a:pt x="177565" y="266820"/>
                  <a:pt x="72736" y="301760"/>
                </a:cubicBezTo>
                <a:cubicBezTo>
                  <a:pt x="49735" y="317095"/>
                  <a:pt x="26392" y="329714"/>
                  <a:pt x="10391" y="353715"/>
                </a:cubicBezTo>
                <a:cubicBezTo>
                  <a:pt x="4315" y="362829"/>
                  <a:pt x="3464" y="374497"/>
                  <a:pt x="0" y="384888"/>
                </a:cubicBezTo>
                <a:cubicBezTo>
                  <a:pt x="6927" y="426452"/>
                  <a:pt x="12518" y="468260"/>
                  <a:pt x="20782" y="509579"/>
                </a:cubicBezTo>
                <a:cubicBezTo>
                  <a:pt x="22930" y="520319"/>
                  <a:pt x="25098" y="531638"/>
                  <a:pt x="31173" y="540751"/>
                </a:cubicBezTo>
                <a:cubicBezTo>
                  <a:pt x="39324" y="552978"/>
                  <a:pt x="51954" y="561533"/>
                  <a:pt x="62345" y="571924"/>
                </a:cubicBezTo>
                <a:cubicBezTo>
                  <a:pt x="69564" y="593581"/>
                  <a:pt x="79251" y="627539"/>
                  <a:pt x="93518" y="644660"/>
                </a:cubicBezTo>
                <a:cubicBezTo>
                  <a:pt x="101513" y="654254"/>
                  <a:pt x="115357" y="657145"/>
                  <a:pt x="124691" y="665442"/>
                </a:cubicBezTo>
                <a:cubicBezTo>
                  <a:pt x="146657" y="684968"/>
                  <a:pt x="162582" y="711485"/>
                  <a:pt x="187036" y="727788"/>
                </a:cubicBezTo>
                <a:cubicBezTo>
                  <a:pt x="262990" y="778424"/>
                  <a:pt x="167481" y="716613"/>
                  <a:pt x="259773" y="769351"/>
                </a:cubicBezTo>
                <a:cubicBezTo>
                  <a:pt x="270616" y="775547"/>
                  <a:pt x="279467" y="785214"/>
                  <a:pt x="290945" y="790133"/>
                </a:cubicBezTo>
                <a:cubicBezTo>
                  <a:pt x="304071" y="795759"/>
                  <a:pt x="318654" y="797060"/>
                  <a:pt x="332509" y="800524"/>
                </a:cubicBezTo>
                <a:cubicBezTo>
                  <a:pt x="397306" y="843722"/>
                  <a:pt x="324213" y="801152"/>
                  <a:pt x="426027" y="831697"/>
                </a:cubicBezTo>
                <a:cubicBezTo>
                  <a:pt x="440864" y="836148"/>
                  <a:pt x="452178" y="850938"/>
                  <a:pt x="467591" y="852479"/>
                </a:cubicBezTo>
                <a:cubicBezTo>
                  <a:pt x="557265" y="861446"/>
                  <a:pt x="647700" y="859406"/>
                  <a:pt x="737754" y="862870"/>
                </a:cubicBezTo>
                <a:cubicBezTo>
                  <a:pt x="758536" y="883652"/>
                  <a:pt x="771005" y="929371"/>
                  <a:pt x="800100" y="925215"/>
                </a:cubicBezTo>
                <a:cubicBezTo>
                  <a:pt x="959710" y="902413"/>
                  <a:pt x="898052" y="916313"/>
                  <a:pt x="987136" y="894042"/>
                </a:cubicBezTo>
                <a:cubicBezTo>
                  <a:pt x="1007918" y="873260"/>
                  <a:pt x="1025028" y="848000"/>
                  <a:pt x="1049482" y="831697"/>
                </a:cubicBezTo>
                <a:lnTo>
                  <a:pt x="1111827" y="790133"/>
                </a:lnTo>
                <a:cubicBezTo>
                  <a:pt x="1132609" y="755497"/>
                  <a:pt x="1164376" y="725411"/>
                  <a:pt x="1174173" y="686224"/>
                </a:cubicBezTo>
                <a:cubicBezTo>
                  <a:pt x="1188764" y="627859"/>
                  <a:pt x="1175995" y="656085"/>
                  <a:pt x="1215736" y="603097"/>
                </a:cubicBezTo>
                <a:cubicBezTo>
                  <a:pt x="1235762" y="512983"/>
                  <a:pt x="1251450" y="464001"/>
                  <a:pt x="1246909" y="364106"/>
                </a:cubicBezTo>
                <a:cubicBezTo>
                  <a:pt x="1245612" y="335574"/>
                  <a:pt x="1238900" y="306525"/>
                  <a:pt x="1226127" y="280979"/>
                </a:cubicBezTo>
                <a:cubicBezTo>
                  <a:pt x="1218769" y="266263"/>
                  <a:pt x="1173436" y="227542"/>
                  <a:pt x="1153391" y="218633"/>
                </a:cubicBezTo>
                <a:cubicBezTo>
                  <a:pt x="1133373" y="209736"/>
                  <a:pt x="1110639" y="207648"/>
                  <a:pt x="1091045" y="197851"/>
                </a:cubicBezTo>
                <a:cubicBezTo>
                  <a:pt x="1077191" y="190924"/>
                  <a:pt x="1064671" y="180108"/>
                  <a:pt x="1049482" y="177070"/>
                </a:cubicBezTo>
                <a:cubicBezTo>
                  <a:pt x="1029104" y="172994"/>
                  <a:pt x="1007918" y="177070"/>
                  <a:pt x="987136" y="177070"/>
                </a:cubicBezTo>
              </a:path>
            </a:pathLst>
          </a:custGeom>
          <a:ln w="22225">
            <a:solidFill>
              <a:srgbClr val="BE02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30" name="29 - Ευθύγραμμο βέλος σύνδεσης"/>
          <p:cNvCxnSpPr/>
          <p:nvPr/>
        </p:nvCxnSpPr>
        <p:spPr>
          <a:xfrm flipV="1">
            <a:off x="4500562" y="2214554"/>
            <a:ext cx="1428760" cy="285752"/>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32" name="31 - TextBox"/>
          <p:cNvSpPr txBox="1"/>
          <p:nvPr/>
        </p:nvSpPr>
        <p:spPr>
          <a:xfrm>
            <a:off x="5857884" y="2000240"/>
            <a:ext cx="2643206" cy="523220"/>
          </a:xfrm>
          <a:prstGeom prst="rect">
            <a:avLst/>
          </a:prstGeom>
          <a:noFill/>
        </p:spPr>
        <p:txBody>
          <a:bodyPr wrap="square" rtlCol="0">
            <a:spAutoFit/>
          </a:bodyPr>
          <a:lstStyle/>
          <a:p>
            <a:r>
              <a:rPr lang="el-GR" sz="1400" dirty="0" smtClean="0"/>
              <a:t>Ένα νουκλεοτίδιο με βάση γουανίνη</a:t>
            </a:r>
            <a:endParaRPr lang="el-GR" sz="1400" dirty="0"/>
          </a:p>
        </p:txBody>
      </p:sp>
      <p:sp>
        <p:nvSpPr>
          <p:cNvPr id="24" name="23 - Ελεύθερη σχεδίαση"/>
          <p:cNvSpPr/>
          <p:nvPr/>
        </p:nvSpPr>
        <p:spPr>
          <a:xfrm>
            <a:off x="2921806" y="1969681"/>
            <a:ext cx="818921" cy="738443"/>
          </a:xfrm>
          <a:custGeom>
            <a:avLst/>
            <a:gdLst>
              <a:gd name="connsiteX0" fmla="*/ 424067 w 818921"/>
              <a:gd name="connsiteY0" fmla="*/ 31861 h 738443"/>
              <a:gd name="connsiteX1" fmla="*/ 174685 w 818921"/>
              <a:gd name="connsiteY1" fmla="*/ 42252 h 738443"/>
              <a:gd name="connsiteX2" fmla="*/ 143512 w 818921"/>
              <a:gd name="connsiteY2" fmla="*/ 63034 h 738443"/>
              <a:gd name="connsiteX3" fmla="*/ 112339 w 818921"/>
              <a:gd name="connsiteY3" fmla="*/ 125380 h 738443"/>
              <a:gd name="connsiteX4" fmla="*/ 81167 w 818921"/>
              <a:gd name="connsiteY4" fmla="*/ 187725 h 738443"/>
              <a:gd name="connsiteX5" fmla="*/ 70776 w 818921"/>
              <a:gd name="connsiteY5" fmla="*/ 260461 h 738443"/>
              <a:gd name="connsiteX6" fmla="*/ 49994 w 818921"/>
              <a:gd name="connsiteY6" fmla="*/ 291634 h 738443"/>
              <a:gd name="connsiteX7" fmla="*/ 39603 w 818921"/>
              <a:gd name="connsiteY7" fmla="*/ 333198 h 738443"/>
              <a:gd name="connsiteX8" fmla="*/ 18821 w 818921"/>
              <a:gd name="connsiteY8" fmla="*/ 395543 h 738443"/>
              <a:gd name="connsiteX9" fmla="*/ 18821 w 818921"/>
              <a:gd name="connsiteY9" fmla="*/ 644925 h 738443"/>
              <a:gd name="connsiteX10" fmla="*/ 39603 w 818921"/>
              <a:gd name="connsiteY10" fmla="*/ 696880 h 738443"/>
              <a:gd name="connsiteX11" fmla="*/ 49994 w 818921"/>
              <a:gd name="connsiteY11" fmla="*/ 728052 h 738443"/>
              <a:gd name="connsiteX12" fmla="*/ 81167 w 818921"/>
              <a:gd name="connsiteY12" fmla="*/ 738443 h 738443"/>
              <a:gd name="connsiteX13" fmla="*/ 611103 w 818921"/>
              <a:gd name="connsiteY13" fmla="*/ 717661 h 738443"/>
              <a:gd name="connsiteX14" fmla="*/ 683839 w 818921"/>
              <a:gd name="connsiteY14" fmla="*/ 686489 h 738443"/>
              <a:gd name="connsiteX15" fmla="*/ 746185 w 818921"/>
              <a:gd name="connsiteY15" fmla="*/ 665707 h 738443"/>
              <a:gd name="connsiteX16" fmla="*/ 818921 w 818921"/>
              <a:gd name="connsiteY16" fmla="*/ 572189 h 738443"/>
              <a:gd name="connsiteX17" fmla="*/ 798139 w 818921"/>
              <a:gd name="connsiteY17" fmla="*/ 437107 h 738443"/>
              <a:gd name="connsiteX18" fmla="*/ 787749 w 818921"/>
              <a:gd name="connsiteY18" fmla="*/ 333198 h 738443"/>
              <a:gd name="connsiteX19" fmla="*/ 756576 w 818921"/>
              <a:gd name="connsiteY19" fmla="*/ 260461 h 738443"/>
              <a:gd name="connsiteX20" fmla="*/ 652667 w 818921"/>
              <a:gd name="connsiteY20" fmla="*/ 63034 h 738443"/>
              <a:gd name="connsiteX21" fmla="*/ 621494 w 818921"/>
              <a:gd name="connsiteY21" fmla="*/ 52643 h 738443"/>
              <a:gd name="connsiteX22" fmla="*/ 579930 w 818921"/>
              <a:gd name="connsiteY22" fmla="*/ 31861 h 738443"/>
              <a:gd name="connsiteX23" fmla="*/ 361721 w 818921"/>
              <a:gd name="connsiteY23" fmla="*/ 31861 h 738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921" h="738443">
                <a:moveTo>
                  <a:pt x="424067" y="31861"/>
                </a:moveTo>
                <a:cubicBezTo>
                  <a:pt x="328485" y="0"/>
                  <a:pt x="371067" y="9521"/>
                  <a:pt x="174685" y="42252"/>
                </a:cubicBezTo>
                <a:cubicBezTo>
                  <a:pt x="162366" y="44305"/>
                  <a:pt x="153903" y="56107"/>
                  <a:pt x="143512" y="63034"/>
                </a:cubicBezTo>
                <a:cubicBezTo>
                  <a:pt x="83957" y="152367"/>
                  <a:pt x="155357" y="39343"/>
                  <a:pt x="112339" y="125380"/>
                </a:cubicBezTo>
                <a:cubicBezTo>
                  <a:pt x="72053" y="205952"/>
                  <a:pt x="107285" y="109370"/>
                  <a:pt x="81167" y="187725"/>
                </a:cubicBezTo>
                <a:cubicBezTo>
                  <a:pt x="77703" y="211970"/>
                  <a:pt x="77814" y="237002"/>
                  <a:pt x="70776" y="260461"/>
                </a:cubicBezTo>
                <a:cubicBezTo>
                  <a:pt x="67187" y="272423"/>
                  <a:pt x="54913" y="280155"/>
                  <a:pt x="49994" y="291634"/>
                </a:cubicBezTo>
                <a:cubicBezTo>
                  <a:pt x="44368" y="304760"/>
                  <a:pt x="43707" y="319519"/>
                  <a:pt x="39603" y="333198"/>
                </a:cubicBezTo>
                <a:cubicBezTo>
                  <a:pt x="33308" y="354180"/>
                  <a:pt x="25748" y="374761"/>
                  <a:pt x="18821" y="395543"/>
                </a:cubicBezTo>
                <a:cubicBezTo>
                  <a:pt x="9933" y="502197"/>
                  <a:pt x="0" y="538271"/>
                  <a:pt x="18821" y="644925"/>
                </a:cubicBezTo>
                <a:cubicBezTo>
                  <a:pt x="22063" y="663294"/>
                  <a:pt x="33054" y="679415"/>
                  <a:pt x="39603" y="696880"/>
                </a:cubicBezTo>
                <a:cubicBezTo>
                  <a:pt x="43449" y="707135"/>
                  <a:pt x="42249" y="720307"/>
                  <a:pt x="49994" y="728052"/>
                </a:cubicBezTo>
                <a:cubicBezTo>
                  <a:pt x="57739" y="735797"/>
                  <a:pt x="70776" y="734979"/>
                  <a:pt x="81167" y="738443"/>
                </a:cubicBezTo>
                <a:lnTo>
                  <a:pt x="611103" y="717661"/>
                </a:lnTo>
                <a:cubicBezTo>
                  <a:pt x="630523" y="716582"/>
                  <a:pt x="669880" y="692072"/>
                  <a:pt x="683839" y="686489"/>
                </a:cubicBezTo>
                <a:cubicBezTo>
                  <a:pt x="704178" y="678353"/>
                  <a:pt x="746185" y="665707"/>
                  <a:pt x="746185" y="665707"/>
                </a:cubicBezTo>
                <a:cubicBezTo>
                  <a:pt x="816275" y="595616"/>
                  <a:pt x="799236" y="631243"/>
                  <a:pt x="818921" y="572189"/>
                </a:cubicBezTo>
                <a:cubicBezTo>
                  <a:pt x="811994" y="527162"/>
                  <a:pt x="804031" y="482281"/>
                  <a:pt x="798139" y="437107"/>
                </a:cubicBezTo>
                <a:cubicBezTo>
                  <a:pt x="793637" y="402590"/>
                  <a:pt x="793042" y="367602"/>
                  <a:pt x="787749" y="333198"/>
                </a:cubicBezTo>
                <a:cubicBezTo>
                  <a:pt x="782073" y="296302"/>
                  <a:pt x="768661" y="299133"/>
                  <a:pt x="756576" y="260461"/>
                </a:cubicBezTo>
                <a:cubicBezTo>
                  <a:pt x="736006" y="194636"/>
                  <a:pt x="740556" y="92330"/>
                  <a:pt x="652667" y="63034"/>
                </a:cubicBezTo>
                <a:cubicBezTo>
                  <a:pt x="642276" y="59570"/>
                  <a:pt x="631561" y="56958"/>
                  <a:pt x="621494" y="52643"/>
                </a:cubicBezTo>
                <a:cubicBezTo>
                  <a:pt x="607256" y="46541"/>
                  <a:pt x="595371" y="33096"/>
                  <a:pt x="579930" y="31861"/>
                </a:cubicBezTo>
                <a:cubicBezTo>
                  <a:pt x="507425" y="26061"/>
                  <a:pt x="434457" y="31861"/>
                  <a:pt x="361721" y="31861"/>
                </a:cubicBezTo>
              </a:path>
            </a:pathLst>
          </a:custGeom>
          <a:ln w="22225">
            <a:solidFill>
              <a:srgbClr val="D000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7" name="26 - Ευθύγραμμο βέλος σύνδεσης"/>
          <p:cNvCxnSpPr/>
          <p:nvPr/>
        </p:nvCxnSpPr>
        <p:spPr>
          <a:xfrm rot="5400000" flipH="1" flipV="1">
            <a:off x="3250397" y="1107265"/>
            <a:ext cx="1357322" cy="1000132"/>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9" name="28 - TextBox"/>
          <p:cNvSpPr txBox="1"/>
          <p:nvPr/>
        </p:nvSpPr>
        <p:spPr>
          <a:xfrm>
            <a:off x="3643306" y="500042"/>
            <a:ext cx="2071702" cy="523220"/>
          </a:xfrm>
          <a:prstGeom prst="rect">
            <a:avLst/>
          </a:prstGeom>
          <a:noFill/>
        </p:spPr>
        <p:txBody>
          <a:bodyPr wrap="square" rtlCol="0">
            <a:spAutoFit/>
          </a:bodyPr>
          <a:lstStyle/>
          <a:p>
            <a:r>
              <a:rPr lang="el-GR" sz="1400" dirty="0" smtClean="0"/>
              <a:t>Ένα νουκλεοτίδιο με βάση κυτοσίνη</a:t>
            </a:r>
            <a:endParaRPr lang="el-GR" sz="1400" dirty="0"/>
          </a:p>
        </p:txBody>
      </p:sp>
      <p:sp>
        <p:nvSpPr>
          <p:cNvPr id="31" name="30 - Ορθογώνιο"/>
          <p:cNvSpPr/>
          <p:nvPr/>
        </p:nvSpPr>
        <p:spPr>
          <a:xfrm>
            <a:off x="0" y="4500570"/>
            <a:ext cx="9144000" cy="830997"/>
          </a:xfrm>
          <a:prstGeom prst="rect">
            <a:avLst/>
          </a:prstGeom>
        </p:spPr>
        <p:txBody>
          <a:bodyPr wrap="square">
            <a:spAutoFit/>
          </a:bodyPr>
          <a:lstStyle/>
          <a:p>
            <a:r>
              <a:rPr lang="el-GR" sz="1600" dirty="0" smtClean="0"/>
              <a:t> </a:t>
            </a:r>
            <a:r>
              <a:rPr lang="el-GR" sz="1600" dirty="0" smtClean="0"/>
              <a:t>Η </a:t>
            </a:r>
            <a:r>
              <a:rPr lang="el-GR" sz="1600" dirty="0" smtClean="0"/>
              <a:t>ένωση  των δύο βάσεων δεν είναι τυχαία,  η βάση αδενίνη στη μία αλυσίδα ενώνεται με τη βάση θυμίνη,  που υπάρχει στην απέναντι αλυσίδα. Ενώ η βάση γουανίνη ενώνεται με τη βάση    κυτοσίνη</a:t>
            </a:r>
            <a:r>
              <a:rPr lang="el-GR" sz="1600" dirty="0" smtClean="0"/>
              <a:t>.</a:t>
            </a:r>
            <a:endParaRPr lang="el-GR" sz="1600" dirty="0"/>
          </a:p>
        </p:txBody>
      </p:sp>
      <p:sp>
        <p:nvSpPr>
          <p:cNvPr id="13" name="12 - Ορθογώνιο"/>
          <p:cNvSpPr/>
          <p:nvPr/>
        </p:nvSpPr>
        <p:spPr>
          <a:xfrm>
            <a:off x="285720" y="5715016"/>
            <a:ext cx="8143932" cy="369332"/>
          </a:xfrm>
          <a:prstGeom prst="rect">
            <a:avLst/>
          </a:prstGeom>
        </p:spPr>
        <p:txBody>
          <a:bodyPr wrap="square">
            <a:spAutoFit/>
          </a:bodyPr>
          <a:lstStyle/>
          <a:p>
            <a:r>
              <a:rPr lang="el-GR" dirty="0" smtClean="0"/>
              <a:t>η </a:t>
            </a:r>
            <a:r>
              <a:rPr lang="el-GR" dirty="0" smtClean="0"/>
              <a:t>αδενίνη </a:t>
            </a:r>
            <a:r>
              <a:rPr lang="el-GR" dirty="0" smtClean="0"/>
              <a:t>(Α) είναι </a:t>
            </a:r>
            <a:r>
              <a:rPr lang="el-GR" dirty="0" smtClean="0"/>
              <a:t>συμπληρωματική της </a:t>
            </a:r>
            <a:r>
              <a:rPr lang="el-GR" dirty="0" smtClean="0"/>
              <a:t>θυμίνης (Τ) </a:t>
            </a:r>
            <a:endParaRPr lang="el-GR" dirty="0"/>
          </a:p>
        </p:txBody>
      </p:sp>
      <p:sp>
        <p:nvSpPr>
          <p:cNvPr id="14" name="13 - Ορθογώνιο"/>
          <p:cNvSpPr/>
          <p:nvPr/>
        </p:nvSpPr>
        <p:spPr>
          <a:xfrm>
            <a:off x="285720" y="6286520"/>
            <a:ext cx="5750228" cy="369332"/>
          </a:xfrm>
          <a:prstGeom prst="rect">
            <a:avLst/>
          </a:prstGeom>
        </p:spPr>
        <p:txBody>
          <a:bodyPr wrap="none">
            <a:spAutoFit/>
          </a:bodyPr>
          <a:lstStyle/>
          <a:p>
            <a:r>
              <a:rPr lang="el-GR" dirty="0" smtClean="0"/>
              <a:t>η </a:t>
            </a:r>
            <a:r>
              <a:rPr lang="el-GR" dirty="0" smtClean="0"/>
              <a:t>γουανίνη (</a:t>
            </a:r>
            <a:r>
              <a:rPr lang="en-US" dirty="0" smtClean="0"/>
              <a:t>G</a:t>
            </a:r>
            <a:r>
              <a:rPr lang="el-GR" dirty="0" smtClean="0"/>
              <a:t>)  είναι </a:t>
            </a:r>
            <a:r>
              <a:rPr lang="el-GR" dirty="0" smtClean="0"/>
              <a:t>συμπληρωματική  </a:t>
            </a:r>
            <a:r>
              <a:rPr lang="el-GR" dirty="0" smtClean="0"/>
              <a:t>κυτοσίνης</a:t>
            </a:r>
            <a:r>
              <a:rPr lang="en-US" dirty="0" smtClean="0"/>
              <a:t>  (C)</a:t>
            </a:r>
            <a:r>
              <a:rPr lang="el-GR" dirty="0" smtClean="0"/>
              <a:t> </a:t>
            </a:r>
            <a:endParaRPr lang="el-GR" dirty="0"/>
          </a:p>
        </p:txBody>
      </p:sp>
      <p:sp>
        <p:nvSpPr>
          <p:cNvPr id="16" name="15 - Ορθογώνιο"/>
          <p:cNvSpPr/>
          <p:nvPr/>
        </p:nvSpPr>
        <p:spPr>
          <a:xfrm>
            <a:off x="1571604" y="5286388"/>
            <a:ext cx="1136786" cy="369332"/>
          </a:xfrm>
          <a:prstGeom prst="rect">
            <a:avLst/>
          </a:prstGeom>
        </p:spPr>
        <p:txBody>
          <a:bodyPr wrap="none">
            <a:spAutoFit/>
          </a:bodyPr>
          <a:lstStyle/>
          <a:p>
            <a:r>
              <a:rPr lang="el-GR" dirty="0" smtClean="0"/>
              <a:t>Λέμε ότι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linds(horizontal)">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blinds(horizontal)">
                                      <p:cBhvr>
                                        <p:cTn id="27" dur="5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blinds(horizontal)">
                                      <p:cBhvr>
                                        <p:cTn id="32" dur="5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strVal val="#ppt_w*0.70"/>
                                          </p:val>
                                        </p:tav>
                                        <p:tav tm="100000">
                                          <p:val>
                                            <p:strVal val="#ppt_w"/>
                                          </p:val>
                                        </p:tav>
                                      </p:tavLst>
                                    </p:anim>
                                    <p:anim calcmode="lin" valueType="num">
                                      <p:cBhvr>
                                        <p:cTn id="38" dur="1000" fill="hold"/>
                                        <p:tgtEl>
                                          <p:spTgt spid="31"/>
                                        </p:tgtEl>
                                        <p:attrNameLst>
                                          <p:attrName>ppt_h</p:attrName>
                                        </p:attrNameLst>
                                      </p:cBhvr>
                                      <p:tavLst>
                                        <p:tav tm="0">
                                          <p:val>
                                            <p:strVal val="#ppt_h"/>
                                          </p:val>
                                        </p:tav>
                                        <p:tav tm="100000">
                                          <p:val>
                                            <p:strVal val="#ppt_h"/>
                                          </p:val>
                                        </p:tav>
                                      </p:tavLst>
                                    </p:anim>
                                    <p:animEffect transition="in" filter="fade">
                                      <p:cBhvr>
                                        <p:cTn id="39" dur="10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1000" fill="hold"/>
                                        <p:tgtEl>
                                          <p:spTgt spid="16"/>
                                        </p:tgtEl>
                                        <p:attrNameLst>
                                          <p:attrName>ppt_w</p:attrName>
                                        </p:attrNameLst>
                                      </p:cBhvr>
                                      <p:tavLst>
                                        <p:tav tm="0">
                                          <p:val>
                                            <p:strVal val="#ppt_w*0.70"/>
                                          </p:val>
                                        </p:tav>
                                        <p:tav tm="100000">
                                          <p:val>
                                            <p:strVal val="#ppt_w"/>
                                          </p:val>
                                        </p:tav>
                                      </p:tavLst>
                                    </p:anim>
                                    <p:anim calcmode="lin" valueType="num">
                                      <p:cBhvr>
                                        <p:cTn id="45" dur="1000" fill="hold"/>
                                        <p:tgtEl>
                                          <p:spTgt spid="16"/>
                                        </p:tgtEl>
                                        <p:attrNameLst>
                                          <p:attrName>ppt_h</p:attrName>
                                        </p:attrNameLst>
                                      </p:cBhvr>
                                      <p:tavLst>
                                        <p:tav tm="0">
                                          <p:val>
                                            <p:strVal val="#ppt_h"/>
                                          </p:val>
                                        </p:tav>
                                        <p:tav tm="100000">
                                          <p:val>
                                            <p:strVal val="#ppt_h"/>
                                          </p:val>
                                        </p:tav>
                                      </p:tavLst>
                                    </p:anim>
                                    <p:animEffect transition="in" filter="fade">
                                      <p:cBhvr>
                                        <p:cTn id="46" dur="10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1000" fill="hold"/>
                                        <p:tgtEl>
                                          <p:spTgt spid="13"/>
                                        </p:tgtEl>
                                        <p:attrNameLst>
                                          <p:attrName>ppt_w</p:attrName>
                                        </p:attrNameLst>
                                      </p:cBhvr>
                                      <p:tavLst>
                                        <p:tav tm="0">
                                          <p:val>
                                            <p:strVal val="#ppt_w*0.70"/>
                                          </p:val>
                                        </p:tav>
                                        <p:tav tm="100000">
                                          <p:val>
                                            <p:strVal val="#ppt_w"/>
                                          </p:val>
                                        </p:tav>
                                      </p:tavLst>
                                    </p:anim>
                                    <p:anim calcmode="lin" valueType="num">
                                      <p:cBhvr>
                                        <p:cTn id="52" dur="1000" fill="hold"/>
                                        <p:tgtEl>
                                          <p:spTgt spid="13"/>
                                        </p:tgtEl>
                                        <p:attrNameLst>
                                          <p:attrName>ppt_h</p:attrName>
                                        </p:attrNameLst>
                                      </p:cBhvr>
                                      <p:tavLst>
                                        <p:tav tm="0">
                                          <p:val>
                                            <p:strVal val="#ppt_h"/>
                                          </p:val>
                                        </p:tav>
                                        <p:tav tm="100000">
                                          <p:val>
                                            <p:strVal val="#ppt_h"/>
                                          </p:val>
                                        </p:tav>
                                      </p:tavLst>
                                    </p:anim>
                                    <p:animEffect transition="in" filter="fade">
                                      <p:cBhvr>
                                        <p:cTn id="53" dur="10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grpId="0" nodeType="click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p:cTn id="58" dur="1000" fill="hold"/>
                                        <p:tgtEl>
                                          <p:spTgt spid="14"/>
                                        </p:tgtEl>
                                        <p:attrNameLst>
                                          <p:attrName>ppt_w</p:attrName>
                                        </p:attrNameLst>
                                      </p:cBhvr>
                                      <p:tavLst>
                                        <p:tav tm="0">
                                          <p:val>
                                            <p:strVal val="#ppt_w*0.70"/>
                                          </p:val>
                                        </p:tav>
                                        <p:tav tm="100000">
                                          <p:val>
                                            <p:strVal val="#ppt_w"/>
                                          </p:val>
                                        </p:tav>
                                      </p:tavLst>
                                    </p:anim>
                                    <p:anim calcmode="lin" valueType="num">
                                      <p:cBhvr>
                                        <p:cTn id="59" dur="1000" fill="hold"/>
                                        <p:tgtEl>
                                          <p:spTgt spid="14"/>
                                        </p:tgtEl>
                                        <p:attrNameLst>
                                          <p:attrName>ppt_h</p:attrName>
                                        </p:attrNameLst>
                                      </p:cBhvr>
                                      <p:tavLst>
                                        <p:tav tm="0">
                                          <p:val>
                                            <p:strVal val="#ppt_h"/>
                                          </p:val>
                                        </p:tav>
                                        <p:tav tm="100000">
                                          <p:val>
                                            <p:strVal val="#ppt_h"/>
                                          </p:val>
                                        </p:tav>
                                      </p:tavLst>
                                    </p:anim>
                                    <p:animEffect transition="in" filter="fade">
                                      <p:cBhvr>
                                        <p:cTn id="6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2" grpId="0"/>
      <p:bldP spid="24" grpId="0" animBg="1"/>
      <p:bldP spid="29" grpId="0"/>
      <p:bldP spid="31" grpId="0"/>
      <p:bldP spid="13" grpId="0"/>
      <p:bldP spid="14"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285720" y="0"/>
            <a:ext cx="8501122" cy="3416320"/>
          </a:xfrm>
          <a:prstGeom prst="rect">
            <a:avLst/>
          </a:prstGeom>
        </p:spPr>
        <p:txBody>
          <a:bodyPr wrap="square">
            <a:spAutoFit/>
          </a:bodyPr>
          <a:lstStyle/>
          <a:p>
            <a:r>
              <a:rPr lang="el-GR" b="1" dirty="0" smtClean="0">
                <a:solidFill>
                  <a:srgbClr val="FF0000"/>
                </a:solidFill>
              </a:rPr>
              <a:t>Ερώτηση</a:t>
            </a:r>
            <a:r>
              <a:rPr lang="el-GR" dirty="0" smtClean="0"/>
              <a:t> </a:t>
            </a:r>
          </a:p>
          <a:p>
            <a:r>
              <a:rPr lang="el-GR" dirty="0" smtClean="0"/>
              <a:t>Ένα κομμάτι </a:t>
            </a:r>
            <a:r>
              <a:rPr lang="el-GR" dirty="0" smtClean="0"/>
              <a:t>της μιας </a:t>
            </a:r>
            <a:r>
              <a:rPr lang="el-GR" dirty="0" smtClean="0"/>
              <a:t>αλυσίδας ενός μορίου DNA αποτελείται από την παρακάτω αλληλουχία αζωτούχων βάσεων:</a:t>
            </a:r>
          </a:p>
          <a:p>
            <a:endParaRPr lang="en-US" dirty="0" smtClean="0"/>
          </a:p>
          <a:p>
            <a:r>
              <a:rPr lang="en-US" dirty="0" smtClean="0"/>
              <a:t>AGGTTCCAT</a:t>
            </a:r>
            <a:endParaRPr lang="el-GR" dirty="0" smtClean="0"/>
          </a:p>
          <a:p>
            <a:r>
              <a:rPr lang="el-GR" dirty="0" smtClean="0"/>
              <a:t/>
            </a:r>
            <a:br>
              <a:rPr lang="el-GR" dirty="0" smtClean="0"/>
            </a:br>
            <a:r>
              <a:rPr lang="el-GR" dirty="0" smtClean="0"/>
              <a:t> </a:t>
            </a:r>
            <a:r>
              <a:rPr lang="en-US" dirty="0" smtClean="0"/>
              <a:t>N</a:t>
            </a:r>
            <a:r>
              <a:rPr lang="el-GR" dirty="0" smtClean="0"/>
              <a:t>α γράψετε την αλληλουχία της συμπληρωματικής αλυσίδας του παραπάνω τμήματος του DNA</a:t>
            </a:r>
          </a:p>
          <a:p>
            <a:endParaRPr lang="en-US" dirty="0" smtClean="0"/>
          </a:p>
          <a:p>
            <a:r>
              <a:rPr lang="el-GR" b="1" dirty="0" smtClean="0">
                <a:solidFill>
                  <a:srgbClr val="FF0000"/>
                </a:solidFill>
              </a:rPr>
              <a:t>Λύση </a:t>
            </a:r>
          </a:p>
          <a:p>
            <a:r>
              <a:rPr lang="el-GR" dirty="0" smtClean="0"/>
              <a:t/>
            </a:r>
            <a:br>
              <a:rPr lang="el-GR" dirty="0" smtClean="0"/>
            </a:br>
            <a:endParaRPr lang="el-GR" dirty="0"/>
          </a:p>
        </p:txBody>
      </p:sp>
      <p:sp>
        <p:nvSpPr>
          <p:cNvPr id="5" name="4 - Ορθογώνιο"/>
          <p:cNvSpPr/>
          <p:nvPr/>
        </p:nvSpPr>
        <p:spPr>
          <a:xfrm>
            <a:off x="571472" y="3143248"/>
            <a:ext cx="6715172" cy="923330"/>
          </a:xfrm>
          <a:prstGeom prst="rect">
            <a:avLst/>
          </a:prstGeom>
        </p:spPr>
        <p:txBody>
          <a:bodyPr wrap="square">
            <a:spAutoFit/>
          </a:bodyPr>
          <a:lstStyle/>
          <a:p>
            <a:r>
              <a:rPr lang="el-GR" dirty="0" smtClean="0"/>
              <a:t>Αφού  η αδενίνη (Α) είναι συμπληρωματική της θυμίνης (Τ) και η γουανίνη (</a:t>
            </a:r>
            <a:r>
              <a:rPr lang="en-US" dirty="0" smtClean="0"/>
              <a:t>G) </a:t>
            </a:r>
            <a:r>
              <a:rPr lang="el-GR" dirty="0" smtClean="0"/>
              <a:t>συμπληρωματική  κυτοσίνης</a:t>
            </a:r>
            <a:r>
              <a:rPr lang="en-US" dirty="0" smtClean="0"/>
              <a:t> (C), </a:t>
            </a:r>
            <a:r>
              <a:rPr lang="el-GR" dirty="0" smtClean="0"/>
              <a:t>η συμπληρωματική αλυσίδα θα είναι:</a:t>
            </a:r>
            <a:endParaRPr lang="el-GR" dirty="0"/>
          </a:p>
        </p:txBody>
      </p:sp>
      <p:sp>
        <p:nvSpPr>
          <p:cNvPr id="6" name="5 - Ορθογώνιο"/>
          <p:cNvSpPr/>
          <p:nvPr/>
        </p:nvSpPr>
        <p:spPr>
          <a:xfrm>
            <a:off x="2071670" y="5286388"/>
            <a:ext cx="2190215" cy="369332"/>
          </a:xfrm>
          <a:prstGeom prst="rect">
            <a:avLst/>
          </a:prstGeom>
        </p:spPr>
        <p:txBody>
          <a:bodyPr wrap="none">
            <a:spAutoFit/>
          </a:bodyPr>
          <a:lstStyle/>
          <a:p>
            <a:r>
              <a:rPr lang="en-US" dirty="0" smtClean="0"/>
              <a:t>A</a:t>
            </a:r>
            <a:r>
              <a:rPr lang="el-GR" dirty="0" smtClean="0"/>
              <a:t> </a:t>
            </a:r>
            <a:r>
              <a:rPr lang="en-US" dirty="0" smtClean="0"/>
              <a:t>G</a:t>
            </a:r>
            <a:r>
              <a:rPr lang="el-GR" dirty="0" smtClean="0"/>
              <a:t> </a:t>
            </a:r>
            <a:r>
              <a:rPr lang="en-US" dirty="0" smtClean="0"/>
              <a:t>G T</a:t>
            </a:r>
            <a:r>
              <a:rPr lang="el-GR" dirty="0" smtClean="0"/>
              <a:t> </a:t>
            </a:r>
            <a:r>
              <a:rPr lang="en-US" dirty="0" smtClean="0"/>
              <a:t>T</a:t>
            </a:r>
            <a:r>
              <a:rPr lang="el-GR" dirty="0" smtClean="0"/>
              <a:t> </a:t>
            </a:r>
            <a:r>
              <a:rPr lang="en-US" dirty="0" smtClean="0"/>
              <a:t>C</a:t>
            </a:r>
            <a:r>
              <a:rPr lang="el-GR" dirty="0" smtClean="0"/>
              <a:t> </a:t>
            </a:r>
            <a:r>
              <a:rPr lang="en-US" dirty="0" smtClean="0"/>
              <a:t>C</a:t>
            </a:r>
            <a:r>
              <a:rPr lang="el-GR" dirty="0" smtClean="0"/>
              <a:t> </a:t>
            </a:r>
            <a:r>
              <a:rPr lang="en-US" dirty="0" smtClean="0"/>
              <a:t> A </a:t>
            </a:r>
            <a:r>
              <a:rPr lang="el-GR" dirty="0" smtClean="0"/>
              <a:t> </a:t>
            </a:r>
            <a:r>
              <a:rPr lang="en-US" dirty="0" smtClean="0"/>
              <a:t>T</a:t>
            </a:r>
            <a:endParaRPr lang="el-GR" dirty="0"/>
          </a:p>
        </p:txBody>
      </p:sp>
      <p:sp>
        <p:nvSpPr>
          <p:cNvPr id="7" name="6 - Ορθογώνιο"/>
          <p:cNvSpPr/>
          <p:nvPr/>
        </p:nvSpPr>
        <p:spPr>
          <a:xfrm>
            <a:off x="2071670" y="4929198"/>
            <a:ext cx="2146613" cy="369332"/>
          </a:xfrm>
          <a:prstGeom prst="rect">
            <a:avLst/>
          </a:prstGeom>
        </p:spPr>
        <p:txBody>
          <a:bodyPr wrap="none">
            <a:spAutoFit/>
          </a:bodyPr>
          <a:lstStyle/>
          <a:p>
            <a:r>
              <a:rPr lang="el-GR" b="1" dirty="0" smtClean="0">
                <a:solidFill>
                  <a:srgbClr val="FF0000"/>
                </a:solidFill>
              </a:rPr>
              <a:t>Τ </a:t>
            </a:r>
            <a:r>
              <a:rPr lang="en-US" b="1" dirty="0" smtClean="0">
                <a:solidFill>
                  <a:srgbClr val="FF0000"/>
                </a:solidFill>
              </a:rPr>
              <a:t>C</a:t>
            </a:r>
            <a:r>
              <a:rPr lang="el-GR" b="1" dirty="0" smtClean="0">
                <a:solidFill>
                  <a:srgbClr val="FF0000"/>
                </a:solidFill>
              </a:rPr>
              <a:t> </a:t>
            </a:r>
            <a:r>
              <a:rPr lang="en-US" b="1" dirty="0" smtClean="0">
                <a:solidFill>
                  <a:srgbClr val="FF0000"/>
                </a:solidFill>
              </a:rPr>
              <a:t>C </a:t>
            </a:r>
            <a:r>
              <a:rPr lang="el-GR" b="1" dirty="0" smtClean="0">
                <a:solidFill>
                  <a:srgbClr val="FF0000"/>
                </a:solidFill>
              </a:rPr>
              <a:t>Α </a:t>
            </a:r>
            <a:r>
              <a:rPr lang="el-GR" b="1" dirty="0" err="1" smtClean="0">
                <a:solidFill>
                  <a:srgbClr val="FF0000"/>
                </a:solidFill>
              </a:rPr>
              <a:t>Α</a:t>
            </a:r>
            <a:r>
              <a:rPr lang="el-GR" b="1" dirty="0" smtClean="0">
                <a:solidFill>
                  <a:srgbClr val="FF0000"/>
                </a:solidFill>
              </a:rPr>
              <a:t> </a:t>
            </a:r>
            <a:r>
              <a:rPr lang="en-US" b="1" dirty="0" smtClean="0">
                <a:solidFill>
                  <a:srgbClr val="FF0000"/>
                </a:solidFill>
              </a:rPr>
              <a:t>G</a:t>
            </a:r>
            <a:r>
              <a:rPr lang="el-GR" b="1" dirty="0" smtClean="0">
                <a:solidFill>
                  <a:srgbClr val="FF0000"/>
                </a:solidFill>
              </a:rPr>
              <a:t> </a:t>
            </a:r>
            <a:r>
              <a:rPr lang="en-US" b="1" dirty="0" smtClean="0">
                <a:solidFill>
                  <a:srgbClr val="FF0000"/>
                </a:solidFill>
              </a:rPr>
              <a:t>G</a:t>
            </a:r>
            <a:r>
              <a:rPr lang="el-GR" b="1" dirty="0" smtClean="0">
                <a:solidFill>
                  <a:srgbClr val="FF0000"/>
                </a:solidFill>
              </a:rPr>
              <a:t> Τ Α</a:t>
            </a:r>
            <a:endParaRPr lang="el-G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TextBox"/>
          <p:cNvSpPr txBox="1"/>
          <p:nvPr/>
        </p:nvSpPr>
        <p:spPr>
          <a:xfrm>
            <a:off x="214282" y="571480"/>
            <a:ext cx="6786610" cy="646331"/>
          </a:xfrm>
          <a:prstGeom prst="rect">
            <a:avLst/>
          </a:prstGeom>
          <a:noFill/>
        </p:spPr>
        <p:txBody>
          <a:bodyPr wrap="square" rtlCol="0">
            <a:spAutoFit/>
          </a:bodyPr>
          <a:lstStyle/>
          <a:p>
            <a:r>
              <a:rPr lang="el-GR" dirty="0" smtClean="0"/>
              <a:t>Πολλά </a:t>
            </a:r>
            <a:r>
              <a:rPr lang="en-US" u="sng" dirty="0" smtClean="0"/>
              <a:t> </a:t>
            </a:r>
            <a:r>
              <a:rPr lang="el-GR" u="sng" dirty="0" err="1" smtClean="0"/>
              <a:t>ριβουνοκλεοτίδια</a:t>
            </a:r>
            <a:r>
              <a:rPr lang="el-GR" dirty="0" smtClean="0"/>
              <a:t> ενώνονται μεταξύ τους με ισχυρούς δεσμούς  και σχηματίζουν μια αλυσίδα </a:t>
            </a:r>
            <a:endParaRPr lang="el-GR" dirty="0"/>
          </a:p>
        </p:txBody>
      </p:sp>
      <p:pic>
        <p:nvPicPr>
          <p:cNvPr id="113666" name="Picture 2"/>
          <p:cNvPicPr>
            <a:picLocks noChangeAspect="1" noChangeArrowheads="1"/>
          </p:cNvPicPr>
          <p:nvPr/>
        </p:nvPicPr>
        <p:blipFill>
          <a:blip r:embed="rId2"/>
          <a:srcRect/>
          <a:stretch>
            <a:fillRect/>
          </a:stretch>
        </p:blipFill>
        <p:spPr bwMode="auto">
          <a:xfrm>
            <a:off x="1000100" y="3857628"/>
            <a:ext cx="4443440" cy="2106048"/>
          </a:xfrm>
          <a:prstGeom prst="rect">
            <a:avLst/>
          </a:prstGeom>
          <a:noFill/>
          <a:ln w="9525">
            <a:noFill/>
            <a:miter lim="800000"/>
            <a:headEnd/>
            <a:tailEnd/>
          </a:ln>
          <a:effectLst/>
        </p:spPr>
      </p:pic>
      <p:cxnSp>
        <p:nvCxnSpPr>
          <p:cNvPr id="20" name="19 - Ευθύγραμμο βέλος σύνδεσης"/>
          <p:cNvCxnSpPr/>
          <p:nvPr/>
        </p:nvCxnSpPr>
        <p:spPr>
          <a:xfrm>
            <a:off x="4643438" y="4643446"/>
            <a:ext cx="2286016" cy="214314"/>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5400000">
            <a:off x="357158" y="4214818"/>
            <a:ext cx="1000132" cy="857256"/>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5" name="24 - Ορθογώνιο"/>
          <p:cNvSpPr/>
          <p:nvPr/>
        </p:nvSpPr>
        <p:spPr>
          <a:xfrm>
            <a:off x="1" y="5000636"/>
            <a:ext cx="1500166" cy="523220"/>
          </a:xfrm>
          <a:prstGeom prst="rect">
            <a:avLst/>
          </a:prstGeom>
        </p:spPr>
        <p:txBody>
          <a:bodyPr wrap="square">
            <a:spAutoFit/>
          </a:bodyPr>
          <a:lstStyle/>
          <a:p>
            <a:pPr>
              <a:buFont typeface="Wingdings" pitchFamily="2" charset="2"/>
              <a:buChar char="ü"/>
            </a:pPr>
            <a:r>
              <a:rPr lang="el-GR" sz="1400" dirty="0" smtClean="0"/>
              <a:t>φωσφορική ομάδα</a:t>
            </a:r>
          </a:p>
        </p:txBody>
      </p:sp>
      <p:sp>
        <p:nvSpPr>
          <p:cNvPr id="26" name="25 - Ορθογώνιο"/>
          <p:cNvSpPr/>
          <p:nvPr/>
        </p:nvSpPr>
        <p:spPr>
          <a:xfrm>
            <a:off x="1714480" y="6143644"/>
            <a:ext cx="1571636" cy="523220"/>
          </a:xfrm>
          <a:prstGeom prst="rect">
            <a:avLst/>
          </a:prstGeom>
        </p:spPr>
        <p:txBody>
          <a:bodyPr wrap="square">
            <a:spAutoFit/>
          </a:bodyPr>
          <a:lstStyle/>
          <a:p>
            <a:pPr>
              <a:buFont typeface="Wingdings" pitchFamily="2" charset="2"/>
              <a:buChar char="ü"/>
            </a:pPr>
            <a:r>
              <a:rPr lang="el-GR" sz="1400" dirty="0" smtClean="0"/>
              <a:t>Ένα σάκχαρο </a:t>
            </a:r>
            <a:r>
              <a:rPr lang="en-US" sz="1400" dirty="0" smtClean="0"/>
              <a:t> </a:t>
            </a:r>
            <a:r>
              <a:rPr lang="el-GR" sz="1400" dirty="0" err="1" smtClean="0"/>
              <a:t>ριβόζη</a:t>
            </a:r>
            <a:endParaRPr lang="el-GR" sz="1400" dirty="0" smtClean="0"/>
          </a:p>
        </p:txBody>
      </p:sp>
      <p:cxnSp>
        <p:nvCxnSpPr>
          <p:cNvPr id="27" name="26 - Ευθύγραμμο βέλος σύνδεσης"/>
          <p:cNvCxnSpPr/>
          <p:nvPr/>
        </p:nvCxnSpPr>
        <p:spPr>
          <a:xfrm rot="16200000" flipH="1">
            <a:off x="1433490" y="5434026"/>
            <a:ext cx="1357322" cy="204790"/>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31" name="30 - Ορθογώνιο"/>
          <p:cNvSpPr/>
          <p:nvPr/>
        </p:nvSpPr>
        <p:spPr>
          <a:xfrm>
            <a:off x="6929454" y="4714884"/>
            <a:ext cx="2000263" cy="307777"/>
          </a:xfrm>
          <a:prstGeom prst="rect">
            <a:avLst/>
          </a:prstGeom>
        </p:spPr>
        <p:txBody>
          <a:bodyPr wrap="square">
            <a:spAutoFit/>
          </a:bodyPr>
          <a:lstStyle/>
          <a:p>
            <a:pPr>
              <a:buFont typeface="Wingdings" pitchFamily="2" charset="2"/>
              <a:buChar char="ü"/>
            </a:pPr>
            <a:r>
              <a:rPr lang="el-GR" sz="1400" dirty="0" smtClean="0"/>
              <a:t>Μια αζωτούχα βάση</a:t>
            </a:r>
            <a:endParaRPr lang="el-GR" sz="1400" dirty="0"/>
          </a:p>
        </p:txBody>
      </p:sp>
      <p:sp>
        <p:nvSpPr>
          <p:cNvPr id="32" name="31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a:t>
            </a:r>
            <a:r>
              <a:rPr lang="en-US" sz="1600" b="1" dirty="0" smtClean="0">
                <a:solidFill>
                  <a:srgbClr val="FF0000"/>
                </a:solidFill>
              </a:rPr>
              <a:t>R</a:t>
            </a:r>
            <a:r>
              <a:rPr lang="el-GR" sz="1600" b="1" dirty="0" smtClean="0">
                <a:solidFill>
                  <a:srgbClr val="FF0000"/>
                </a:solidFill>
              </a:rPr>
              <a:t>NA</a:t>
            </a:r>
            <a:endParaRPr lang="el-GR" sz="1600" b="1" dirty="0">
              <a:solidFill>
                <a:srgbClr val="FF0000"/>
              </a:solidFill>
            </a:endParaRPr>
          </a:p>
        </p:txBody>
      </p:sp>
      <p:sp>
        <p:nvSpPr>
          <p:cNvPr id="33" name="32 - Ορθογώνιο"/>
          <p:cNvSpPr/>
          <p:nvPr/>
        </p:nvSpPr>
        <p:spPr>
          <a:xfrm>
            <a:off x="1285852" y="5500702"/>
            <a:ext cx="3999813" cy="369332"/>
          </a:xfrm>
          <a:prstGeom prst="rect">
            <a:avLst/>
          </a:prstGeom>
        </p:spPr>
        <p:txBody>
          <a:bodyPr wrap="none">
            <a:spAutoFit/>
          </a:bodyPr>
          <a:lstStyle/>
          <a:p>
            <a:r>
              <a:rPr lang="el-GR" dirty="0" smtClean="0"/>
              <a:t>Έ ν α    </a:t>
            </a:r>
            <a:r>
              <a:rPr lang="en-US" b="1" dirty="0" smtClean="0"/>
              <a:t> </a:t>
            </a:r>
            <a:r>
              <a:rPr lang="el-GR" b="1" dirty="0" smtClean="0"/>
              <a:t>ρ ι β ο υ ν ο κ λ ε ο τ ί δ ι ο</a:t>
            </a:r>
            <a:r>
              <a:rPr lang="el-GR" dirty="0" smtClean="0"/>
              <a:t> </a:t>
            </a:r>
            <a:endParaRPr lang="el-GR" dirty="0"/>
          </a:p>
        </p:txBody>
      </p:sp>
      <p:pic>
        <p:nvPicPr>
          <p:cNvPr id="145410" name="Picture 2"/>
          <p:cNvPicPr>
            <a:picLocks noChangeAspect="1" noChangeArrowheads="1"/>
          </p:cNvPicPr>
          <p:nvPr/>
        </p:nvPicPr>
        <p:blipFill>
          <a:blip r:embed="rId3"/>
          <a:srcRect/>
          <a:stretch>
            <a:fillRect/>
          </a:stretch>
        </p:blipFill>
        <p:spPr bwMode="auto">
          <a:xfrm>
            <a:off x="6643702" y="0"/>
            <a:ext cx="2378075" cy="746125"/>
          </a:xfrm>
          <a:prstGeom prst="rect">
            <a:avLst/>
          </a:prstGeom>
          <a:noFill/>
          <a:ln w="9525">
            <a:noFill/>
            <a:miter lim="800000"/>
            <a:headEnd/>
            <a:tailEnd/>
          </a:ln>
          <a:effectLst/>
        </p:spPr>
      </p:pic>
      <p:sp>
        <p:nvSpPr>
          <p:cNvPr id="16" name="15 - Ορθογώνιο"/>
          <p:cNvSpPr/>
          <p:nvPr/>
        </p:nvSpPr>
        <p:spPr>
          <a:xfrm>
            <a:off x="8286776" y="785794"/>
            <a:ext cx="684803" cy="369332"/>
          </a:xfrm>
          <a:prstGeom prst="rect">
            <a:avLst/>
          </a:prstGeom>
        </p:spPr>
        <p:txBody>
          <a:bodyPr wrap="none">
            <a:spAutoFit/>
          </a:bodyPr>
          <a:lstStyle/>
          <a:p>
            <a:r>
              <a:rPr lang="en-US" b="1" dirty="0" smtClean="0">
                <a:solidFill>
                  <a:srgbClr val="FF0000"/>
                </a:solidFill>
              </a:rPr>
              <a:t>R</a:t>
            </a:r>
            <a:r>
              <a:rPr lang="el-GR" b="1" dirty="0" smtClean="0">
                <a:solidFill>
                  <a:srgbClr val="FF0000"/>
                </a:solidFill>
              </a:rPr>
              <a:t>NA</a:t>
            </a:r>
            <a:endParaRPr lang="el-GR" dirty="0"/>
          </a:p>
        </p:txBody>
      </p:sp>
      <p:sp>
        <p:nvSpPr>
          <p:cNvPr id="15" name="14 - Ορθογώνιο"/>
          <p:cNvSpPr/>
          <p:nvPr/>
        </p:nvSpPr>
        <p:spPr>
          <a:xfrm>
            <a:off x="642910" y="1285860"/>
            <a:ext cx="7500958" cy="369332"/>
          </a:xfrm>
          <a:prstGeom prst="rect">
            <a:avLst/>
          </a:prstGeom>
        </p:spPr>
        <p:txBody>
          <a:bodyPr wrap="square">
            <a:spAutoFit/>
          </a:bodyPr>
          <a:lstStyle/>
          <a:p>
            <a:r>
              <a:rPr lang="el-GR" dirty="0" smtClean="0"/>
              <a:t>Ένα νουκλεοτίδιο </a:t>
            </a:r>
            <a:r>
              <a:rPr lang="el-GR" dirty="0" smtClean="0"/>
              <a:t>του </a:t>
            </a:r>
            <a:r>
              <a:rPr lang="en-US" dirty="0" smtClean="0"/>
              <a:t>RNA</a:t>
            </a:r>
            <a:r>
              <a:rPr lang="el-GR" dirty="0" smtClean="0"/>
              <a:t> (</a:t>
            </a:r>
            <a:r>
              <a:rPr lang="en-US" b="1" dirty="0" smtClean="0"/>
              <a:t> </a:t>
            </a:r>
            <a:r>
              <a:rPr lang="el-GR" b="1" dirty="0" err="1" smtClean="0"/>
              <a:t>ριβουνοκλεοτίδιο</a:t>
            </a:r>
            <a:r>
              <a:rPr lang="el-GR" b="1" dirty="0" smtClean="0"/>
              <a:t>)</a:t>
            </a:r>
            <a:r>
              <a:rPr lang="el-GR" dirty="0" smtClean="0"/>
              <a:t> </a:t>
            </a:r>
            <a:r>
              <a:rPr lang="el-GR" b="1" dirty="0" smtClean="0"/>
              <a:t>αποτελείται</a:t>
            </a:r>
            <a:r>
              <a:rPr lang="el-GR" dirty="0" smtClean="0"/>
              <a:t> από :</a:t>
            </a:r>
          </a:p>
        </p:txBody>
      </p:sp>
      <p:sp>
        <p:nvSpPr>
          <p:cNvPr id="17" name="16 - Ορθογώνιο"/>
          <p:cNvSpPr/>
          <p:nvPr/>
        </p:nvSpPr>
        <p:spPr>
          <a:xfrm>
            <a:off x="1785918" y="1857364"/>
            <a:ext cx="2778325" cy="369332"/>
          </a:xfrm>
          <a:prstGeom prst="rect">
            <a:avLst/>
          </a:prstGeom>
        </p:spPr>
        <p:txBody>
          <a:bodyPr wrap="none">
            <a:spAutoFit/>
          </a:bodyPr>
          <a:lstStyle/>
          <a:p>
            <a:pPr>
              <a:buFont typeface="Wingdings" pitchFamily="2" charset="2"/>
              <a:buChar char="ü"/>
            </a:pPr>
            <a:r>
              <a:rPr lang="el-GR" dirty="0" smtClean="0"/>
              <a:t> Μια </a:t>
            </a:r>
            <a:r>
              <a:rPr lang="el-GR" dirty="0" smtClean="0"/>
              <a:t>φωσφορική ομάδα</a:t>
            </a:r>
          </a:p>
        </p:txBody>
      </p:sp>
      <p:sp>
        <p:nvSpPr>
          <p:cNvPr id="19" name="18 - Ορθογώνιο"/>
          <p:cNvSpPr/>
          <p:nvPr/>
        </p:nvSpPr>
        <p:spPr>
          <a:xfrm>
            <a:off x="2000232" y="2285992"/>
            <a:ext cx="2556341" cy="369332"/>
          </a:xfrm>
          <a:prstGeom prst="rect">
            <a:avLst/>
          </a:prstGeom>
        </p:spPr>
        <p:txBody>
          <a:bodyPr wrap="none">
            <a:spAutoFit/>
          </a:bodyPr>
          <a:lstStyle/>
          <a:p>
            <a:pPr>
              <a:buFont typeface="Wingdings" pitchFamily="2" charset="2"/>
              <a:buChar char="ü"/>
            </a:pPr>
            <a:r>
              <a:rPr lang="el-GR" dirty="0" smtClean="0"/>
              <a:t> Ένα </a:t>
            </a:r>
            <a:r>
              <a:rPr lang="el-GR" dirty="0" smtClean="0"/>
              <a:t>σάκχαρο </a:t>
            </a:r>
            <a:r>
              <a:rPr lang="el-GR" dirty="0" err="1" smtClean="0"/>
              <a:t>ριβόζη</a:t>
            </a:r>
            <a:endParaRPr lang="el-GR" dirty="0" smtClean="0"/>
          </a:p>
        </p:txBody>
      </p:sp>
      <p:sp>
        <p:nvSpPr>
          <p:cNvPr id="21" name="20 - Ορθογώνιο"/>
          <p:cNvSpPr/>
          <p:nvPr/>
        </p:nvSpPr>
        <p:spPr>
          <a:xfrm>
            <a:off x="1928794" y="2786058"/>
            <a:ext cx="3469861" cy="369332"/>
          </a:xfrm>
          <a:prstGeom prst="rect">
            <a:avLst/>
          </a:prstGeom>
        </p:spPr>
        <p:txBody>
          <a:bodyPr wrap="none">
            <a:spAutoFit/>
          </a:bodyPr>
          <a:lstStyle/>
          <a:p>
            <a:pPr>
              <a:buFont typeface="Wingdings" pitchFamily="2" charset="2"/>
              <a:buChar char="ü"/>
            </a:pPr>
            <a:r>
              <a:rPr lang="el-GR" dirty="0" smtClean="0"/>
              <a:t> Μια </a:t>
            </a:r>
            <a:r>
              <a:rPr lang="el-GR" dirty="0" smtClean="0"/>
              <a:t>αζωτούχα βάση (ή βάση)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13666"/>
                                        </p:tgtEl>
                                        <p:attrNameLst>
                                          <p:attrName>style.visibility</p:attrName>
                                        </p:attrNameLst>
                                      </p:cBhvr>
                                      <p:to>
                                        <p:strVal val="visible"/>
                                      </p:to>
                                    </p:set>
                                    <p:anim calcmode="lin" valueType="num">
                                      <p:cBhvr>
                                        <p:cTn id="7" dur="1000" fill="hold"/>
                                        <p:tgtEl>
                                          <p:spTgt spid="113666"/>
                                        </p:tgtEl>
                                        <p:attrNameLst>
                                          <p:attrName>ppt_w</p:attrName>
                                        </p:attrNameLst>
                                      </p:cBhvr>
                                      <p:tavLst>
                                        <p:tav tm="0">
                                          <p:val>
                                            <p:strVal val="#ppt_w*0.70"/>
                                          </p:val>
                                        </p:tav>
                                        <p:tav tm="100000">
                                          <p:val>
                                            <p:strVal val="#ppt_w"/>
                                          </p:val>
                                        </p:tav>
                                      </p:tavLst>
                                    </p:anim>
                                    <p:anim calcmode="lin" valueType="num">
                                      <p:cBhvr>
                                        <p:cTn id="8" dur="1000" fill="hold"/>
                                        <p:tgtEl>
                                          <p:spTgt spid="113666"/>
                                        </p:tgtEl>
                                        <p:attrNameLst>
                                          <p:attrName>ppt_h</p:attrName>
                                        </p:attrNameLst>
                                      </p:cBhvr>
                                      <p:tavLst>
                                        <p:tav tm="0">
                                          <p:val>
                                            <p:strVal val="#ppt_h"/>
                                          </p:val>
                                        </p:tav>
                                        <p:tav tm="100000">
                                          <p:val>
                                            <p:strVal val="#ppt_h"/>
                                          </p:val>
                                        </p:tav>
                                      </p:tavLst>
                                    </p:anim>
                                    <p:animEffect transition="in" filter="fade">
                                      <p:cBhvr>
                                        <p:cTn id="9" dur="1000"/>
                                        <p:tgtEl>
                                          <p:spTgt spid="11366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1000" fill="hold"/>
                                        <p:tgtEl>
                                          <p:spTgt spid="33"/>
                                        </p:tgtEl>
                                        <p:attrNameLst>
                                          <p:attrName>ppt_w</p:attrName>
                                        </p:attrNameLst>
                                      </p:cBhvr>
                                      <p:tavLst>
                                        <p:tav tm="0">
                                          <p:val>
                                            <p:strVal val="#ppt_w*0.70"/>
                                          </p:val>
                                        </p:tav>
                                        <p:tav tm="100000">
                                          <p:val>
                                            <p:strVal val="#ppt_w"/>
                                          </p:val>
                                        </p:tav>
                                      </p:tavLst>
                                    </p:anim>
                                    <p:anim calcmode="lin" valueType="num">
                                      <p:cBhvr>
                                        <p:cTn id="15" dur="1000" fill="hold"/>
                                        <p:tgtEl>
                                          <p:spTgt spid="33"/>
                                        </p:tgtEl>
                                        <p:attrNameLst>
                                          <p:attrName>ppt_h</p:attrName>
                                        </p:attrNameLst>
                                      </p:cBhvr>
                                      <p:tavLst>
                                        <p:tav tm="0">
                                          <p:val>
                                            <p:strVal val="#ppt_h"/>
                                          </p:val>
                                        </p:tav>
                                        <p:tav tm="100000">
                                          <p:val>
                                            <p:strVal val="#ppt_h"/>
                                          </p:val>
                                        </p:tav>
                                      </p:tavLst>
                                    </p:anim>
                                    <p:animEffect transition="in" filter="fade">
                                      <p:cBhvr>
                                        <p:cTn id="16" dur="10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strVal val="#ppt_w*0.70"/>
                                          </p:val>
                                        </p:tav>
                                        <p:tav tm="100000">
                                          <p:val>
                                            <p:strVal val="#ppt_w"/>
                                          </p:val>
                                        </p:tav>
                                      </p:tavLst>
                                    </p:anim>
                                    <p:anim calcmode="lin" valueType="num">
                                      <p:cBhvr>
                                        <p:cTn id="22" dur="1000" fill="hold"/>
                                        <p:tgtEl>
                                          <p:spTgt spid="17"/>
                                        </p:tgtEl>
                                        <p:attrNameLst>
                                          <p:attrName>ppt_h</p:attrName>
                                        </p:attrNameLst>
                                      </p:cBhvr>
                                      <p:tavLst>
                                        <p:tav tm="0">
                                          <p:val>
                                            <p:strVal val="#ppt_h"/>
                                          </p:val>
                                        </p:tav>
                                        <p:tav tm="100000">
                                          <p:val>
                                            <p:strVal val="#ppt_h"/>
                                          </p:val>
                                        </p:tav>
                                      </p:tavLst>
                                    </p:anim>
                                    <p:animEffect transition="in" filter="fade">
                                      <p:cBhvr>
                                        <p:cTn id="23" dur="10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p:cTn id="28" dur="1000" fill="hold"/>
                                        <p:tgtEl>
                                          <p:spTgt spid="22"/>
                                        </p:tgtEl>
                                        <p:attrNameLst>
                                          <p:attrName>ppt_w</p:attrName>
                                        </p:attrNameLst>
                                      </p:cBhvr>
                                      <p:tavLst>
                                        <p:tav tm="0">
                                          <p:val>
                                            <p:strVal val="#ppt_w*0.70"/>
                                          </p:val>
                                        </p:tav>
                                        <p:tav tm="100000">
                                          <p:val>
                                            <p:strVal val="#ppt_w"/>
                                          </p:val>
                                        </p:tav>
                                      </p:tavLst>
                                    </p:anim>
                                    <p:anim calcmode="lin" valueType="num">
                                      <p:cBhvr>
                                        <p:cTn id="29" dur="1000" fill="hold"/>
                                        <p:tgtEl>
                                          <p:spTgt spid="22"/>
                                        </p:tgtEl>
                                        <p:attrNameLst>
                                          <p:attrName>ppt_h</p:attrName>
                                        </p:attrNameLst>
                                      </p:cBhvr>
                                      <p:tavLst>
                                        <p:tav tm="0">
                                          <p:val>
                                            <p:strVal val="#ppt_h"/>
                                          </p:val>
                                        </p:tav>
                                        <p:tav tm="100000">
                                          <p:val>
                                            <p:strVal val="#ppt_h"/>
                                          </p:val>
                                        </p:tav>
                                      </p:tavLst>
                                    </p:anim>
                                    <p:animEffect transition="in" filter="fade">
                                      <p:cBhvr>
                                        <p:cTn id="30" dur="10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1000" fill="hold"/>
                                        <p:tgtEl>
                                          <p:spTgt spid="25"/>
                                        </p:tgtEl>
                                        <p:attrNameLst>
                                          <p:attrName>ppt_w</p:attrName>
                                        </p:attrNameLst>
                                      </p:cBhvr>
                                      <p:tavLst>
                                        <p:tav tm="0">
                                          <p:val>
                                            <p:strVal val="#ppt_w*0.70"/>
                                          </p:val>
                                        </p:tav>
                                        <p:tav tm="100000">
                                          <p:val>
                                            <p:strVal val="#ppt_w"/>
                                          </p:val>
                                        </p:tav>
                                      </p:tavLst>
                                    </p:anim>
                                    <p:anim calcmode="lin" valueType="num">
                                      <p:cBhvr>
                                        <p:cTn id="36" dur="1000" fill="hold"/>
                                        <p:tgtEl>
                                          <p:spTgt spid="25"/>
                                        </p:tgtEl>
                                        <p:attrNameLst>
                                          <p:attrName>ppt_h</p:attrName>
                                        </p:attrNameLst>
                                      </p:cBhvr>
                                      <p:tavLst>
                                        <p:tav tm="0">
                                          <p:val>
                                            <p:strVal val="#ppt_h"/>
                                          </p:val>
                                        </p:tav>
                                        <p:tav tm="100000">
                                          <p:val>
                                            <p:strVal val="#ppt_h"/>
                                          </p:val>
                                        </p:tav>
                                      </p:tavLst>
                                    </p:anim>
                                    <p:animEffect transition="in" filter="fade">
                                      <p:cBhvr>
                                        <p:cTn id="37" dur="1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1000" fill="hold"/>
                                        <p:tgtEl>
                                          <p:spTgt spid="19"/>
                                        </p:tgtEl>
                                        <p:attrNameLst>
                                          <p:attrName>ppt_w</p:attrName>
                                        </p:attrNameLst>
                                      </p:cBhvr>
                                      <p:tavLst>
                                        <p:tav tm="0">
                                          <p:val>
                                            <p:strVal val="#ppt_w*0.70"/>
                                          </p:val>
                                        </p:tav>
                                        <p:tav tm="100000">
                                          <p:val>
                                            <p:strVal val="#ppt_w"/>
                                          </p:val>
                                        </p:tav>
                                      </p:tavLst>
                                    </p:anim>
                                    <p:anim calcmode="lin" valueType="num">
                                      <p:cBhvr>
                                        <p:cTn id="43" dur="1000" fill="hold"/>
                                        <p:tgtEl>
                                          <p:spTgt spid="19"/>
                                        </p:tgtEl>
                                        <p:attrNameLst>
                                          <p:attrName>ppt_h</p:attrName>
                                        </p:attrNameLst>
                                      </p:cBhvr>
                                      <p:tavLst>
                                        <p:tav tm="0">
                                          <p:val>
                                            <p:strVal val="#ppt_h"/>
                                          </p:val>
                                        </p:tav>
                                        <p:tav tm="100000">
                                          <p:val>
                                            <p:strVal val="#ppt_h"/>
                                          </p:val>
                                        </p:tav>
                                      </p:tavLst>
                                    </p:anim>
                                    <p:animEffect transition="in" filter="fade">
                                      <p:cBhvr>
                                        <p:cTn id="44" dur="10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1000" fill="hold"/>
                                        <p:tgtEl>
                                          <p:spTgt spid="27"/>
                                        </p:tgtEl>
                                        <p:attrNameLst>
                                          <p:attrName>ppt_w</p:attrName>
                                        </p:attrNameLst>
                                      </p:cBhvr>
                                      <p:tavLst>
                                        <p:tav tm="0">
                                          <p:val>
                                            <p:strVal val="#ppt_w*0.70"/>
                                          </p:val>
                                        </p:tav>
                                        <p:tav tm="100000">
                                          <p:val>
                                            <p:strVal val="#ppt_w"/>
                                          </p:val>
                                        </p:tav>
                                      </p:tavLst>
                                    </p:anim>
                                    <p:anim calcmode="lin" valueType="num">
                                      <p:cBhvr>
                                        <p:cTn id="50" dur="1000" fill="hold"/>
                                        <p:tgtEl>
                                          <p:spTgt spid="27"/>
                                        </p:tgtEl>
                                        <p:attrNameLst>
                                          <p:attrName>ppt_h</p:attrName>
                                        </p:attrNameLst>
                                      </p:cBhvr>
                                      <p:tavLst>
                                        <p:tav tm="0">
                                          <p:val>
                                            <p:strVal val="#ppt_h"/>
                                          </p:val>
                                        </p:tav>
                                        <p:tav tm="100000">
                                          <p:val>
                                            <p:strVal val="#ppt_h"/>
                                          </p:val>
                                        </p:tav>
                                      </p:tavLst>
                                    </p:anim>
                                    <p:animEffect transition="in" filter="fade">
                                      <p:cBhvr>
                                        <p:cTn id="51" dur="10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p:cTn id="56" dur="1000" fill="hold"/>
                                        <p:tgtEl>
                                          <p:spTgt spid="26"/>
                                        </p:tgtEl>
                                        <p:attrNameLst>
                                          <p:attrName>ppt_w</p:attrName>
                                        </p:attrNameLst>
                                      </p:cBhvr>
                                      <p:tavLst>
                                        <p:tav tm="0">
                                          <p:val>
                                            <p:strVal val="#ppt_w*0.70"/>
                                          </p:val>
                                        </p:tav>
                                        <p:tav tm="100000">
                                          <p:val>
                                            <p:strVal val="#ppt_w"/>
                                          </p:val>
                                        </p:tav>
                                      </p:tavLst>
                                    </p:anim>
                                    <p:anim calcmode="lin" valueType="num">
                                      <p:cBhvr>
                                        <p:cTn id="57" dur="1000" fill="hold"/>
                                        <p:tgtEl>
                                          <p:spTgt spid="26"/>
                                        </p:tgtEl>
                                        <p:attrNameLst>
                                          <p:attrName>ppt_h</p:attrName>
                                        </p:attrNameLst>
                                      </p:cBhvr>
                                      <p:tavLst>
                                        <p:tav tm="0">
                                          <p:val>
                                            <p:strVal val="#ppt_h"/>
                                          </p:val>
                                        </p:tav>
                                        <p:tav tm="100000">
                                          <p:val>
                                            <p:strVal val="#ppt_h"/>
                                          </p:val>
                                        </p:tav>
                                      </p:tavLst>
                                    </p:anim>
                                    <p:animEffect transition="in" filter="fade">
                                      <p:cBhvr>
                                        <p:cTn id="58" dur="1000"/>
                                        <p:tgtEl>
                                          <p:spTgt spid="26"/>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1000" fill="hold"/>
                                        <p:tgtEl>
                                          <p:spTgt spid="21"/>
                                        </p:tgtEl>
                                        <p:attrNameLst>
                                          <p:attrName>ppt_w</p:attrName>
                                        </p:attrNameLst>
                                      </p:cBhvr>
                                      <p:tavLst>
                                        <p:tav tm="0">
                                          <p:val>
                                            <p:strVal val="#ppt_w*0.70"/>
                                          </p:val>
                                        </p:tav>
                                        <p:tav tm="100000">
                                          <p:val>
                                            <p:strVal val="#ppt_w"/>
                                          </p:val>
                                        </p:tav>
                                      </p:tavLst>
                                    </p:anim>
                                    <p:anim calcmode="lin" valueType="num">
                                      <p:cBhvr>
                                        <p:cTn id="64" dur="1000" fill="hold"/>
                                        <p:tgtEl>
                                          <p:spTgt spid="21"/>
                                        </p:tgtEl>
                                        <p:attrNameLst>
                                          <p:attrName>ppt_h</p:attrName>
                                        </p:attrNameLst>
                                      </p:cBhvr>
                                      <p:tavLst>
                                        <p:tav tm="0">
                                          <p:val>
                                            <p:strVal val="#ppt_h"/>
                                          </p:val>
                                        </p:tav>
                                        <p:tav tm="100000">
                                          <p:val>
                                            <p:strVal val="#ppt_h"/>
                                          </p:val>
                                        </p:tav>
                                      </p:tavLst>
                                    </p:anim>
                                    <p:animEffect transition="in" filter="fade">
                                      <p:cBhvr>
                                        <p:cTn id="65" dur="1000"/>
                                        <p:tgtEl>
                                          <p:spTgt spid="21"/>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nodeType="clickEffect">
                                  <p:stCondLst>
                                    <p:cond delay="0"/>
                                  </p:stCondLst>
                                  <p:childTnLst>
                                    <p:set>
                                      <p:cBhvr>
                                        <p:cTn id="69" dur="1" fill="hold">
                                          <p:stCondLst>
                                            <p:cond delay="0"/>
                                          </p:stCondLst>
                                        </p:cTn>
                                        <p:tgtEl>
                                          <p:spTgt spid="20"/>
                                        </p:tgtEl>
                                        <p:attrNameLst>
                                          <p:attrName>style.visibility</p:attrName>
                                        </p:attrNameLst>
                                      </p:cBhvr>
                                      <p:to>
                                        <p:strVal val="visible"/>
                                      </p:to>
                                    </p:set>
                                    <p:anim calcmode="lin" valueType="num">
                                      <p:cBhvr>
                                        <p:cTn id="70" dur="1000" fill="hold"/>
                                        <p:tgtEl>
                                          <p:spTgt spid="20"/>
                                        </p:tgtEl>
                                        <p:attrNameLst>
                                          <p:attrName>ppt_w</p:attrName>
                                        </p:attrNameLst>
                                      </p:cBhvr>
                                      <p:tavLst>
                                        <p:tav tm="0">
                                          <p:val>
                                            <p:strVal val="#ppt_w*0.70"/>
                                          </p:val>
                                        </p:tav>
                                        <p:tav tm="100000">
                                          <p:val>
                                            <p:strVal val="#ppt_w"/>
                                          </p:val>
                                        </p:tav>
                                      </p:tavLst>
                                    </p:anim>
                                    <p:anim calcmode="lin" valueType="num">
                                      <p:cBhvr>
                                        <p:cTn id="71" dur="1000" fill="hold"/>
                                        <p:tgtEl>
                                          <p:spTgt spid="20"/>
                                        </p:tgtEl>
                                        <p:attrNameLst>
                                          <p:attrName>ppt_h</p:attrName>
                                        </p:attrNameLst>
                                      </p:cBhvr>
                                      <p:tavLst>
                                        <p:tav tm="0">
                                          <p:val>
                                            <p:strVal val="#ppt_h"/>
                                          </p:val>
                                        </p:tav>
                                        <p:tav tm="100000">
                                          <p:val>
                                            <p:strVal val="#ppt_h"/>
                                          </p:val>
                                        </p:tav>
                                      </p:tavLst>
                                    </p:anim>
                                    <p:animEffect transition="in" filter="fade">
                                      <p:cBhvr>
                                        <p:cTn id="72" dur="10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anim calcmode="lin" valueType="num">
                                      <p:cBhvr>
                                        <p:cTn id="77" dur="1000" fill="hold"/>
                                        <p:tgtEl>
                                          <p:spTgt spid="31"/>
                                        </p:tgtEl>
                                        <p:attrNameLst>
                                          <p:attrName>ppt_w</p:attrName>
                                        </p:attrNameLst>
                                      </p:cBhvr>
                                      <p:tavLst>
                                        <p:tav tm="0">
                                          <p:val>
                                            <p:strVal val="#ppt_w*0.70"/>
                                          </p:val>
                                        </p:tav>
                                        <p:tav tm="100000">
                                          <p:val>
                                            <p:strVal val="#ppt_w"/>
                                          </p:val>
                                        </p:tav>
                                      </p:tavLst>
                                    </p:anim>
                                    <p:anim calcmode="lin" valueType="num">
                                      <p:cBhvr>
                                        <p:cTn id="78" dur="1000" fill="hold"/>
                                        <p:tgtEl>
                                          <p:spTgt spid="31"/>
                                        </p:tgtEl>
                                        <p:attrNameLst>
                                          <p:attrName>ppt_h</p:attrName>
                                        </p:attrNameLst>
                                      </p:cBhvr>
                                      <p:tavLst>
                                        <p:tav tm="0">
                                          <p:val>
                                            <p:strVal val="#ppt_h"/>
                                          </p:val>
                                        </p:tav>
                                        <p:tav tm="100000">
                                          <p:val>
                                            <p:strVal val="#ppt_h"/>
                                          </p:val>
                                        </p:tav>
                                      </p:tavLst>
                                    </p:anim>
                                    <p:animEffect transition="in" filter="fade">
                                      <p:cBhvr>
                                        <p:cTn id="7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1" grpId="0"/>
      <p:bldP spid="33" grpId="0"/>
      <p:bldP spid="17" grpId="0"/>
      <p:bldP spid="19"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TextBox"/>
          <p:cNvSpPr txBox="1"/>
          <p:nvPr/>
        </p:nvSpPr>
        <p:spPr>
          <a:xfrm>
            <a:off x="571472" y="2357430"/>
            <a:ext cx="6786610" cy="646331"/>
          </a:xfrm>
          <a:prstGeom prst="rect">
            <a:avLst/>
          </a:prstGeom>
          <a:noFill/>
        </p:spPr>
        <p:txBody>
          <a:bodyPr wrap="square" rtlCol="0">
            <a:spAutoFit/>
          </a:bodyPr>
          <a:lstStyle/>
          <a:p>
            <a:r>
              <a:rPr lang="el-GR" dirty="0" smtClean="0"/>
              <a:t>Πολλά </a:t>
            </a:r>
            <a:r>
              <a:rPr lang="en-US" u="sng" dirty="0" smtClean="0"/>
              <a:t> </a:t>
            </a:r>
            <a:r>
              <a:rPr lang="el-GR" u="sng" dirty="0" err="1" smtClean="0"/>
              <a:t>ριβουνοκλεοτίδια</a:t>
            </a:r>
            <a:r>
              <a:rPr lang="el-GR" dirty="0" smtClean="0"/>
              <a:t> ενώνονται μεταξύ τους με ισχυρούς δεσμούς  και σχηματίζουν μια αλυσίδα </a:t>
            </a:r>
            <a:endParaRPr lang="el-GR" dirty="0"/>
          </a:p>
        </p:txBody>
      </p:sp>
      <p:pic>
        <p:nvPicPr>
          <p:cNvPr id="113666" name="Picture 2"/>
          <p:cNvPicPr>
            <a:picLocks noChangeAspect="1" noChangeArrowheads="1"/>
          </p:cNvPicPr>
          <p:nvPr/>
        </p:nvPicPr>
        <p:blipFill>
          <a:blip r:embed="rId2"/>
          <a:srcRect/>
          <a:stretch>
            <a:fillRect/>
          </a:stretch>
        </p:blipFill>
        <p:spPr bwMode="auto">
          <a:xfrm>
            <a:off x="1000100" y="3857628"/>
            <a:ext cx="4443440" cy="2106048"/>
          </a:xfrm>
          <a:prstGeom prst="rect">
            <a:avLst/>
          </a:prstGeom>
          <a:noFill/>
          <a:ln w="9525">
            <a:noFill/>
            <a:miter lim="800000"/>
            <a:headEnd/>
            <a:tailEnd/>
          </a:ln>
          <a:effectLst/>
        </p:spPr>
      </p:pic>
      <p:cxnSp>
        <p:nvCxnSpPr>
          <p:cNvPr id="20" name="19 - Ευθύγραμμο βέλος σύνδεσης"/>
          <p:cNvCxnSpPr/>
          <p:nvPr/>
        </p:nvCxnSpPr>
        <p:spPr>
          <a:xfrm>
            <a:off x="4643438" y="4643446"/>
            <a:ext cx="2286016" cy="214314"/>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5400000">
            <a:off x="357158" y="4214818"/>
            <a:ext cx="1000132" cy="857256"/>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5" name="24 - Ορθογώνιο"/>
          <p:cNvSpPr/>
          <p:nvPr/>
        </p:nvSpPr>
        <p:spPr>
          <a:xfrm>
            <a:off x="1" y="5000636"/>
            <a:ext cx="1500166" cy="523220"/>
          </a:xfrm>
          <a:prstGeom prst="rect">
            <a:avLst/>
          </a:prstGeom>
        </p:spPr>
        <p:txBody>
          <a:bodyPr wrap="square">
            <a:spAutoFit/>
          </a:bodyPr>
          <a:lstStyle/>
          <a:p>
            <a:pPr>
              <a:buFont typeface="Wingdings" pitchFamily="2" charset="2"/>
              <a:buChar char="ü"/>
            </a:pPr>
            <a:r>
              <a:rPr lang="el-GR" sz="1400" dirty="0" smtClean="0"/>
              <a:t>φωσφορική ομάδα</a:t>
            </a:r>
          </a:p>
        </p:txBody>
      </p:sp>
      <p:sp>
        <p:nvSpPr>
          <p:cNvPr id="26" name="25 - Ορθογώνιο"/>
          <p:cNvSpPr/>
          <p:nvPr/>
        </p:nvSpPr>
        <p:spPr>
          <a:xfrm>
            <a:off x="1714480" y="6143644"/>
            <a:ext cx="1571636" cy="523220"/>
          </a:xfrm>
          <a:prstGeom prst="rect">
            <a:avLst/>
          </a:prstGeom>
        </p:spPr>
        <p:txBody>
          <a:bodyPr wrap="square">
            <a:spAutoFit/>
          </a:bodyPr>
          <a:lstStyle/>
          <a:p>
            <a:pPr>
              <a:buFont typeface="Wingdings" pitchFamily="2" charset="2"/>
              <a:buChar char="ü"/>
            </a:pPr>
            <a:r>
              <a:rPr lang="el-GR" sz="1400" dirty="0" smtClean="0"/>
              <a:t>Ένα σάκχαρο </a:t>
            </a:r>
            <a:r>
              <a:rPr lang="en-US" sz="1400" dirty="0" smtClean="0"/>
              <a:t> </a:t>
            </a:r>
            <a:r>
              <a:rPr lang="el-GR" sz="1400" dirty="0" err="1" smtClean="0"/>
              <a:t>ριβόζη</a:t>
            </a:r>
            <a:endParaRPr lang="el-GR" sz="1400" dirty="0" smtClean="0"/>
          </a:p>
        </p:txBody>
      </p:sp>
      <p:cxnSp>
        <p:nvCxnSpPr>
          <p:cNvPr id="27" name="26 - Ευθύγραμμο βέλος σύνδεσης"/>
          <p:cNvCxnSpPr/>
          <p:nvPr/>
        </p:nvCxnSpPr>
        <p:spPr>
          <a:xfrm rot="16200000" flipH="1">
            <a:off x="1433490" y="5434026"/>
            <a:ext cx="1357322" cy="204790"/>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31" name="30 - Ορθογώνιο"/>
          <p:cNvSpPr/>
          <p:nvPr/>
        </p:nvSpPr>
        <p:spPr>
          <a:xfrm>
            <a:off x="6929454" y="4714884"/>
            <a:ext cx="2000263" cy="307777"/>
          </a:xfrm>
          <a:prstGeom prst="rect">
            <a:avLst/>
          </a:prstGeom>
        </p:spPr>
        <p:txBody>
          <a:bodyPr wrap="square">
            <a:spAutoFit/>
          </a:bodyPr>
          <a:lstStyle/>
          <a:p>
            <a:pPr>
              <a:buFont typeface="Wingdings" pitchFamily="2" charset="2"/>
              <a:buChar char="ü"/>
            </a:pPr>
            <a:r>
              <a:rPr lang="el-GR" sz="1400" dirty="0" smtClean="0"/>
              <a:t>Μια αζωτούχα βάση</a:t>
            </a:r>
            <a:endParaRPr lang="el-GR" sz="1400" dirty="0"/>
          </a:p>
        </p:txBody>
      </p:sp>
      <p:sp>
        <p:nvSpPr>
          <p:cNvPr id="32" name="31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a:t>
            </a:r>
            <a:r>
              <a:rPr lang="en-US" sz="1600" b="1" dirty="0" smtClean="0">
                <a:solidFill>
                  <a:srgbClr val="FF0000"/>
                </a:solidFill>
              </a:rPr>
              <a:t>R</a:t>
            </a:r>
            <a:r>
              <a:rPr lang="el-GR" sz="1600" b="1" dirty="0" smtClean="0">
                <a:solidFill>
                  <a:srgbClr val="FF0000"/>
                </a:solidFill>
              </a:rPr>
              <a:t>NA</a:t>
            </a:r>
            <a:endParaRPr lang="el-GR" sz="1600" b="1" dirty="0">
              <a:solidFill>
                <a:srgbClr val="FF0000"/>
              </a:solidFill>
            </a:endParaRPr>
          </a:p>
        </p:txBody>
      </p:sp>
      <p:sp>
        <p:nvSpPr>
          <p:cNvPr id="33" name="32 - Ορθογώνιο"/>
          <p:cNvSpPr/>
          <p:nvPr/>
        </p:nvSpPr>
        <p:spPr>
          <a:xfrm>
            <a:off x="1285852" y="5500702"/>
            <a:ext cx="3999813" cy="369332"/>
          </a:xfrm>
          <a:prstGeom prst="rect">
            <a:avLst/>
          </a:prstGeom>
        </p:spPr>
        <p:txBody>
          <a:bodyPr wrap="none">
            <a:spAutoFit/>
          </a:bodyPr>
          <a:lstStyle/>
          <a:p>
            <a:r>
              <a:rPr lang="el-GR" dirty="0" smtClean="0"/>
              <a:t>Έ ν α    </a:t>
            </a:r>
            <a:r>
              <a:rPr lang="en-US" b="1" dirty="0" smtClean="0"/>
              <a:t> </a:t>
            </a:r>
            <a:r>
              <a:rPr lang="el-GR" b="1" dirty="0" smtClean="0"/>
              <a:t>ρ ι β ο υ ν ο κ λ ε ο τ ί δ ι ο</a:t>
            </a:r>
            <a:r>
              <a:rPr lang="el-GR" dirty="0" smtClean="0"/>
              <a:t> </a:t>
            </a:r>
            <a:endParaRPr lang="el-GR" dirty="0"/>
          </a:p>
        </p:txBody>
      </p:sp>
      <p:pic>
        <p:nvPicPr>
          <p:cNvPr id="145410" name="Picture 2"/>
          <p:cNvPicPr>
            <a:picLocks noChangeAspect="1" noChangeArrowheads="1"/>
          </p:cNvPicPr>
          <p:nvPr/>
        </p:nvPicPr>
        <p:blipFill>
          <a:blip r:embed="rId3"/>
          <a:srcRect/>
          <a:stretch>
            <a:fillRect/>
          </a:stretch>
        </p:blipFill>
        <p:spPr bwMode="auto">
          <a:xfrm>
            <a:off x="6643702" y="0"/>
            <a:ext cx="2378075" cy="746125"/>
          </a:xfrm>
          <a:prstGeom prst="rect">
            <a:avLst/>
          </a:prstGeom>
          <a:noFill/>
          <a:ln w="9525">
            <a:noFill/>
            <a:miter lim="800000"/>
            <a:headEnd/>
            <a:tailEnd/>
          </a:ln>
          <a:effectLst/>
        </p:spPr>
      </p:pic>
      <p:sp>
        <p:nvSpPr>
          <p:cNvPr id="16" name="15 - Ορθογώνιο"/>
          <p:cNvSpPr/>
          <p:nvPr/>
        </p:nvSpPr>
        <p:spPr>
          <a:xfrm>
            <a:off x="8286776" y="785794"/>
            <a:ext cx="684803" cy="369332"/>
          </a:xfrm>
          <a:prstGeom prst="rect">
            <a:avLst/>
          </a:prstGeom>
        </p:spPr>
        <p:txBody>
          <a:bodyPr wrap="none">
            <a:spAutoFit/>
          </a:bodyPr>
          <a:lstStyle/>
          <a:p>
            <a:r>
              <a:rPr lang="en-US" b="1" dirty="0" smtClean="0">
                <a:solidFill>
                  <a:srgbClr val="FF0000"/>
                </a:solidFill>
              </a:rPr>
              <a:t>R</a:t>
            </a:r>
            <a:r>
              <a:rPr lang="el-GR" b="1" dirty="0" smtClean="0">
                <a:solidFill>
                  <a:srgbClr val="FF0000"/>
                </a:solidFill>
              </a:rPr>
              <a:t>NA</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13666"/>
                                        </p:tgtEl>
                                        <p:attrNameLst>
                                          <p:attrName>style.visibility</p:attrName>
                                        </p:attrNameLst>
                                      </p:cBhvr>
                                      <p:to>
                                        <p:strVal val="visible"/>
                                      </p:to>
                                    </p:set>
                                    <p:anim calcmode="lin" valueType="num">
                                      <p:cBhvr>
                                        <p:cTn id="7" dur="1000" fill="hold"/>
                                        <p:tgtEl>
                                          <p:spTgt spid="113666"/>
                                        </p:tgtEl>
                                        <p:attrNameLst>
                                          <p:attrName>ppt_w</p:attrName>
                                        </p:attrNameLst>
                                      </p:cBhvr>
                                      <p:tavLst>
                                        <p:tav tm="0">
                                          <p:val>
                                            <p:strVal val="#ppt_w*0.70"/>
                                          </p:val>
                                        </p:tav>
                                        <p:tav tm="100000">
                                          <p:val>
                                            <p:strVal val="#ppt_w"/>
                                          </p:val>
                                        </p:tav>
                                      </p:tavLst>
                                    </p:anim>
                                    <p:anim calcmode="lin" valueType="num">
                                      <p:cBhvr>
                                        <p:cTn id="8" dur="1000" fill="hold"/>
                                        <p:tgtEl>
                                          <p:spTgt spid="113666"/>
                                        </p:tgtEl>
                                        <p:attrNameLst>
                                          <p:attrName>ppt_h</p:attrName>
                                        </p:attrNameLst>
                                      </p:cBhvr>
                                      <p:tavLst>
                                        <p:tav tm="0">
                                          <p:val>
                                            <p:strVal val="#ppt_h"/>
                                          </p:val>
                                        </p:tav>
                                        <p:tav tm="100000">
                                          <p:val>
                                            <p:strVal val="#ppt_h"/>
                                          </p:val>
                                        </p:tav>
                                      </p:tavLst>
                                    </p:anim>
                                    <p:animEffect transition="in" filter="fade">
                                      <p:cBhvr>
                                        <p:cTn id="9" dur="1000"/>
                                        <p:tgtEl>
                                          <p:spTgt spid="11366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1000" fill="hold"/>
                                        <p:tgtEl>
                                          <p:spTgt spid="33"/>
                                        </p:tgtEl>
                                        <p:attrNameLst>
                                          <p:attrName>ppt_w</p:attrName>
                                        </p:attrNameLst>
                                      </p:cBhvr>
                                      <p:tavLst>
                                        <p:tav tm="0">
                                          <p:val>
                                            <p:strVal val="#ppt_w*0.70"/>
                                          </p:val>
                                        </p:tav>
                                        <p:tav tm="100000">
                                          <p:val>
                                            <p:strVal val="#ppt_w"/>
                                          </p:val>
                                        </p:tav>
                                      </p:tavLst>
                                    </p:anim>
                                    <p:anim calcmode="lin" valueType="num">
                                      <p:cBhvr>
                                        <p:cTn id="15" dur="1000" fill="hold"/>
                                        <p:tgtEl>
                                          <p:spTgt spid="33"/>
                                        </p:tgtEl>
                                        <p:attrNameLst>
                                          <p:attrName>ppt_h</p:attrName>
                                        </p:attrNameLst>
                                      </p:cBhvr>
                                      <p:tavLst>
                                        <p:tav tm="0">
                                          <p:val>
                                            <p:strVal val="#ppt_h"/>
                                          </p:val>
                                        </p:tav>
                                        <p:tav tm="100000">
                                          <p:val>
                                            <p:strVal val="#ppt_h"/>
                                          </p:val>
                                        </p:tav>
                                      </p:tavLst>
                                    </p:anim>
                                    <p:animEffect transition="in" filter="fade">
                                      <p:cBhvr>
                                        <p:cTn id="16" dur="10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1000" fill="hold"/>
                                        <p:tgtEl>
                                          <p:spTgt spid="22"/>
                                        </p:tgtEl>
                                        <p:attrNameLst>
                                          <p:attrName>ppt_w</p:attrName>
                                        </p:attrNameLst>
                                      </p:cBhvr>
                                      <p:tavLst>
                                        <p:tav tm="0">
                                          <p:val>
                                            <p:strVal val="#ppt_w*0.70"/>
                                          </p:val>
                                        </p:tav>
                                        <p:tav tm="100000">
                                          <p:val>
                                            <p:strVal val="#ppt_w"/>
                                          </p:val>
                                        </p:tav>
                                      </p:tavLst>
                                    </p:anim>
                                    <p:anim calcmode="lin" valueType="num">
                                      <p:cBhvr>
                                        <p:cTn id="22" dur="1000" fill="hold"/>
                                        <p:tgtEl>
                                          <p:spTgt spid="22"/>
                                        </p:tgtEl>
                                        <p:attrNameLst>
                                          <p:attrName>ppt_h</p:attrName>
                                        </p:attrNameLst>
                                      </p:cBhvr>
                                      <p:tavLst>
                                        <p:tav tm="0">
                                          <p:val>
                                            <p:strVal val="#ppt_h"/>
                                          </p:val>
                                        </p:tav>
                                        <p:tav tm="100000">
                                          <p:val>
                                            <p:strVal val="#ppt_h"/>
                                          </p:val>
                                        </p:tav>
                                      </p:tavLst>
                                    </p:anim>
                                    <p:animEffect transition="in" filter="fade">
                                      <p:cBhvr>
                                        <p:cTn id="23" dur="10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p:cTn id="28" dur="1000" fill="hold"/>
                                        <p:tgtEl>
                                          <p:spTgt spid="25"/>
                                        </p:tgtEl>
                                        <p:attrNameLst>
                                          <p:attrName>ppt_w</p:attrName>
                                        </p:attrNameLst>
                                      </p:cBhvr>
                                      <p:tavLst>
                                        <p:tav tm="0">
                                          <p:val>
                                            <p:strVal val="#ppt_w*0.70"/>
                                          </p:val>
                                        </p:tav>
                                        <p:tav tm="100000">
                                          <p:val>
                                            <p:strVal val="#ppt_w"/>
                                          </p:val>
                                        </p:tav>
                                      </p:tavLst>
                                    </p:anim>
                                    <p:anim calcmode="lin" valueType="num">
                                      <p:cBhvr>
                                        <p:cTn id="29" dur="1000" fill="hold"/>
                                        <p:tgtEl>
                                          <p:spTgt spid="25"/>
                                        </p:tgtEl>
                                        <p:attrNameLst>
                                          <p:attrName>ppt_h</p:attrName>
                                        </p:attrNameLst>
                                      </p:cBhvr>
                                      <p:tavLst>
                                        <p:tav tm="0">
                                          <p:val>
                                            <p:strVal val="#ppt_h"/>
                                          </p:val>
                                        </p:tav>
                                        <p:tav tm="100000">
                                          <p:val>
                                            <p:strVal val="#ppt_h"/>
                                          </p:val>
                                        </p:tav>
                                      </p:tavLst>
                                    </p:anim>
                                    <p:animEffect transition="in" filter="fade">
                                      <p:cBhvr>
                                        <p:cTn id="30" dur="10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1000" fill="hold"/>
                                        <p:tgtEl>
                                          <p:spTgt spid="27"/>
                                        </p:tgtEl>
                                        <p:attrNameLst>
                                          <p:attrName>ppt_w</p:attrName>
                                        </p:attrNameLst>
                                      </p:cBhvr>
                                      <p:tavLst>
                                        <p:tav tm="0">
                                          <p:val>
                                            <p:strVal val="#ppt_w*0.70"/>
                                          </p:val>
                                        </p:tav>
                                        <p:tav tm="100000">
                                          <p:val>
                                            <p:strVal val="#ppt_w"/>
                                          </p:val>
                                        </p:tav>
                                      </p:tavLst>
                                    </p:anim>
                                    <p:anim calcmode="lin" valueType="num">
                                      <p:cBhvr>
                                        <p:cTn id="36" dur="1000" fill="hold"/>
                                        <p:tgtEl>
                                          <p:spTgt spid="27"/>
                                        </p:tgtEl>
                                        <p:attrNameLst>
                                          <p:attrName>ppt_h</p:attrName>
                                        </p:attrNameLst>
                                      </p:cBhvr>
                                      <p:tavLst>
                                        <p:tav tm="0">
                                          <p:val>
                                            <p:strVal val="#ppt_h"/>
                                          </p:val>
                                        </p:tav>
                                        <p:tav tm="100000">
                                          <p:val>
                                            <p:strVal val="#ppt_h"/>
                                          </p:val>
                                        </p:tav>
                                      </p:tavLst>
                                    </p:anim>
                                    <p:animEffect transition="in" filter="fade">
                                      <p:cBhvr>
                                        <p:cTn id="37" dur="10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strVal val="#ppt_w*0.70"/>
                                          </p:val>
                                        </p:tav>
                                        <p:tav tm="100000">
                                          <p:val>
                                            <p:strVal val="#ppt_w"/>
                                          </p:val>
                                        </p:tav>
                                      </p:tavLst>
                                    </p:anim>
                                    <p:anim calcmode="lin" valueType="num">
                                      <p:cBhvr>
                                        <p:cTn id="43" dur="1000" fill="hold"/>
                                        <p:tgtEl>
                                          <p:spTgt spid="26"/>
                                        </p:tgtEl>
                                        <p:attrNameLst>
                                          <p:attrName>ppt_h</p:attrName>
                                        </p:attrNameLst>
                                      </p:cBhvr>
                                      <p:tavLst>
                                        <p:tav tm="0">
                                          <p:val>
                                            <p:strVal val="#ppt_h"/>
                                          </p:val>
                                        </p:tav>
                                        <p:tav tm="100000">
                                          <p:val>
                                            <p:strVal val="#ppt_h"/>
                                          </p:val>
                                        </p:tav>
                                      </p:tavLst>
                                    </p:anim>
                                    <p:animEffect transition="in" filter="fade">
                                      <p:cBhvr>
                                        <p:cTn id="44" dur="1000"/>
                                        <p:tgtEl>
                                          <p:spTgt spid="26"/>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1000" fill="hold"/>
                                        <p:tgtEl>
                                          <p:spTgt spid="20"/>
                                        </p:tgtEl>
                                        <p:attrNameLst>
                                          <p:attrName>ppt_w</p:attrName>
                                        </p:attrNameLst>
                                      </p:cBhvr>
                                      <p:tavLst>
                                        <p:tav tm="0">
                                          <p:val>
                                            <p:strVal val="#ppt_w*0.70"/>
                                          </p:val>
                                        </p:tav>
                                        <p:tav tm="100000">
                                          <p:val>
                                            <p:strVal val="#ppt_w"/>
                                          </p:val>
                                        </p:tav>
                                      </p:tavLst>
                                    </p:anim>
                                    <p:anim calcmode="lin" valueType="num">
                                      <p:cBhvr>
                                        <p:cTn id="50" dur="1000" fill="hold"/>
                                        <p:tgtEl>
                                          <p:spTgt spid="20"/>
                                        </p:tgtEl>
                                        <p:attrNameLst>
                                          <p:attrName>ppt_h</p:attrName>
                                        </p:attrNameLst>
                                      </p:cBhvr>
                                      <p:tavLst>
                                        <p:tav tm="0">
                                          <p:val>
                                            <p:strVal val="#ppt_h"/>
                                          </p:val>
                                        </p:tav>
                                        <p:tav tm="100000">
                                          <p:val>
                                            <p:strVal val="#ppt_h"/>
                                          </p:val>
                                        </p:tav>
                                      </p:tavLst>
                                    </p:anim>
                                    <p:animEffect transition="in" filter="fade">
                                      <p:cBhvr>
                                        <p:cTn id="51" dur="10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1"/>
                                        </p:tgtEl>
                                        <p:attrNameLst>
                                          <p:attrName>style.visibility</p:attrName>
                                        </p:attrNameLst>
                                      </p:cBhvr>
                                      <p:to>
                                        <p:strVal val="visible"/>
                                      </p:to>
                                    </p:set>
                                    <p:anim calcmode="lin" valueType="num">
                                      <p:cBhvr>
                                        <p:cTn id="56" dur="1000" fill="hold"/>
                                        <p:tgtEl>
                                          <p:spTgt spid="31"/>
                                        </p:tgtEl>
                                        <p:attrNameLst>
                                          <p:attrName>ppt_w</p:attrName>
                                        </p:attrNameLst>
                                      </p:cBhvr>
                                      <p:tavLst>
                                        <p:tav tm="0">
                                          <p:val>
                                            <p:strVal val="#ppt_w*0.70"/>
                                          </p:val>
                                        </p:tav>
                                        <p:tav tm="100000">
                                          <p:val>
                                            <p:strVal val="#ppt_w"/>
                                          </p:val>
                                        </p:tav>
                                      </p:tavLst>
                                    </p:anim>
                                    <p:anim calcmode="lin" valueType="num">
                                      <p:cBhvr>
                                        <p:cTn id="57" dur="1000" fill="hold"/>
                                        <p:tgtEl>
                                          <p:spTgt spid="31"/>
                                        </p:tgtEl>
                                        <p:attrNameLst>
                                          <p:attrName>ppt_h</p:attrName>
                                        </p:attrNameLst>
                                      </p:cBhvr>
                                      <p:tavLst>
                                        <p:tav tm="0">
                                          <p:val>
                                            <p:strVal val="#ppt_h"/>
                                          </p:val>
                                        </p:tav>
                                        <p:tav tm="100000">
                                          <p:val>
                                            <p:strVal val="#ppt_h"/>
                                          </p:val>
                                        </p:tav>
                                      </p:tavLst>
                                    </p:anim>
                                    <p:animEffect transition="in" filter="fade">
                                      <p:cBhvr>
                                        <p:cTn id="58" dur="1000"/>
                                        <p:tgtEl>
                                          <p:spTgt spid="31"/>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strVal val="#ppt_w*0.70"/>
                                          </p:val>
                                        </p:tav>
                                        <p:tav tm="100000">
                                          <p:val>
                                            <p:strVal val="#ppt_w"/>
                                          </p:val>
                                        </p:tav>
                                      </p:tavLst>
                                    </p:anim>
                                    <p:anim calcmode="lin" valueType="num">
                                      <p:cBhvr>
                                        <p:cTn id="64" dur="1000" fill="hold"/>
                                        <p:tgtEl>
                                          <p:spTgt spid="12"/>
                                        </p:tgtEl>
                                        <p:attrNameLst>
                                          <p:attrName>ppt_h</p:attrName>
                                        </p:attrNameLst>
                                      </p:cBhvr>
                                      <p:tavLst>
                                        <p:tav tm="0">
                                          <p:val>
                                            <p:strVal val="#ppt_h"/>
                                          </p:val>
                                        </p:tav>
                                        <p:tav tm="100000">
                                          <p:val>
                                            <p:strVal val="#ppt_h"/>
                                          </p:val>
                                        </p:tav>
                                      </p:tavLst>
                                    </p:anim>
                                    <p:animEffect transition="in" filter="fade">
                                      <p:cBhvr>
                                        <p:cTn id="6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5" grpId="0"/>
      <p:bldP spid="26" grpId="0"/>
      <p:bldP spid="31" grpId="0"/>
      <p:bldP spid="3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a:t>
            </a:r>
            <a:r>
              <a:rPr lang="en-US" sz="1600" b="1" dirty="0" smtClean="0">
                <a:solidFill>
                  <a:srgbClr val="FF0000"/>
                </a:solidFill>
              </a:rPr>
              <a:t>R</a:t>
            </a:r>
            <a:r>
              <a:rPr lang="el-GR" sz="1600" b="1" dirty="0" smtClean="0">
                <a:solidFill>
                  <a:srgbClr val="FF0000"/>
                </a:solidFill>
              </a:rPr>
              <a:t>NA</a:t>
            </a:r>
            <a:endParaRPr lang="el-GR" sz="1600" b="1" dirty="0">
              <a:solidFill>
                <a:srgbClr val="FF0000"/>
              </a:solidFill>
            </a:endParaRPr>
          </a:p>
        </p:txBody>
      </p:sp>
      <p:sp>
        <p:nvSpPr>
          <p:cNvPr id="12" name="11 - TextBox"/>
          <p:cNvSpPr txBox="1"/>
          <p:nvPr/>
        </p:nvSpPr>
        <p:spPr>
          <a:xfrm>
            <a:off x="285720" y="357166"/>
            <a:ext cx="6286544" cy="369332"/>
          </a:xfrm>
          <a:prstGeom prst="rect">
            <a:avLst/>
          </a:prstGeom>
          <a:noFill/>
        </p:spPr>
        <p:txBody>
          <a:bodyPr wrap="square" rtlCol="0">
            <a:spAutoFit/>
          </a:bodyPr>
          <a:lstStyle/>
          <a:p>
            <a:r>
              <a:rPr lang="en-US" dirty="0" smtClean="0"/>
              <a:t>Y</a:t>
            </a:r>
            <a:r>
              <a:rPr lang="el-GR" dirty="0" err="1" smtClean="0"/>
              <a:t>πάρχουν</a:t>
            </a:r>
            <a:r>
              <a:rPr lang="el-GR" dirty="0" smtClean="0"/>
              <a:t> 4 διαφορετικές αζωτούχες βάσεις για το </a:t>
            </a:r>
            <a:r>
              <a:rPr lang="en-US" dirty="0" smtClean="0"/>
              <a:t>RNA</a:t>
            </a:r>
            <a:r>
              <a:rPr lang="el-GR" dirty="0" smtClean="0"/>
              <a:t>:</a:t>
            </a:r>
            <a:endParaRPr lang="el-GR" dirty="0"/>
          </a:p>
        </p:txBody>
      </p:sp>
      <p:sp>
        <p:nvSpPr>
          <p:cNvPr id="18" name="17 - Ορθογώνιο"/>
          <p:cNvSpPr/>
          <p:nvPr/>
        </p:nvSpPr>
        <p:spPr>
          <a:xfrm>
            <a:off x="642910" y="3143248"/>
            <a:ext cx="5800819" cy="369332"/>
          </a:xfrm>
          <a:prstGeom prst="rect">
            <a:avLst/>
          </a:prstGeom>
        </p:spPr>
        <p:txBody>
          <a:bodyPr wrap="none">
            <a:spAutoFit/>
          </a:bodyPr>
          <a:lstStyle/>
          <a:p>
            <a:r>
              <a:rPr lang="el-GR" dirty="0" smtClean="0"/>
              <a:t>Έτσι υπάρχουν και 4 διαφορετικά </a:t>
            </a:r>
            <a:r>
              <a:rPr lang="el-GR" b="1" dirty="0" smtClean="0"/>
              <a:t> </a:t>
            </a:r>
            <a:r>
              <a:rPr lang="el-GR" b="1" dirty="0" err="1" smtClean="0"/>
              <a:t>ριβουνοκλεοτίδια</a:t>
            </a:r>
            <a:r>
              <a:rPr lang="el-GR" b="1" dirty="0" smtClean="0"/>
              <a:t>. </a:t>
            </a:r>
            <a:r>
              <a:rPr lang="el-GR" dirty="0" smtClean="0"/>
              <a:t>:</a:t>
            </a:r>
          </a:p>
        </p:txBody>
      </p:sp>
      <p:sp>
        <p:nvSpPr>
          <p:cNvPr id="16" name="15 - Ορθογώνιο"/>
          <p:cNvSpPr/>
          <p:nvPr/>
        </p:nvSpPr>
        <p:spPr>
          <a:xfrm>
            <a:off x="2357422" y="3643314"/>
            <a:ext cx="4623253" cy="369332"/>
          </a:xfrm>
          <a:prstGeom prst="rect">
            <a:avLst/>
          </a:prstGeom>
        </p:spPr>
        <p:txBody>
          <a:bodyPr wrap="none">
            <a:spAutoFit/>
          </a:bodyPr>
          <a:lstStyle/>
          <a:p>
            <a:r>
              <a:rPr lang="en-US" dirty="0" smtClean="0"/>
              <a:t> </a:t>
            </a:r>
            <a:r>
              <a:rPr lang="el-GR" dirty="0" err="1" smtClean="0"/>
              <a:t>ριβουνοκλεοτίδι</a:t>
            </a:r>
            <a:r>
              <a:rPr lang="en-US" dirty="0" smtClean="0"/>
              <a:t>o </a:t>
            </a:r>
            <a:r>
              <a:rPr lang="el-GR" dirty="0" smtClean="0"/>
              <a:t>που έχει βάση αδενίνη</a:t>
            </a:r>
            <a:r>
              <a:rPr lang="en-US" dirty="0" smtClean="0"/>
              <a:t>  </a:t>
            </a:r>
            <a:r>
              <a:rPr lang="en-US" b="1" dirty="0" smtClean="0"/>
              <a:t>A</a:t>
            </a:r>
            <a:endParaRPr lang="el-GR" b="1" dirty="0"/>
          </a:p>
        </p:txBody>
      </p:sp>
      <p:pic>
        <p:nvPicPr>
          <p:cNvPr id="143364" name="Picture 4"/>
          <p:cNvPicPr>
            <a:picLocks noChangeAspect="1" noChangeArrowheads="1"/>
          </p:cNvPicPr>
          <p:nvPr/>
        </p:nvPicPr>
        <p:blipFill>
          <a:blip r:embed="rId2"/>
          <a:srcRect/>
          <a:stretch>
            <a:fillRect/>
          </a:stretch>
        </p:blipFill>
        <p:spPr bwMode="auto">
          <a:xfrm>
            <a:off x="142844" y="5214950"/>
            <a:ext cx="1785950" cy="694708"/>
          </a:xfrm>
          <a:prstGeom prst="rect">
            <a:avLst/>
          </a:prstGeom>
          <a:noFill/>
          <a:ln w="9525">
            <a:noFill/>
            <a:miter lim="800000"/>
            <a:headEnd/>
            <a:tailEnd/>
          </a:ln>
          <a:effectLst/>
        </p:spPr>
      </p:pic>
      <p:pic>
        <p:nvPicPr>
          <p:cNvPr id="143365" name="Picture 5"/>
          <p:cNvPicPr>
            <a:picLocks noChangeAspect="1" noChangeArrowheads="1"/>
          </p:cNvPicPr>
          <p:nvPr/>
        </p:nvPicPr>
        <p:blipFill>
          <a:blip r:embed="rId3"/>
          <a:srcRect/>
          <a:stretch>
            <a:fillRect/>
          </a:stretch>
        </p:blipFill>
        <p:spPr bwMode="auto">
          <a:xfrm>
            <a:off x="214282" y="6144860"/>
            <a:ext cx="1643074" cy="713140"/>
          </a:xfrm>
          <a:prstGeom prst="rect">
            <a:avLst/>
          </a:prstGeom>
          <a:noFill/>
          <a:ln w="9525">
            <a:noFill/>
            <a:miter lim="800000"/>
            <a:headEnd/>
            <a:tailEnd/>
          </a:ln>
          <a:effectLst/>
        </p:spPr>
      </p:pic>
      <p:sp>
        <p:nvSpPr>
          <p:cNvPr id="19" name="18 - Ορθογώνιο"/>
          <p:cNvSpPr/>
          <p:nvPr/>
        </p:nvSpPr>
        <p:spPr>
          <a:xfrm>
            <a:off x="2285984" y="4500570"/>
            <a:ext cx="4745017" cy="369332"/>
          </a:xfrm>
          <a:prstGeom prst="rect">
            <a:avLst/>
          </a:prstGeom>
        </p:spPr>
        <p:txBody>
          <a:bodyPr wrap="none">
            <a:spAutoFit/>
          </a:bodyPr>
          <a:lstStyle/>
          <a:p>
            <a:r>
              <a:rPr lang="en-US" dirty="0" smtClean="0"/>
              <a:t> </a:t>
            </a:r>
            <a:r>
              <a:rPr lang="el-GR" dirty="0" err="1" smtClean="0"/>
              <a:t>ριβουνοκλεοτίδι</a:t>
            </a:r>
            <a:r>
              <a:rPr lang="en-US" dirty="0" smtClean="0"/>
              <a:t>o </a:t>
            </a:r>
            <a:r>
              <a:rPr lang="el-GR" dirty="0" smtClean="0"/>
              <a:t>που έχει βάση κυτοσίνη</a:t>
            </a:r>
            <a:r>
              <a:rPr lang="en-US" dirty="0" smtClean="0"/>
              <a:t>  </a:t>
            </a:r>
            <a:r>
              <a:rPr lang="en-US" b="1" dirty="0" smtClean="0"/>
              <a:t>C</a:t>
            </a:r>
            <a:endParaRPr lang="el-GR" b="1" dirty="0"/>
          </a:p>
        </p:txBody>
      </p:sp>
      <p:sp>
        <p:nvSpPr>
          <p:cNvPr id="21" name="20 - Ορθογώνιο"/>
          <p:cNvSpPr/>
          <p:nvPr/>
        </p:nvSpPr>
        <p:spPr>
          <a:xfrm>
            <a:off x="2143108" y="6357958"/>
            <a:ext cx="4839658" cy="369332"/>
          </a:xfrm>
          <a:prstGeom prst="rect">
            <a:avLst/>
          </a:prstGeom>
        </p:spPr>
        <p:txBody>
          <a:bodyPr wrap="none">
            <a:spAutoFit/>
          </a:bodyPr>
          <a:lstStyle/>
          <a:p>
            <a:r>
              <a:rPr lang="en-US" dirty="0" smtClean="0"/>
              <a:t> </a:t>
            </a:r>
            <a:r>
              <a:rPr lang="el-GR" dirty="0" err="1" smtClean="0"/>
              <a:t>ριβουνοκλεοτίδι</a:t>
            </a:r>
            <a:r>
              <a:rPr lang="en-US" dirty="0" smtClean="0"/>
              <a:t>o </a:t>
            </a:r>
            <a:r>
              <a:rPr lang="el-GR" dirty="0" smtClean="0"/>
              <a:t>που έχει βάση γουανίνη</a:t>
            </a:r>
            <a:r>
              <a:rPr lang="en-US" dirty="0" smtClean="0"/>
              <a:t>   </a:t>
            </a:r>
            <a:r>
              <a:rPr lang="en-US" b="1" dirty="0" smtClean="0"/>
              <a:t>G</a:t>
            </a:r>
            <a:endParaRPr lang="el-GR" b="1" dirty="0"/>
          </a:p>
        </p:txBody>
      </p:sp>
      <p:sp>
        <p:nvSpPr>
          <p:cNvPr id="23" name="22 - Ορθογώνιο"/>
          <p:cNvSpPr/>
          <p:nvPr/>
        </p:nvSpPr>
        <p:spPr>
          <a:xfrm>
            <a:off x="2214546" y="5429264"/>
            <a:ext cx="4778744" cy="369332"/>
          </a:xfrm>
          <a:prstGeom prst="rect">
            <a:avLst/>
          </a:prstGeom>
        </p:spPr>
        <p:txBody>
          <a:bodyPr wrap="none">
            <a:spAutoFit/>
          </a:bodyPr>
          <a:lstStyle/>
          <a:p>
            <a:r>
              <a:rPr lang="en-US" dirty="0" smtClean="0"/>
              <a:t> </a:t>
            </a:r>
            <a:r>
              <a:rPr lang="el-GR" dirty="0" err="1" smtClean="0"/>
              <a:t>ριβουνοκλεοτίδι</a:t>
            </a:r>
            <a:r>
              <a:rPr lang="en-US" dirty="0" smtClean="0"/>
              <a:t>o </a:t>
            </a:r>
            <a:r>
              <a:rPr lang="el-GR" dirty="0" smtClean="0"/>
              <a:t>που έχει βάση ουρακίλη  </a:t>
            </a:r>
            <a:r>
              <a:rPr lang="en-US" b="1" dirty="0" smtClean="0"/>
              <a:t>U</a:t>
            </a:r>
            <a:endParaRPr lang="el-GR" b="1" dirty="0"/>
          </a:p>
        </p:txBody>
      </p:sp>
      <p:pic>
        <p:nvPicPr>
          <p:cNvPr id="14" name="Picture 2"/>
          <p:cNvPicPr>
            <a:picLocks noChangeAspect="1" noChangeArrowheads="1"/>
          </p:cNvPicPr>
          <p:nvPr/>
        </p:nvPicPr>
        <p:blipFill>
          <a:blip r:embed="rId4"/>
          <a:srcRect/>
          <a:stretch>
            <a:fillRect/>
          </a:stretch>
        </p:blipFill>
        <p:spPr bwMode="auto">
          <a:xfrm>
            <a:off x="6643702" y="0"/>
            <a:ext cx="2378075" cy="746125"/>
          </a:xfrm>
          <a:prstGeom prst="rect">
            <a:avLst/>
          </a:prstGeom>
          <a:noFill/>
          <a:ln w="9525">
            <a:noFill/>
            <a:miter lim="800000"/>
            <a:headEnd/>
            <a:tailEnd/>
          </a:ln>
          <a:effectLst/>
        </p:spPr>
      </p:pic>
      <p:sp>
        <p:nvSpPr>
          <p:cNvPr id="20" name="19 - Ορθογώνιο"/>
          <p:cNvSpPr/>
          <p:nvPr/>
        </p:nvSpPr>
        <p:spPr>
          <a:xfrm>
            <a:off x="8286776" y="785794"/>
            <a:ext cx="684803" cy="369332"/>
          </a:xfrm>
          <a:prstGeom prst="rect">
            <a:avLst/>
          </a:prstGeom>
        </p:spPr>
        <p:txBody>
          <a:bodyPr wrap="none">
            <a:spAutoFit/>
          </a:bodyPr>
          <a:lstStyle/>
          <a:p>
            <a:r>
              <a:rPr lang="en-US" b="1" dirty="0" smtClean="0">
                <a:solidFill>
                  <a:srgbClr val="FF0000"/>
                </a:solidFill>
              </a:rPr>
              <a:t>R</a:t>
            </a:r>
            <a:r>
              <a:rPr lang="el-GR" b="1" dirty="0" smtClean="0">
                <a:solidFill>
                  <a:srgbClr val="FF0000"/>
                </a:solidFill>
              </a:rPr>
              <a:t>NA</a:t>
            </a:r>
            <a:endParaRPr lang="el-GR" dirty="0"/>
          </a:p>
        </p:txBody>
      </p:sp>
      <p:pic>
        <p:nvPicPr>
          <p:cNvPr id="5121" name="Picture 1"/>
          <p:cNvPicPr>
            <a:picLocks noChangeAspect="1" noChangeArrowheads="1"/>
          </p:cNvPicPr>
          <p:nvPr/>
        </p:nvPicPr>
        <p:blipFill>
          <a:blip r:embed="rId5"/>
          <a:srcRect/>
          <a:stretch>
            <a:fillRect/>
          </a:stretch>
        </p:blipFill>
        <p:spPr bwMode="auto">
          <a:xfrm>
            <a:off x="0" y="3429000"/>
            <a:ext cx="2357422" cy="772300"/>
          </a:xfrm>
          <a:prstGeom prst="rect">
            <a:avLst/>
          </a:prstGeom>
          <a:noFill/>
          <a:ln w="9525">
            <a:noFill/>
            <a:miter lim="800000"/>
            <a:headEnd/>
            <a:tailEnd/>
          </a:ln>
          <a:effectLst/>
        </p:spPr>
      </p:pic>
      <p:pic>
        <p:nvPicPr>
          <p:cNvPr id="5122" name="Picture 2"/>
          <p:cNvPicPr>
            <a:picLocks noChangeAspect="1" noChangeArrowheads="1"/>
          </p:cNvPicPr>
          <p:nvPr/>
        </p:nvPicPr>
        <p:blipFill>
          <a:blip r:embed="rId6"/>
          <a:srcRect/>
          <a:stretch>
            <a:fillRect/>
          </a:stretch>
        </p:blipFill>
        <p:spPr bwMode="auto">
          <a:xfrm>
            <a:off x="0" y="4357694"/>
            <a:ext cx="2338392" cy="667799"/>
          </a:xfrm>
          <a:prstGeom prst="rect">
            <a:avLst/>
          </a:prstGeom>
          <a:noFill/>
          <a:ln w="9525">
            <a:noFill/>
            <a:miter lim="800000"/>
            <a:headEnd/>
            <a:tailEnd/>
          </a:ln>
          <a:effectLst/>
        </p:spPr>
      </p:pic>
      <p:sp>
        <p:nvSpPr>
          <p:cNvPr id="15" name="14 - Ορθογώνιο"/>
          <p:cNvSpPr/>
          <p:nvPr/>
        </p:nvSpPr>
        <p:spPr>
          <a:xfrm>
            <a:off x="1428728" y="857232"/>
            <a:ext cx="1750800" cy="369332"/>
          </a:xfrm>
          <a:prstGeom prst="rect">
            <a:avLst/>
          </a:prstGeom>
        </p:spPr>
        <p:txBody>
          <a:bodyPr wrap="none">
            <a:spAutoFit/>
          </a:bodyPr>
          <a:lstStyle/>
          <a:p>
            <a:pPr>
              <a:buFont typeface="Wingdings" pitchFamily="2" charset="2"/>
              <a:buChar char="ü"/>
            </a:pPr>
            <a:r>
              <a:rPr lang="el-GR" dirty="0" smtClean="0"/>
              <a:t>ΑΔΕΝΙΝΗ   </a:t>
            </a:r>
            <a:r>
              <a:rPr lang="el-GR" b="1" dirty="0" smtClean="0"/>
              <a:t>Α</a:t>
            </a:r>
          </a:p>
        </p:txBody>
      </p:sp>
      <p:sp>
        <p:nvSpPr>
          <p:cNvPr id="22" name="21 - Ορθογώνιο"/>
          <p:cNvSpPr/>
          <p:nvPr/>
        </p:nvSpPr>
        <p:spPr>
          <a:xfrm>
            <a:off x="1357290" y="2357430"/>
            <a:ext cx="2428892" cy="369332"/>
          </a:xfrm>
          <a:prstGeom prst="rect">
            <a:avLst/>
          </a:prstGeom>
        </p:spPr>
        <p:txBody>
          <a:bodyPr wrap="square">
            <a:spAutoFit/>
          </a:bodyPr>
          <a:lstStyle/>
          <a:p>
            <a:pPr>
              <a:buFont typeface="Wingdings" pitchFamily="2" charset="2"/>
              <a:buChar char="ü"/>
            </a:pPr>
            <a:r>
              <a:rPr lang="el-GR" dirty="0" smtClean="0"/>
              <a:t>ΓΟΥΑΝΙΝΗ   </a:t>
            </a:r>
            <a:r>
              <a:rPr lang="en-US" b="1" dirty="0" smtClean="0"/>
              <a:t>G</a:t>
            </a:r>
            <a:endParaRPr lang="el-GR" b="1" dirty="0" smtClean="0"/>
          </a:p>
        </p:txBody>
      </p:sp>
      <p:sp>
        <p:nvSpPr>
          <p:cNvPr id="24" name="23 - Ορθογώνιο"/>
          <p:cNvSpPr/>
          <p:nvPr/>
        </p:nvSpPr>
        <p:spPr>
          <a:xfrm>
            <a:off x="1428728" y="1357298"/>
            <a:ext cx="2017540" cy="369332"/>
          </a:xfrm>
          <a:prstGeom prst="rect">
            <a:avLst/>
          </a:prstGeom>
        </p:spPr>
        <p:txBody>
          <a:bodyPr wrap="none">
            <a:spAutoFit/>
          </a:bodyPr>
          <a:lstStyle/>
          <a:p>
            <a:pPr>
              <a:buFont typeface="Wingdings" pitchFamily="2" charset="2"/>
              <a:buChar char="ü"/>
            </a:pPr>
            <a:r>
              <a:rPr lang="el-GR" dirty="0" smtClean="0"/>
              <a:t>ΚΥΤΟΣΙΝΗ</a:t>
            </a:r>
            <a:r>
              <a:rPr lang="en-US" dirty="0" smtClean="0"/>
              <a:t>     </a:t>
            </a:r>
            <a:r>
              <a:rPr lang="en-US" b="1" dirty="0" smtClean="0"/>
              <a:t>C</a:t>
            </a:r>
            <a:endParaRPr lang="el-GR" b="1" dirty="0" smtClean="0"/>
          </a:p>
        </p:txBody>
      </p:sp>
      <p:sp>
        <p:nvSpPr>
          <p:cNvPr id="25" name="24 - Ορθογώνιο"/>
          <p:cNvSpPr/>
          <p:nvPr/>
        </p:nvSpPr>
        <p:spPr>
          <a:xfrm>
            <a:off x="1500166" y="1785926"/>
            <a:ext cx="1944250" cy="369332"/>
          </a:xfrm>
          <a:prstGeom prst="rect">
            <a:avLst/>
          </a:prstGeom>
        </p:spPr>
        <p:txBody>
          <a:bodyPr wrap="none">
            <a:spAutoFit/>
          </a:bodyPr>
          <a:lstStyle/>
          <a:p>
            <a:pPr>
              <a:buFont typeface="Wingdings" pitchFamily="2" charset="2"/>
              <a:buChar char="ü"/>
            </a:pPr>
            <a:r>
              <a:rPr lang="el-GR" dirty="0" smtClean="0"/>
              <a:t>ΟΥΡΑΚΙΛΗ</a:t>
            </a:r>
            <a:r>
              <a:rPr lang="el-GR" b="1" dirty="0" smtClean="0"/>
              <a:t>    </a:t>
            </a:r>
            <a:r>
              <a:rPr lang="en-US" b="1" dirty="0" smtClean="0"/>
              <a:t>U</a:t>
            </a:r>
            <a:endParaRPr lang="el-GR"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1000" fill="hold"/>
                                        <p:tgtEl>
                                          <p:spTgt spid="18"/>
                                        </p:tgtEl>
                                        <p:attrNameLst>
                                          <p:attrName>ppt_w</p:attrName>
                                        </p:attrNameLst>
                                      </p:cBhvr>
                                      <p:tavLst>
                                        <p:tav tm="0">
                                          <p:val>
                                            <p:strVal val="#ppt_w*0.70"/>
                                          </p:val>
                                        </p:tav>
                                        <p:tav tm="100000">
                                          <p:val>
                                            <p:strVal val="#ppt_w"/>
                                          </p:val>
                                        </p:tav>
                                      </p:tavLst>
                                    </p:anim>
                                    <p:anim calcmode="lin" valueType="num">
                                      <p:cBhvr>
                                        <p:cTn id="15" dur="1000" fill="hold"/>
                                        <p:tgtEl>
                                          <p:spTgt spid="18"/>
                                        </p:tgtEl>
                                        <p:attrNameLst>
                                          <p:attrName>ppt_h</p:attrName>
                                        </p:attrNameLst>
                                      </p:cBhvr>
                                      <p:tavLst>
                                        <p:tav tm="0">
                                          <p:val>
                                            <p:strVal val="#ppt_h"/>
                                          </p:val>
                                        </p:tav>
                                        <p:tav tm="100000">
                                          <p:val>
                                            <p:strVal val="#ppt_h"/>
                                          </p:val>
                                        </p:tav>
                                      </p:tavLst>
                                    </p:anim>
                                    <p:animEffect transition="in" filter="fade">
                                      <p:cBhvr>
                                        <p:cTn id="16" dur="10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ppt_w</p:attrName>
                                        </p:attrNameLst>
                                      </p:cBhvr>
                                      <p:tavLst>
                                        <p:tav tm="0">
                                          <p:val>
                                            <p:strVal val="#ppt_w*0.70"/>
                                          </p:val>
                                        </p:tav>
                                        <p:tav tm="100000">
                                          <p:val>
                                            <p:strVal val="#ppt_w"/>
                                          </p:val>
                                        </p:tav>
                                      </p:tavLst>
                                    </p:anim>
                                    <p:anim calcmode="lin" valueType="num">
                                      <p:cBhvr>
                                        <p:cTn id="22" dur="1000" fill="hold"/>
                                        <p:tgtEl>
                                          <p:spTgt spid="15"/>
                                        </p:tgtEl>
                                        <p:attrNameLst>
                                          <p:attrName>ppt_h</p:attrName>
                                        </p:attrNameLst>
                                      </p:cBhvr>
                                      <p:tavLst>
                                        <p:tav tm="0">
                                          <p:val>
                                            <p:strVal val="#ppt_h"/>
                                          </p:val>
                                        </p:tav>
                                        <p:tav tm="100000">
                                          <p:val>
                                            <p:strVal val="#ppt_h"/>
                                          </p:val>
                                        </p:tav>
                                      </p:tavLst>
                                    </p:anim>
                                    <p:animEffect transition="in" filter="fade">
                                      <p:cBhvr>
                                        <p:cTn id="23" dur="10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121"/>
                                        </p:tgtEl>
                                        <p:attrNameLst>
                                          <p:attrName>style.visibility</p:attrName>
                                        </p:attrNameLst>
                                      </p:cBhvr>
                                      <p:to>
                                        <p:strVal val="visible"/>
                                      </p:to>
                                    </p:set>
                                    <p:anim calcmode="lin" valueType="num">
                                      <p:cBhvr>
                                        <p:cTn id="28" dur="1000" fill="hold"/>
                                        <p:tgtEl>
                                          <p:spTgt spid="5121"/>
                                        </p:tgtEl>
                                        <p:attrNameLst>
                                          <p:attrName>ppt_w</p:attrName>
                                        </p:attrNameLst>
                                      </p:cBhvr>
                                      <p:tavLst>
                                        <p:tav tm="0">
                                          <p:val>
                                            <p:strVal val="#ppt_w*0.70"/>
                                          </p:val>
                                        </p:tav>
                                        <p:tav tm="100000">
                                          <p:val>
                                            <p:strVal val="#ppt_w"/>
                                          </p:val>
                                        </p:tav>
                                      </p:tavLst>
                                    </p:anim>
                                    <p:anim calcmode="lin" valueType="num">
                                      <p:cBhvr>
                                        <p:cTn id="29" dur="1000" fill="hold"/>
                                        <p:tgtEl>
                                          <p:spTgt spid="5121"/>
                                        </p:tgtEl>
                                        <p:attrNameLst>
                                          <p:attrName>ppt_h</p:attrName>
                                        </p:attrNameLst>
                                      </p:cBhvr>
                                      <p:tavLst>
                                        <p:tav tm="0">
                                          <p:val>
                                            <p:strVal val="#ppt_h"/>
                                          </p:val>
                                        </p:tav>
                                        <p:tav tm="100000">
                                          <p:val>
                                            <p:strVal val="#ppt_h"/>
                                          </p:val>
                                        </p:tav>
                                      </p:tavLst>
                                    </p:anim>
                                    <p:animEffect transition="in" filter="fade">
                                      <p:cBhvr>
                                        <p:cTn id="30" dur="1000"/>
                                        <p:tgtEl>
                                          <p:spTgt spid="5121"/>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1000" fill="hold"/>
                                        <p:tgtEl>
                                          <p:spTgt spid="16"/>
                                        </p:tgtEl>
                                        <p:attrNameLst>
                                          <p:attrName>ppt_w</p:attrName>
                                        </p:attrNameLst>
                                      </p:cBhvr>
                                      <p:tavLst>
                                        <p:tav tm="0">
                                          <p:val>
                                            <p:strVal val="#ppt_w*0.70"/>
                                          </p:val>
                                        </p:tav>
                                        <p:tav tm="100000">
                                          <p:val>
                                            <p:strVal val="#ppt_w"/>
                                          </p:val>
                                        </p:tav>
                                      </p:tavLst>
                                    </p:anim>
                                    <p:anim calcmode="lin" valueType="num">
                                      <p:cBhvr>
                                        <p:cTn id="36" dur="1000" fill="hold"/>
                                        <p:tgtEl>
                                          <p:spTgt spid="16"/>
                                        </p:tgtEl>
                                        <p:attrNameLst>
                                          <p:attrName>ppt_h</p:attrName>
                                        </p:attrNameLst>
                                      </p:cBhvr>
                                      <p:tavLst>
                                        <p:tav tm="0">
                                          <p:val>
                                            <p:strVal val="#ppt_h"/>
                                          </p:val>
                                        </p:tav>
                                        <p:tav tm="100000">
                                          <p:val>
                                            <p:strVal val="#ppt_h"/>
                                          </p:val>
                                        </p:tav>
                                      </p:tavLst>
                                    </p:anim>
                                    <p:animEffect transition="in" filter="fade">
                                      <p:cBhvr>
                                        <p:cTn id="37" dur="10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1000" fill="hold"/>
                                        <p:tgtEl>
                                          <p:spTgt spid="24"/>
                                        </p:tgtEl>
                                        <p:attrNameLst>
                                          <p:attrName>ppt_w</p:attrName>
                                        </p:attrNameLst>
                                      </p:cBhvr>
                                      <p:tavLst>
                                        <p:tav tm="0">
                                          <p:val>
                                            <p:strVal val="#ppt_w*0.70"/>
                                          </p:val>
                                        </p:tav>
                                        <p:tav tm="100000">
                                          <p:val>
                                            <p:strVal val="#ppt_w"/>
                                          </p:val>
                                        </p:tav>
                                      </p:tavLst>
                                    </p:anim>
                                    <p:anim calcmode="lin" valueType="num">
                                      <p:cBhvr>
                                        <p:cTn id="43" dur="1000" fill="hold"/>
                                        <p:tgtEl>
                                          <p:spTgt spid="24"/>
                                        </p:tgtEl>
                                        <p:attrNameLst>
                                          <p:attrName>ppt_h</p:attrName>
                                        </p:attrNameLst>
                                      </p:cBhvr>
                                      <p:tavLst>
                                        <p:tav tm="0">
                                          <p:val>
                                            <p:strVal val="#ppt_h"/>
                                          </p:val>
                                        </p:tav>
                                        <p:tav tm="100000">
                                          <p:val>
                                            <p:strVal val="#ppt_h"/>
                                          </p:val>
                                        </p:tav>
                                      </p:tavLst>
                                    </p:anim>
                                    <p:animEffect transition="in" filter="fade">
                                      <p:cBhvr>
                                        <p:cTn id="44" dur="1000"/>
                                        <p:tgtEl>
                                          <p:spTgt spid="24"/>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5122"/>
                                        </p:tgtEl>
                                        <p:attrNameLst>
                                          <p:attrName>style.visibility</p:attrName>
                                        </p:attrNameLst>
                                      </p:cBhvr>
                                      <p:to>
                                        <p:strVal val="visible"/>
                                      </p:to>
                                    </p:set>
                                    <p:anim calcmode="lin" valueType="num">
                                      <p:cBhvr>
                                        <p:cTn id="49" dur="1000" fill="hold"/>
                                        <p:tgtEl>
                                          <p:spTgt spid="5122"/>
                                        </p:tgtEl>
                                        <p:attrNameLst>
                                          <p:attrName>ppt_w</p:attrName>
                                        </p:attrNameLst>
                                      </p:cBhvr>
                                      <p:tavLst>
                                        <p:tav tm="0">
                                          <p:val>
                                            <p:strVal val="#ppt_w*0.70"/>
                                          </p:val>
                                        </p:tav>
                                        <p:tav tm="100000">
                                          <p:val>
                                            <p:strVal val="#ppt_w"/>
                                          </p:val>
                                        </p:tav>
                                      </p:tavLst>
                                    </p:anim>
                                    <p:anim calcmode="lin" valueType="num">
                                      <p:cBhvr>
                                        <p:cTn id="50" dur="1000" fill="hold"/>
                                        <p:tgtEl>
                                          <p:spTgt spid="5122"/>
                                        </p:tgtEl>
                                        <p:attrNameLst>
                                          <p:attrName>ppt_h</p:attrName>
                                        </p:attrNameLst>
                                      </p:cBhvr>
                                      <p:tavLst>
                                        <p:tav tm="0">
                                          <p:val>
                                            <p:strVal val="#ppt_h"/>
                                          </p:val>
                                        </p:tav>
                                        <p:tav tm="100000">
                                          <p:val>
                                            <p:strVal val="#ppt_h"/>
                                          </p:val>
                                        </p:tav>
                                      </p:tavLst>
                                    </p:anim>
                                    <p:animEffect transition="in" filter="fade">
                                      <p:cBhvr>
                                        <p:cTn id="51" dur="1000"/>
                                        <p:tgtEl>
                                          <p:spTgt spid="5122"/>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strVal val="#ppt_w*0.70"/>
                                          </p:val>
                                        </p:tav>
                                        <p:tav tm="100000">
                                          <p:val>
                                            <p:strVal val="#ppt_w"/>
                                          </p:val>
                                        </p:tav>
                                      </p:tavLst>
                                    </p:anim>
                                    <p:anim calcmode="lin" valueType="num">
                                      <p:cBhvr>
                                        <p:cTn id="57" dur="1000" fill="hold"/>
                                        <p:tgtEl>
                                          <p:spTgt spid="19"/>
                                        </p:tgtEl>
                                        <p:attrNameLst>
                                          <p:attrName>ppt_h</p:attrName>
                                        </p:attrNameLst>
                                      </p:cBhvr>
                                      <p:tavLst>
                                        <p:tav tm="0">
                                          <p:val>
                                            <p:strVal val="#ppt_h"/>
                                          </p:val>
                                        </p:tav>
                                        <p:tav tm="100000">
                                          <p:val>
                                            <p:strVal val="#ppt_h"/>
                                          </p:val>
                                        </p:tav>
                                      </p:tavLst>
                                    </p:anim>
                                    <p:animEffect transition="in" filter="fade">
                                      <p:cBhvr>
                                        <p:cTn id="58" dur="10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p:cTn id="63" dur="1000" fill="hold"/>
                                        <p:tgtEl>
                                          <p:spTgt spid="25"/>
                                        </p:tgtEl>
                                        <p:attrNameLst>
                                          <p:attrName>ppt_w</p:attrName>
                                        </p:attrNameLst>
                                      </p:cBhvr>
                                      <p:tavLst>
                                        <p:tav tm="0">
                                          <p:val>
                                            <p:strVal val="#ppt_w*0.70"/>
                                          </p:val>
                                        </p:tav>
                                        <p:tav tm="100000">
                                          <p:val>
                                            <p:strVal val="#ppt_w"/>
                                          </p:val>
                                        </p:tav>
                                      </p:tavLst>
                                    </p:anim>
                                    <p:anim calcmode="lin" valueType="num">
                                      <p:cBhvr>
                                        <p:cTn id="64" dur="1000" fill="hold"/>
                                        <p:tgtEl>
                                          <p:spTgt spid="25"/>
                                        </p:tgtEl>
                                        <p:attrNameLst>
                                          <p:attrName>ppt_h</p:attrName>
                                        </p:attrNameLst>
                                      </p:cBhvr>
                                      <p:tavLst>
                                        <p:tav tm="0">
                                          <p:val>
                                            <p:strVal val="#ppt_h"/>
                                          </p:val>
                                        </p:tav>
                                        <p:tav tm="100000">
                                          <p:val>
                                            <p:strVal val="#ppt_h"/>
                                          </p:val>
                                        </p:tav>
                                      </p:tavLst>
                                    </p:anim>
                                    <p:animEffect transition="in" filter="fade">
                                      <p:cBhvr>
                                        <p:cTn id="65" dur="1000"/>
                                        <p:tgtEl>
                                          <p:spTgt spid="25"/>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nodeType="clickEffect">
                                  <p:stCondLst>
                                    <p:cond delay="0"/>
                                  </p:stCondLst>
                                  <p:childTnLst>
                                    <p:set>
                                      <p:cBhvr>
                                        <p:cTn id="69" dur="1" fill="hold">
                                          <p:stCondLst>
                                            <p:cond delay="0"/>
                                          </p:stCondLst>
                                        </p:cTn>
                                        <p:tgtEl>
                                          <p:spTgt spid="143364"/>
                                        </p:tgtEl>
                                        <p:attrNameLst>
                                          <p:attrName>style.visibility</p:attrName>
                                        </p:attrNameLst>
                                      </p:cBhvr>
                                      <p:to>
                                        <p:strVal val="visible"/>
                                      </p:to>
                                    </p:set>
                                    <p:anim calcmode="lin" valueType="num">
                                      <p:cBhvr>
                                        <p:cTn id="70" dur="1000" fill="hold"/>
                                        <p:tgtEl>
                                          <p:spTgt spid="143364"/>
                                        </p:tgtEl>
                                        <p:attrNameLst>
                                          <p:attrName>ppt_w</p:attrName>
                                        </p:attrNameLst>
                                      </p:cBhvr>
                                      <p:tavLst>
                                        <p:tav tm="0">
                                          <p:val>
                                            <p:strVal val="#ppt_w*0.70"/>
                                          </p:val>
                                        </p:tav>
                                        <p:tav tm="100000">
                                          <p:val>
                                            <p:strVal val="#ppt_w"/>
                                          </p:val>
                                        </p:tav>
                                      </p:tavLst>
                                    </p:anim>
                                    <p:anim calcmode="lin" valueType="num">
                                      <p:cBhvr>
                                        <p:cTn id="71" dur="1000" fill="hold"/>
                                        <p:tgtEl>
                                          <p:spTgt spid="143364"/>
                                        </p:tgtEl>
                                        <p:attrNameLst>
                                          <p:attrName>ppt_h</p:attrName>
                                        </p:attrNameLst>
                                      </p:cBhvr>
                                      <p:tavLst>
                                        <p:tav tm="0">
                                          <p:val>
                                            <p:strVal val="#ppt_h"/>
                                          </p:val>
                                        </p:tav>
                                        <p:tav tm="100000">
                                          <p:val>
                                            <p:strVal val="#ppt_h"/>
                                          </p:val>
                                        </p:tav>
                                      </p:tavLst>
                                    </p:anim>
                                    <p:animEffect transition="in" filter="fade">
                                      <p:cBhvr>
                                        <p:cTn id="72" dur="1000"/>
                                        <p:tgtEl>
                                          <p:spTgt spid="143364"/>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p:cTn id="77" dur="1000" fill="hold"/>
                                        <p:tgtEl>
                                          <p:spTgt spid="23"/>
                                        </p:tgtEl>
                                        <p:attrNameLst>
                                          <p:attrName>ppt_w</p:attrName>
                                        </p:attrNameLst>
                                      </p:cBhvr>
                                      <p:tavLst>
                                        <p:tav tm="0">
                                          <p:val>
                                            <p:strVal val="#ppt_w*0.70"/>
                                          </p:val>
                                        </p:tav>
                                        <p:tav tm="100000">
                                          <p:val>
                                            <p:strVal val="#ppt_w"/>
                                          </p:val>
                                        </p:tav>
                                      </p:tavLst>
                                    </p:anim>
                                    <p:anim calcmode="lin" valueType="num">
                                      <p:cBhvr>
                                        <p:cTn id="78" dur="1000" fill="hold"/>
                                        <p:tgtEl>
                                          <p:spTgt spid="23"/>
                                        </p:tgtEl>
                                        <p:attrNameLst>
                                          <p:attrName>ppt_h</p:attrName>
                                        </p:attrNameLst>
                                      </p:cBhvr>
                                      <p:tavLst>
                                        <p:tav tm="0">
                                          <p:val>
                                            <p:strVal val="#ppt_h"/>
                                          </p:val>
                                        </p:tav>
                                        <p:tav tm="100000">
                                          <p:val>
                                            <p:strVal val="#ppt_h"/>
                                          </p:val>
                                        </p:tav>
                                      </p:tavLst>
                                    </p:anim>
                                    <p:animEffect transition="in" filter="fade">
                                      <p:cBhvr>
                                        <p:cTn id="79" dur="1000"/>
                                        <p:tgtEl>
                                          <p:spTgt spid="23"/>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22"/>
                                        </p:tgtEl>
                                        <p:attrNameLst>
                                          <p:attrName>style.visibility</p:attrName>
                                        </p:attrNameLst>
                                      </p:cBhvr>
                                      <p:to>
                                        <p:strVal val="visible"/>
                                      </p:to>
                                    </p:set>
                                    <p:anim calcmode="lin" valueType="num">
                                      <p:cBhvr>
                                        <p:cTn id="84" dur="1000" fill="hold"/>
                                        <p:tgtEl>
                                          <p:spTgt spid="22"/>
                                        </p:tgtEl>
                                        <p:attrNameLst>
                                          <p:attrName>ppt_w</p:attrName>
                                        </p:attrNameLst>
                                      </p:cBhvr>
                                      <p:tavLst>
                                        <p:tav tm="0">
                                          <p:val>
                                            <p:strVal val="#ppt_w*0.70"/>
                                          </p:val>
                                        </p:tav>
                                        <p:tav tm="100000">
                                          <p:val>
                                            <p:strVal val="#ppt_w"/>
                                          </p:val>
                                        </p:tav>
                                      </p:tavLst>
                                    </p:anim>
                                    <p:anim calcmode="lin" valueType="num">
                                      <p:cBhvr>
                                        <p:cTn id="85" dur="1000" fill="hold"/>
                                        <p:tgtEl>
                                          <p:spTgt spid="22"/>
                                        </p:tgtEl>
                                        <p:attrNameLst>
                                          <p:attrName>ppt_h</p:attrName>
                                        </p:attrNameLst>
                                      </p:cBhvr>
                                      <p:tavLst>
                                        <p:tav tm="0">
                                          <p:val>
                                            <p:strVal val="#ppt_h"/>
                                          </p:val>
                                        </p:tav>
                                        <p:tav tm="100000">
                                          <p:val>
                                            <p:strVal val="#ppt_h"/>
                                          </p:val>
                                        </p:tav>
                                      </p:tavLst>
                                    </p:anim>
                                    <p:animEffect transition="in" filter="fade">
                                      <p:cBhvr>
                                        <p:cTn id="86" dur="1000"/>
                                        <p:tgtEl>
                                          <p:spTgt spid="22"/>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nodeType="clickEffect">
                                  <p:stCondLst>
                                    <p:cond delay="0"/>
                                  </p:stCondLst>
                                  <p:childTnLst>
                                    <p:set>
                                      <p:cBhvr>
                                        <p:cTn id="90" dur="1" fill="hold">
                                          <p:stCondLst>
                                            <p:cond delay="0"/>
                                          </p:stCondLst>
                                        </p:cTn>
                                        <p:tgtEl>
                                          <p:spTgt spid="143365"/>
                                        </p:tgtEl>
                                        <p:attrNameLst>
                                          <p:attrName>style.visibility</p:attrName>
                                        </p:attrNameLst>
                                      </p:cBhvr>
                                      <p:to>
                                        <p:strVal val="visible"/>
                                      </p:to>
                                    </p:set>
                                    <p:anim calcmode="lin" valueType="num">
                                      <p:cBhvr>
                                        <p:cTn id="91" dur="1000" fill="hold"/>
                                        <p:tgtEl>
                                          <p:spTgt spid="143365"/>
                                        </p:tgtEl>
                                        <p:attrNameLst>
                                          <p:attrName>ppt_w</p:attrName>
                                        </p:attrNameLst>
                                      </p:cBhvr>
                                      <p:tavLst>
                                        <p:tav tm="0">
                                          <p:val>
                                            <p:strVal val="#ppt_w*0.70"/>
                                          </p:val>
                                        </p:tav>
                                        <p:tav tm="100000">
                                          <p:val>
                                            <p:strVal val="#ppt_w"/>
                                          </p:val>
                                        </p:tav>
                                      </p:tavLst>
                                    </p:anim>
                                    <p:anim calcmode="lin" valueType="num">
                                      <p:cBhvr>
                                        <p:cTn id="92" dur="1000" fill="hold"/>
                                        <p:tgtEl>
                                          <p:spTgt spid="143365"/>
                                        </p:tgtEl>
                                        <p:attrNameLst>
                                          <p:attrName>ppt_h</p:attrName>
                                        </p:attrNameLst>
                                      </p:cBhvr>
                                      <p:tavLst>
                                        <p:tav tm="0">
                                          <p:val>
                                            <p:strVal val="#ppt_h"/>
                                          </p:val>
                                        </p:tav>
                                        <p:tav tm="100000">
                                          <p:val>
                                            <p:strVal val="#ppt_h"/>
                                          </p:val>
                                        </p:tav>
                                      </p:tavLst>
                                    </p:anim>
                                    <p:animEffect transition="in" filter="fade">
                                      <p:cBhvr>
                                        <p:cTn id="93" dur="1000"/>
                                        <p:tgtEl>
                                          <p:spTgt spid="143365"/>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1000" fill="hold"/>
                                        <p:tgtEl>
                                          <p:spTgt spid="21"/>
                                        </p:tgtEl>
                                        <p:attrNameLst>
                                          <p:attrName>ppt_w</p:attrName>
                                        </p:attrNameLst>
                                      </p:cBhvr>
                                      <p:tavLst>
                                        <p:tav tm="0">
                                          <p:val>
                                            <p:strVal val="#ppt_w*0.70"/>
                                          </p:val>
                                        </p:tav>
                                        <p:tav tm="100000">
                                          <p:val>
                                            <p:strVal val="#ppt_w"/>
                                          </p:val>
                                        </p:tav>
                                      </p:tavLst>
                                    </p:anim>
                                    <p:anim calcmode="lin" valueType="num">
                                      <p:cBhvr>
                                        <p:cTn id="99" dur="1000" fill="hold"/>
                                        <p:tgtEl>
                                          <p:spTgt spid="21"/>
                                        </p:tgtEl>
                                        <p:attrNameLst>
                                          <p:attrName>ppt_h</p:attrName>
                                        </p:attrNameLst>
                                      </p:cBhvr>
                                      <p:tavLst>
                                        <p:tav tm="0">
                                          <p:val>
                                            <p:strVal val="#ppt_h"/>
                                          </p:val>
                                        </p:tav>
                                        <p:tav tm="100000">
                                          <p:val>
                                            <p:strVal val="#ppt_h"/>
                                          </p:val>
                                        </p:tav>
                                      </p:tavLst>
                                    </p:anim>
                                    <p:animEffect transition="in" filter="fade">
                                      <p:cBhvr>
                                        <p:cTn id="10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16" grpId="0"/>
      <p:bldP spid="19" grpId="0"/>
      <p:bldP spid="21" grpId="0"/>
      <p:bldP spid="23" grpId="0"/>
      <p:bldP spid="15" grpId="0"/>
      <p:bldP spid="22" grpId="0"/>
      <p:bldP spid="24" grpId="0"/>
      <p:bldP spid="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a:t>
            </a:r>
            <a:r>
              <a:rPr lang="en-US" sz="1600" b="1" dirty="0" smtClean="0">
                <a:solidFill>
                  <a:srgbClr val="FF0000"/>
                </a:solidFill>
              </a:rPr>
              <a:t>R</a:t>
            </a:r>
            <a:r>
              <a:rPr lang="el-GR" sz="1600" b="1" dirty="0" smtClean="0">
                <a:solidFill>
                  <a:srgbClr val="FF0000"/>
                </a:solidFill>
              </a:rPr>
              <a:t>NA</a:t>
            </a:r>
            <a:endParaRPr lang="el-GR" sz="1600" b="1" dirty="0">
              <a:solidFill>
                <a:srgbClr val="FF0000"/>
              </a:solidFill>
            </a:endParaRPr>
          </a:p>
        </p:txBody>
      </p:sp>
      <p:pic>
        <p:nvPicPr>
          <p:cNvPr id="14" name="Picture 2"/>
          <p:cNvPicPr>
            <a:picLocks noChangeAspect="1" noChangeArrowheads="1"/>
          </p:cNvPicPr>
          <p:nvPr/>
        </p:nvPicPr>
        <p:blipFill>
          <a:blip r:embed="rId2"/>
          <a:srcRect/>
          <a:stretch>
            <a:fillRect/>
          </a:stretch>
        </p:blipFill>
        <p:spPr bwMode="auto">
          <a:xfrm>
            <a:off x="6643702" y="0"/>
            <a:ext cx="2378075" cy="746125"/>
          </a:xfrm>
          <a:prstGeom prst="rect">
            <a:avLst/>
          </a:prstGeom>
          <a:noFill/>
          <a:ln w="9525">
            <a:noFill/>
            <a:miter lim="800000"/>
            <a:headEnd/>
            <a:tailEnd/>
          </a:ln>
          <a:effectLst/>
        </p:spPr>
      </p:pic>
      <p:sp>
        <p:nvSpPr>
          <p:cNvPr id="20" name="19 - Ορθογώνιο"/>
          <p:cNvSpPr/>
          <p:nvPr/>
        </p:nvSpPr>
        <p:spPr>
          <a:xfrm>
            <a:off x="8286776" y="785794"/>
            <a:ext cx="684803" cy="369332"/>
          </a:xfrm>
          <a:prstGeom prst="rect">
            <a:avLst/>
          </a:prstGeom>
        </p:spPr>
        <p:txBody>
          <a:bodyPr wrap="none">
            <a:spAutoFit/>
          </a:bodyPr>
          <a:lstStyle/>
          <a:p>
            <a:r>
              <a:rPr lang="en-US" b="1" dirty="0" smtClean="0">
                <a:solidFill>
                  <a:srgbClr val="FF0000"/>
                </a:solidFill>
              </a:rPr>
              <a:t>R</a:t>
            </a:r>
            <a:r>
              <a:rPr lang="el-GR" b="1" dirty="0" smtClean="0">
                <a:solidFill>
                  <a:srgbClr val="FF0000"/>
                </a:solidFill>
              </a:rPr>
              <a:t>NA</a:t>
            </a:r>
            <a:endParaRPr lang="el-GR" dirty="0"/>
          </a:p>
        </p:txBody>
      </p:sp>
      <p:pic>
        <p:nvPicPr>
          <p:cNvPr id="146435" name="Picture 3"/>
          <p:cNvPicPr>
            <a:picLocks noChangeAspect="1" noChangeArrowheads="1"/>
          </p:cNvPicPr>
          <p:nvPr/>
        </p:nvPicPr>
        <p:blipFill>
          <a:blip r:embed="rId3"/>
          <a:srcRect/>
          <a:stretch>
            <a:fillRect/>
          </a:stretch>
        </p:blipFill>
        <p:spPr bwMode="auto">
          <a:xfrm rot="1458384">
            <a:off x="570437" y="3679856"/>
            <a:ext cx="1285884" cy="3048617"/>
          </a:xfrm>
          <a:prstGeom prst="rect">
            <a:avLst/>
          </a:prstGeom>
          <a:noFill/>
          <a:ln w="9525">
            <a:noFill/>
            <a:miter lim="800000"/>
            <a:headEnd/>
            <a:tailEnd/>
          </a:ln>
          <a:effectLst/>
        </p:spPr>
      </p:pic>
      <p:sp>
        <p:nvSpPr>
          <p:cNvPr id="31" name="30 - Ορθογώνιο"/>
          <p:cNvSpPr/>
          <p:nvPr/>
        </p:nvSpPr>
        <p:spPr>
          <a:xfrm>
            <a:off x="0" y="1643050"/>
            <a:ext cx="6286512" cy="1754326"/>
          </a:xfrm>
          <a:prstGeom prst="rect">
            <a:avLst/>
          </a:prstGeom>
        </p:spPr>
        <p:txBody>
          <a:bodyPr wrap="square">
            <a:spAutoFit/>
          </a:bodyPr>
          <a:lstStyle/>
          <a:p>
            <a:r>
              <a:rPr lang="el-GR" dirty="0" smtClean="0"/>
              <a:t>Τα  </a:t>
            </a:r>
            <a:r>
              <a:rPr lang="el-GR" dirty="0" err="1" smtClean="0"/>
              <a:t>ριβονουκλεοτίδια</a:t>
            </a:r>
            <a:r>
              <a:rPr lang="el-GR" dirty="0" smtClean="0"/>
              <a:t> του RNA  ενώνονται με ισχυρούς δεσμούς μεταξύ τους,  όπως και στην περίπτωση του DNA,  σχηματίζουν  το μόριο του </a:t>
            </a:r>
            <a:r>
              <a:rPr lang="en-US" dirty="0" smtClean="0"/>
              <a:t>R</a:t>
            </a:r>
            <a:r>
              <a:rPr lang="el-GR" dirty="0" smtClean="0"/>
              <a:t>NA</a:t>
            </a:r>
            <a:r>
              <a:rPr lang="en-US" dirty="0" smtClean="0"/>
              <a:t>.</a:t>
            </a:r>
            <a:r>
              <a:rPr lang="el-GR" dirty="0" smtClean="0"/>
              <a:t> </a:t>
            </a:r>
          </a:p>
          <a:p>
            <a:r>
              <a:rPr lang="el-GR" dirty="0" smtClean="0"/>
              <a:t> </a:t>
            </a:r>
            <a:endParaRPr lang="en-US" dirty="0" smtClean="0"/>
          </a:p>
          <a:p>
            <a:r>
              <a:rPr lang="el-GR" dirty="0" smtClean="0"/>
              <a:t/>
            </a:r>
            <a:br>
              <a:rPr lang="el-GR" dirty="0" smtClean="0"/>
            </a:br>
            <a:endParaRPr lang="el-GR" dirty="0"/>
          </a:p>
        </p:txBody>
      </p:sp>
      <p:sp>
        <p:nvSpPr>
          <p:cNvPr id="32" name="31 - Ορθογώνιο"/>
          <p:cNvSpPr/>
          <p:nvPr/>
        </p:nvSpPr>
        <p:spPr>
          <a:xfrm>
            <a:off x="1500166" y="5715016"/>
            <a:ext cx="6786610" cy="923330"/>
          </a:xfrm>
          <a:prstGeom prst="rect">
            <a:avLst/>
          </a:prstGeom>
        </p:spPr>
        <p:txBody>
          <a:bodyPr wrap="square">
            <a:spAutoFit/>
          </a:bodyPr>
          <a:lstStyle/>
          <a:p>
            <a:r>
              <a:rPr lang="en-US" dirty="0" smtClean="0"/>
              <a:t> </a:t>
            </a:r>
            <a:r>
              <a:rPr lang="el-GR" dirty="0" smtClean="0"/>
              <a:t> </a:t>
            </a:r>
            <a:r>
              <a:rPr lang="en-US" dirty="0" smtClean="0"/>
              <a:t>H</a:t>
            </a:r>
            <a:r>
              <a:rPr lang="el-GR" dirty="0" smtClean="0"/>
              <a:t> βάση ουρακίλη,  είναι συμπληρωματική   της αδενίνης,  και η βάση γουανίνη συμπληρωματική της κυτοσίνης</a:t>
            </a:r>
            <a:r>
              <a:rPr lang="el-GR" dirty="0" smtClean="0"/>
              <a:t>.(θα </a:t>
            </a:r>
            <a:r>
              <a:rPr lang="el-GR" smtClean="0"/>
              <a:t>το εξηγήσω </a:t>
            </a:r>
            <a:r>
              <a:rPr lang="el-GR" dirty="0" smtClean="0"/>
              <a:t>στην επόμενη ενότητα)</a:t>
            </a:r>
            <a:endParaRPr lang="el-GR" dirty="0"/>
          </a:p>
        </p:txBody>
      </p:sp>
      <p:pic>
        <p:nvPicPr>
          <p:cNvPr id="12" name="Picture 4"/>
          <p:cNvPicPr>
            <a:picLocks noChangeAspect="1" noChangeArrowheads="1"/>
          </p:cNvPicPr>
          <p:nvPr/>
        </p:nvPicPr>
        <p:blipFill>
          <a:blip r:embed="rId4"/>
          <a:srcRect/>
          <a:stretch>
            <a:fillRect/>
          </a:stretch>
        </p:blipFill>
        <p:spPr bwMode="auto">
          <a:xfrm>
            <a:off x="7072298" y="2786082"/>
            <a:ext cx="1785950" cy="694708"/>
          </a:xfrm>
          <a:prstGeom prst="rect">
            <a:avLst/>
          </a:prstGeom>
          <a:noFill/>
          <a:ln w="9525">
            <a:noFill/>
            <a:miter lim="800000"/>
            <a:headEnd/>
            <a:tailEnd/>
          </a:ln>
          <a:effectLst/>
        </p:spPr>
      </p:pic>
      <p:pic>
        <p:nvPicPr>
          <p:cNvPr id="13" name="Picture 5"/>
          <p:cNvPicPr>
            <a:picLocks noChangeAspect="1" noChangeArrowheads="1"/>
          </p:cNvPicPr>
          <p:nvPr/>
        </p:nvPicPr>
        <p:blipFill>
          <a:blip r:embed="rId5"/>
          <a:srcRect/>
          <a:stretch>
            <a:fillRect/>
          </a:stretch>
        </p:blipFill>
        <p:spPr bwMode="auto">
          <a:xfrm>
            <a:off x="7143736" y="3715992"/>
            <a:ext cx="1643074" cy="713140"/>
          </a:xfrm>
          <a:prstGeom prst="rect">
            <a:avLst/>
          </a:prstGeom>
          <a:noFill/>
          <a:ln w="9525">
            <a:noFill/>
            <a:miter lim="800000"/>
            <a:headEnd/>
            <a:tailEnd/>
          </a:ln>
          <a:effectLst/>
        </p:spPr>
      </p:pic>
      <p:pic>
        <p:nvPicPr>
          <p:cNvPr id="15" name="Picture 1"/>
          <p:cNvPicPr>
            <a:picLocks noChangeAspect="1" noChangeArrowheads="1"/>
          </p:cNvPicPr>
          <p:nvPr/>
        </p:nvPicPr>
        <p:blipFill>
          <a:blip r:embed="rId6"/>
          <a:srcRect/>
          <a:stretch>
            <a:fillRect/>
          </a:stretch>
        </p:blipFill>
        <p:spPr bwMode="auto">
          <a:xfrm>
            <a:off x="6929454" y="1071570"/>
            <a:ext cx="2139360" cy="700862"/>
          </a:xfrm>
          <a:prstGeom prst="rect">
            <a:avLst/>
          </a:prstGeom>
          <a:noFill/>
          <a:ln w="9525">
            <a:noFill/>
            <a:miter lim="800000"/>
            <a:headEnd/>
            <a:tailEnd/>
          </a:ln>
          <a:effectLst/>
        </p:spPr>
      </p:pic>
      <p:pic>
        <p:nvPicPr>
          <p:cNvPr id="16" name="Picture 2"/>
          <p:cNvPicPr>
            <a:picLocks noChangeAspect="1" noChangeArrowheads="1"/>
          </p:cNvPicPr>
          <p:nvPr/>
        </p:nvPicPr>
        <p:blipFill>
          <a:blip r:embed="rId7"/>
          <a:srcRect/>
          <a:stretch>
            <a:fillRect/>
          </a:stretch>
        </p:blipFill>
        <p:spPr bwMode="auto">
          <a:xfrm>
            <a:off x="6929454" y="2000264"/>
            <a:ext cx="2088242" cy="596361"/>
          </a:xfrm>
          <a:prstGeom prst="rect">
            <a:avLst/>
          </a:prstGeom>
          <a:noFill/>
          <a:ln w="9525">
            <a:noFill/>
            <a:miter lim="800000"/>
            <a:headEnd/>
            <a:tailEnd/>
          </a:ln>
          <a:effectLst/>
        </p:spPr>
      </p:pic>
      <p:cxnSp>
        <p:nvCxnSpPr>
          <p:cNvPr id="23" name="22 - Ευθεία γραμμή σύνδεσης"/>
          <p:cNvCxnSpPr/>
          <p:nvPr/>
        </p:nvCxnSpPr>
        <p:spPr>
          <a:xfrm rot="5400000">
            <a:off x="6936601" y="1850217"/>
            <a:ext cx="428628" cy="1571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 Ευθεία γραμμή σύνδεσης"/>
          <p:cNvCxnSpPr/>
          <p:nvPr/>
        </p:nvCxnSpPr>
        <p:spPr>
          <a:xfrm rot="5400000">
            <a:off x="6972320" y="2671754"/>
            <a:ext cx="428628" cy="857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 Ευθεία γραμμή σύνδεσης"/>
          <p:cNvCxnSpPr/>
          <p:nvPr/>
        </p:nvCxnSpPr>
        <p:spPr>
          <a:xfrm rot="5400000">
            <a:off x="7043758" y="3600448"/>
            <a:ext cx="428628" cy="857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0.70"/>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1000" fill="hold"/>
                                        <p:tgtEl>
                                          <p:spTgt spid="16"/>
                                        </p:tgtEl>
                                        <p:attrNameLst>
                                          <p:attrName>ppt_w</p:attrName>
                                        </p:attrNameLst>
                                      </p:cBhvr>
                                      <p:tavLst>
                                        <p:tav tm="0">
                                          <p:val>
                                            <p:strVal val="#ppt_w*0.70"/>
                                          </p:val>
                                        </p:tav>
                                        <p:tav tm="100000">
                                          <p:val>
                                            <p:strVal val="#ppt_w"/>
                                          </p:val>
                                        </p:tav>
                                      </p:tavLst>
                                    </p:anim>
                                    <p:anim calcmode="lin" valueType="num">
                                      <p:cBhvr>
                                        <p:cTn id="15" dur="1000" fill="hold"/>
                                        <p:tgtEl>
                                          <p:spTgt spid="16"/>
                                        </p:tgtEl>
                                        <p:attrNameLst>
                                          <p:attrName>ppt_h</p:attrName>
                                        </p:attrNameLst>
                                      </p:cBhvr>
                                      <p:tavLst>
                                        <p:tav tm="0">
                                          <p:val>
                                            <p:strVal val="#ppt_h"/>
                                          </p:val>
                                        </p:tav>
                                        <p:tav tm="100000">
                                          <p:val>
                                            <p:strVal val="#ppt_h"/>
                                          </p:val>
                                        </p:tav>
                                      </p:tavLst>
                                    </p:anim>
                                    <p:animEffect transition="in" filter="fade">
                                      <p:cBhvr>
                                        <p:cTn id="16" dur="10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1000" fill="hold"/>
                                        <p:tgtEl>
                                          <p:spTgt spid="12"/>
                                        </p:tgtEl>
                                        <p:attrNameLst>
                                          <p:attrName>ppt_w</p:attrName>
                                        </p:attrNameLst>
                                      </p:cBhvr>
                                      <p:tavLst>
                                        <p:tav tm="0">
                                          <p:val>
                                            <p:strVal val="#ppt_w*0.70"/>
                                          </p:val>
                                        </p:tav>
                                        <p:tav tm="100000">
                                          <p:val>
                                            <p:strVal val="#ppt_w"/>
                                          </p:val>
                                        </p:tav>
                                      </p:tavLst>
                                    </p:anim>
                                    <p:anim calcmode="lin" valueType="num">
                                      <p:cBhvr>
                                        <p:cTn id="22" dur="1000" fill="hold"/>
                                        <p:tgtEl>
                                          <p:spTgt spid="12"/>
                                        </p:tgtEl>
                                        <p:attrNameLst>
                                          <p:attrName>ppt_h</p:attrName>
                                        </p:attrNameLst>
                                      </p:cBhvr>
                                      <p:tavLst>
                                        <p:tav tm="0">
                                          <p:val>
                                            <p:strVal val="#ppt_h"/>
                                          </p:val>
                                        </p:tav>
                                        <p:tav tm="100000">
                                          <p:val>
                                            <p:strVal val="#ppt_h"/>
                                          </p:val>
                                        </p:tav>
                                      </p:tavLst>
                                    </p:anim>
                                    <p:animEffect transition="in" filter="fade">
                                      <p:cBhvr>
                                        <p:cTn id="23" dur="10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1000" fill="hold"/>
                                        <p:tgtEl>
                                          <p:spTgt spid="13"/>
                                        </p:tgtEl>
                                        <p:attrNameLst>
                                          <p:attrName>ppt_w</p:attrName>
                                        </p:attrNameLst>
                                      </p:cBhvr>
                                      <p:tavLst>
                                        <p:tav tm="0">
                                          <p:val>
                                            <p:strVal val="#ppt_w*0.70"/>
                                          </p:val>
                                        </p:tav>
                                        <p:tav tm="100000">
                                          <p:val>
                                            <p:strVal val="#ppt_w"/>
                                          </p:val>
                                        </p:tav>
                                      </p:tavLst>
                                    </p:anim>
                                    <p:anim calcmode="lin" valueType="num">
                                      <p:cBhvr>
                                        <p:cTn id="29" dur="1000" fill="hold"/>
                                        <p:tgtEl>
                                          <p:spTgt spid="13"/>
                                        </p:tgtEl>
                                        <p:attrNameLst>
                                          <p:attrName>ppt_h</p:attrName>
                                        </p:attrNameLst>
                                      </p:cBhvr>
                                      <p:tavLst>
                                        <p:tav tm="0">
                                          <p:val>
                                            <p:strVal val="#ppt_h"/>
                                          </p:val>
                                        </p:tav>
                                        <p:tav tm="100000">
                                          <p:val>
                                            <p:strVal val="#ppt_h"/>
                                          </p:val>
                                        </p:tav>
                                      </p:tavLst>
                                    </p:anim>
                                    <p:animEffect transition="in" filter="fade">
                                      <p:cBhvr>
                                        <p:cTn id="30" dur="10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1000" fill="hold"/>
                                        <p:tgtEl>
                                          <p:spTgt spid="25"/>
                                        </p:tgtEl>
                                        <p:attrNameLst>
                                          <p:attrName>ppt_w</p:attrName>
                                        </p:attrNameLst>
                                      </p:cBhvr>
                                      <p:tavLst>
                                        <p:tav tm="0">
                                          <p:val>
                                            <p:strVal val="#ppt_w*0.70"/>
                                          </p:val>
                                        </p:tav>
                                        <p:tav tm="100000">
                                          <p:val>
                                            <p:strVal val="#ppt_w"/>
                                          </p:val>
                                        </p:tav>
                                      </p:tavLst>
                                    </p:anim>
                                    <p:anim calcmode="lin" valueType="num">
                                      <p:cBhvr>
                                        <p:cTn id="36" dur="1000" fill="hold"/>
                                        <p:tgtEl>
                                          <p:spTgt spid="25"/>
                                        </p:tgtEl>
                                        <p:attrNameLst>
                                          <p:attrName>ppt_h</p:attrName>
                                        </p:attrNameLst>
                                      </p:cBhvr>
                                      <p:tavLst>
                                        <p:tav tm="0">
                                          <p:val>
                                            <p:strVal val="#ppt_h"/>
                                          </p:val>
                                        </p:tav>
                                        <p:tav tm="100000">
                                          <p:val>
                                            <p:strVal val="#ppt_h"/>
                                          </p:val>
                                        </p:tav>
                                      </p:tavLst>
                                    </p:anim>
                                    <p:animEffect transition="in" filter="fade">
                                      <p:cBhvr>
                                        <p:cTn id="37" dur="1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1000" fill="hold"/>
                                        <p:tgtEl>
                                          <p:spTgt spid="24"/>
                                        </p:tgtEl>
                                        <p:attrNameLst>
                                          <p:attrName>ppt_w</p:attrName>
                                        </p:attrNameLst>
                                      </p:cBhvr>
                                      <p:tavLst>
                                        <p:tav tm="0">
                                          <p:val>
                                            <p:strVal val="#ppt_w*0.70"/>
                                          </p:val>
                                        </p:tav>
                                        <p:tav tm="100000">
                                          <p:val>
                                            <p:strVal val="#ppt_w"/>
                                          </p:val>
                                        </p:tav>
                                      </p:tavLst>
                                    </p:anim>
                                    <p:anim calcmode="lin" valueType="num">
                                      <p:cBhvr>
                                        <p:cTn id="43" dur="1000" fill="hold"/>
                                        <p:tgtEl>
                                          <p:spTgt spid="24"/>
                                        </p:tgtEl>
                                        <p:attrNameLst>
                                          <p:attrName>ppt_h</p:attrName>
                                        </p:attrNameLst>
                                      </p:cBhvr>
                                      <p:tavLst>
                                        <p:tav tm="0">
                                          <p:val>
                                            <p:strVal val="#ppt_h"/>
                                          </p:val>
                                        </p:tav>
                                        <p:tav tm="100000">
                                          <p:val>
                                            <p:strVal val="#ppt_h"/>
                                          </p:val>
                                        </p:tav>
                                      </p:tavLst>
                                    </p:anim>
                                    <p:animEffect transition="in" filter="fade">
                                      <p:cBhvr>
                                        <p:cTn id="44" dur="1000"/>
                                        <p:tgtEl>
                                          <p:spTgt spid="24"/>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1000" fill="hold"/>
                                        <p:tgtEl>
                                          <p:spTgt spid="23"/>
                                        </p:tgtEl>
                                        <p:attrNameLst>
                                          <p:attrName>ppt_w</p:attrName>
                                        </p:attrNameLst>
                                      </p:cBhvr>
                                      <p:tavLst>
                                        <p:tav tm="0">
                                          <p:val>
                                            <p:strVal val="#ppt_w*0.70"/>
                                          </p:val>
                                        </p:tav>
                                        <p:tav tm="100000">
                                          <p:val>
                                            <p:strVal val="#ppt_w"/>
                                          </p:val>
                                        </p:tav>
                                      </p:tavLst>
                                    </p:anim>
                                    <p:anim calcmode="lin" valueType="num">
                                      <p:cBhvr>
                                        <p:cTn id="50" dur="1000" fill="hold"/>
                                        <p:tgtEl>
                                          <p:spTgt spid="23"/>
                                        </p:tgtEl>
                                        <p:attrNameLst>
                                          <p:attrName>ppt_h</p:attrName>
                                        </p:attrNameLst>
                                      </p:cBhvr>
                                      <p:tavLst>
                                        <p:tav tm="0">
                                          <p:val>
                                            <p:strVal val="#ppt_h"/>
                                          </p:val>
                                        </p:tav>
                                        <p:tav tm="100000">
                                          <p:val>
                                            <p:strVal val="#ppt_h"/>
                                          </p:val>
                                        </p:tav>
                                      </p:tavLst>
                                    </p:anim>
                                    <p:animEffect transition="in" filter="fade">
                                      <p:cBhvr>
                                        <p:cTn id="51" dur="10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146435"/>
                                        </p:tgtEl>
                                        <p:attrNameLst>
                                          <p:attrName>style.visibility</p:attrName>
                                        </p:attrNameLst>
                                      </p:cBhvr>
                                      <p:to>
                                        <p:strVal val="visible"/>
                                      </p:to>
                                    </p:set>
                                    <p:anim calcmode="lin" valueType="num">
                                      <p:cBhvr>
                                        <p:cTn id="56" dur="1000" fill="hold"/>
                                        <p:tgtEl>
                                          <p:spTgt spid="146435"/>
                                        </p:tgtEl>
                                        <p:attrNameLst>
                                          <p:attrName>ppt_w</p:attrName>
                                        </p:attrNameLst>
                                      </p:cBhvr>
                                      <p:tavLst>
                                        <p:tav tm="0">
                                          <p:val>
                                            <p:strVal val="#ppt_w*0.70"/>
                                          </p:val>
                                        </p:tav>
                                        <p:tav tm="100000">
                                          <p:val>
                                            <p:strVal val="#ppt_w"/>
                                          </p:val>
                                        </p:tav>
                                      </p:tavLst>
                                    </p:anim>
                                    <p:anim calcmode="lin" valueType="num">
                                      <p:cBhvr>
                                        <p:cTn id="57" dur="1000" fill="hold"/>
                                        <p:tgtEl>
                                          <p:spTgt spid="146435"/>
                                        </p:tgtEl>
                                        <p:attrNameLst>
                                          <p:attrName>ppt_h</p:attrName>
                                        </p:attrNameLst>
                                      </p:cBhvr>
                                      <p:tavLst>
                                        <p:tav tm="0">
                                          <p:val>
                                            <p:strVal val="#ppt_h"/>
                                          </p:val>
                                        </p:tav>
                                        <p:tav tm="100000">
                                          <p:val>
                                            <p:strVal val="#ppt_h"/>
                                          </p:val>
                                        </p:tav>
                                      </p:tavLst>
                                    </p:anim>
                                    <p:animEffect transition="in" filter="fade">
                                      <p:cBhvr>
                                        <p:cTn id="58" dur="1000"/>
                                        <p:tgtEl>
                                          <p:spTgt spid="146435"/>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strVal val="#ppt_w*0.70"/>
                                          </p:val>
                                        </p:tav>
                                        <p:tav tm="100000">
                                          <p:val>
                                            <p:strVal val="#ppt_w"/>
                                          </p:val>
                                        </p:tav>
                                      </p:tavLst>
                                    </p:anim>
                                    <p:anim calcmode="lin" valueType="num">
                                      <p:cBhvr>
                                        <p:cTn id="64" dur="1000" fill="hold"/>
                                        <p:tgtEl>
                                          <p:spTgt spid="32"/>
                                        </p:tgtEl>
                                        <p:attrNameLst>
                                          <p:attrName>ppt_h</p:attrName>
                                        </p:attrNameLst>
                                      </p:cBhvr>
                                      <p:tavLst>
                                        <p:tav tm="0">
                                          <p:val>
                                            <p:strVal val="#ppt_h"/>
                                          </p:val>
                                        </p:tav>
                                        <p:tav tm="100000">
                                          <p:val>
                                            <p:strVal val="#ppt_h"/>
                                          </p:val>
                                        </p:tav>
                                      </p:tavLst>
                                    </p:anim>
                                    <p:animEffect transition="in" filter="fade">
                                      <p:cBhvr>
                                        <p:cTn id="65"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458" name="Picture 2"/>
          <p:cNvPicPr>
            <a:picLocks noChangeAspect="1" noChangeArrowheads="1"/>
          </p:cNvPicPr>
          <p:nvPr/>
        </p:nvPicPr>
        <p:blipFill>
          <a:blip r:embed="rId2"/>
          <a:srcRect/>
          <a:stretch>
            <a:fillRect/>
          </a:stretch>
        </p:blipFill>
        <p:spPr bwMode="auto">
          <a:xfrm>
            <a:off x="5286380" y="2571744"/>
            <a:ext cx="1714500" cy="2119313"/>
          </a:xfrm>
          <a:prstGeom prst="rect">
            <a:avLst/>
          </a:prstGeom>
          <a:noFill/>
          <a:ln w="9525">
            <a:noFill/>
            <a:miter lim="800000"/>
            <a:headEnd/>
            <a:tailEnd/>
          </a:ln>
          <a:effectLst/>
        </p:spPr>
      </p:pic>
      <p:sp>
        <p:nvSpPr>
          <p:cNvPr id="17" name="16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a:t>
            </a:r>
            <a:r>
              <a:rPr lang="en-US" sz="1600" b="1" dirty="0" smtClean="0">
                <a:solidFill>
                  <a:srgbClr val="FF0000"/>
                </a:solidFill>
              </a:rPr>
              <a:t>R</a:t>
            </a:r>
            <a:r>
              <a:rPr lang="el-GR" sz="1600" b="1" dirty="0" smtClean="0">
                <a:solidFill>
                  <a:srgbClr val="FF0000"/>
                </a:solidFill>
              </a:rPr>
              <a:t>NA</a:t>
            </a:r>
            <a:endParaRPr lang="el-GR" sz="1600" b="1" dirty="0">
              <a:solidFill>
                <a:srgbClr val="FF0000"/>
              </a:solidFill>
            </a:endParaRPr>
          </a:p>
        </p:txBody>
      </p:sp>
      <p:pic>
        <p:nvPicPr>
          <p:cNvPr id="14" name="Picture 2"/>
          <p:cNvPicPr>
            <a:picLocks noChangeAspect="1" noChangeArrowheads="1"/>
          </p:cNvPicPr>
          <p:nvPr/>
        </p:nvPicPr>
        <p:blipFill>
          <a:blip r:embed="rId3"/>
          <a:srcRect/>
          <a:stretch>
            <a:fillRect/>
          </a:stretch>
        </p:blipFill>
        <p:spPr bwMode="auto">
          <a:xfrm>
            <a:off x="6643702" y="0"/>
            <a:ext cx="2378075" cy="746125"/>
          </a:xfrm>
          <a:prstGeom prst="rect">
            <a:avLst/>
          </a:prstGeom>
          <a:noFill/>
          <a:ln w="9525">
            <a:noFill/>
            <a:miter lim="800000"/>
            <a:headEnd/>
            <a:tailEnd/>
          </a:ln>
          <a:effectLst/>
        </p:spPr>
      </p:pic>
      <p:sp>
        <p:nvSpPr>
          <p:cNvPr id="20" name="19 - Ορθογώνιο"/>
          <p:cNvSpPr/>
          <p:nvPr/>
        </p:nvSpPr>
        <p:spPr>
          <a:xfrm>
            <a:off x="8286776" y="785794"/>
            <a:ext cx="684803" cy="369332"/>
          </a:xfrm>
          <a:prstGeom prst="rect">
            <a:avLst/>
          </a:prstGeom>
        </p:spPr>
        <p:txBody>
          <a:bodyPr wrap="none">
            <a:spAutoFit/>
          </a:bodyPr>
          <a:lstStyle/>
          <a:p>
            <a:r>
              <a:rPr lang="en-US" b="1" dirty="0" smtClean="0">
                <a:solidFill>
                  <a:srgbClr val="FF0000"/>
                </a:solidFill>
              </a:rPr>
              <a:t>R</a:t>
            </a:r>
            <a:r>
              <a:rPr lang="el-GR" b="1" dirty="0" smtClean="0">
                <a:solidFill>
                  <a:srgbClr val="FF0000"/>
                </a:solidFill>
              </a:rPr>
              <a:t>NA</a:t>
            </a:r>
            <a:endParaRPr lang="el-GR" dirty="0"/>
          </a:p>
        </p:txBody>
      </p:sp>
      <p:sp>
        <p:nvSpPr>
          <p:cNvPr id="31" name="30 - Ορθογώνιο"/>
          <p:cNvSpPr/>
          <p:nvPr/>
        </p:nvSpPr>
        <p:spPr>
          <a:xfrm>
            <a:off x="285720" y="428604"/>
            <a:ext cx="4572000" cy="923330"/>
          </a:xfrm>
          <a:prstGeom prst="rect">
            <a:avLst/>
          </a:prstGeom>
        </p:spPr>
        <p:txBody>
          <a:bodyPr>
            <a:spAutoFit/>
          </a:bodyPr>
          <a:lstStyle/>
          <a:p>
            <a:r>
              <a:rPr lang="el-GR" dirty="0" smtClean="0"/>
              <a:t>Υπάρχουν διαφορετικά είδη RNA :</a:t>
            </a:r>
          </a:p>
          <a:p>
            <a:endParaRPr lang="el-GR" dirty="0" smtClean="0"/>
          </a:p>
          <a:p>
            <a:r>
              <a:rPr lang="el-GR" dirty="0" smtClean="0"/>
              <a:t> </a:t>
            </a:r>
            <a:endParaRPr lang="el-GR" dirty="0"/>
          </a:p>
        </p:txBody>
      </p:sp>
      <p:sp>
        <p:nvSpPr>
          <p:cNvPr id="12" name="11 - Ορθογώνιο"/>
          <p:cNvSpPr/>
          <p:nvPr/>
        </p:nvSpPr>
        <p:spPr>
          <a:xfrm>
            <a:off x="357158" y="1928802"/>
            <a:ext cx="2727285" cy="369332"/>
          </a:xfrm>
          <a:prstGeom prst="rect">
            <a:avLst/>
          </a:prstGeom>
        </p:spPr>
        <p:txBody>
          <a:bodyPr wrap="none">
            <a:spAutoFit/>
          </a:bodyPr>
          <a:lstStyle/>
          <a:p>
            <a:r>
              <a:rPr lang="el-GR" dirty="0" smtClean="0"/>
              <a:t>Το αγγελιοφόρο ή </a:t>
            </a:r>
            <a:r>
              <a:rPr lang="en-US" dirty="0" smtClean="0"/>
              <a:t>m</a:t>
            </a:r>
            <a:r>
              <a:rPr lang="el-GR" dirty="0" smtClean="0"/>
              <a:t>RNA</a:t>
            </a:r>
            <a:endParaRPr lang="el-GR" dirty="0"/>
          </a:p>
        </p:txBody>
      </p:sp>
      <p:sp>
        <p:nvSpPr>
          <p:cNvPr id="13" name="12 - Ορθογώνιο"/>
          <p:cNvSpPr/>
          <p:nvPr/>
        </p:nvSpPr>
        <p:spPr>
          <a:xfrm>
            <a:off x="5072066" y="2428868"/>
            <a:ext cx="2458302" cy="369332"/>
          </a:xfrm>
          <a:prstGeom prst="rect">
            <a:avLst/>
          </a:prstGeom>
        </p:spPr>
        <p:txBody>
          <a:bodyPr wrap="none">
            <a:spAutoFit/>
          </a:bodyPr>
          <a:lstStyle/>
          <a:p>
            <a:r>
              <a:rPr lang="el-GR" dirty="0" smtClean="0"/>
              <a:t>Το μεταφορικό ή </a:t>
            </a:r>
            <a:r>
              <a:rPr lang="en-US" dirty="0" smtClean="0"/>
              <a:t>t</a:t>
            </a:r>
            <a:r>
              <a:rPr lang="el-GR" dirty="0" smtClean="0"/>
              <a:t>RNA</a:t>
            </a:r>
            <a:endParaRPr lang="el-GR" dirty="0"/>
          </a:p>
        </p:txBody>
      </p:sp>
      <p:sp>
        <p:nvSpPr>
          <p:cNvPr id="15" name="14 - Ορθογώνιο"/>
          <p:cNvSpPr/>
          <p:nvPr/>
        </p:nvSpPr>
        <p:spPr>
          <a:xfrm>
            <a:off x="1643042" y="5357826"/>
            <a:ext cx="2504853" cy="369332"/>
          </a:xfrm>
          <a:prstGeom prst="rect">
            <a:avLst/>
          </a:prstGeom>
        </p:spPr>
        <p:txBody>
          <a:bodyPr wrap="none">
            <a:spAutoFit/>
          </a:bodyPr>
          <a:lstStyle/>
          <a:p>
            <a:r>
              <a:rPr lang="el-GR" dirty="0" smtClean="0"/>
              <a:t>Το </a:t>
            </a:r>
            <a:r>
              <a:rPr lang="el-GR" dirty="0" err="1" smtClean="0"/>
              <a:t>ριβοσωμικό</a:t>
            </a:r>
            <a:r>
              <a:rPr lang="el-GR" dirty="0" smtClean="0"/>
              <a:t> ή </a:t>
            </a:r>
            <a:r>
              <a:rPr lang="en-US" dirty="0" smtClean="0"/>
              <a:t>r</a:t>
            </a:r>
            <a:r>
              <a:rPr lang="el-GR" dirty="0" smtClean="0"/>
              <a:t>RNA</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7458"/>
                                        </p:tgtEl>
                                        <p:attrNameLst>
                                          <p:attrName>style.visibility</p:attrName>
                                        </p:attrNameLst>
                                      </p:cBhvr>
                                      <p:to>
                                        <p:strVal val="visible"/>
                                      </p:to>
                                    </p:set>
                                    <p:animEffect transition="in" filter="blinds(horizontal)">
                                      <p:cBhvr>
                                        <p:cTn id="12" dur="500"/>
                                        <p:tgtEl>
                                          <p:spTgt spid="14745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blinds(horizontal)">
                                      <p:cBhvr>
                                        <p:cTn id="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Ορθογώνιο"/>
          <p:cNvSpPr/>
          <p:nvPr/>
        </p:nvSpPr>
        <p:spPr>
          <a:xfrm>
            <a:off x="0" y="214290"/>
            <a:ext cx="5786446" cy="369332"/>
          </a:xfrm>
          <a:prstGeom prst="rect">
            <a:avLst/>
          </a:prstGeom>
        </p:spPr>
        <p:txBody>
          <a:bodyPr wrap="square">
            <a:spAutoFit/>
          </a:bodyPr>
          <a:lstStyle/>
          <a:p>
            <a:r>
              <a:rPr lang="en-US" dirty="0" smtClean="0"/>
              <a:t>T</a:t>
            </a:r>
            <a:r>
              <a:rPr lang="el-GR" b="1" dirty="0" smtClean="0"/>
              <a:t>α</a:t>
            </a:r>
            <a:r>
              <a:rPr lang="en-US" b="1" dirty="0" smtClean="0"/>
              <a:t> </a:t>
            </a:r>
            <a:r>
              <a:rPr lang="el-GR" b="1" dirty="0" smtClean="0"/>
              <a:t>μόρια </a:t>
            </a:r>
            <a:r>
              <a:rPr lang="el-GR" b="1" dirty="0" smtClean="0"/>
              <a:t>νουκλεϊκά </a:t>
            </a:r>
            <a:r>
              <a:rPr lang="el-GR" b="1" dirty="0" smtClean="0"/>
              <a:t>οξέα </a:t>
            </a:r>
            <a:r>
              <a:rPr lang="el-GR" b="1" dirty="0" smtClean="0"/>
              <a:t>είναι δύο</a:t>
            </a:r>
            <a:r>
              <a:rPr lang="el-GR" b="1" dirty="0" smtClean="0"/>
              <a:t>:</a:t>
            </a:r>
            <a:endParaRPr lang="el-GR" dirty="0"/>
          </a:p>
        </p:txBody>
      </p:sp>
      <p:sp>
        <p:nvSpPr>
          <p:cNvPr id="12" name="11 - TextBox"/>
          <p:cNvSpPr txBox="1"/>
          <p:nvPr/>
        </p:nvSpPr>
        <p:spPr>
          <a:xfrm>
            <a:off x="500034" y="5643578"/>
            <a:ext cx="8786874" cy="369332"/>
          </a:xfrm>
          <a:prstGeom prst="rect">
            <a:avLst/>
          </a:prstGeom>
          <a:noFill/>
        </p:spPr>
        <p:txBody>
          <a:bodyPr wrap="square" rtlCol="0">
            <a:spAutoFit/>
          </a:bodyPr>
          <a:lstStyle/>
          <a:p>
            <a:r>
              <a:rPr lang="en-US" dirty="0" smtClean="0"/>
              <a:t>T</a:t>
            </a:r>
            <a:r>
              <a:rPr lang="el-GR" dirty="0" smtClean="0"/>
              <a:t>α μόρια  DNA</a:t>
            </a:r>
            <a:r>
              <a:rPr lang="en-US" dirty="0" smtClean="0"/>
              <a:t> </a:t>
            </a:r>
            <a:r>
              <a:rPr lang="el-GR" dirty="0" smtClean="0"/>
              <a:t>και RNA αποτελούνται από απλούστερα μόρια τα </a:t>
            </a:r>
            <a:r>
              <a:rPr lang="el-GR" b="1" u="sng" dirty="0" smtClean="0"/>
              <a:t>νουκλεοτίδια</a:t>
            </a:r>
            <a:r>
              <a:rPr lang="el-GR" dirty="0" smtClean="0"/>
              <a:t>.</a:t>
            </a:r>
            <a:endParaRPr lang="el-GR" dirty="0"/>
          </a:p>
        </p:txBody>
      </p:sp>
      <p:pic>
        <p:nvPicPr>
          <p:cNvPr id="1027" name="Picture 3"/>
          <p:cNvPicPr>
            <a:picLocks noChangeAspect="1" noChangeArrowheads="1"/>
          </p:cNvPicPr>
          <p:nvPr/>
        </p:nvPicPr>
        <p:blipFill>
          <a:blip r:embed="rId2"/>
          <a:srcRect/>
          <a:stretch>
            <a:fillRect/>
          </a:stretch>
        </p:blipFill>
        <p:spPr bwMode="auto">
          <a:xfrm>
            <a:off x="5500694" y="785794"/>
            <a:ext cx="2214578" cy="197055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285720" y="3000372"/>
            <a:ext cx="1958975" cy="2043113"/>
          </a:xfrm>
          <a:prstGeom prst="rect">
            <a:avLst/>
          </a:prstGeom>
          <a:noFill/>
          <a:ln w="9525">
            <a:noFill/>
            <a:miter lim="800000"/>
            <a:headEnd/>
            <a:tailEnd/>
          </a:ln>
          <a:effectLst/>
        </p:spPr>
      </p:pic>
      <p:sp>
        <p:nvSpPr>
          <p:cNvPr id="13" name="12 - Ορθογώνιο"/>
          <p:cNvSpPr/>
          <p:nvPr/>
        </p:nvSpPr>
        <p:spPr>
          <a:xfrm>
            <a:off x="1142976" y="1500174"/>
            <a:ext cx="4448975" cy="369332"/>
          </a:xfrm>
          <a:prstGeom prst="rect">
            <a:avLst/>
          </a:prstGeom>
        </p:spPr>
        <p:txBody>
          <a:bodyPr wrap="none">
            <a:spAutoFit/>
          </a:bodyPr>
          <a:lstStyle/>
          <a:p>
            <a:pPr>
              <a:buClr>
                <a:srgbClr val="00B0F0"/>
              </a:buClr>
              <a:buSzPct val="150000"/>
              <a:buFont typeface="Wingdings" pitchFamily="2" charset="2"/>
              <a:buChar char="ü"/>
            </a:pPr>
            <a:r>
              <a:rPr lang="el-GR" dirty="0" smtClean="0"/>
              <a:t>είναι το </a:t>
            </a:r>
            <a:r>
              <a:rPr lang="el-GR" dirty="0" err="1" smtClean="0"/>
              <a:t>δεοξυριβονουκλεϊκό</a:t>
            </a:r>
            <a:r>
              <a:rPr lang="el-GR" dirty="0" smtClean="0"/>
              <a:t> οξύ </a:t>
            </a:r>
            <a:r>
              <a:rPr lang="el-GR" dirty="0" smtClean="0"/>
              <a:t>ή </a:t>
            </a:r>
            <a:r>
              <a:rPr lang="el-GR" b="1" dirty="0" smtClean="0"/>
              <a:t>DNA</a:t>
            </a:r>
            <a:endParaRPr lang="en-US" b="1" dirty="0" smtClean="0"/>
          </a:p>
        </p:txBody>
      </p:sp>
      <p:sp>
        <p:nvSpPr>
          <p:cNvPr id="14" name="13 - Ορθογώνιο"/>
          <p:cNvSpPr/>
          <p:nvPr/>
        </p:nvSpPr>
        <p:spPr>
          <a:xfrm>
            <a:off x="2357422" y="3786190"/>
            <a:ext cx="3703963" cy="369332"/>
          </a:xfrm>
          <a:prstGeom prst="rect">
            <a:avLst/>
          </a:prstGeom>
        </p:spPr>
        <p:txBody>
          <a:bodyPr wrap="none">
            <a:spAutoFit/>
          </a:bodyPr>
          <a:lstStyle/>
          <a:p>
            <a:pPr>
              <a:buClr>
                <a:srgbClr val="00B0F0"/>
              </a:buClr>
              <a:buSzPct val="150000"/>
              <a:buFont typeface="Wingdings" pitchFamily="2" charset="2"/>
              <a:buChar char="ü"/>
            </a:pPr>
            <a:r>
              <a:rPr lang="el-GR" dirty="0" smtClean="0"/>
              <a:t>και το </a:t>
            </a:r>
            <a:r>
              <a:rPr lang="el-GR" dirty="0" err="1" smtClean="0"/>
              <a:t>ριβονουκλεϊκό</a:t>
            </a:r>
            <a:r>
              <a:rPr lang="el-GR" dirty="0" smtClean="0"/>
              <a:t> </a:t>
            </a:r>
            <a:r>
              <a:rPr lang="el-GR" dirty="0" smtClean="0"/>
              <a:t>οξύ ή </a:t>
            </a:r>
            <a:r>
              <a:rPr lang="el-GR" b="1" dirty="0" smtClean="0"/>
              <a:t>RNA</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p:cTn id="14" dur="1000" fill="hold"/>
                                        <p:tgtEl>
                                          <p:spTgt spid="1027"/>
                                        </p:tgtEl>
                                        <p:attrNameLst>
                                          <p:attrName>ppt_w</p:attrName>
                                        </p:attrNameLst>
                                      </p:cBhvr>
                                      <p:tavLst>
                                        <p:tav tm="0">
                                          <p:val>
                                            <p:strVal val="#ppt_w*0.70"/>
                                          </p:val>
                                        </p:tav>
                                        <p:tav tm="100000">
                                          <p:val>
                                            <p:strVal val="#ppt_w"/>
                                          </p:val>
                                        </p:tav>
                                      </p:tavLst>
                                    </p:anim>
                                    <p:anim calcmode="lin" valueType="num">
                                      <p:cBhvr>
                                        <p:cTn id="15" dur="1000" fill="hold"/>
                                        <p:tgtEl>
                                          <p:spTgt spid="1027"/>
                                        </p:tgtEl>
                                        <p:attrNameLst>
                                          <p:attrName>ppt_h</p:attrName>
                                        </p:attrNameLst>
                                      </p:cBhvr>
                                      <p:tavLst>
                                        <p:tav tm="0">
                                          <p:val>
                                            <p:strVal val="#ppt_h"/>
                                          </p:val>
                                        </p:tav>
                                        <p:tav tm="100000">
                                          <p:val>
                                            <p:strVal val="#ppt_h"/>
                                          </p:val>
                                        </p:tav>
                                      </p:tavLst>
                                    </p:anim>
                                    <p:animEffect transition="in" filter="fade">
                                      <p:cBhvr>
                                        <p:cTn id="16" dur="1000"/>
                                        <p:tgtEl>
                                          <p:spTgt spid="1027"/>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1000" fill="hold"/>
                                        <p:tgtEl>
                                          <p:spTgt spid="14"/>
                                        </p:tgtEl>
                                        <p:attrNameLst>
                                          <p:attrName>ppt_w</p:attrName>
                                        </p:attrNameLst>
                                      </p:cBhvr>
                                      <p:tavLst>
                                        <p:tav tm="0">
                                          <p:val>
                                            <p:strVal val="#ppt_w*0.70"/>
                                          </p:val>
                                        </p:tav>
                                        <p:tav tm="100000">
                                          <p:val>
                                            <p:strVal val="#ppt_w"/>
                                          </p:val>
                                        </p:tav>
                                      </p:tavLst>
                                    </p:anim>
                                    <p:anim calcmode="lin" valueType="num">
                                      <p:cBhvr>
                                        <p:cTn id="22" dur="1000" fill="hold"/>
                                        <p:tgtEl>
                                          <p:spTgt spid="14"/>
                                        </p:tgtEl>
                                        <p:attrNameLst>
                                          <p:attrName>ppt_h</p:attrName>
                                        </p:attrNameLst>
                                      </p:cBhvr>
                                      <p:tavLst>
                                        <p:tav tm="0">
                                          <p:val>
                                            <p:strVal val="#ppt_h"/>
                                          </p:val>
                                        </p:tav>
                                        <p:tav tm="100000">
                                          <p:val>
                                            <p:strVal val="#ppt_h"/>
                                          </p:val>
                                        </p:tav>
                                      </p:tavLst>
                                    </p:anim>
                                    <p:animEffect transition="in" filter="fade">
                                      <p:cBhvr>
                                        <p:cTn id="23" dur="10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028"/>
                                        </p:tgtEl>
                                        <p:attrNameLst>
                                          <p:attrName>style.visibility</p:attrName>
                                        </p:attrNameLst>
                                      </p:cBhvr>
                                      <p:to>
                                        <p:strVal val="visible"/>
                                      </p:to>
                                    </p:set>
                                    <p:anim calcmode="lin" valueType="num">
                                      <p:cBhvr>
                                        <p:cTn id="28" dur="1000" fill="hold"/>
                                        <p:tgtEl>
                                          <p:spTgt spid="1028"/>
                                        </p:tgtEl>
                                        <p:attrNameLst>
                                          <p:attrName>ppt_w</p:attrName>
                                        </p:attrNameLst>
                                      </p:cBhvr>
                                      <p:tavLst>
                                        <p:tav tm="0">
                                          <p:val>
                                            <p:strVal val="#ppt_w*0.70"/>
                                          </p:val>
                                        </p:tav>
                                        <p:tav tm="100000">
                                          <p:val>
                                            <p:strVal val="#ppt_w"/>
                                          </p:val>
                                        </p:tav>
                                      </p:tavLst>
                                    </p:anim>
                                    <p:anim calcmode="lin" valueType="num">
                                      <p:cBhvr>
                                        <p:cTn id="29" dur="1000" fill="hold"/>
                                        <p:tgtEl>
                                          <p:spTgt spid="1028"/>
                                        </p:tgtEl>
                                        <p:attrNameLst>
                                          <p:attrName>ppt_h</p:attrName>
                                        </p:attrNameLst>
                                      </p:cBhvr>
                                      <p:tavLst>
                                        <p:tav tm="0">
                                          <p:val>
                                            <p:strVal val="#ppt_h"/>
                                          </p:val>
                                        </p:tav>
                                        <p:tav tm="100000">
                                          <p:val>
                                            <p:strVal val="#ppt_h"/>
                                          </p:val>
                                        </p:tav>
                                      </p:tavLst>
                                    </p:anim>
                                    <p:animEffect transition="in" filter="fade">
                                      <p:cBhvr>
                                        <p:cTn id="30" dur="1000"/>
                                        <p:tgtEl>
                                          <p:spTgt spid="1028"/>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strVal val="#ppt_w*0.70"/>
                                          </p:val>
                                        </p:tav>
                                        <p:tav tm="100000">
                                          <p:val>
                                            <p:strVal val="#ppt_w"/>
                                          </p:val>
                                        </p:tav>
                                      </p:tavLst>
                                    </p:anim>
                                    <p:anim calcmode="lin" valueType="num">
                                      <p:cBhvr>
                                        <p:cTn id="36" dur="1000" fill="hold"/>
                                        <p:tgtEl>
                                          <p:spTgt spid="12"/>
                                        </p:tgtEl>
                                        <p:attrNameLst>
                                          <p:attrName>ppt_h</p:attrName>
                                        </p:attrNameLst>
                                      </p:cBhvr>
                                      <p:tavLst>
                                        <p:tav tm="0">
                                          <p:val>
                                            <p:strVal val="#ppt_h"/>
                                          </p:val>
                                        </p:tav>
                                        <p:tav tm="100000">
                                          <p:val>
                                            <p:strVal val="#ppt_h"/>
                                          </p:val>
                                        </p:tav>
                                      </p:tavLst>
                                    </p:anim>
                                    <p:animEffect transition="in" filter="fade">
                                      <p:cBhvr>
                                        <p:cTn id="3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4"/>
          <p:cNvPicPr>
            <a:picLocks noChangeAspect="1" noChangeArrowheads="1"/>
          </p:cNvPicPr>
          <p:nvPr/>
        </p:nvPicPr>
        <p:blipFill>
          <a:blip r:embed="rId2"/>
          <a:srcRect/>
          <a:stretch>
            <a:fillRect/>
          </a:stretch>
        </p:blipFill>
        <p:spPr bwMode="auto">
          <a:xfrm>
            <a:off x="7185025" y="4429132"/>
            <a:ext cx="1958975" cy="2043113"/>
          </a:xfrm>
          <a:prstGeom prst="rect">
            <a:avLst/>
          </a:prstGeom>
          <a:noFill/>
          <a:ln w="9525">
            <a:noFill/>
            <a:miter lim="800000"/>
            <a:headEnd/>
            <a:tailEnd/>
          </a:ln>
          <a:effectLst/>
        </p:spPr>
      </p:pic>
      <p:sp>
        <p:nvSpPr>
          <p:cNvPr id="9" name="8 - Ορθογώνιο"/>
          <p:cNvSpPr/>
          <p:nvPr/>
        </p:nvSpPr>
        <p:spPr>
          <a:xfrm>
            <a:off x="0" y="142852"/>
            <a:ext cx="4572000" cy="923330"/>
          </a:xfrm>
          <a:prstGeom prst="rect">
            <a:avLst/>
          </a:prstGeom>
        </p:spPr>
        <p:txBody>
          <a:bodyPr>
            <a:spAutoFit/>
          </a:bodyPr>
          <a:lstStyle/>
          <a:p>
            <a:endParaRPr lang="el-GR" dirty="0" smtClean="0"/>
          </a:p>
          <a:p>
            <a:r>
              <a:rPr lang="el-GR" dirty="0" smtClean="0"/>
              <a:t/>
            </a:r>
            <a:br>
              <a:rPr lang="el-GR" dirty="0" smtClean="0"/>
            </a:br>
            <a:endParaRPr lang="el-GR" dirty="0"/>
          </a:p>
        </p:txBody>
      </p:sp>
      <p:sp>
        <p:nvSpPr>
          <p:cNvPr id="12" name="11 - TextBox"/>
          <p:cNvSpPr txBox="1"/>
          <p:nvPr/>
        </p:nvSpPr>
        <p:spPr>
          <a:xfrm>
            <a:off x="2714612" y="928670"/>
            <a:ext cx="4714908" cy="646331"/>
          </a:xfrm>
          <a:prstGeom prst="rect">
            <a:avLst/>
          </a:prstGeom>
          <a:noFill/>
        </p:spPr>
        <p:txBody>
          <a:bodyPr wrap="square" rtlCol="0">
            <a:spAutoFit/>
          </a:bodyPr>
          <a:lstStyle/>
          <a:p>
            <a:r>
              <a:rPr lang="en-US" dirty="0" smtClean="0"/>
              <a:t>T</a:t>
            </a:r>
            <a:r>
              <a:rPr lang="el-GR" dirty="0" smtClean="0"/>
              <a:t>α </a:t>
            </a:r>
            <a:r>
              <a:rPr lang="el-GR" u="sng" dirty="0" smtClean="0"/>
              <a:t>νουκλεοτίδια</a:t>
            </a:r>
            <a:r>
              <a:rPr lang="el-GR" dirty="0" smtClean="0"/>
              <a:t> από τα όποια αποτελείται  το  </a:t>
            </a:r>
            <a:r>
              <a:rPr lang="el-GR" b="1" dirty="0" smtClean="0"/>
              <a:t>DNA</a:t>
            </a:r>
            <a:r>
              <a:rPr lang="en-US" dirty="0" smtClean="0"/>
              <a:t> </a:t>
            </a:r>
            <a:r>
              <a:rPr lang="el-GR" dirty="0" smtClean="0"/>
              <a:t>ονομάζονται </a:t>
            </a:r>
            <a:r>
              <a:rPr lang="el-GR" u="sng" dirty="0" smtClean="0"/>
              <a:t>δεοξυριβουνοκλεοτίδια</a:t>
            </a:r>
            <a:r>
              <a:rPr lang="el-GR" dirty="0" smtClean="0"/>
              <a:t> </a:t>
            </a:r>
            <a:endParaRPr lang="el-GR" dirty="0"/>
          </a:p>
        </p:txBody>
      </p:sp>
      <p:sp>
        <p:nvSpPr>
          <p:cNvPr id="8" name="7 - TextBox"/>
          <p:cNvSpPr txBox="1"/>
          <p:nvPr/>
        </p:nvSpPr>
        <p:spPr>
          <a:xfrm>
            <a:off x="3428992" y="6000768"/>
            <a:ext cx="4714908" cy="646331"/>
          </a:xfrm>
          <a:prstGeom prst="rect">
            <a:avLst/>
          </a:prstGeom>
          <a:noFill/>
        </p:spPr>
        <p:txBody>
          <a:bodyPr wrap="square" rtlCol="0">
            <a:spAutoFit/>
          </a:bodyPr>
          <a:lstStyle/>
          <a:p>
            <a:r>
              <a:rPr lang="en-US" dirty="0" smtClean="0"/>
              <a:t>T</a:t>
            </a:r>
            <a:r>
              <a:rPr lang="el-GR" dirty="0" smtClean="0"/>
              <a:t>α </a:t>
            </a:r>
            <a:r>
              <a:rPr lang="el-GR" u="sng" dirty="0" smtClean="0"/>
              <a:t>νουκλεοτίδια</a:t>
            </a:r>
            <a:r>
              <a:rPr lang="el-GR" dirty="0" smtClean="0"/>
              <a:t> από τα όποια αποτελείται  το  </a:t>
            </a:r>
            <a:r>
              <a:rPr lang="en-US" b="1" dirty="0" smtClean="0"/>
              <a:t>R</a:t>
            </a:r>
            <a:r>
              <a:rPr lang="el-GR" b="1" dirty="0" smtClean="0"/>
              <a:t>NA</a:t>
            </a:r>
            <a:r>
              <a:rPr lang="en-US" b="1" dirty="0" smtClean="0"/>
              <a:t>  </a:t>
            </a:r>
            <a:r>
              <a:rPr lang="el-GR" dirty="0" smtClean="0"/>
              <a:t>ονομάζονται </a:t>
            </a:r>
            <a:r>
              <a:rPr lang="el-GR" u="sng" dirty="0" err="1" smtClean="0"/>
              <a:t>ριβουνοκλεοτίδια</a:t>
            </a:r>
            <a:r>
              <a:rPr lang="el-GR" dirty="0" smtClean="0"/>
              <a:t> </a:t>
            </a:r>
            <a:endParaRPr lang="el-GR" dirty="0"/>
          </a:p>
        </p:txBody>
      </p:sp>
      <p:sp>
        <p:nvSpPr>
          <p:cNvPr id="14" name="13 - Ορθογώνιο"/>
          <p:cNvSpPr/>
          <p:nvPr/>
        </p:nvSpPr>
        <p:spPr>
          <a:xfrm>
            <a:off x="714348" y="2357430"/>
            <a:ext cx="7143800" cy="646331"/>
          </a:xfrm>
          <a:prstGeom prst="rect">
            <a:avLst/>
          </a:prstGeom>
        </p:spPr>
        <p:txBody>
          <a:bodyPr wrap="square">
            <a:spAutoFit/>
          </a:bodyPr>
          <a:lstStyle/>
          <a:p>
            <a:r>
              <a:rPr lang="el-GR" dirty="0" smtClean="0"/>
              <a:t>Το </a:t>
            </a:r>
            <a:r>
              <a:rPr lang="el-GR" b="1" dirty="0" smtClean="0"/>
              <a:t>DNA</a:t>
            </a:r>
            <a:r>
              <a:rPr lang="el-GR" dirty="0" smtClean="0"/>
              <a:t> αποτελείται από </a:t>
            </a:r>
            <a:r>
              <a:rPr lang="el-GR" b="1" dirty="0" smtClean="0"/>
              <a:t>δύο αλυσίδες </a:t>
            </a:r>
            <a:r>
              <a:rPr lang="el-GR" dirty="0" smtClean="0"/>
              <a:t>που ενώνονται μεταξύ τους</a:t>
            </a:r>
            <a:r>
              <a:rPr lang="en-US" dirty="0" smtClean="0"/>
              <a:t>,</a:t>
            </a:r>
            <a:r>
              <a:rPr lang="el-GR" dirty="0" smtClean="0"/>
              <a:t> και σχηματίζουν μία δομή που μοιάζει με διπλή έλικα.</a:t>
            </a:r>
            <a:endParaRPr lang="el-GR" dirty="0" smtClean="0"/>
          </a:p>
        </p:txBody>
      </p:sp>
      <p:sp>
        <p:nvSpPr>
          <p:cNvPr id="15" name="14 - Ορθογώνιο"/>
          <p:cNvSpPr/>
          <p:nvPr/>
        </p:nvSpPr>
        <p:spPr>
          <a:xfrm>
            <a:off x="1357290" y="5143512"/>
            <a:ext cx="5786478" cy="369332"/>
          </a:xfrm>
          <a:prstGeom prst="rect">
            <a:avLst/>
          </a:prstGeom>
        </p:spPr>
        <p:txBody>
          <a:bodyPr wrap="square">
            <a:spAutoFit/>
          </a:bodyPr>
          <a:lstStyle/>
          <a:p>
            <a:r>
              <a:rPr lang="el-GR" dirty="0" smtClean="0"/>
              <a:t>Το </a:t>
            </a:r>
            <a:r>
              <a:rPr lang="el-GR" b="1" dirty="0" smtClean="0"/>
              <a:t>RNA</a:t>
            </a:r>
            <a:r>
              <a:rPr lang="el-GR" dirty="0" smtClean="0"/>
              <a:t>  αποτελείται μόνο από </a:t>
            </a:r>
            <a:r>
              <a:rPr lang="el-GR" b="1" dirty="0" smtClean="0"/>
              <a:t>μία αλυσίδα </a:t>
            </a:r>
            <a:endParaRPr lang="el-GR" dirty="0"/>
          </a:p>
        </p:txBody>
      </p:sp>
      <p:pic>
        <p:nvPicPr>
          <p:cNvPr id="16" name="Picture 3"/>
          <p:cNvPicPr>
            <a:picLocks noChangeAspect="1" noChangeArrowheads="1"/>
          </p:cNvPicPr>
          <p:nvPr/>
        </p:nvPicPr>
        <p:blipFill>
          <a:blip r:embed="rId3"/>
          <a:srcRect/>
          <a:stretch>
            <a:fillRect/>
          </a:stretch>
        </p:blipFill>
        <p:spPr bwMode="auto">
          <a:xfrm>
            <a:off x="285720" y="357166"/>
            <a:ext cx="2214578" cy="197055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strVal val="#ppt_w*0.70"/>
                                          </p:val>
                                        </p:tav>
                                        <p:tav tm="100000">
                                          <p:val>
                                            <p:strVal val="#ppt_w"/>
                                          </p:val>
                                        </p:tav>
                                      </p:tavLst>
                                    </p:anim>
                                    <p:anim calcmode="lin" valueType="num">
                                      <p:cBhvr>
                                        <p:cTn id="8" dur="1000" fill="hold"/>
                                        <p:tgtEl>
                                          <p:spTgt spid="16"/>
                                        </p:tgtEl>
                                        <p:attrNameLst>
                                          <p:attrName>ppt_h</p:attrName>
                                        </p:attrNameLst>
                                      </p:cBhvr>
                                      <p:tavLst>
                                        <p:tav tm="0">
                                          <p:val>
                                            <p:strVal val="#ppt_h"/>
                                          </p:val>
                                        </p:tav>
                                        <p:tav tm="100000">
                                          <p:val>
                                            <p:strVal val="#ppt_h"/>
                                          </p:val>
                                        </p:tav>
                                      </p:tavLst>
                                    </p:anim>
                                    <p:animEffect transition="in" filter="fade">
                                      <p:cBhvr>
                                        <p:cTn id="9" dur="10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0.70"/>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1000" fill="hold"/>
                                        <p:tgtEl>
                                          <p:spTgt spid="14"/>
                                        </p:tgtEl>
                                        <p:attrNameLst>
                                          <p:attrName>ppt_w</p:attrName>
                                        </p:attrNameLst>
                                      </p:cBhvr>
                                      <p:tavLst>
                                        <p:tav tm="0">
                                          <p:val>
                                            <p:strVal val="#ppt_w*0.70"/>
                                          </p:val>
                                        </p:tav>
                                        <p:tav tm="100000">
                                          <p:val>
                                            <p:strVal val="#ppt_w"/>
                                          </p:val>
                                        </p:tav>
                                      </p:tavLst>
                                    </p:anim>
                                    <p:anim calcmode="lin" valueType="num">
                                      <p:cBhvr>
                                        <p:cTn id="22" dur="1000" fill="hold"/>
                                        <p:tgtEl>
                                          <p:spTgt spid="14"/>
                                        </p:tgtEl>
                                        <p:attrNameLst>
                                          <p:attrName>ppt_h</p:attrName>
                                        </p:attrNameLst>
                                      </p:cBhvr>
                                      <p:tavLst>
                                        <p:tav tm="0">
                                          <p:val>
                                            <p:strVal val="#ppt_h"/>
                                          </p:val>
                                        </p:tav>
                                        <p:tav tm="100000">
                                          <p:val>
                                            <p:strVal val="#ppt_h"/>
                                          </p:val>
                                        </p:tav>
                                      </p:tavLst>
                                    </p:anim>
                                    <p:animEffect transition="in" filter="fade">
                                      <p:cBhvr>
                                        <p:cTn id="23" dur="10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1000" fill="hold"/>
                                        <p:tgtEl>
                                          <p:spTgt spid="17"/>
                                        </p:tgtEl>
                                        <p:attrNameLst>
                                          <p:attrName>ppt_w</p:attrName>
                                        </p:attrNameLst>
                                      </p:cBhvr>
                                      <p:tavLst>
                                        <p:tav tm="0">
                                          <p:val>
                                            <p:strVal val="#ppt_w*0.70"/>
                                          </p:val>
                                        </p:tav>
                                        <p:tav tm="100000">
                                          <p:val>
                                            <p:strVal val="#ppt_w"/>
                                          </p:val>
                                        </p:tav>
                                      </p:tavLst>
                                    </p:anim>
                                    <p:anim calcmode="lin" valueType="num">
                                      <p:cBhvr>
                                        <p:cTn id="29" dur="1000" fill="hold"/>
                                        <p:tgtEl>
                                          <p:spTgt spid="17"/>
                                        </p:tgtEl>
                                        <p:attrNameLst>
                                          <p:attrName>ppt_h</p:attrName>
                                        </p:attrNameLst>
                                      </p:cBhvr>
                                      <p:tavLst>
                                        <p:tav tm="0">
                                          <p:val>
                                            <p:strVal val="#ppt_h"/>
                                          </p:val>
                                        </p:tav>
                                        <p:tav tm="100000">
                                          <p:val>
                                            <p:strVal val="#ppt_h"/>
                                          </p:val>
                                        </p:tav>
                                      </p:tavLst>
                                    </p:anim>
                                    <p:animEffect transition="in" filter="fade">
                                      <p:cBhvr>
                                        <p:cTn id="30" dur="10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1000" fill="hold"/>
                                        <p:tgtEl>
                                          <p:spTgt spid="15"/>
                                        </p:tgtEl>
                                        <p:attrNameLst>
                                          <p:attrName>ppt_w</p:attrName>
                                        </p:attrNameLst>
                                      </p:cBhvr>
                                      <p:tavLst>
                                        <p:tav tm="0">
                                          <p:val>
                                            <p:strVal val="#ppt_w*0.70"/>
                                          </p:val>
                                        </p:tav>
                                        <p:tav tm="100000">
                                          <p:val>
                                            <p:strVal val="#ppt_w"/>
                                          </p:val>
                                        </p:tav>
                                      </p:tavLst>
                                    </p:anim>
                                    <p:anim calcmode="lin" valueType="num">
                                      <p:cBhvr>
                                        <p:cTn id="36" dur="1000" fill="hold"/>
                                        <p:tgtEl>
                                          <p:spTgt spid="15"/>
                                        </p:tgtEl>
                                        <p:attrNameLst>
                                          <p:attrName>ppt_h</p:attrName>
                                        </p:attrNameLst>
                                      </p:cBhvr>
                                      <p:tavLst>
                                        <p:tav tm="0">
                                          <p:val>
                                            <p:strVal val="#ppt_h"/>
                                          </p:val>
                                        </p:tav>
                                        <p:tav tm="100000">
                                          <p:val>
                                            <p:strVal val="#ppt_h"/>
                                          </p:val>
                                        </p:tav>
                                      </p:tavLst>
                                    </p:anim>
                                    <p:animEffect transition="in" filter="fade">
                                      <p:cBhvr>
                                        <p:cTn id="37" dur="10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1000" fill="hold"/>
                                        <p:tgtEl>
                                          <p:spTgt spid="8"/>
                                        </p:tgtEl>
                                        <p:attrNameLst>
                                          <p:attrName>ppt_w</p:attrName>
                                        </p:attrNameLst>
                                      </p:cBhvr>
                                      <p:tavLst>
                                        <p:tav tm="0">
                                          <p:val>
                                            <p:strVal val="#ppt_w*0.70"/>
                                          </p:val>
                                        </p:tav>
                                        <p:tav tm="100000">
                                          <p:val>
                                            <p:strVal val="#ppt_w"/>
                                          </p:val>
                                        </p:tav>
                                      </p:tavLst>
                                    </p:anim>
                                    <p:anim calcmode="lin" valueType="num">
                                      <p:cBhvr>
                                        <p:cTn id="43" dur="1000" fill="hold"/>
                                        <p:tgtEl>
                                          <p:spTgt spid="8"/>
                                        </p:tgtEl>
                                        <p:attrNameLst>
                                          <p:attrName>ppt_h</p:attrName>
                                        </p:attrNameLst>
                                      </p:cBhvr>
                                      <p:tavLst>
                                        <p:tav tm="0">
                                          <p:val>
                                            <p:strVal val="#ppt_h"/>
                                          </p:val>
                                        </p:tav>
                                        <p:tav tm="100000">
                                          <p:val>
                                            <p:strVal val="#ppt_h"/>
                                          </p:val>
                                        </p:tav>
                                      </p:tavLst>
                                    </p:anim>
                                    <p:animEffect transition="in" filter="fade">
                                      <p:cBhvr>
                                        <p:cTn id="4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Ορθογώνιο"/>
          <p:cNvSpPr/>
          <p:nvPr/>
        </p:nvSpPr>
        <p:spPr>
          <a:xfrm>
            <a:off x="0" y="142852"/>
            <a:ext cx="4572000" cy="923330"/>
          </a:xfrm>
          <a:prstGeom prst="rect">
            <a:avLst/>
          </a:prstGeom>
        </p:spPr>
        <p:txBody>
          <a:bodyPr>
            <a:spAutoFit/>
          </a:bodyPr>
          <a:lstStyle/>
          <a:p>
            <a:endParaRPr lang="el-GR" dirty="0" smtClean="0"/>
          </a:p>
          <a:p>
            <a:r>
              <a:rPr lang="el-GR" dirty="0" smtClean="0"/>
              <a:t/>
            </a:r>
            <a:br>
              <a:rPr lang="el-GR" dirty="0" smtClean="0"/>
            </a:br>
            <a:endParaRPr lang="el-GR" dirty="0"/>
          </a:p>
        </p:txBody>
      </p:sp>
      <p:pic>
        <p:nvPicPr>
          <p:cNvPr id="114690" name="Picture 2"/>
          <p:cNvPicPr>
            <a:picLocks noChangeAspect="1" noChangeArrowheads="1"/>
          </p:cNvPicPr>
          <p:nvPr/>
        </p:nvPicPr>
        <p:blipFill>
          <a:blip r:embed="rId2"/>
          <a:srcRect/>
          <a:stretch>
            <a:fillRect/>
          </a:stretch>
        </p:blipFill>
        <p:spPr bwMode="auto">
          <a:xfrm>
            <a:off x="2214546" y="1785926"/>
            <a:ext cx="6315857" cy="3539894"/>
          </a:xfrm>
          <a:prstGeom prst="rect">
            <a:avLst/>
          </a:prstGeom>
          <a:noFill/>
          <a:ln w="9525">
            <a:noFill/>
            <a:miter lim="800000"/>
            <a:headEnd/>
            <a:tailEnd/>
          </a:ln>
          <a:effectLst/>
        </p:spPr>
      </p:pic>
      <p:sp>
        <p:nvSpPr>
          <p:cNvPr id="10" name="9 - Ορθογώνιο"/>
          <p:cNvSpPr/>
          <p:nvPr/>
        </p:nvSpPr>
        <p:spPr>
          <a:xfrm>
            <a:off x="2571736" y="4071942"/>
            <a:ext cx="684803" cy="369332"/>
          </a:xfrm>
          <a:prstGeom prst="rect">
            <a:avLst/>
          </a:prstGeom>
        </p:spPr>
        <p:txBody>
          <a:bodyPr wrap="none">
            <a:spAutoFit/>
          </a:bodyPr>
          <a:lstStyle/>
          <a:p>
            <a:r>
              <a:rPr lang="el-GR" b="1" dirty="0" smtClean="0"/>
              <a:t>DNA</a:t>
            </a:r>
            <a:endParaRPr lang="el-GR" b="1" dirty="0"/>
          </a:p>
        </p:txBody>
      </p:sp>
      <p:sp>
        <p:nvSpPr>
          <p:cNvPr id="11" name="10 - Ορθογώνιο"/>
          <p:cNvSpPr/>
          <p:nvPr/>
        </p:nvSpPr>
        <p:spPr>
          <a:xfrm>
            <a:off x="2428860" y="2285992"/>
            <a:ext cx="684803" cy="369332"/>
          </a:xfrm>
          <a:prstGeom prst="rect">
            <a:avLst/>
          </a:prstGeom>
        </p:spPr>
        <p:txBody>
          <a:bodyPr wrap="none">
            <a:spAutoFit/>
          </a:bodyPr>
          <a:lstStyle/>
          <a:p>
            <a:r>
              <a:rPr lang="el-GR" b="1" dirty="0" smtClean="0"/>
              <a:t>RNA</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strVal val="#ppt_w*0.70"/>
                                          </p:val>
                                        </p:tav>
                                        <p:tav tm="100000">
                                          <p:val>
                                            <p:strVal val="#ppt_w"/>
                                          </p:val>
                                        </p:tav>
                                      </p:tavLst>
                                    </p:anim>
                                    <p:anim calcmode="lin" valueType="num">
                                      <p:cBhvr>
                                        <p:cTn id="15" dur="1000" fill="hold"/>
                                        <p:tgtEl>
                                          <p:spTgt spid="10"/>
                                        </p:tgtEl>
                                        <p:attrNameLst>
                                          <p:attrName>ppt_h</p:attrName>
                                        </p:attrNameLst>
                                      </p:cBhvr>
                                      <p:tavLst>
                                        <p:tav tm="0">
                                          <p:val>
                                            <p:strVal val="#ppt_h"/>
                                          </p:val>
                                        </p:tav>
                                        <p:tav tm="100000">
                                          <p:val>
                                            <p:strVal val="#ppt_h"/>
                                          </p:val>
                                        </p:tav>
                                      </p:tavLst>
                                    </p:anim>
                                    <p:animEffect transition="in" filter="fade">
                                      <p:cBhvr>
                                        <p:cTn id="1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2"/>
          <a:srcRect/>
          <a:stretch>
            <a:fillRect/>
          </a:stretch>
        </p:blipFill>
        <p:spPr bwMode="auto">
          <a:xfrm>
            <a:off x="1000100" y="3857628"/>
            <a:ext cx="4921178" cy="1748467"/>
          </a:xfrm>
          <a:prstGeom prst="rect">
            <a:avLst/>
          </a:prstGeom>
          <a:noFill/>
          <a:ln w="9525">
            <a:noFill/>
            <a:miter lim="800000"/>
            <a:headEnd/>
            <a:tailEnd/>
          </a:ln>
          <a:effectLst/>
        </p:spPr>
      </p:pic>
      <p:pic>
        <p:nvPicPr>
          <p:cNvPr id="15" name="Picture 4" descr="http://images.slideplayer.com/21/6291311/slides/slide_1.jpg"/>
          <p:cNvPicPr>
            <a:picLocks noChangeAspect="1" noChangeArrowheads="1"/>
          </p:cNvPicPr>
          <p:nvPr/>
        </p:nvPicPr>
        <p:blipFill>
          <a:blip r:embed="rId3" cstate="print"/>
          <a:srcRect/>
          <a:stretch>
            <a:fillRect/>
          </a:stretch>
        </p:blipFill>
        <p:spPr bwMode="auto">
          <a:xfrm>
            <a:off x="7553316" y="0"/>
            <a:ext cx="1590684" cy="1193013"/>
          </a:xfrm>
          <a:prstGeom prst="rect">
            <a:avLst/>
          </a:prstGeom>
          <a:noFill/>
        </p:spPr>
      </p:pic>
      <p:sp>
        <p:nvSpPr>
          <p:cNvPr id="18" name="17 - Ορθογώνιο"/>
          <p:cNvSpPr/>
          <p:nvPr/>
        </p:nvSpPr>
        <p:spPr>
          <a:xfrm>
            <a:off x="5000628" y="2071678"/>
            <a:ext cx="261610" cy="1477328"/>
          </a:xfrm>
          <a:prstGeom prst="rect">
            <a:avLst/>
          </a:prstGeom>
        </p:spPr>
        <p:txBody>
          <a:bodyPr wrap="none">
            <a:spAutoFit/>
          </a:bodyPr>
          <a:lstStyle/>
          <a:p>
            <a:endParaRPr lang="el-GR" dirty="0" smtClean="0"/>
          </a:p>
          <a:p>
            <a:r>
              <a:rPr lang="el-GR" dirty="0" smtClean="0"/>
              <a:t>΄</a:t>
            </a:r>
            <a:endParaRPr lang="el-GR" dirty="0" smtClean="0"/>
          </a:p>
          <a:p>
            <a:endParaRPr lang="el-GR" dirty="0" smtClean="0"/>
          </a:p>
          <a:p>
            <a:endParaRPr lang="el-GR" dirty="0" smtClean="0"/>
          </a:p>
          <a:p>
            <a:r>
              <a:rPr lang="el-GR" dirty="0" smtClean="0"/>
              <a:t> </a:t>
            </a:r>
            <a:endParaRPr lang="el-GR" dirty="0"/>
          </a:p>
        </p:txBody>
      </p:sp>
      <p:cxnSp>
        <p:nvCxnSpPr>
          <p:cNvPr id="20" name="19 - Ευθύγραμμο βέλος σύνδεσης"/>
          <p:cNvCxnSpPr/>
          <p:nvPr/>
        </p:nvCxnSpPr>
        <p:spPr>
          <a:xfrm>
            <a:off x="4643438" y="4643446"/>
            <a:ext cx="2286016" cy="214314"/>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5400000">
            <a:off x="357158" y="4214818"/>
            <a:ext cx="1000132" cy="857256"/>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5" name="24 - Ορθογώνιο"/>
          <p:cNvSpPr/>
          <p:nvPr/>
        </p:nvSpPr>
        <p:spPr>
          <a:xfrm>
            <a:off x="1" y="5000636"/>
            <a:ext cx="1500166" cy="523220"/>
          </a:xfrm>
          <a:prstGeom prst="rect">
            <a:avLst/>
          </a:prstGeom>
        </p:spPr>
        <p:txBody>
          <a:bodyPr wrap="square">
            <a:spAutoFit/>
          </a:bodyPr>
          <a:lstStyle/>
          <a:p>
            <a:pPr>
              <a:buFont typeface="Wingdings" pitchFamily="2" charset="2"/>
              <a:buChar char="ü"/>
            </a:pPr>
            <a:r>
              <a:rPr lang="el-GR" sz="1400" dirty="0" smtClean="0"/>
              <a:t>φωσφορική ομάδα</a:t>
            </a:r>
          </a:p>
        </p:txBody>
      </p:sp>
      <p:sp>
        <p:nvSpPr>
          <p:cNvPr id="26" name="25 - Ορθογώνιο"/>
          <p:cNvSpPr/>
          <p:nvPr/>
        </p:nvSpPr>
        <p:spPr>
          <a:xfrm>
            <a:off x="1714480" y="6143644"/>
            <a:ext cx="1571636" cy="523220"/>
          </a:xfrm>
          <a:prstGeom prst="rect">
            <a:avLst/>
          </a:prstGeom>
        </p:spPr>
        <p:txBody>
          <a:bodyPr wrap="square">
            <a:spAutoFit/>
          </a:bodyPr>
          <a:lstStyle/>
          <a:p>
            <a:pPr>
              <a:buFont typeface="Wingdings" pitchFamily="2" charset="2"/>
              <a:buChar char="ü"/>
            </a:pPr>
            <a:r>
              <a:rPr lang="el-GR" sz="1400" dirty="0" smtClean="0"/>
              <a:t>Ένα σάκχαρο </a:t>
            </a:r>
            <a:r>
              <a:rPr lang="el-GR" sz="1400" dirty="0" err="1" smtClean="0"/>
              <a:t>δεοξυριβόζη</a:t>
            </a:r>
            <a:endParaRPr lang="el-GR" sz="1400" dirty="0" smtClean="0"/>
          </a:p>
        </p:txBody>
      </p:sp>
      <p:cxnSp>
        <p:nvCxnSpPr>
          <p:cNvPr id="27" name="26 - Ευθύγραμμο βέλος σύνδεσης"/>
          <p:cNvCxnSpPr/>
          <p:nvPr/>
        </p:nvCxnSpPr>
        <p:spPr>
          <a:xfrm rot="16200000" flipH="1">
            <a:off x="1433490" y="5434026"/>
            <a:ext cx="1357322" cy="204790"/>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31" name="30 - Ορθογώνιο"/>
          <p:cNvSpPr/>
          <p:nvPr/>
        </p:nvSpPr>
        <p:spPr>
          <a:xfrm>
            <a:off x="6929454" y="4714884"/>
            <a:ext cx="2000263" cy="307777"/>
          </a:xfrm>
          <a:prstGeom prst="rect">
            <a:avLst/>
          </a:prstGeom>
        </p:spPr>
        <p:txBody>
          <a:bodyPr wrap="square">
            <a:spAutoFit/>
          </a:bodyPr>
          <a:lstStyle/>
          <a:p>
            <a:pPr>
              <a:buFont typeface="Wingdings" pitchFamily="2" charset="2"/>
              <a:buChar char="ü"/>
            </a:pPr>
            <a:r>
              <a:rPr lang="el-GR" sz="1400" dirty="0" smtClean="0"/>
              <a:t>Μια αζωτούχα βάση</a:t>
            </a:r>
            <a:endParaRPr lang="el-GR" sz="1400" dirty="0"/>
          </a:p>
        </p:txBody>
      </p:sp>
      <p:sp>
        <p:nvSpPr>
          <p:cNvPr id="32" name="31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DNA</a:t>
            </a:r>
            <a:endParaRPr lang="el-GR" sz="1600" b="1" dirty="0">
              <a:solidFill>
                <a:srgbClr val="FF0000"/>
              </a:solidFill>
            </a:endParaRPr>
          </a:p>
        </p:txBody>
      </p:sp>
      <p:sp>
        <p:nvSpPr>
          <p:cNvPr id="33" name="32 - Ορθογώνιο"/>
          <p:cNvSpPr/>
          <p:nvPr/>
        </p:nvSpPr>
        <p:spPr>
          <a:xfrm>
            <a:off x="1285852" y="5429264"/>
            <a:ext cx="5019323" cy="369332"/>
          </a:xfrm>
          <a:prstGeom prst="rect">
            <a:avLst/>
          </a:prstGeom>
        </p:spPr>
        <p:txBody>
          <a:bodyPr wrap="none">
            <a:spAutoFit/>
          </a:bodyPr>
          <a:lstStyle/>
          <a:p>
            <a:r>
              <a:rPr lang="el-GR" dirty="0" smtClean="0"/>
              <a:t>Έ ν α    </a:t>
            </a:r>
            <a:r>
              <a:rPr lang="el-GR" b="1" dirty="0" smtClean="0"/>
              <a:t>δ ε ο ξ υ ρ ι β ο υ ν ο κ λ ε ο τ ί δ ι ο</a:t>
            </a:r>
            <a:r>
              <a:rPr lang="el-GR" dirty="0" smtClean="0"/>
              <a:t> </a:t>
            </a:r>
            <a:endParaRPr lang="el-GR" dirty="0"/>
          </a:p>
        </p:txBody>
      </p:sp>
      <p:sp>
        <p:nvSpPr>
          <p:cNvPr id="17" name="16 - Ορθογώνιο"/>
          <p:cNvSpPr/>
          <p:nvPr/>
        </p:nvSpPr>
        <p:spPr>
          <a:xfrm>
            <a:off x="-214346" y="571480"/>
            <a:ext cx="7000924" cy="646331"/>
          </a:xfrm>
          <a:prstGeom prst="rect">
            <a:avLst/>
          </a:prstGeom>
        </p:spPr>
        <p:txBody>
          <a:bodyPr wrap="square">
            <a:spAutoFit/>
          </a:bodyPr>
          <a:lstStyle/>
          <a:p>
            <a:pPr lvl="2"/>
            <a:r>
              <a:rPr lang="el-GR" dirty="0" smtClean="0"/>
              <a:t>Ένα </a:t>
            </a:r>
            <a:r>
              <a:rPr lang="en-US" dirty="0" smtClean="0"/>
              <a:t> </a:t>
            </a:r>
            <a:r>
              <a:rPr lang="el-GR" dirty="0" smtClean="0"/>
              <a:t>νουκλεοτίδιο του </a:t>
            </a:r>
            <a:r>
              <a:rPr lang="en-US" dirty="0" smtClean="0"/>
              <a:t>DNA</a:t>
            </a:r>
            <a:r>
              <a:rPr lang="el-GR" dirty="0" smtClean="0"/>
              <a:t> </a:t>
            </a:r>
            <a:r>
              <a:rPr lang="el-GR" dirty="0" smtClean="0"/>
              <a:t>( ή </a:t>
            </a:r>
            <a:r>
              <a:rPr lang="el-GR" b="1" dirty="0" err="1" smtClean="0"/>
              <a:t>δεοξυριβουνοκλεοτίδιο</a:t>
            </a:r>
            <a:r>
              <a:rPr lang="el-GR" b="1" dirty="0" smtClean="0"/>
              <a:t>)</a:t>
            </a:r>
            <a:r>
              <a:rPr lang="el-GR" dirty="0" smtClean="0"/>
              <a:t> </a:t>
            </a:r>
            <a:r>
              <a:rPr lang="el-GR" b="1" dirty="0" smtClean="0"/>
              <a:t>αποτελείται</a:t>
            </a:r>
            <a:r>
              <a:rPr lang="el-GR" dirty="0" smtClean="0"/>
              <a:t> από :</a:t>
            </a:r>
          </a:p>
        </p:txBody>
      </p:sp>
      <p:sp>
        <p:nvSpPr>
          <p:cNvPr id="19" name="18 - Ορθογώνιο"/>
          <p:cNvSpPr/>
          <p:nvPr/>
        </p:nvSpPr>
        <p:spPr>
          <a:xfrm>
            <a:off x="2857488" y="1559470"/>
            <a:ext cx="2893741" cy="369332"/>
          </a:xfrm>
          <a:prstGeom prst="rect">
            <a:avLst/>
          </a:prstGeom>
        </p:spPr>
        <p:txBody>
          <a:bodyPr wrap="none">
            <a:spAutoFit/>
          </a:bodyPr>
          <a:lstStyle/>
          <a:p>
            <a:pPr>
              <a:buClr>
                <a:srgbClr val="BE0260"/>
              </a:buClr>
              <a:buFont typeface="Wingdings" pitchFamily="2" charset="2"/>
              <a:buChar char="ü"/>
            </a:pPr>
            <a:r>
              <a:rPr lang="el-GR" dirty="0" smtClean="0"/>
              <a:t>   Μια </a:t>
            </a:r>
            <a:r>
              <a:rPr lang="el-GR" dirty="0" smtClean="0"/>
              <a:t>φωσφορική ομάδα</a:t>
            </a:r>
            <a:endParaRPr lang="el-GR" dirty="0"/>
          </a:p>
        </p:txBody>
      </p:sp>
      <p:sp>
        <p:nvSpPr>
          <p:cNvPr id="21" name="20 - Ορθογώνιο"/>
          <p:cNvSpPr/>
          <p:nvPr/>
        </p:nvSpPr>
        <p:spPr>
          <a:xfrm>
            <a:off x="2786050" y="2130974"/>
            <a:ext cx="3272884" cy="369332"/>
          </a:xfrm>
          <a:prstGeom prst="rect">
            <a:avLst/>
          </a:prstGeom>
        </p:spPr>
        <p:txBody>
          <a:bodyPr wrap="none">
            <a:spAutoFit/>
          </a:bodyPr>
          <a:lstStyle/>
          <a:p>
            <a:pPr>
              <a:buClr>
                <a:srgbClr val="BE0260"/>
              </a:buClr>
              <a:buFont typeface="Wingdings" pitchFamily="2" charset="2"/>
              <a:buChar char="ü"/>
            </a:pPr>
            <a:r>
              <a:rPr lang="el-GR" dirty="0" smtClean="0"/>
              <a:t>   Ένα </a:t>
            </a:r>
            <a:r>
              <a:rPr lang="el-GR" dirty="0" smtClean="0"/>
              <a:t>σάκχαρο </a:t>
            </a:r>
            <a:r>
              <a:rPr lang="el-GR" dirty="0" err="1" smtClean="0"/>
              <a:t>δεοξυριβόζη</a:t>
            </a:r>
            <a:endParaRPr lang="el-GR" dirty="0" smtClean="0"/>
          </a:p>
        </p:txBody>
      </p:sp>
      <p:sp>
        <p:nvSpPr>
          <p:cNvPr id="23" name="22 - Ορθογώνιο"/>
          <p:cNvSpPr/>
          <p:nvPr/>
        </p:nvSpPr>
        <p:spPr>
          <a:xfrm>
            <a:off x="2857488" y="2714620"/>
            <a:ext cx="3662221" cy="369332"/>
          </a:xfrm>
          <a:prstGeom prst="rect">
            <a:avLst/>
          </a:prstGeom>
        </p:spPr>
        <p:txBody>
          <a:bodyPr wrap="none">
            <a:spAutoFit/>
          </a:bodyPr>
          <a:lstStyle/>
          <a:p>
            <a:pPr>
              <a:buClr>
                <a:srgbClr val="BE0260"/>
              </a:buClr>
              <a:buFont typeface="Wingdings" pitchFamily="2" charset="2"/>
              <a:buChar char="ü"/>
            </a:pPr>
            <a:r>
              <a:rPr lang="el-GR" dirty="0" smtClean="0"/>
              <a:t>    Μια </a:t>
            </a:r>
            <a:r>
              <a:rPr lang="el-GR" dirty="0" smtClean="0"/>
              <a:t>αζωτούχα βάση (ή βάση)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70"/>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Effect transition="in" filter="fade">
                                      <p:cBhvr>
                                        <p:cTn id="9" dur="10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1000" fill="hold"/>
                                        <p:tgtEl>
                                          <p:spTgt spid="14"/>
                                        </p:tgtEl>
                                        <p:attrNameLst>
                                          <p:attrName>ppt_w</p:attrName>
                                        </p:attrNameLst>
                                      </p:cBhvr>
                                      <p:tavLst>
                                        <p:tav tm="0">
                                          <p:val>
                                            <p:strVal val="#ppt_w*0.70"/>
                                          </p:val>
                                        </p:tav>
                                        <p:tav tm="100000">
                                          <p:val>
                                            <p:strVal val="#ppt_w"/>
                                          </p:val>
                                        </p:tav>
                                      </p:tavLst>
                                    </p:anim>
                                    <p:anim calcmode="lin" valueType="num">
                                      <p:cBhvr>
                                        <p:cTn id="15" dur="1000" fill="hold"/>
                                        <p:tgtEl>
                                          <p:spTgt spid="14"/>
                                        </p:tgtEl>
                                        <p:attrNameLst>
                                          <p:attrName>ppt_h</p:attrName>
                                        </p:attrNameLst>
                                      </p:cBhvr>
                                      <p:tavLst>
                                        <p:tav tm="0">
                                          <p:val>
                                            <p:strVal val="#ppt_h"/>
                                          </p:val>
                                        </p:tav>
                                        <p:tav tm="100000">
                                          <p:val>
                                            <p:strVal val="#ppt_h"/>
                                          </p:val>
                                        </p:tav>
                                      </p:tavLst>
                                    </p:anim>
                                    <p:animEffect transition="in" filter="fade">
                                      <p:cBhvr>
                                        <p:cTn id="16" dur="10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1000" fill="hold"/>
                                        <p:tgtEl>
                                          <p:spTgt spid="33"/>
                                        </p:tgtEl>
                                        <p:attrNameLst>
                                          <p:attrName>ppt_w</p:attrName>
                                        </p:attrNameLst>
                                      </p:cBhvr>
                                      <p:tavLst>
                                        <p:tav tm="0">
                                          <p:val>
                                            <p:strVal val="#ppt_w*0.70"/>
                                          </p:val>
                                        </p:tav>
                                        <p:tav tm="100000">
                                          <p:val>
                                            <p:strVal val="#ppt_w"/>
                                          </p:val>
                                        </p:tav>
                                      </p:tavLst>
                                    </p:anim>
                                    <p:anim calcmode="lin" valueType="num">
                                      <p:cBhvr>
                                        <p:cTn id="22" dur="1000" fill="hold"/>
                                        <p:tgtEl>
                                          <p:spTgt spid="33"/>
                                        </p:tgtEl>
                                        <p:attrNameLst>
                                          <p:attrName>ppt_h</p:attrName>
                                        </p:attrNameLst>
                                      </p:cBhvr>
                                      <p:tavLst>
                                        <p:tav tm="0">
                                          <p:val>
                                            <p:strVal val="#ppt_h"/>
                                          </p:val>
                                        </p:tav>
                                        <p:tav tm="100000">
                                          <p:val>
                                            <p:strVal val="#ppt_h"/>
                                          </p:val>
                                        </p:tav>
                                      </p:tavLst>
                                    </p:anim>
                                    <p:animEffect transition="in" filter="fade">
                                      <p:cBhvr>
                                        <p:cTn id="23" dur="10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1000" fill="hold"/>
                                        <p:tgtEl>
                                          <p:spTgt spid="19"/>
                                        </p:tgtEl>
                                        <p:attrNameLst>
                                          <p:attrName>ppt_w</p:attrName>
                                        </p:attrNameLst>
                                      </p:cBhvr>
                                      <p:tavLst>
                                        <p:tav tm="0">
                                          <p:val>
                                            <p:strVal val="#ppt_w*0.70"/>
                                          </p:val>
                                        </p:tav>
                                        <p:tav tm="100000">
                                          <p:val>
                                            <p:strVal val="#ppt_w"/>
                                          </p:val>
                                        </p:tav>
                                      </p:tavLst>
                                    </p:anim>
                                    <p:anim calcmode="lin" valueType="num">
                                      <p:cBhvr>
                                        <p:cTn id="29" dur="1000" fill="hold"/>
                                        <p:tgtEl>
                                          <p:spTgt spid="19"/>
                                        </p:tgtEl>
                                        <p:attrNameLst>
                                          <p:attrName>ppt_h</p:attrName>
                                        </p:attrNameLst>
                                      </p:cBhvr>
                                      <p:tavLst>
                                        <p:tav tm="0">
                                          <p:val>
                                            <p:strVal val="#ppt_h"/>
                                          </p:val>
                                        </p:tav>
                                        <p:tav tm="100000">
                                          <p:val>
                                            <p:strVal val="#ppt_h"/>
                                          </p:val>
                                        </p:tav>
                                      </p:tavLst>
                                    </p:anim>
                                    <p:animEffect transition="in" filter="fade">
                                      <p:cBhvr>
                                        <p:cTn id="30" dur="10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p:cTn id="35" dur="1000" fill="hold"/>
                                        <p:tgtEl>
                                          <p:spTgt spid="22"/>
                                        </p:tgtEl>
                                        <p:attrNameLst>
                                          <p:attrName>ppt_w</p:attrName>
                                        </p:attrNameLst>
                                      </p:cBhvr>
                                      <p:tavLst>
                                        <p:tav tm="0">
                                          <p:val>
                                            <p:strVal val="#ppt_w*0.70"/>
                                          </p:val>
                                        </p:tav>
                                        <p:tav tm="100000">
                                          <p:val>
                                            <p:strVal val="#ppt_w"/>
                                          </p:val>
                                        </p:tav>
                                      </p:tavLst>
                                    </p:anim>
                                    <p:anim calcmode="lin" valueType="num">
                                      <p:cBhvr>
                                        <p:cTn id="36" dur="1000" fill="hold"/>
                                        <p:tgtEl>
                                          <p:spTgt spid="22"/>
                                        </p:tgtEl>
                                        <p:attrNameLst>
                                          <p:attrName>ppt_h</p:attrName>
                                        </p:attrNameLst>
                                      </p:cBhvr>
                                      <p:tavLst>
                                        <p:tav tm="0">
                                          <p:val>
                                            <p:strVal val="#ppt_h"/>
                                          </p:val>
                                        </p:tav>
                                        <p:tav tm="100000">
                                          <p:val>
                                            <p:strVal val="#ppt_h"/>
                                          </p:val>
                                        </p:tav>
                                      </p:tavLst>
                                    </p:anim>
                                    <p:animEffect transition="in" filter="fade">
                                      <p:cBhvr>
                                        <p:cTn id="37" dur="10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 calcmode="lin" valueType="num">
                                      <p:cBhvr>
                                        <p:cTn id="42" dur="1000" fill="hold"/>
                                        <p:tgtEl>
                                          <p:spTgt spid="25"/>
                                        </p:tgtEl>
                                        <p:attrNameLst>
                                          <p:attrName>ppt_w</p:attrName>
                                        </p:attrNameLst>
                                      </p:cBhvr>
                                      <p:tavLst>
                                        <p:tav tm="0">
                                          <p:val>
                                            <p:strVal val="#ppt_w*0.70"/>
                                          </p:val>
                                        </p:tav>
                                        <p:tav tm="100000">
                                          <p:val>
                                            <p:strVal val="#ppt_w"/>
                                          </p:val>
                                        </p:tav>
                                      </p:tavLst>
                                    </p:anim>
                                    <p:anim calcmode="lin" valueType="num">
                                      <p:cBhvr>
                                        <p:cTn id="43" dur="1000" fill="hold"/>
                                        <p:tgtEl>
                                          <p:spTgt spid="25"/>
                                        </p:tgtEl>
                                        <p:attrNameLst>
                                          <p:attrName>ppt_h</p:attrName>
                                        </p:attrNameLst>
                                      </p:cBhvr>
                                      <p:tavLst>
                                        <p:tav tm="0">
                                          <p:val>
                                            <p:strVal val="#ppt_h"/>
                                          </p:val>
                                        </p:tav>
                                        <p:tav tm="100000">
                                          <p:val>
                                            <p:strVal val="#ppt_h"/>
                                          </p:val>
                                        </p:tav>
                                      </p:tavLst>
                                    </p:anim>
                                    <p:animEffect transition="in" filter="fade">
                                      <p:cBhvr>
                                        <p:cTn id="44" dur="1000"/>
                                        <p:tgtEl>
                                          <p:spTgt spid="25"/>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p:cTn id="49" dur="1000" fill="hold"/>
                                        <p:tgtEl>
                                          <p:spTgt spid="21"/>
                                        </p:tgtEl>
                                        <p:attrNameLst>
                                          <p:attrName>ppt_w</p:attrName>
                                        </p:attrNameLst>
                                      </p:cBhvr>
                                      <p:tavLst>
                                        <p:tav tm="0">
                                          <p:val>
                                            <p:strVal val="#ppt_w*0.70"/>
                                          </p:val>
                                        </p:tav>
                                        <p:tav tm="100000">
                                          <p:val>
                                            <p:strVal val="#ppt_w"/>
                                          </p:val>
                                        </p:tav>
                                      </p:tavLst>
                                    </p:anim>
                                    <p:anim calcmode="lin" valueType="num">
                                      <p:cBhvr>
                                        <p:cTn id="50" dur="1000" fill="hold"/>
                                        <p:tgtEl>
                                          <p:spTgt spid="21"/>
                                        </p:tgtEl>
                                        <p:attrNameLst>
                                          <p:attrName>ppt_h</p:attrName>
                                        </p:attrNameLst>
                                      </p:cBhvr>
                                      <p:tavLst>
                                        <p:tav tm="0">
                                          <p:val>
                                            <p:strVal val="#ppt_h"/>
                                          </p:val>
                                        </p:tav>
                                        <p:tav tm="100000">
                                          <p:val>
                                            <p:strVal val="#ppt_h"/>
                                          </p:val>
                                        </p:tav>
                                      </p:tavLst>
                                    </p:anim>
                                    <p:animEffect transition="in" filter="fade">
                                      <p:cBhvr>
                                        <p:cTn id="51" dur="10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27"/>
                                        </p:tgtEl>
                                        <p:attrNameLst>
                                          <p:attrName>style.visibility</p:attrName>
                                        </p:attrNameLst>
                                      </p:cBhvr>
                                      <p:to>
                                        <p:strVal val="visible"/>
                                      </p:to>
                                    </p:set>
                                    <p:anim calcmode="lin" valueType="num">
                                      <p:cBhvr>
                                        <p:cTn id="56" dur="1000" fill="hold"/>
                                        <p:tgtEl>
                                          <p:spTgt spid="27"/>
                                        </p:tgtEl>
                                        <p:attrNameLst>
                                          <p:attrName>ppt_w</p:attrName>
                                        </p:attrNameLst>
                                      </p:cBhvr>
                                      <p:tavLst>
                                        <p:tav tm="0">
                                          <p:val>
                                            <p:strVal val="#ppt_w*0.70"/>
                                          </p:val>
                                        </p:tav>
                                        <p:tav tm="100000">
                                          <p:val>
                                            <p:strVal val="#ppt_w"/>
                                          </p:val>
                                        </p:tav>
                                      </p:tavLst>
                                    </p:anim>
                                    <p:anim calcmode="lin" valueType="num">
                                      <p:cBhvr>
                                        <p:cTn id="57" dur="1000" fill="hold"/>
                                        <p:tgtEl>
                                          <p:spTgt spid="27"/>
                                        </p:tgtEl>
                                        <p:attrNameLst>
                                          <p:attrName>ppt_h</p:attrName>
                                        </p:attrNameLst>
                                      </p:cBhvr>
                                      <p:tavLst>
                                        <p:tav tm="0">
                                          <p:val>
                                            <p:strVal val="#ppt_h"/>
                                          </p:val>
                                        </p:tav>
                                        <p:tav tm="100000">
                                          <p:val>
                                            <p:strVal val="#ppt_h"/>
                                          </p:val>
                                        </p:tav>
                                      </p:tavLst>
                                    </p:anim>
                                    <p:animEffect transition="in" filter="fade">
                                      <p:cBhvr>
                                        <p:cTn id="58" dur="1000"/>
                                        <p:tgtEl>
                                          <p:spTgt spid="27"/>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1000" fill="hold"/>
                                        <p:tgtEl>
                                          <p:spTgt spid="26"/>
                                        </p:tgtEl>
                                        <p:attrNameLst>
                                          <p:attrName>ppt_w</p:attrName>
                                        </p:attrNameLst>
                                      </p:cBhvr>
                                      <p:tavLst>
                                        <p:tav tm="0">
                                          <p:val>
                                            <p:strVal val="#ppt_w*0.70"/>
                                          </p:val>
                                        </p:tav>
                                        <p:tav tm="100000">
                                          <p:val>
                                            <p:strVal val="#ppt_w"/>
                                          </p:val>
                                        </p:tav>
                                      </p:tavLst>
                                    </p:anim>
                                    <p:anim calcmode="lin" valueType="num">
                                      <p:cBhvr>
                                        <p:cTn id="64" dur="1000" fill="hold"/>
                                        <p:tgtEl>
                                          <p:spTgt spid="26"/>
                                        </p:tgtEl>
                                        <p:attrNameLst>
                                          <p:attrName>ppt_h</p:attrName>
                                        </p:attrNameLst>
                                      </p:cBhvr>
                                      <p:tavLst>
                                        <p:tav tm="0">
                                          <p:val>
                                            <p:strVal val="#ppt_h"/>
                                          </p:val>
                                        </p:tav>
                                        <p:tav tm="100000">
                                          <p:val>
                                            <p:strVal val="#ppt_h"/>
                                          </p:val>
                                        </p:tav>
                                      </p:tavLst>
                                    </p:anim>
                                    <p:animEffect transition="in" filter="fade">
                                      <p:cBhvr>
                                        <p:cTn id="65" dur="1000"/>
                                        <p:tgtEl>
                                          <p:spTgt spid="26"/>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 calcmode="lin" valueType="num">
                                      <p:cBhvr>
                                        <p:cTn id="70" dur="1000" fill="hold"/>
                                        <p:tgtEl>
                                          <p:spTgt spid="23"/>
                                        </p:tgtEl>
                                        <p:attrNameLst>
                                          <p:attrName>ppt_w</p:attrName>
                                        </p:attrNameLst>
                                      </p:cBhvr>
                                      <p:tavLst>
                                        <p:tav tm="0">
                                          <p:val>
                                            <p:strVal val="#ppt_w*0.70"/>
                                          </p:val>
                                        </p:tav>
                                        <p:tav tm="100000">
                                          <p:val>
                                            <p:strVal val="#ppt_w"/>
                                          </p:val>
                                        </p:tav>
                                      </p:tavLst>
                                    </p:anim>
                                    <p:anim calcmode="lin" valueType="num">
                                      <p:cBhvr>
                                        <p:cTn id="71" dur="1000" fill="hold"/>
                                        <p:tgtEl>
                                          <p:spTgt spid="23"/>
                                        </p:tgtEl>
                                        <p:attrNameLst>
                                          <p:attrName>ppt_h</p:attrName>
                                        </p:attrNameLst>
                                      </p:cBhvr>
                                      <p:tavLst>
                                        <p:tav tm="0">
                                          <p:val>
                                            <p:strVal val="#ppt_h"/>
                                          </p:val>
                                        </p:tav>
                                        <p:tav tm="100000">
                                          <p:val>
                                            <p:strVal val="#ppt_h"/>
                                          </p:val>
                                        </p:tav>
                                      </p:tavLst>
                                    </p:anim>
                                    <p:animEffect transition="in" filter="fade">
                                      <p:cBhvr>
                                        <p:cTn id="72" dur="10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nodeType="click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p:cTn id="77" dur="1000" fill="hold"/>
                                        <p:tgtEl>
                                          <p:spTgt spid="20"/>
                                        </p:tgtEl>
                                        <p:attrNameLst>
                                          <p:attrName>ppt_w</p:attrName>
                                        </p:attrNameLst>
                                      </p:cBhvr>
                                      <p:tavLst>
                                        <p:tav tm="0">
                                          <p:val>
                                            <p:strVal val="#ppt_w*0.70"/>
                                          </p:val>
                                        </p:tav>
                                        <p:tav tm="100000">
                                          <p:val>
                                            <p:strVal val="#ppt_w"/>
                                          </p:val>
                                        </p:tav>
                                      </p:tavLst>
                                    </p:anim>
                                    <p:anim calcmode="lin" valueType="num">
                                      <p:cBhvr>
                                        <p:cTn id="78" dur="1000" fill="hold"/>
                                        <p:tgtEl>
                                          <p:spTgt spid="20"/>
                                        </p:tgtEl>
                                        <p:attrNameLst>
                                          <p:attrName>ppt_h</p:attrName>
                                        </p:attrNameLst>
                                      </p:cBhvr>
                                      <p:tavLst>
                                        <p:tav tm="0">
                                          <p:val>
                                            <p:strVal val="#ppt_h"/>
                                          </p:val>
                                        </p:tav>
                                        <p:tav tm="100000">
                                          <p:val>
                                            <p:strVal val="#ppt_h"/>
                                          </p:val>
                                        </p:tav>
                                      </p:tavLst>
                                    </p:anim>
                                    <p:animEffect transition="in" filter="fade">
                                      <p:cBhvr>
                                        <p:cTn id="79" dur="1000"/>
                                        <p:tgtEl>
                                          <p:spTgt spid="20"/>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31"/>
                                        </p:tgtEl>
                                        <p:attrNameLst>
                                          <p:attrName>style.visibility</p:attrName>
                                        </p:attrNameLst>
                                      </p:cBhvr>
                                      <p:to>
                                        <p:strVal val="visible"/>
                                      </p:to>
                                    </p:set>
                                    <p:anim calcmode="lin" valueType="num">
                                      <p:cBhvr>
                                        <p:cTn id="84" dur="1000" fill="hold"/>
                                        <p:tgtEl>
                                          <p:spTgt spid="31"/>
                                        </p:tgtEl>
                                        <p:attrNameLst>
                                          <p:attrName>ppt_w</p:attrName>
                                        </p:attrNameLst>
                                      </p:cBhvr>
                                      <p:tavLst>
                                        <p:tav tm="0">
                                          <p:val>
                                            <p:strVal val="#ppt_w*0.70"/>
                                          </p:val>
                                        </p:tav>
                                        <p:tav tm="100000">
                                          <p:val>
                                            <p:strVal val="#ppt_w"/>
                                          </p:val>
                                        </p:tav>
                                      </p:tavLst>
                                    </p:anim>
                                    <p:anim calcmode="lin" valueType="num">
                                      <p:cBhvr>
                                        <p:cTn id="85" dur="1000" fill="hold"/>
                                        <p:tgtEl>
                                          <p:spTgt spid="31"/>
                                        </p:tgtEl>
                                        <p:attrNameLst>
                                          <p:attrName>ppt_h</p:attrName>
                                        </p:attrNameLst>
                                      </p:cBhvr>
                                      <p:tavLst>
                                        <p:tav tm="0">
                                          <p:val>
                                            <p:strVal val="#ppt_h"/>
                                          </p:val>
                                        </p:tav>
                                        <p:tav tm="100000">
                                          <p:val>
                                            <p:strVal val="#ppt_h"/>
                                          </p:val>
                                        </p:tav>
                                      </p:tavLst>
                                    </p:anim>
                                    <p:animEffect transition="in" filter="fade">
                                      <p:cBhvr>
                                        <p:cTn id="86"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1" grpId="0"/>
      <p:bldP spid="33" grpId="0"/>
      <p:bldP spid="17" grpId="0"/>
      <p:bldP spid="19" grpId="0"/>
      <p:bldP spid="21"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2"/>
          <a:srcRect/>
          <a:stretch>
            <a:fillRect/>
          </a:stretch>
        </p:blipFill>
        <p:spPr bwMode="auto">
          <a:xfrm>
            <a:off x="1000100" y="3857628"/>
            <a:ext cx="4921178" cy="1748467"/>
          </a:xfrm>
          <a:prstGeom prst="rect">
            <a:avLst/>
          </a:prstGeom>
          <a:noFill/>
          <a:ln w="9525">
            <a:noFill/>
            <a:miter lim="800000"/>
            <a:headEnd/>
            <a:tailEnd/>
          </a:ln>
          <a:effectLst/>
        </p:spPr>
      </p:pic>
      <p:pic>
        <p:nvPicPr>
          <p:cNvPr id="15" name="Picture 4" descr="http://images.slideplayer.com/21/6291311/slides/slide_1.jpg"/>
          <p:cNvPicPr>
            <a:picLocks noChangeAspect="1" noChangeArrowheads="1"/>
          </p:cNvPicPr>
          <p:nvPr/>
        </p:nvPicPr>
        <p:blipFill>
          <a:blip r:embed="rId3" cstate="print"/>
          <a:srcRect/>
          <a:stretch>
            <a:fillRect/>
          </a:stretch>
        </p:blipFill>
        <p:spPr bwMode="auto">
          <a:xfrm>
            <a:off x="7553316" y="0"/>
            <a:ext cx="1590684" cy="1193013"/>
          </a:xfrm>
          <a:prstGeom prst="rect">
            <a:avLst/>
          </a:prstGeom>
          <a:noFill/>
        </p:spPr>
      </p:pic>
      <p:sp>
        <p:nvSpPr>
          <p:cNvPr id="12" name="11 - TextBox"/>
          <p:cNvSpPr txBox="1"/>
          <p:nvPr/>
        </p:nvSpPr>
        <p:spPr>
          <a:xfrm>
            <a:off x="785786" y="2214554"/>
            <a:ext cx="6786610" cy="646331"/>
          </a:xfrm>
          <a:prstGeom prst="rect">
            <a:avLst/>
          </a:prstGeom>
          <a:noFill/>
        </p:spPr>
        <p:txBody>
          <a:bodyPr wrap="square" rtlCol="0">
            <a:spAutoFit/>
          </a:bodyPr>
          <a:lstStyle/>
          <a:p>
            <a:r>
              <a:rPr lang="el-GR" dirty="0" smtClean="0"/>
              <a:t>Πολλά </a:t>
            </a:r>
            <a:r>
              <a:rPr lang="el-GR" u="sng" dirty="0" smtClean="0"/>
              <a:t>δεοξυριβουνοκλεοτίδια</a:t>
            </a:r>
            <a:r>
              <a:rPr lang="el-GR" dirty="0" smtClean="0"/>
              <a:t> ενώνονται μεταξύ τους με ισχυρούς δεσμούς  και σχηματίζουν μια </a:t>
            </a:r>
            <a:r>
              <a:rPr lang="el-GR" dirty="0" smtClean="0"/>
              <a:t>αλυσίδα </a:t>
            </a:r>
            <a:r>
              <a:rPr lang="en-US" dirty="0" smtClean="0"/>
              <a:t>DNA</a:t>
            </a:r>
            <a:r>
              <a:rPr lang="el-GR" dirty="0" smtClean="0"/>
              <a:t> </a:t>
            </a:r>
            <a:endParaRPr lang="el-GR" dirty="0"/>
          </a:p>
        </p:txBody>
      </p:sp>
      <p:cxnSp>
        <p:nvCxnSpPr>
          <p:cNvPr id="20" name="19 - Ευθύγραμμο βέλος σύνδεσης"/>
          <p:cNvCxnSpPr/>
          <p:nvPr/>
        </p:nvCxnSpPr>
        <p:spPr>
          <a:xfrm>
            <a:off x="4643438" y="4643446"/>
            <a:ext cx="2286016" cy="214314"/>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5400000">
            <a:off x="357158" y="4214818"/>
            <a:ext cx="1000132" cy="857256"/>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5" name="24 - Ορθογώνιο"/>
          <p:cNvSpPr/>
          <p:nvPr/>
        </p:nvSpPr>
        <p:spPr>
          <a:xfrm>
            <a:off x="1" y="5000636"/>
            <a:ext cx="1500166" cy="523220"/>
          </a:xfrm>
          <a:prstGeom prst="rect">
            <a:avLst/>
          </a:prstGeom>
        </p:spPr>
        <p:txBody>
          <a:bodyPr wrap="square">
            <a:spAutoFit/>
          </a:bodyPr>
          <a:lstStyle/>
          <a:p>
            <a:pPr>
              <a:buFont typeface="Wingdings" pitchFamily="2" charset="2"/>
              <a:buChar char="ü"/>
            </a:pPr>
            <a:r>
              <a:rPr lang="el-GR" sz="1400" dirty="0" smtClean="0"/>
              <a:t>φωσφορική ομάδα</a:t>
            </a:r>
          </a:p>
        </p:txBody>
      </p:sp>
      <p:sp>
        <p:nvSpPr>
          <p:cNvPr id="26" name="25 - Ορθογώνιο"/>
          <p:cNvSpPr/>
          <p:nvPr/>
        </p:nvSpPr>
        <p:spPr>
          <a:xfrm>
            <a:off x="1714480" y="6143644"/>
            <a:ext cx="1571636" cy="523220"/>
          </a:xfrm>
          <a:prstGeom prst="rect">
            <a:avLst/>
          </a:prstGeom>
        </p:spPr>
        <p:txBody>
          <a:bodyPr wrap="square">
            <a:spAutoFit/>
          </a:bodyPr>
          <a:lstStyle/>
          <a:p>
            <a:pPr>
              <a:buFont typeface="Wingdings" pitchFamily="2" charset="2"/>
              <a:buChar char="ü"/>
            </a:pPr>
            <a:r>
              <a:rPr lang="el-GR" sz="1400" dirty="0" smtClean="0"/>
              <a:t>Ένα σάκχαρο </a:t>
            </a:r>
            <a:r>
              <a:rPr lang="el-GR" sz="1400" dirty="0" err="1" smtClean="0"/>
              <a:t>δεοξυριβόζη</a:t>
            </a:r>
            <a:endParaRPr lang="el-GR" sz="1400" dirty="0" smtClean="0"/>
          </a:p>
        </p:txBody>
      </p:sp>
      <p:cxnSp>
        <p:nvCxnSpPr>
          <p:cNvPr id="27" name="26 - Ευθύγραμμο βέλος σύνδεσης"/>
          <p:cNvCxnSpPr/>
          <p:nvPr/>
        </p:nvCxnSpPr>
        <p:spPr>
          <a:xfrm rot="16200000" flipH="1">
            <a:off x="1433490" y="5434026"/>
            <a:ext cx="1357322" cy="204790"/>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31" name="30 - Ορθογώνιο"/>
          <p:cNvSpPr/>
          <p:nvPr/>
        </p:nvSpPr>
        <p:spPr>
          <a:xfrm>
            <a:off x="6929454" y="4714884"/>
            <a:ext cx="2000263" cy="307777"/>
          </a:xfrm>
          <a:prstGeom prst="rect">
            <a:avLst/>
          </a:prstGeom>
        </p:spPr>
        <p:txBody>
          <a:bodyPr wrap="square">
            <a:spAutoFit/>
          </a:bodyPr>
          <a:lstStyle/>
          <a:p>
            <a:pPr>
              <a:buFont typeface="Wingdings" pitchFamily="2" charset="2"/>
              <a:buChar char="ü"/>
            </a:pPr>
            <a:r>
              <a:rPr lang="el-GR" sz="1400" dirty="0" smtClean="0"/>
              <a:t>Μια αζωτούχα βάση</a:t>
            </a:r>
            <a:endParaRPr lang="el-GR" sz="1400" dirty="0"/>
          </a:p>
        </p:txBody>
      </p:sp>
      <p:sp>
        <p:nvSpPr>
          <p:cNvPr id="32" name="31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DNA</a:t>
            </a:r>
            <a:endParaRPr lang="el-GR" sz="1600" b="1" dirty="0">
              <a:solidFill>
                <a:srgbClr val="FF0000"/>
              </a:solidFill>
            </a:endParaRPr>
          </a:p>
        </p:txBody>
      </p:sp>
      <p:sp>
        <p:nvSpPr>
          <p:cNvPr id="33" name="32 - Ορθογώνιο"/>
          <p:cNvSpPr/>
          <p:nvPr/>
        </p:nvSpPr>
        <p:spPr>
          <a:xfrm>
            <a:off x="1285852" y="5429264"/>
            <a:ext cx="5019323" cy="369332"/>
          </a:xfrm>
          <a:prstGeom prst="rect">
            <a:avLst/>
          </a:prstGeom>
        </p:spPr>
        <p:txBody>
          <a:bodyPr wrap="none">
            <a:spAutoFit/>
          </a:bodyPr>
          <a:lstStyle/>
          <a:p>
            <a:r>
              <a:rPr lang="el-GR" dirty="0" smtClean="0"/>
              <a:t>Έ ν α    </a:t>
            </a:r>
            <a:r>
              <a:rPr lang="el-GR" b="1" dirty="0" smtClean="0"/>
              <a:t>δ ε ο ξ υ ρ ι β ο υ ν ο κ λ ε ο τ ί δ ι ο</a:t>
            </a:r>
            <a:r>
              <a:rPr lang="el-GR" dirty="0" smtClean="0"/>
              <a:t>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strVal val="#ppt_w*0.70"/>
                                          </p:val>
                                        </p:tav>
                                        <p:tav tm="100000">
                                          <p:val>
                                            <p:strVal val="#ppt_w"/>
                                          </p:val>
                                        </p:tav>
                                      </p:tavLst>
                                    </p:anim>
                                    <p:anim calcmode="lin" valueType="num">
                                      <p:cBhvr>
                                        <p:cTn id="8" dur="1000" fill="hold"/>
                                        <p:tgtEl>
                                          <p:spTgt spid="14"/>
                                        </p:tgtEl>
                                        <p:attrNameLst>
                                          <p:attrName>ppt_h</p:attrName>
                                        </p:attrNameLst>
                                      </p:cBhvr>
                                      <p:tavLst>
                                        <p:tav tm="0">
                                          <p:val>
                                            <p:strVal val="#ppt_h"/>
                                          </p:val>
                                        </p:tav>
                                        <p:tav tm="100000">
                                          <p:val>
                                            <p:strVal val="#ppt_h"/>
                                          </p:val>
                                        </p:tav>
                                      </p:tavLst>
                                    </p:anim>
                                    <p:animEffect transition="in" filter="fade">
                                      <p:cBhvr>
                                        <p:cTn id="9" dur="10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1000" fill="hold"/>
                                        <p:tgtEl>
                                          <p:spTgt spid="33"/>
                                        </p:tgtEl>
                                        <p:attrNameLst>
                                          <p:attrName>ppt_w</p:attrName>
                                        </p:attrNameLst>
                                      </p:cBhvr>
                                      <p:tavLst>
                                        <p:tav tm="0">
                                          <p:val>
                                            <p:strVal val="#ppt_w*0.70"/>
                                          </p:val>
                                        </p:tav>
                                        <p:tav tm="100000">
                                          <p:val>
                                            <p:strVal val="#ppt_w"/>
                                          </p:val>
                                        </p:tav>
                                      </p:tavLst>
                                    </p:anim>
                                    <p:anim calcmode="lin" valueType="num">
                                      <p:cBhvr>
                                        <p:cTn id="15" dur="1000" fill="hold"/>
                                        <p:tgtEl>
                                          <p:spTgt spid="33"/>
                                        </p:tgtEl>
                                        <p:attrNameLst>
                                          <p:attrName>ppt_h</p:attrName>
                                        </p:attrNameLst>
                                      </p:cBhvr>
                                      <p:tavLst>
                                        <p:tav tm="0">
                                          <p:val>
                                            <p:strVal val="#ppt_h"/>
                                          </p:val>
                                        </p:tav>
                                        <p:tav tm="100000">
                                          <p:val>
                                            <p:strVal val="#ppt_h"/>
                                          </p:val>
                                        </p:tav>
                                      </p:tavLst>
                                    </p:anim>
                                    <p:animEffect transition="in" filter="fade">
                                      <p:cBhvr>
                                        <p:cTn id="16" dur="10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1000" fill="hold"/>
                                        <p:tgtEl>
                                          <p:spTgt spid="22"/>
                                        </p:tgtEl>
                                        <p:attrNameLst>
                                          <p:attrName>ppt_w</p:attrName>
                                        </p:attrNameLst>
                                      </p:cBhvr>
                                      <p:tavLst>
                                        <p:tav tm="0">
                                          <p:val>
                                            <p:strVal val="#ppt_w*0.70"/>
                                          </p:val>
                                        </p:tav>
                                        <p:tav tm="100000">
                                          <p:val>
                                            <p:strVal val="#ppt_w"/>
                                          </p:val>
                                        </p:tav>
                                      </p:tavLst>
                                    </p:anim>
                                    <p:anim calcmode="lin" valueType="num">
                                      <p:cBhvr>
                                        <p:cTn id="22" dur="1000" fill="hold"/>
                                        <p:tgtEl>
                                          <p:spTgt spid="22"/>
                                        </p:tgtEl>
                                        <p:attrNameLst>
                                          <p:attrName>ppt_h</p:attrName>
                                        </p:attrNameLst>
                                      </p:cBhvr>
                                      <p:tavLst>
                                        <p:tav tm="0">
                                          <p:val>
                                            <p:strVal val="#ppt_h"/>
                                          </p:val>
                                        </p:tav>
                                        <p:tav tm="100000">
                                          <p:val>
                                            <p:strVal val="#ppt_h"/>
                                          </p:val>
                                        </p:tav>
                                      </p:tavLst>
                                    </p:anim>
                                    <p:animEffect transition="in" filter="fade">
                                      <p:cBhvr>
                                        <p:cTn id="23" dur="10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p:cTn id="28" dur="1000" fill="hold"/>
                                        <p:tgtEl>
                                          <p:spTgt spid="25"/>
                                        </p:tgtEl>
                                        <p:attrNameLst>
                                          <p:attrName>ppt_w</p:attrName>
                                        </p:attrNameLst>
                                      </p:cBhvr>
                                      <p:tavLst>
                                        <p:tav tm="0">
                                          <p:val>
                                            <p:strVal val="#ppt_w*0.70"/>
                                          </p:val>
                                        </p:tav>
                                        <p:tav tm="100000">
                                          <p:val>
                                            <p:strVal val="#ppt_w"/>
                                          </p:val>
                                        </p:tav>
                                      </p:tavLst>
                                    </p:anim>
                                    <p:anim calcmode="lin" valueType="num">
                                      <p:cBhvr>
                                        <p:cTn id="29" dur="1000" fill="hold"/>
                                        <p:tgtEl>
                                          <p:spTgt spid="25"/>
                                        </p:tgtEl>
                                        <p:attrNameLst>
                                          <p:attrName>ppt_h</p:attrName>
                                        </p:attrNameLst>
                                      </p:cBhvr>
                                      <p:tavLst>
                                        <p:tav tm="0">
                                          <p:val>
                                            <p:strVal val="#ppt_h"/>
                                          </p:val>
                                        </p:tav>
                                        <p:tav tm="100000">
                                          <p:val>
                                            <p:strVal val="#ppt_h"/>
                                          </p:val>
                                        </p:tav>
                                      </p:tavLst>
                                    </p:anim>
                                    <p:animEffect transition="in" filter="fade">
                                      <p:cBhvr>
                                        <p:cTn id="30" dur="10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1000" fill="hold"/>
                                        <p:tgtEl>
                                          <p:spTgt spid="27"/>
                                        </p:tgtEl>
                                        <p:attrNameLst>
                                          <p:attrName>ppt_w</p:attrName>
                                        </p:attrNameLst>
                                      </p:cBhvr>
                                      <p:tavLst>
                                        <p:tav tm="0">
                                          <p:val>
                                            <p:strVal val="#ppt_w*0.70"/>
                                          </p:val>
                                        </p:tav>
                                        <p:tav tm="100000">
                                          <p:val>
                                            <p:strVal val="#ppt_w"/>
                                          </p:val>
                                        </p:tav>
                                      </p:tavLst>
                                    </p:anim>
                                    <p:anim calcmode="lin" valueType="num">
                                      <p:cBhvr>
                                        <p:cTn id="36" dur="1000" fill="hold"/>
                                        <p:tgtEl>
                                          <p:spTgt spid="27"/>
                                        </p:tgtEl>
                                        <p:attrNameLst>
                                          <p:attrName>ppt_h</p:attrName>
                                        </p:attrNameLst>
                                      </p:cBhvr>
                                      <p:tavLst>
                                        <p:tav tm="0">
                                          <p:val>
                                            <p:strVal val="#ppt_h"/>
                                          </p:val>
                                        </p:tav>
                                        <p:tav tm="100000">
                                          <p:val>
                                            <p:strVal val="#ppt_h"/>
                                          </p:val>
                                        </p:tav>
                                      </p:tavLst>
                                    </p:anim>
                                    <p:animEffect transition="in" filter="fade">
                                      <p:cBhvr>
                                        <p:cTn id="37" dur="10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strVal val="#ppt_w*0.70"/>
                                          </p:val>
                                        </p:tav>
                                        <p:tav tm="100000">
                                          <p:val>
                                            <p:strVal val="#ppt_w"/>
                                          </p:val>
                                        </p:tav>
                                      </p:tavLst>
                                    </p:anim>
                                    <p:anim calcmode="lin" valueType="num">
                                      <p:cBhvr>
                                        <p:cTn id="43" dur="1000" fill="hold"/>
                                        <p:tgtEl>
                                          <p:spTgt spid="26"/>
                                        </p:tgtEl>
                                        <p:attrNameLst>
                                          <p:attrName>ppt_h</p:attrName>
                                        </p:attrNameLst>
                                      </p:cBhvr>
                                      <p:tavLst>
                                        <p:tav tm="0">
                                          <p:val>
                                            <p:strVal val="#ppt_h"/>
                                          </p:val>
                                        </p:tav>
                                        <p:tav tm="100000">
                                          <p:val>
                                            <p:strVal val="#ppt_h"/>
                                          </p:val>
                                        </p:tav>
                                      </p:tavLst>
                                    </p:anim>
                                    <p:animEffect transition="in" filter="fade">
                                      <p:cBhvr>
                                        <p:cTn id="44" dur="1000"/>
                                        <p:tgtEl>
                                          <p:spTgt spid="26"/>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1000" fill="hold"/>
                                        <p:tgtEl>
                                          <p:spTgt spid="20"/>
                                        </p:tgtEl>
                                        <p:attrNameLst>
                                          <p:attrName>ppt_w</p:attrName>
                                        </p:attrNameLst>
                                      </p:cBhvr>
                                      <p:tavLst>
                                        <p:tav tm="0">
                                          <p:val>
                                            <p:strVal val="#ppt_w*0.70"/>
                                          </p:val>
                                        </p:tav>
                                        <p:tav tm="100000">
                                          <p:val>
                                            <p:strVal val="#ppt_w"/>
                                          </p:val>
                                        </p:tav>
                                      </p:tavLst>
                                    </p:anim>
                                    <p:anim calcmode="lin" valueType="num">
                                      <p:cBhvr>
                                        <p:cTn id="50" dur="1000" fill="hold"/>
                                        <p:tgtEl>
                                          <p:spTgt spid="20"/>
                                        </p:tgtEl>
                                        <p:attrNameLst>
                                          <p:attrName>ppt_h</p:attrName>
                                        </p:attrNameLst>
                                      </p:cBhvr>
                                      <p:tavLst>
                                        <p:tav tm="0">
                                          <p:val>
                                            <p:strVal val="#ppt_h"/>
                                          </p:val>
                                        </p:tav>
                                        <p:tav tm="100000">
                                          <p:val>
                                            <p:strVal val="#ppt_h"/>
                                          </p:val>
                                        </p:tav>
                                      </p:tavLst>
                                    </p:anim>
                                    <p:animEffect transition="in" filter="fade">
                                      <p:cBhvr>
                                        <p:cTn id="51" dur="10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1"/>
                                        </p:tgtEl>
                                        <p:attrNameLst>
                                          <p:attrName>style.visibility</p:attrName>
                                        </p:attrNameLst>
                                      </p:cBhvr>
                                      <p:to>
                                        <p:strVal val="visible"/>
                                      </p:to>
                                    </p:set>
                                    <p:anim calcmode="lin" valueType="num">
                                      <p:cBhvr>
                                        <p:cTn id="56" dur="1000" fill="hold"/>
                                        <p:tgtEl>
                                          <p:spTgt spid="31"/>
                                        </p:tgtEl>
                                        <p:attrNameLst>
                                          <p:attrName>ppt_w</p:attrName>
                                        </p:attrNameLst>
                                      </p:cBhvr>
                                      <p:tavLst>
                                        <p:tav tm="0">
                                          <p:val>
                                            <p:strVal val="#ppt_w*0.70"/>
                                          </p:val>
                                        </p:tav>
                                        <p:tav tm="100000">
                                          <p:val>
                                            <p:strVal val="#ppt_w"/>
                                          </p:val>
                                        </p:tav>
                                      </p:tavLst>
                                    </p:anim>
                                    <p:anim calcmode="lin" valueType="num">
                                      <p:cBhvr>
                                        <p:cTn id="57" dur="1000" fill="hold"/>
                                        <p:tgtEl>
                                          <p:spTgt spid="31"/>
                                        </p:tgtEl>
                                        <p:attrNameLst>
                                          <p:attrName>ppt_h</p:attrName>
                                        </p:attrNameLst>
                                      </p:cBhvr>
                                      <p:tavLst>
                                        <p:tav tm="0">
                                          <p:val>
                                            <p:strVal val="#ppt_h"/>
                                          </p:val>
                                        </p:tav>
                                        <p:tav tm="100000">
                                          <p:val>
                                            <p:strVal val="#ppt_h"/>
                                          </p:val>
                                        </p:tav>
                                      </p:tavLst>
                                    </p:anim>
                                    <p:animEffect transition="in" filter="fade">
                                      <p:cBhvr>
                                        <p:cTn id="58" dur="1000"/>
                                        <p:tgtEl>
                                          <p:spTgt spid="31"/>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strVal val="#ppt_w*0.70"/>
                                          </p:val>
                                        </p:tav>
                                        <p:tav tm="100000">
                                          <p:val>
                                            <p:strVal val="#ppt_w"/>
                                          </p:val>
                                        </p:tav>
                                      </p:tavLst>
                                    </p:anim>
                                    <p:anim calcmode="lin" valueType="num">
                                      <p:cBhvr>
                                        <p:cTn id="64" dur="1000" fill="hold"/>
                                        <p:tgtEl>
                                          <p:spTgt spid="12"/>
                                        </p:tgtEl>
                                        <p:attrNameLst>
                                          <p:attrName>ppt_h</p:attrName>
                                        </p:attrNameLst>
                                      </p:cBhvr>
                                      <p:tavLst>
                                        <p:tav tm="0">
                                          <p:val>
                                            <p:strVal val="#ppt_h"/>
                                          </p:val>
                                        </p:tav>
                                        <p:tav tm="100000">
                                          <p:val>
                                            <p:strVal val="#ppt_h"/>
                                          </p:val>
                                        </p:tav>
                                      </p:tavLst>
                                    </p:anim>
                                    <p:animEffect transition="in" filter="fade">
                                      <p:cBhvr>
                                        <p:cTn id="6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5" grpId="0"/>
      <p:bldP spid="26" grpId="0"/>
      <p:bldP spid="31" grpId="0"/>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http://images.slideplayer.com/21/6291311/slides/slide_1.jpg"/>
          <p:cNvPicPr>
            <a:picLocks noChangeAspect="1" noChangeArrowheads="1"/>
          </p:cNvPicPr>
          <p:nvPr/>
        </p:nvPicPr>
        <p:blipFill>
          <a:blip r:embed="rId2" cstate="print"/>
          <a:srcRect/>
          <a:stretch>
            <a:fillRect/>
          </a:stretch>
        </p:blipFill>
        <p:spPr bwMode="auto">
          <a:xfrm>
            <a:off x="7553316" y="0"/>
            <a:ext cx="1590684" cy="1193013"/>
          </a:xfrm>
          <a:prstGeom prst="rect">
            <a:avLst/>
          </a:prstGeom>
          <a:noFill/>
        </p:spPr>
      </p:pic>
      <p:sp>
        <p:nvSpPr>
          <p:cNvPr id="17" name="16 - Ορθογώνιο"/>
          <p:cNvSpPr/>
          <p:nvPr/>
        </p:nvSpPr>
        <p:spPr>
          <a:xfrm>
            <a:off x="642910" y="0"/>
            <a:ext cx="4572000" cy="338554"/>
          </a:xfrm>
          <a:prstGeom prst="rect">
            <a:avLst/>
          </a:prstGeom>
        </p:spPr>
        <p:txBody>
          <a:bodyPr>
            <a:spAutoFit/>
          </a:bodyPr>
          <a:lstStyle/>
          <a:p>
            <a:r>
              <a:rPr lang="el-GR" sz="1600" b="1" dirty="0" smtClean="0">
                <a:solidFill>
                  <a:srgbClr val="FF0000"/>
                </a:solidFill>
              </a:rPr>
              <a:t>Δομή DNA</a:t>
            </a:r>
            <a:endParaRPr lang="el-GR" sz="1600" b="1" dirty="0">
              <a:solidFill>
                <a:srgbClr val="FF0000"/>
              </a:solidFill>
            </a:endParaRPr>
          </a:p>
        </p:txBody>
      </p:sp>
      <p:sp>
        <p:nvSpPr>
          <p:cNvPr id="12" name="11 - TextBox"/>
          <p:cNvSpPr txBox="1"/>
          <p:nvPr/>
        </p:nvSpPr>
        <p:spPr>
          <a:xfrm>
            <a:off x="357158" y="285728"/>
            <a:ext cx="6786610" cy="369332"/>
          </a:xfrm>
          <a:prstGeom prst="rect">
            <a:avLst/>
          </a:prstGeom>
          <a:noFill/>
        </p:spPr>
        <p:txBody>
          <a:bodyPr wrap="square" rtlCol="0">
            <a:spAutoFit/>
          </a:bodyPr>
          <a:lstStyle/>
          <a:p>
            <a:r>
              <a:rPr lang="el-GR" dirty="0" smtClean="0"/>
              <a:t>…όμως  υπάρχουν 4 διαφορετικές αζωτούχες βάσεις για το </a:t>
            </a:r>
            <a:r>
              <a:rPr lang="en-US" dirty="0" smtClean="0"/>
              <a:t>DNA</a:t>
            </a:r>
            <a:r>
              <a:rPr lang="el-GR" dirty="0" smtClean="0"/>
              <a:t>:</a:t>
            </a:r>
            <a:endParaRPr lang="el-GR" dirty="0"/>
          </a:p>
        </p:txBody>
      </p:sp>
      <p:sp>
        <p:nvSpPr>
          <p:cNvPr id="18" name="17 - Ορθογώνιο"/>
          <p:cNvSpPr/>
          <p:nvPr/>
        </p:nvSpPr>
        <p:spPr>
          <a:xfrm>
            <a:off x="642910" y="3143248"/>
            <a:ext cx="6363473" cy="369332"/>
          </a:xfrm>
          <a:prstGeom prst="rect">
            <a:avLst/>
          </a:prstGeom>
        </p:spPr>
        <p:txBody>
          <a:bodyPr wrap="none">
            <a:spAutoFit/>
          </a:bodyPr>
          <a:lstStyle/>
          <a:p>
            <a:r>
              <a:rPr lang="el-GR" dirty="0" smtClean="0"/>
              <a:t>Έτσι υπάρχουν και 4 διαφορετικά </a:t>
            </a:r>
            <a:r>
              <a:rPr lang="el-GR" b="1" dirty="0" smtClean="0"/>
              <a:t>δεοξυριβουνοκλεοτίδια. </a:t>
            </a:r>
            <a:r>
              <a:rPr lang="el-GR" dirty="0" smtClean="0"/>
              <a:t>:</a:t>
            </a:r>
          </a:p>
        </p:txBody>
      </p:sp>
      <p:pic>
        <p:nvPicPr>
          <p:cNvPr id="143362" name="Picture 2"/>
          <p:cNvPicPr>
            <a:picLocks noChangeAspect="1" noChangeArrowheads="1"/>
          </p:cNvPicPr>
          <p:nvPr/>
        </p:nvPicPr>
        <p:blipFill>
          <a:blip r:embed="rId3"/>
          <a:srcRect/>
          <a:stretch>
            <a:fillRect/>
          </a:stretch>
        </p:blipFill>
        <p:spPr bwMode="auto">
          <a:xfrm>
            <a:off x="142844" y="3429000"/>
            <a:ext cx="1928826" cy="685301"/>
          </a:xfrm>
          <a:prstGeom prst="rect">
            <a:avLst/>
          </a:prstGeom>
          <a:noFill/>
          <a:ln w="9525">
            <a:noFill/>
            <a:miter lim="800000"/>
            <a:headEnd/>
            <a:tailEnd/>
          </a:ln>
          <a:effectLst/>
        </p:spPr>
      </p:pic>
      <p:sp>
        <p:nvSpPr>
          <p:cNvPr id="16" name="15 - Ορθογώνιο"/>
          <p:cNvSpPr/>
          <p:nvPr/>
        </p:nvSpPr>
        <p:spPr>
          <a:xfrm>
            <a:off x="2428860" y="3571876"/>
            <a:ext cx="5147499" cy="369332"/>
          </a:xfrm>
          <a:prstGeom prst="rect">
            <a:avLst/>
          </a:prstGeom>
        </p:spPr>
        <p:txBody>
          <a:bodyPr wrap="none">
            <a:spAutoFit/>
          </a:bodyPr>
          <a:lstStyle/>
          <a:p>
            <a:r>
              <a:rPr lang="el-GR" dirty="0" err="1" smtClean="0"/>
              <a:t>Δεοξυριβουνοκλεοτίδι</a:t>
            </a:r>
            <a:r>
              <a:rPr lang="en-US" dirty="0" smtClean="0"/>
              <a:t>o </a:t>
            </a:r>
            <a:r>
              <a:rPr lang="el-GR" dirty="0" smtClean="0"/>
              <a:t>που έχει βάση αδενίνη</a:t>
            </a:r>
            <a:r>
              <a:rPr lang="en-US" dirty="0" smtClean="0"/>
              <a:t> </a:t>
            </a:r>
            <a:r>
              <a:rPr lang="el-GR" dirty="0" smtClean="0"/>
              <a:t> </a:t>
            </a:r>
            <a:r>
              <a:rPr lang="en-US" b="1" dirty="0" smtClean="0"/>
              <a:t>A</a:t>
            </a:r>
            <a:endParaRPr lang="el-GR" b="1" dirty="0"/>
          </a:p>
        </p:txBody>
      </p:sp>
      <p:pic>
        <p:nvPicPr>
          <p:cNvPr id="143363" name="Picture 3"/>
          <p:cNvPicPr>
            <a:picLocks noChangeAspect="1" noChangeArrowheads="1"/>
          </p:cNvPicPr>
          <p:nvPr/>
        </p:nvPicPr>
        <p:blipFill>
          <a:blip r:embed="rId4"/>
          <a:srcRect/>
          <a:stretch>
            <a:fillRect/>
          </a:stretch>
        </p:blipFill>
        <p:spPr bwMode="auto">
          <a:xfrm>
            <a:off x="142844" y="4357694"/>
            <a:ext cx="1714512" cy="639411"/>
          </a:xfrm>
          <a:prstGeom prst="rect">
            <a:avLst/>
          </a:prstGeom>
          <a:noFill/>
          <a:ln w="9525">
            <a:noFill/>
            <a:miter lim="800000"/>
            <a:headEnd/>
            <a:tailEnd/>
          </a:ln>
          <a:effectLst/>
        </p:spPr>
      </p:pic>
      <p:sp>
        <p:nvSpPr>
          <p:cNvPr id="19" name="18 - Ορθογώνιο"/>
          <p:cNvSpPr/>
          <p:nvPr/>
        </p:nvSpPr>
        <p:spPr>
          <a:xfrm>
            <a:off x="2285984" y="4500570"/>
            <a:ext cx="5294847" cy="369332"/>
          </a:xfrm>
          <a:prstGeom prst="rect">
            <a:avLst/>
          </a:prstGeom>
        </p:spPr>
        <p:txBody>
          <a:bodyPr wrap="none">
            <a:spAutoFit/>
          </a:bodyPr>
          <a:lstStyle/>
          <a:p>
            <a:r>
              <a:rPr lang="el-GR" dirty="0" err="1" smtClean="0"/>
              <a:t>Δεοξυριβουνοκλεοτίδι</a:t>
            </a:r>
            <a:r>
              <a:rPr lang="en-US" dirty="0" smtClean="0"/>
              <a:t>o </a:t>
            </a:r>
            <a:r>
              <a:rPr lang="el-GR" dirty="0" smtClean="0"/>
              <a:t>που έχει βάση κυτοσίνη</a:t>
            </a:r>
            <a:r>
              <a:rPr lang="en-US" dirty="0" smtClean="0"/>
              <a:t>  </a:t>
            </a:r>
            <a:r>
              <a:rPr lang="en-US" b="1" dirty="0" smtClean="0"/>
              <a:t>C</a:t>
            </a:r>
            <a:endParaRPr lang="el-GR" b="1" dirty="0"/>
          </a:p>
        </p:txBody>
      </p:sp>
      <p:sp>
        <p:nvSpPr>
          <p:cNvPr id="21" name="20 - Ορθογώνιο"/>
          <p:cNvSpPr/>
          <p:nvPr/>
        </p:nvSpPr>
        <p:spPr>
          <a:xfrm>
            <a:off x="2143108" y="6357958"/>
            <a:ext cx="5517729" cy="646331"/>
          </a:xfrm>
          <a:prstGeom prst="rect">
            <a:avLst/>
          </a:prstGeom>
        </p:spPr>
        <p:txBody>
          <a:bodyPr wrap="none">
            <a:spAutoFit/>
          </a:bodyPr>
          <a:lstStyle/>
          <a:p>
            <a:r>
              <a:rPr lang="el-GR" dirty="0" err="1" smtClean="0"/>
              <a:t>Δεοξυριβουνοκλεοτίδι</a:t>
            </a:r>
            <a:r>
              <a:rPr lang="en-US" dirty="0" smtClean="0"/>
              <a:t>o </a:t>
            </a:r>
            <a:r>
              <a:rPr lang="el-GR" dirty="0" smtClean="0"/>
              <a:t>που έχει βάση γουανίνη </a:t>
            </a:r>
            <a:r>
              <a:rPr lang="en-US" dirty="0" smtClean="0"/>
              <a:t> </a:t>
            </a:r>
            <a:r>
              <a:rPr lang="en-US" b="1" dirty="0" smtClean="0"/>
              <a:t>G</a:t>
            </a:r>
            <a:r>
              <a:rPr lang="en-US" dirty="0" smtClean="0"/>
              <a:t>   </a:t>
            </a:r>
            <a:endParaRPr lang="el-GR" dirty="0" smtClean="0"/>
          </a:p>
          <a:p>
            <a:endParaRPr lang="el-GR" dirty="0"/>
          </a:p>
        </p:txBody>
      </p:sp>
      <p:sp>
        <p:nvSpPr>
          <p:cNvPr id="23" name="22 - Ορθογώνιο"/>
          <p:cNvSpPr/>
          <p:nvPr/>
        </p:nvSpPr>
        <p:spPr>
          <a:xfrm>
            <a:off x="2214546" y="5429264"/>
            <a:ext cx="5051896" cy="369332"/>
          </a:xfrm>
          <a:prstGeom prst="rect">
            <a:avLst/>
          </a:prstGeom>
        </p:spPr>
        <p:txBody>
          <a:bodyPr wrap="none">
            <a:spAutoFit/>
          </a:bodyPr>
          <a:lstStyle/>
          <a:p>
            <a:r>
              <a:rPr lang="el-GR" dirty="0" err="1" smtClean="0"/>
              <a:t>Δεοξυριβουνοκλεοτίδι</a:t>
            </a:r>
            <a:r>
              <a:rPr lang="en-US" dirty="0" smtClean="0"/>
              <a:t>o </a:t>
            </a:r>
            <a:r>
              <a:rPr lang="el-GR" dirty="0" smtClean="0"/>
              <a:t>που έχει βάση θυμίνη  </a:t>
            </a:r>
            <a:r>
              <a:rPr lang="en-US" b="1" dirty="0" smtClean="0"/>
              <a:t>T</a:t>
            </a:r>
            <a:endParaRPr lang="el-GR" b="1" dirty="0"/>
          </a:p>
        </p:txBody>
      </p:sp>
      <p:pic>
        <p:nvPicPr>
          <p:cNvPr id="143366" name="Picture 6"/>
          <p:cNvPicPr>
            <a:picLocks noChangeAspect="1" noChangeArrowheads="1"/>
          </p:cNvPicPr>
          <p:nvPr/>
        </p:nvPicPr>
        <p:blipFill>
          <a:blip r:embed="rId5"/>
          <a:srcRect/>
          <a:stretch>
            <a:fillRect/>
          </a:stretch>
        </p:blipFill>
        <p:spPr bwMode="auto">
          <a:xfrm>
            <a:off x="142844" y="5286388"/>
            <a:ext cx="2035175" cy="708025"/>
          </a:xfrm>
          <a:prstGeom prst="rect">
            <a:avLst/>
          </a:prstGeom>
          <a:noFill/>
          <a:ln w="9525">
            <a:noFill/>
            <a:miter lim="800000"/>
            <a:headEnd/>
            <a:tailEnd/>
          </a:ln>
          <a:effectLst/>
        </p:spPr>
      </p:pic>
      <p:pic>
        <p:nvPicPr>
          <p:cNvPr id="11265" name="Picture 1"/>
          <p:cNvPicPr>
            <a:picLocks noChangeAspect="1" noChangeArrowheads="1"/>
          </p:cNvPicPr>
          <p:nvPr/>
        </p:nvPicPr>
        <p:blipFill>
          <a:blip r:embed="rId6"/>
          <a:srcRect/>
          <a:stretch>
            <a:fillRect/>
          </a:stretch>
        </p:blipFill>
        <p:spPr bwMode="auto">
          <a:xfrm>
            <a:off x="0" y="6104569"/>
            <a:ext cx="1857388" cy="753431"/>
          </a:xfrm>
          <a:prstGeom prst="rect">
            <a:avLst/>
          </a:prstGeom>
          <a:noFill/>
          <a:ln w="9525">
            <a:noFill/>
            <a:miter lim="800000"/>
            <a:headEnd/>
            <a:tailEnd/>
          </a:ln>
          <a:effectLst/>
        </p:spPr>
      </p:pic>
      <p:sp>
        <p:nvSpPr>
          <p:cNvPr id="14" name="13 - Ορθογώνιο"/>
          <p:cNvSpPr/>
          <p:nvPr/>
        </p:nvSpPr>
        <p:spPr>
          <a:xfrm>
            <a:off x="1785918" y="785794"/>
            <a:ext cx="1750800" cy="369332"/>
          </a:xfrm>
          <a:prstGeom prst="rect">
            <a:avLst/>
          </a:prstGeom>
        </p:spPr>
        <p:txBody>
          <a:bodyPr wrap="none">
            <a:spAutoFit/>
          </a:bodyPr>
          <a:lstStyle/>
          <a:p>
            <a:pPr>
              <a:buFont typeface="Wingdings" pitchFamily="2" charset="2"/>
              <a:buChar char="ü"/>
            </a:pPr>
            <a:r>
              <a:rPr lang="el-GR" dirty="0" smtClean="0"/>
              <a:t>ΑΔΕΝΙΝΗ   </a:t>
            </a:r>
            <a:r>
              <a:rPr lang="el-GR" b="1" dirty="0" smtClean="0"/>
              <a:t>Α</a:t>
            </a:r>
          </a:p>
        </p:txBody>
      </p:sp>
      <p:sp>
        <p:nvSpPr>
          <p:cNvPr id="20" name="19 - Ορθογώνιο"/>
          <p:cNvSpPr/>
          <p:nvPr/>
        </p:nvSpPr>
        <p:spPr>
          <a:xfrm>
            <a:off x="1714480" y="2357430"/>
            <a:ext cx="1891352" cy="369332"/>
          </a:xfrm>
          <a:prstGeom prst="rect">
            <a:avLst/>
          </a:prstGeom>
        </p:spPr>
        <p:txBody>
          <a:bodyPr wrap="none">
            <a:spAutoFit/>
          </a:bodyPr>
          <a:lstStyle/>
          <a:p>
            <a:pPr>
              <a:buFont typeface="Wingdings" pitchFamily="2" charset="2"/>
              <a:buChar char="ü"/>
            </a:pPr>
            <a:r>
              <a:rPr lang="el-GR" dirty="0" smtClean="0"/>
              <a:t>ΓΟΥΑΝΙΝΗ   </a:t>
            </a:r>
            <a:r>
              <a:rPr lang="en-US" b="1" dirty="0" smtClean="0"/>
              <a:t>G</a:t>
            </a:r>
            <a:endParaRPr lang="el-GR" b="1" dirty="0" smtClean="0"/>
          </a:p>
        </p:txBody>
      </p:sp>
      <p:sp>
        <p:nvSpPr>
          <p:cNvPr id="22" name="21 - Ορθογώνιο"/>
          <p:cNvSpPr/>
          <p:nvPr/>
        </p:nvSpPr>
        <p:spPr>
          <a:xfrm>
            <a:off x="1714480" y="1357298"/>
            <a:ext cx="2017540" cy="369332"/>
          </a:xfrm>
          <a:prstGeom prst="rect">
            <a:avLst/>
          </a:prstGeom>
        </p:spPr>
        <p:txBody>
          <a:bodyPr wrap="none">
            <a:spAutoFit/>
          </a:bodyPr>
          <a:lstStyle/>
          <a:p>
            <a:pPr>
              <a:buFont typeface="Wingdings" pitchFamily="2" charset="2"/>
              <a:buChar char="ü"/>
            </a:pPr>
            <a:r>
              <a:rPr lang="el-GR" dirty="0" smtClean="0"/>
              <a:t>ΚΥΤΟΣΙΝΗ</a:t>
            </a:r>
            <a:r>
              <a:rPr lang="en-US" dirty="0" smtClean="0"/>
              <a:t>     </a:t>
            </a:r>
            <a:r>
              <a:rPr lang="en-US" b="1" dirty="0" smtClean="0"/>
              <a:t>C</a:t>
            </a:r>
            <a:endParaRPr lang="el-GR" b="1" dirty="0" smtClean="0"/>
          </a:p>
        </p:txBody>
      </p:sp>
      <p:sp>
        <p:nvSpPr>
          <p:cNvPr id="24" name="23 - Ορθογώνιο"/>
          <p:cNvSpPr/>
          <p:nvPr/>
        </p:nvSpPr>
        <p:spPr>
          <a:xfrm>
            <a:off x="1785918" y="1857364"/>
            <a:ext cx="1871603" cy="369332"/>
          </a:xfrm>
          <a:prstGeom prst="rect">
            <a:avLst/>
          </a:prstGeom>
        </p:spPr>
        <p:txBody>
          <a:bodyPr wrap="none">
            <a:spAutoFit/>
          </a:bodyPr>
          <a:lstStyle/>
          <a:p>
            <a:pPr>
              <a:buFont typeface="Wingdings" pitchFamily="2" charset="2"/>
              <a:buChar char="ü"/>
            </a:pPr>
            <a:r>
              <a:rPr lang="el-GR" dirty="0" smtClean="0"/>
              <a:t>ΘΥΜΙΝΗ </a:t>
            </a:r>
            <a:r>
              <a:rPr lang="en-US" dirty="0" smtClean="0"/>
              <a:t>      </a:t>
            </a:r>
            <a:r>
              <a:rPr lang="en-US" b="1" dirty="0" smtClean="0"/>
              <a:t>T</a:t>
            </a:r>
            <a:endParaRPr lang="el-GR"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1000" fill="hold"/>
                                        <p:tgtEl>
                                          <p:spTgt spid="18"/>
                                        </p:tgtEl>
                                        <p:attrNameLst>
                                          <p:attrName>ppt_w</p:attrName>
                                        </p:attrNameLst>
                                      </p:cBhvr>
                                      <p:tavLst>
                                        <p:tav tm="0">
                                          <p:val>
                                            <p:strVal val="#ppt_w*0.70"/>
                                          </p:val>
                                        </p:tav>
                                        <p:tav tm="100000">
                                          <p:val>
                                            <p:strVal val="#ppt_w"/>
                                          </p:val>
                                        </p:tav>
                                      </p:tavLst>
                                    </p:anim>
                                    <p:anim calcmode="lin" valueType="num">
                                      <p:cBhvr>
                                        <p:cTn id="13" dur="1000" fill="hold"/>
                                        <p:tgtEl>
                                          <p:spTgt spid="18"/>
                                        </p:tgtEl>
                                        <p:attrNameLst>
                                          <p:attrName>ppt_h</p:attrName>
                                        </p:attrNameLst>
                                      </p:cBhvr>
                                      <p:tavLst>
                                        <p:tav tm="0">
                                          <p:val>
                                            <p:strVal val="#ppt_h"/>
                                          </p:val>
                                        </p:tav>
                                        <p:tav tm="100000">
                                          <p:val>
                                            <p:strVal val="#ppt_h"/>
                                          </p:val>
                                        </p:tav>
                                      </p:tavLst>
                                    </p:anim>
                                    <p:animEffect transition="in" filter="fade">
                                      <p:cBhvr>
                                        <p:cTn id="14" dur="1000"/>
                                        <p:tgtEl>
                                          <p:spTgt spid="1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1000" fill="hold"/>
                                        <p:tgtEl>
                                          <p:spTgt spid="14"/>
                                        </p:tgtEl>
                                        <p:attrNameLst>
                                          <p:attrName>ppt_w</p:attrName>
                                        </p:attrNameLst>
                                      </p:cBhvr>
                                      <p:tavLst>
                                        <p:tav tm="0">
                                          <p:val>
                                            <p:strVal val="#ppt_w*0.70"/>
                                          </p:val>
                                        </p:tav>
                                        <p:tav tm="100000">
                                          <p:val>
                                            <p:strVal val="#ppt_w"/>
                                          </p:val>
                                        </p:tav>
                                      </p:tavLst>
                                    </p:anim>
                                    <p:anim calcmode="lin" valueType="num">
                                      <p:cBhvr>
                                        <p:cTn id="20" dur="1000" fill="hold"/>
                                        <p:tgtEl>
                                          <p:spTgt spid="14"/>
                                        </p:tgtEl>
                                        <p:attrNameLst>
                                          <p:attrName>ppt_h</p:attrName>
                                        </p:attrNameLst>
                                      </p:cBhvr>
                                      <p:tavLst>
                                        <p:tav tm="0">
                                          <p:val>
                                            <p:strVal val="#ppt_h"/>
                                          </p:val>
                                        </p:tav>
                                        <p:tav tm="100000">
                                          <p:val>
                                            <p:strVal val="#ppt_h"/>
                                          </p:val>
                                        </p:tav>
                                      </p:tavLst>
                                    </p:anim>
                                    <p:animEffect transition="in" filter="fade">
                                      <p:cBhvr>
                                        <p:cTn id="21" dur="10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143362"/>
                                        </p:tgtEl>
                                        <p:attrNameLst>
                                          <p:attrName>style.visibility</p:attrName>
                                        </p:attrNameLst>
                                      </p:cBhvr>
                                      <p:to>
                                        <p:strVal val="visible"/>
                                      </p:to>
                                    </p:set>
                                    <p:anim calcmode="lin" valueType="num">
                                      <p:cBhvr>
                                        <p:cTn id="26" dur="1000" fill="hold"/>
                                        <p:tgtEl>
                                          <p:spTgt spid="143362"/>
                                        </p:tgtEl>
                                        <p:attrNameLst>
                                          <p:attrName>ppt_w</p:attrName>
                                        </p:attrNameLst>
                                      </p:cBhvr>
                                      <p:tavLst>
                                        <p:tav tm="0">
                                          <p:val>
                                            <p:strVal val="#ppt_w*0.70"/>
                                          </p:val>
                                        </p:tav>
                                        <p:tav tm="100000">
                                          <p:val>
                                            <p:strVal val="#ppt_w"/>
                                          </p:val>
                                        </p:tav>
                                      </p:tavLst>
                                    </p:anim>
                                    <p:anim calcmode="lin" valueType="num">
                                      <p:cBhvr>
                                        <p:cTn id="27" dur="1000" fill="hold"/>
                                        <p:tgtEl>
                                          <p:spTgt spid="143362"/>
                                        </p:tgtEl>
                                        <p:attrNameLst>
                                          <p:attrName>ppt_h</p:attrName>
                                        </p:attrNameLst>
                                      </p:cBhvr>
                                      <p:tavLst>
                                        <p:tav tm="0">
                                          <p:val>
                                            <p:strVal val="#ppt_h"/>
                                          </p:val>
                                        </p:tav>
                                        <p:tav tm="100000">
                                          <p:val>
                                            <p:strVal val="#ppt_h"/>
                                          </p:val>
                                        </p:tav>
                                      </p:tavLst>
                                    </p:anim>
                                    <p:animEffect transition="in" filter="fade">
                                      <p:cBhvr>
                                        <p:cTn id="28" dur="1000"/>
                                        <p:tgtEl>
                                          <p:spTgt spid="143362"/>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1000" fill="hold"/>
                                        <p:tgtEl>
                                          <p:spTgt spid="16"/>
                                        </p:tgtEl>
                                        <p:attrNameLst>
                                          <p:attrName>ppt_w</p:attrName>
                                        </p:attrNameLst>
                                      </p:cBhvr>
                                      <p:tavLst>
                                        <p:tav tm="0">
                                          <p:val>
                                            <p:strVal val="#ppt_w*0.70"/>
                                          </p:val>
                                        </p:tav>
                                        <p:tav tm="100000">
                                          <p:val>
                                            <p:strVal val="#ppt_w"/>
                                          </p:val>
                                        </p:tav>
                                      </p:tavLst>
                                    </p:anim>
                                    <p:anim calcmode="lin" valueType="num">
                                      <p:cBhvr>
                                        <p:cTn id="34" dur="1000" fill="hold"/>
                                        <p:tgtEl>
                                          <p:spTgt spid="16"/>
                                        </p:tgtEl>
                                        <p:attrNameLst>
                                          <p:attrName>ppt_h</p:attrName>
                                        </p:attrNameLst>
                                      </p:cBhvr>
                                      <p:tavLst>
                                        <p:tav tm="0">
                                          <p:val>
                                            <p:strVal val="#ppt_h"/>
                                          </p:val>
                                        </p:tav>
                                        <p:tav tm="100000">
                                          <p:val>
                                            <p:strVal val="#ppt_h"/>
                                          </p:val>
                                        </p:tav>
                                      </p:tavLst>
                                    </p:anim>
                                    <p:animEffect transition="in" filter="fade">
                                      <p:cBhvr>
                                        <p:cTn id="35" dur="10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1000" fill="hold"/>
                                        <p:tgtEl>
                                          <p:spTgt spid="22"/>
                                        </p:tgtEl>
                                        <p:attrNameLst>
                                          <p:attrName>ppt_w</p:attrName>
                                        </p:attrNameLst>
                                      </p:cBhvr>
                                      <p:tavLst>
                                        <p:tav tm="0">
                                          <p:val>
                                            <p:strVal val="#ppt_w*0.70"/>
                                          </p:val>
                                        </p:tav>
                                        <p:tav tm="100000">
                                          <p:val>
                                            <p:strVal val="#ppt_w"/>
                                          </p:val>
                                        </p:tav>
                                      </p:tavLst>
                                    </p:anim>
                                    <p:anim calcmode="lin" valueType="num">
                                      <p:cBhvr>
                                        <p:cTn id="41" dur="1000" fill="hold"/>
                                        <p:tgtEl>
                                          <p:spTgt spid="22"/>
                                        </p:tgtEl>
                                        <p:attrNameLst>
                                          <p:attrName>ppt_h</p:attrName>
                                        </p:attrNameLst>
                                      </p:cBhvr>
                                      <p:tavLst>
                                        <p:tav tm="0">
                                          <p:val>
                                            <p:strVal val="#ppt_h"/>
                                          </p:val>
                                        </p:tav>
                                        <p:tav tm="100000">
                                          <p:val>
                                            <p:strVal val="#ppt_h"/>
                                          </p:val>
                                        </p:tav>
                                      </p:tavLst>
                                    </p:anim>
                                    <p:animEffect transition="in" filter="fade">
                                      <p:cBhvr>
                                        <p:cTn id="42" dur="10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143363"/>
                                        </p:tgtEl>
                                        <p:attrNameLst>
                                          <p:attrName>style.visibility</p:attrName>
                                        </p:attrNameLst>
                                      </p:cBhvr>
                                      <p:to>
                                        <p:strVal val="visible"/>
                                      </p:to>
                                    </p:set>
                                    <p:anim calcmode="lin" valueType="num">
                                      <p:cBhvr>
                                        <p:cTn id="47" dur="1000" fill="hold"/>
                                        <p:tgtEl>
                                          <p:spTgt spid="143363"/>
                                        </p:tgtEl>
                                        <p:attrNameLst>
                                          <p:attrName>ppt_w</p:attrName>
                                        </p:attrNameLst>
                                      </p:cBhvr>
                                      <p:tavLst>
                                        <p:tav tm="0">
                                          <p:val>
                                            <p:strVal val="#ppt_w*0.70"/>
                                          </p:val>
                                        </p:tav>
                                        <p:tav tm="100000">
                                          <p:val>
                                            <p:strVal val="#ppt_w"/>
                                          </p:val>
                                        </p:tav>
                                      </p:tavLst>
                                    </p:anim>
                                    <p:anim calcmode="lin" valueType="num">
                                      <p:cBhvr>
                                        <p:cTn id="48" dur="1000" fill="hold"/>
                                        <p:tgtEl>
                                          <p:spTgt spid="143363"/>
                                        </p:tgtEl>
                                        <p:attrNameLst>
                                          <p:attrName>ppt_h</p:attrName>
                                        </p:attrNameLst>
                                      </p:cBhvr>
                                      <p:tavLst>
                                        <p:tav tm="0">
                                          <p:val>
                                            <p:strVal val="#ppt_h"/>
                                          </p:val>
                                        </p:tav>
                                        <p:tav tm="100000">
                                          <p:val>
                                            <p:strVal val="#ppt_h"/>
                                          </p:val>
                                        </p:tav>
                                      </p:tavLst>
                                    </p:anim>
                                    <p:animEffect transition="in" filter="fade">
                                      <p:cBhvr>
                                        <p:cTn id="49" dur="1000"/>
                                        <p:tgtEl>
                                          <p:spTgt spid="143363"/>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1000" fill="hold"/>
                                        <p:tgtEl>
                                          <p:spTgt spid="19"/>
                                        </p:tgtEl>
                                        <p:attrNameLst>
                                          <p:attrName>ppt_w</p:attrName>
                                        </p:attrNameLst>
                                      </p:cBhvr>
                                      <p:tavLst>
                                        <p:tav tm="0">
                                          <p:val>
                                            <p:strVal val="#ppt_w*0.70"/>
                                          </p:val>
                                        </p:tav>
                                        <p:tav tm="100000">
                                          <p:val>
                                            <p:strVal val="#ppt_w"/>
                                          </p:val>
                                        </p:tav>
                                      </p:tavLst>
                                    </p:anim>
                                    <p:anim calcmode="lin" valueType="num">
                                      <p:cBhvr>
                                        <p:cTn id="55" dur="1000" fill="hold"/>
                                        <p:tgtEl>
                                          <p:spTgt spid="19"/>
                                        </p:tgtEl>
                                        <p:attrNameLst>
                                          <p:attrName>ppt_h</p:attrName>
                                        </p:attrNameLst>
                                      </p:cBhvr>
                                      <p:tavLst>
                                        <p:tav tm="0">
                                          <p:val>
                                            <p:strVal val="#ppt_h"/>
                                          </p:val>
                                        </p:tav>
                                        <p:tav tm="100000">
                                          <p:val>
                                            <p:strVal val="#ppt_h"/>
                                          </p:val>
                                        </p:tav>
                                      </p:tavLst>
                                    </p:anim>
                                    <p:animEffect transition="in" filter="fade">
                                      <p:cBhvr>
                                        <p:cTn id="56" dur="1000"/>
                                        <p:tgtEl>
                                          <p:spTgt spid="19"/>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p:cTn id="61" dur="1000" fill="hold"/>
                                        <p:tgtEl>
                                          <p:spTgt spid="24"/>
                                        </p:tgtEl>
                                        <p:attrNameLst>
                                          <p:attrName>ppt_w</p:attrName>
                                        </p:attrNameLst>
                                      </p:cBhvr>
                                      <p:tavLst>
                                        <p:tav tm="0">
                                          <p:val>
                                            <p:strVal val="#ppt_w*0.70"/>
                                          </p:val>
                                        </p:tav>
                                        <p:tav tm="100000">
                                          <p:val>
                                            <p:strVal val="#ppt_w"/>
                                          </p:val>
                                        </p:tav>
                                      </p:tavLst>
                                    </p:anim>
                                    <p:anim calcmode="lin" valueType="num">
                                      <p:cBhvr>
                                        <p:cTn id="62" dur="1000" fill="hold"/>
                                        <p:tgtEl>
                                          <p:spTgt spid="24"/>
                                        </p:tgtEl>
                                        <p:attrNameLst>
                                          <p:attrName>ppt_h</p:attrName>
                                        </p:attrNameLst>
                                      </p:cBhvr>
                                      <p:tavLst>
                                        <p:tav tm="0">
                                          <p:val>
                                            <p:strVal val="#ppt_h"/>
                                          </p:val>
                                        </p:tav>
                                        <p:tav tm="100000">
                                          <p:val>
                                            <p:strVal val="#ppt_h"/>
                                          </p:val>
                                        </p:tav>
                                      </p:tavLst>
                                    </p:anim>
                                    <p:animEffect transition="in" filter="fade">
                                      <p:cBhvr>
                                        <p:cTn id="63" dur="1000"/>
                                        <p:tgtEl>
                                          <p:spTgt spid="24"/>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nodeType="clickEffect">
                                  <p:stCondLst>
                                    <p:cond delay="0"/>
                                  </p:stCondLst>
                                  <p:childTnLst>
                                    <p:set>
                                      <p:cBhvr>
                                        <p:cTn id="67" dur="1" fill="hold">
                                          <p:stCondLst>
                                            <p:cond delay="0"/>
                                          </p:stCondLst>
                                        </p:cTn>
                                        <p:tgtEl>
                                          <p:spTgt spid="143366"/>
                                        </p:tgtEl>
                                        <p:attrNameLst>
                                          <p:attrName>style.visibility</p:attrName>
                                        </p:attrNameLst>
                                      </p:cBhvr>
                                      <p:to>
                                        <p:strVal val="visible"/>
                                      </p:to>
                                    </p:set>
                                    <p:anim calcmode="lin" valueType="num">
                                      <p:cBhvr>
                                        <p:cTn id="68" dur="1000" fill="hold"/>
                                        <p:tgtEl>
                                          <p:spTgt spid="143366"/>
                                        </p:tgtEl>
                                        <p:attrNameLst>
                                          <p:attrName>ppt_w</p:attrName>
                                        </p:attrNameLst>
                                      </p:cBhvr>
                                      <p:tavLst>
                                        <p:tav tm="0">
                                          <p:val>
                                            <p:strVal val="#ppt_w*0.70"/>
                                          </p:val>
                                        </p:tav>
                                        <p:tav tm="100000">
                                          <p:val>
                                            <p:strVal val="#ppt_w"/>
                                          </p:val>
                                        </p:tav>
                                      </p:tavLst>
                                    </p:anim>
                                    <p:anim calcmode="lin" valueType="num">
                                      <p:cBhvr>
                                        <p:cTn id="69" dur="1000" fill="hold"/>
                                        <p:tgtEl>
                                          <p:spTgt spid="143366"/>
                                        </p:tgtEl>
                                        <p:attrNameLst>
                                          <p:attrName>ppt_h</p:attrName>
                                        </p:attrNameLst>
                                      </p:cBhvr>
                                      <p:tavLst>
                                        <p:tav tm="0">
                                          <p:val>
                                            <p:strVal val="#ppt_h"/>
                                          </p:val>
                                        </p:tav>
                                        <p:tav tm="100000">
                                          <p:val>
                                            <p:strVal val="#ppt_h"/>
                                          </p:val>
                                        </p:tav>
                                      </p:tavLst>
                                    </p:anim>
                                    <p:animEffect transition="in" filter="fade">
                                      <p:cBhvr>
                                        <p:cTn id="70" dur="1000"/>
                                        <p:tgtEl>
                                          <p:spTgt spid="143366"/>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 calcmode="lin" valueType="num">
                                      <p:cBhvr>
                                        <p:cTn id="75" dur="1000" fill="hold"/>
                                        <p:tgtEl>
                                          <p:spTgt spid="23"/>
                                        </p:tgtEl>
                                        <p:attrNameLst>
                                          <p:attrName>ppt_w</p:attrName>
                                        </p:attrNameLst>
                                      </p:cBhvr>
                                      <p:tavLst>
                                        <p:tav tm="0">
                                          <p:val>
                                            <p:strVal val="#ppt_w*0.70"/>
                                          </p:val>
                                        </p:tav>
                                        <p:tav tm="100000">
                                          <p:val>
                                            <p:strVal val="#ppt_w"/>
                                          </p:val>
                                        </p:tav>
                                      </p:tavLst>
                                    </p:anim>
                                    <p:anim calcmode="lin" valueType="num">
                                      <p:cBhvr>
                                        <p:cTn id="76" dur="1000" fill="hold"/>
                                        <p:tgtEl>
                                          <p:spTgt spid="23"/>
                                        </p:tgtEl>
                                        <p:attrNameLst>
                                          <p:attrName>ppt_h</p:attrName>
                                        </p:attrNameLst>
                                      </p:cBhvr>
                                      <p:tavLst>
                                        <p:tav tm="0">
                                          <p:val>
                                            <p:strVal val="#ppt_h"/>
                                          </p:val>
                                        </p:tav>
                                        <p:tav tm="100000">
                                          <p:val>
                                            <p:strVal val="#ppt_h"/>
                                          </p:val>
                                        </p:tav>
                                      </p:tavLst>
                                    </p:anim>
                                    <p:animEffect transition="in" filter="fade">
                                      <p:cBhvr>
                                        <p:cTn id="77" dur="10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 calcmode="lin" valueType="num">
                                      <p:cBhvr>
                                        <p:cTn id="82" dur="1000" fill="hold"/>
                                        <p:tgtEl>
                                          <p:spTgt spid="20"/>
                                        </p:tgtEl>
                                        <p:attrNameLst>
                                          <p:attrName>ppt_w</p:attrName>
                                        </p:attrNameLst>
                                      </p:cBhvr>
                                      <p:tavLst>
                                        <p:tav tm="0">
                                          <p:val>
                                            <p:strVal val="#ppt_w*0.70"/>
                                          </p:val>
                                        </p:tav>
                                        <p:tav tm="100000">
                                          <p:val>
                                            <p:strVal val="#ppt_w"/>
                                          </p:val>
                                        </p:tav>
                                      </p:tavLst>
                                    </p:anim>
                                    <p:anim calcmode="lin" valueType="num">
                                      <p:cBhvr>
                                        <p:cTn id="83" dur="1000" fill="hold"/>
                                        <p:tgtEl>
                                          <p:spTgt spid="20"/>
                                        </p:tgtEl>
                                        <p:attrNameLst>
                                          <p:attrName>ppt_h</p:attrName>
                                        </p:attrNameLst>
                                      </p:cBhvr>
                                      <p:tavLst>
                                        <p:tav tm="0">
                                          <p:val>
                                            <p:strVal val="#ppt_h"/>
                                          </p:val>
                                        </p:tav>
                                        <p:tav tm="100000">
                                          <p:val>
                                            <p:strVal val="#ppt_h"/>
                                          </p:val>
                                        </p:tav>
                                      </p:tavLst>
                                    </p:anim>
                                    <p:animEffect transition="in" filter="fade">
                                      <p:cBhvr>
                                        <p:cTn id="84" dur="1000"/>
                                        <p:tgtEl>
                                          <p:spTgt spid="20"/>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nodeType="clickEffect">
                                  <p:stCondLst>
                                    <p:cond delay="0"/>
                                  </p:stCondLst>
                                  <p:childTnLst>
                                    <p:set>
                                      <p:cBhvr>
                                        <p:cTn id="88" dur="1" fill="hold">
                                          <p:stCondLst>
                                            <p:cond delay="0"/>
                                          </p:stCondLst>
                                        </p:cTn>
                                        <p:tgtEl>
                                          <p:spTgt spid="11265"/>
                                        </p:tgtEl>
                                        <p:attrNameLst>
                                          <p:attrName>style.visibility</p:attrName>
                                        </p:attrNameLst>
                                      </p:cBhvr>
                                      <p:to>
                                        <p:strVal val="visible"/>
                                      </p:to>
                                    </p:set>
                                    <p:anim calcmode="lin" valueType="num">
                                      <p:cBhvr>
                                        <p:cTn id="89" dur="1000" fill="hold"/>
                                        <p:tgtEl>
                                          <p:spTgt spid="11265"/>
                                        </p:tgtEl>
                                        <p:attrNameLst>
                                          <p:attrName>ppt_w</p:attrName>
                                        </p:attrNameLst>
                                      </p:cBhvr>
                                      <p:tavLst>
                                        <p:tav tm="0">
                                          <p:val>
                                            <p:strVal val="#ppt_w*0.70"/>
                                          </p:val>
                                        </p:tav>
                                        <p:tav tm="100000">
                                          <p:val>
                                            <p:strVal val="#ppt_w"/>
                                          </p:val>
                                        </p:tav>
                                      </p:tavLst>
                                    </p:anim>
                                    <p:anim calcmode="lin" valueType="num">
                                      <p:cBhvr>
                                        <p:cTn id="90" dur="1000" fill="hold"/>
                                        <p:tgtEl>
                                          <p:spTgt spid="11265"/>
                                        </p:tgtEl>
                                        <p:attrNameLst>
                                          <p:attrName>ppt_h</p:attrName>
                                        </p:attrNameLst>
                                      </p:cBhvr>
                                      <p:tavLst>
                                        <p:tav tm="0">
                                          <p:val>
                                            <p:strVal val="#ppt_h"/>
                                          </p:val>
                                        </p:tav>
                                        <p:tav tm="100000">
                                          <p:val>
                                            <p:strVal val="#ppt_h"/>
                                          </p:val>
                                        </p:tav>
                                      </p:tavLst>
                                    </p:anim>
                                    <p:animEffect transition="in" filter="fade">
                                      <p:cBhvr>
                                        <p:cTn id="91" dur="1000"/>
                                        <p:tgtEl>
                                          <p:spTgt spid="11265"/>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21"/>
                                        </p:tgtEl>
                                        <p:attrNameLst>
                                          <p:attrName>style.visibility</p:attrName>
                                        </p:attrNameLst>
                                      </p:cBhvr>
                                      <p:to>
                                        <p:strVal val="visible"/>
                                      </p:to>
                                    </p:set>
                                    <p:anim calcmode="lin" valueType="num">
                                      <p:cBhvr>
                                        <p:cTn id="96" dur="1000" fill="hold"/>
                                        <p:tgtEl>
                                          <p:spTgt spid="21"/>
                                        </p:tgtEl>
                                        <p:attrNameLst>
                                          <p:attrName>ppt_w</p:attrName>
                                        </p:attrNameLst>
                                      </p:cBhvr>
                                      <p:tavLst>
                                        <p:tav tm="0">
                                          <p:val>
                                            <p:strVal val="#ppt_w*0.70"/>
                                          </p:val>
                                        </p:tav>
                                        <p:tav tm="100000">
                                          <p:val>
                                            <p:strVal val="#ppt_w"/>
                                          </p:val>
                                        </p:tav>
                                      </p:tavLst>
                                    </p:anim>
                                    <p:anim calcmode="lin" valueType="num">
                                      <p:cBhvr>
                                        <p:cTn id="97" dur="1000" fill="hold"/>
                                        <p:tgtEl>
                                          <p:spTgt spid="21"/>
                                        </p:tgtEl>
                                        <p:attrNameLst>
                                          <p:attrName>ppt_h</p:attrName>
                                        </p:attrNameLst>
                                      </p:cBhvr>
                                      <p:tavLst>
                                        <p:tav tm="0">
                                          <p:val>
                                            <p:strVal val="#ppt_h"/>
                                          </p:val>
                                        </p:tav>
                                        <p:tav tm="100000">
                                          <p:val>
                                            <p:strVal val="#ppt_h"/>
                                          </p:val>
                                        </p:tav>
                                      </p:tavLst>
                                    </p:anim>
                                    <p:animEffect transition="in" filter="fade">
                                      <p:cBhvr>
                                        <p:cTn id="98"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16" grpId="0"/>
      <p:bldP spid="19" grpId="0"/>
      <p:bldP spid="21" grpId="0"/>
      <p:bldP spid="23" grpId="0"/>
      <p:bldP spid="14" grpId="0"/>
      <p:bldP spid="20" grpId="0"/>
      <p:bldP spid="22"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Ορθογώνιο"/>
          <p:cNvSpPr/>
          <p:nvPr/>
        </p:nvSpPr>
        <p:spPr>
          <a:xfrm>
            <a:off x="642910" y="0"/>
            <a:ext cx="4572000" cy="338554"/>
          </a:xfrm>
          <a:prstGeom prst="rect">
            <a:avLst/>
          </a:prstGeom>
        </p:spPr>
        <p:txBody>
          <a:bodyPr>
            <a:spAutoFit/>
          </a:bodyPr>
          <a:lstStyle/>
          <a:p>
            <a:r>
              <a:rPr lang="el-GR" sz="1600" dirty="0" smtClean="0"/>
              <a:t>Δομή DNA</a:t>
            </a:r>
            <a:endParaRPr lang="el-GR" sz="1600" dirty="0"/>
          </a:p>
        </p:txBody>
      </p:sp>
      <p:pic>
        <p:nvPicPr>
          <p:cNvPr id="144386" name="Picture 2"/>
          <p:cNvPicPr>
            <a:picLocks noChangeAspect="1" noChangeArrowheads="1"/>
          </p:cNvPicPr>
          <p:nvPr/>
        </p:nvPicPr>
        <p:blipFill>
          <a:blip r:embed="rId2"/>
          <a:srcRect/>
          <a:stretch>
            <a:fillRect/>
          </a:stretch>
        </p:blipFill>
        <p:spPr bwMode="auto">
          <a:xfrm>
            <a:off x="1428728" y="1142984"/>
            <a:ext cx="3643338" cy="4279800"/>
          </a:xfrm>
          <a:prstGeom prst="rect">
            <a:avLst/>
          </a:prstGeom>
          <a:noFill/>
          <a:ln w="9525">
            <a:noFill/>
            <a:miter lim="800000"/>
            <a:headEnd/>
            <a:tailEnd/>
          </a:ln>
          <a:effectLst/>
        </p:spPr>
      </p:pic>
      <p:cxnSp>
        <p:nvCxnSpPr>
          <p:cNvPr id="8" name="7 - Ευθύγραμμο βέλος σύνδεσης"/>
          <p:cNvCxnSpPr/>
          <p:nvPr/>
        </p:nvCxnSpPr>
        <p:spPr>
          <a:xfrm flipV="1">
            <a:off x="2500298" y="928670"/>
            <a:ext cx="642942" cy="500066"/>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142844" y="500042"/>
            <a:ext cx="2571752" cy="338554"/>
          </a:xfrm>
          <a:prstGeom prst="rect">
            <a:avLst/>
          </a:prstGeom>
        </p:spPr>
        <p:txBody>
          <a:bodyPr wrap="square">
            <a:spAutoFit/>
          </a:bodyPr>
          <a:lstStyle/>
          <a:p>
            <a:r>
              <a:rPr lang="el-GR" sz="1600" dirty="0" smtClean="0"/>
              <a:t> δεύτερη αλυσίδα DNA</a:t>
            </a:r>
            <a:endParaRPr lang="el-GR" sz="1600" dirty="0"/>
          </a:p>
        </p:txBody>
      </p:sp>
      <p:sp>
        <p:nvSpPr>
          <p:cNvPr id="11" name="10 - Ορθογώνιο"/>
          <p:cNvSpPr/>
          <p:nvPr/>
        </p:nvSpPr>
        <p:spPr>
          <a:xfrm>
            <a:off x="3143240" y="714356"/>
            <a:ext cx="2081211" cy="338554"/>
          </a:xfrm>
          <a:prstGeom prst="rect">
            <a:avLst/>
          </a:prstGeom>
        </p:spPr>
        <p:txBody>
          <a:bodyPr wrap="none">
            <a:spAutoFit/>
          </a:bodyPr>
          <a:lstStyle/>
          <a:p>
            <a:r>
              <a:rPr lang="el-GR" sz="1600" dirty="0" smtClean="0"/>
              <a:t>Πρώτη αλυσίδα DNA</a:t>
            </a:r>
          </a:p>
        </p:txBody>
      </p:sp>
      <p:cxnSp>
        <p:nvCxnSpPr>
          <p:cNvPr id="13" name="12 - Ευθύγραμμο βέλος σύνδεσης"/>
          <p:cNvCxnSpPr/>
          <p:nvPr/>
        </p:nvCxnSpPr>
        <p:spPr>
          <a:xfrm rot="16200000" flipV="1">
            <a:off x="1214414" y="785794"/>
            <a:ext cx="581028" cy="581028"/>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18" name="17 - Ορθογώνιο"/>
          <p:cNvSpPr/>
          <p:nvPr/>
        </p:nvSpPr>
        <p:spPr>
          <a:xfrm>
            <a:off x="357158" y="5572140"/>
            <a:ext cx="7643866" cy="923330"/>
          </a:xfrm>
          <a:prstGeom prst="rect">
            <a:avLst/>
          </a:prstGeom>
        </p:spPr>
        <p:txBody>
          <a:bodyPr wrap="square">
            <a:spAutoFit/>
          </a:bodyPr>
          <a:lstStyle/>
          <a:p>
            <a:r>
              <a:rPr lang="el-GR" dirty="0" smtClean="0"/>
              <a:t>Όπως φαίνεται στο παραπάνω σχήμα η κάθε αλυσίδα DNA αποτελείται από πολλά νουκλεοτίδια.   Στην κάθε αλυσίδα DNA το σάκχαρο του ενός νουκλεοτιδίου ενώνεται με τη φωσφορική ομάδα του επόμενου </a:t>
            </a:r>
            <a:endParaRPr lang="el-GR" dirty="0"/>
          </a:p>
        </p:txBody>
      </p:sp>
      <p:cxnSp>
        <p:nvCxnSpPr>
          <p:cNvPr id="19" name="18 - Ευθύγραμμο βέλος σύνδεσης"/>
          <p:cNvCxnSpPr/>
          <p:nvPr/>
        </p:nvCxnSpPr>
        <p:spPr>
          <a:xfrm flipV="1">
            <a:off x="4643438" y="4357694"/>
            <a:ext cx="1000132" cy="500066"/>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flipV="1">
            <a:off x="4643438" y="3643314"/>
            <a:ext cx="1714512" cy="785818"/>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2" name="21 - Ορθογώνιο"/>
          <p:cNvSpPr/>
          <p:nvPr/>
        </p:nvSpPr>
        <p:spPr>
          <a:xfrm>
            <a:off x="6286512" y="3286124"/>
            <a:ext cx="1500166" cy="523220"/>
          </a:xfrm>
          <a:prstGeom prst="rect">
            <a:avLst/>
          </a:prstGeom>
        </p:spPr>
        <p:txBody>
          <a:bodyPr wrap="square">
            <a:spAutoFit/>
          </a:bodyPr>
          <a:lstStyle/>
          <a:p>
            <a:pPr>
              <a:buFont typeface="Wingdings" pitchFamily="2" charset="2"/>
              <a:buChar char="ü"/>
            </a:pPr>
            <a:r>
              <a:rPr lang="el-GR" sz="1400" dirty="0" smtClean="0"/>
              <a:t>φωσφορική ομάδα</a:t>
            </a:r>
          </a:p>
        </p:txBody>
      </p:sp>
      <p:sp>
        <p:nvSpPr>
          <p:cNvPr id="23" name="22 - Ορθογώνιο"/>
          <p:cNvSpPr/>
          <p:nvPr/>
        </p:nvSpPr>
        <p:spPr>
          <a:xfrm>
            <a:off x="5643570" y="4214818"/>
            <a:ext cx="1571636" cy="523220"/>
          </a:xfrm>
          <a:prstGeom prst="rect">
            <a:avLst/>
          </a:prstGeom>
        </p:spPr>
        <p:txBody>
          <a:bodyPr wrap="square">
            <a:spAutoFit/>
          </a:bodyPr>
          <a:lstStyle/>
          <a:p>
            <a:pPr>
              <a:buFont typeface="Wingdings" pitchFamily="2" charset="2"/>
              <a:buChar char="ü"/>
            </a:pPr>
            <a:r>
              <a:rPr lang="el-GR" sz="1400" dirty="0" smtClean="0"/>
              <a:t>Ένα σάκχαρο </a:t>
            </a:r>
            <a:r>
              <a:rPr lang="el-GR" sz="1400" dirty="0" err="1" smtClean="0"/>
              <a:t>δεοξυριβόζη</a:t>
            </a:r>
            <a:endParaRPr lang="el-GR" sz="1400" dirty="0" smtClean="0"/>
          </a:p>
        </p:txBody>
      </p:sp>
      <p:sp>
        <p:nvSpPr>
          <p:cNvPr id="25" name="24 - Ελεύθερη σχεδίαση"/>
          <p:cNvSpPr/>
          <p:nvPr/>
        </p:nvSpPr>
        <p:spPr>
          <a:xfrm>
            <a:off x="4727864" y="2244436"/>
            <a:ext cx="207818" cy="46507"/>
          </a:xfrm>
          <a:custGeom>
            <a:avLst/>
            <a:gdLst>
              <a:gd name="connsiteX0" fmla="*/ 207818 w 207818"/>
              <a:gd name="connsiteY0" fmla="*/ 0 h 46507"/>
              <a:gd name="connsiteX1" fmla="*/ 176645 w 207818"/>
              <a:gd name="connsiteY1" fmla="*/ 20782 h 46507"/>
              <a:gd name="connsiteX2" fmla="*/ 0 w 207818"/>
              <a:gd name="connsiteY2" fmla="*/ 31173 h 46507"/>
            </a:gdLst>
            <a:ahLst/>
            <a:cxnLst>
              <a:cxn ang="0">
                <a:pos x="connsiteX0" y="connsiteY0"/>
              </a:cxn>
              <a:cxn ang="0">
                <a:pos x="connsiteX1" y="connsiteY1"/>
              </a:cxn>
              <a:cxn ang="0">
                <a:pos x="connsiteX2" y="connsiteY2"/>
              </a:cxn>
            </a:cxnLst>
            <a:rect l="l" t="t" r="r" b="b"/>
            <a:pathLst>
              <a:path w="207818" h="46507">
                <a:moveTo>
                  <a:pt x="207818" y="0"/>
                </a:moveTo>
                <a:cubicBezTo>
                  <a:pt x="197427" y="6927"/>
                  <a:pt x="187815" y="15197"/>
                  <a:pt x="176645" y="20782"/>
                </a:cubicBezTo>
                <a:cubicBezTo>
                  <a:pt x="125195" y="46507"/>
                  <a:pt x="42537" y="31173"/>
                  <a:pt x="0" y="3117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6" name="25 - Ελεύθερη σχεδίαση"/>
          <p:cNvSpPr/>
          <p:nvPr/>
        </p:nvSpPr>
        <p:spPr>
          <a:xfrm>
            <a:off x="3929058" y="2214554"/>
            <a:ext cx="1000132" cy="929371"/>
          </a:xfrm>
          <a:custGeom>
            <a:avLst/>
            <a:gdLst>
              <a:gd name="connsiteX0" fmla="*/ 1039091 w 1251450"/>
              <a:gd name="connsiteY0" fmla="*/ 208242 h 929371"/>
              <a:gd name="connsiteX1" fmla="*/ 457200 w 1251450"/>
              <a:gd name="connsiteY1" fmla="*/ 187460 h 929371"/>
              <a:gd name="connsiteX2" fmla="*/ 394854 w 1251450"/>
              <a:gd name="connsiteY2" fmla="*/ 218633 h 929371"/>
              <a:gd name="connsiteX3" fmla="*/ 322118 w 1251450"/>
              <a:gd name="connsiteY3" fmla="*/ 229024 h 929371"/>
              <a:gd name="connsiteX4" fmla="*/ 249382 w 1251450"/>
              <a:gd name="connsiteY4" fmla="*/ 249806 h 929371"/>
              <a:gd name="connsiteX5" fmla="*/ 145473 w 1251450"/>
              <a:gd name="connsiteY5" fmla="*/ 280979 h 929371"/>
              <a:gd name="connsiteX6" fmla="*/ 72736 w 1251450"/>
              <a:gd name="connsiteY6" fmla="*/ 301760 h 929371"/>
              <a:gd name="connsiteX7" fmla="*/ 10391 w 1251450"/>
              <a:gd name="connsiteY7" fmla="*/ 353715 h 929371"/>
              <a:gd name="connsiteX8" fmla="*/ 0 w 1251450"/>
              <a:gd name="connsiteY8" fmla="*/ 384888 h 929371"/>
              <a:gd name="connsiteX9" fmla="*/ 20782 w 1251450"/>
              <a:gd name="connsiteY9" fmla="*/ 509579 h 929371"/>
              <a:gd name="connsiteX10" fmla="*/ 31173 w 1251450"/>
              <a:gd name="connsiteY10" fmla="*/ 540751 h 929371"/>
              <a:gd name="connsiteX11" fmla="*/ 62345 w 1251450"/>
              <a:gd name="connsiteY11" fmla="*/ 571924 h 929371"/>
              <a:gd name="connsiteX12" fmla="*/ 93518 w 1251450"/>
              <a:gd name="connsiteY12" fmla="*/ 644660 h 929371"/>
              <a:gd name="connsiteX13" fmla="*/ 124691 w 1251450"/>
              <a:gd name="connsiteY13" fmla="*/ 665442 h 929371"/>
              <a:gd name="connsiteX14" fmla="*/ 187036 w 1251450"/>
              <a:gd name="connsiteY14" fmla="*/ 727788 h 929371"/>
              <a:gd name="connsiteX15" fmla="*/ 259773 w 1251450"/>
              <a:gd name="connsiteY15" fmla="*/ 769351 h 929371"/>
              <a:gd name="connsiteX16" fmla="*/ 290945 w 1251450"/>
              <a:gd name="connsiteY16" fmla="*/ 790133 h 929371"/>
              <a:gd name="connsiteX17" fmla="*/ 332509 w 1251450"/>
              <a:gd name="connsiteY17" fmla="*/ 800524 h 929371"/>
              <a:gd name="connsiteX18" fmla="*/ 426027 w 1251450"/>
              <a:gd name="connsiteY18" fmla="*/ 831697 h 929371"/>
              <a:gd name="connsiteX19" fmla="*/ 467591 w 1251450"/>
              <a:gd name="connsiteY19" fmla="*/ 852479 h 929371"/>
              <a:gd name="connsiteX20" fmla="*/ 737754 w 1251450"/>
              <a:gd name="connsiteY20" fmla="*/ 862870 h 929371"/>
              <a:gd name="connsiteX21" fmla="*/ 800100 w 1251450"/>
              <a:gd name="connsiteY21" fmla="*/ 925215 h 929371"/>
              <a:gd name="connsiteX22" fmla="*/ 987136 w 1251450"/>
              <a:gd name="connsiteY22" fmla="*/ 894042 h 929371"/>
              <a:gd name="connsiteX23" fmla="*/ 1049482 w 1251450"/>
              <a:gd name="connsiteY23" fmla="*/ 831697 h 929371"/>
              <a:gd name="connsiteX24" fmla="*/ 1111827 w 1251450"/>
              <a:gd name="connsiteY24" fmla="*/ 790133 h 929371"/>
              <a:gd name="connsiteX25" fmla="*/ 1174173 w 1251450"/>
              <a:gd name="connsiteY25" fmla="*/ 686224 h 929371"/>
              <a:gd name="connsiteX26" fmla="*/ 1215736 w 1251450"/>
              <a:gd name="connsiteY26" fmla="*/ 603097 h 929371"/>
              <a:gd name="connsiteX27" fmla="*/ 1246909 w 1251450"/>
              <a:gd name="connsiteY27" fmla="*/ 364106 h 929371"/>
              <a:gd name="connsiteX28" fmla="*/ 1226127 w 1251450"/>
              <a:gd name="connsiteY28" fmla="*/ 280979 h 929371"/>
              <a:gd name="connsiteX29" fmla="*/ 1153391 w 1251450"/>
              <a:gd name="connsiteY29" fmla="*/ 218633 h 929371"/>
              <a:gd name="connsiteX30" fmla="*/ 1091045 w 1251450"/>
              <a:gd name="connsiteY30" fmla="*/ 197851 h 929371"/>
              <a:gd name="connsiteX31" fmla="*/ 1049482 w 1251450"/>
              <a:gd name="connsiteY31" fmla="*/ 177070 h 929371"/>
              <a:gd name="connsiteX32" fmla="*/ 987136 w 1251450"/>
              <a:gd name="connsiteY32" fmla="*/ 177070 h 929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51450" h="929371">
                <a:moveTo>
                  <a:pt x="1039091" y="208242"/>
                </a:moveTo>
                <a:cubicBezTo>
                  <a:pt x="934967" y="0"/>
                  <a:pt x="1029407" y="157345"/>
                  <a:pt x="457200" y="187460"/>
                </a:cubicBezTo>
                <a:cubicBezTo>
                  <a:pt x="410624" y="189911"/>
                  <a:pt x="439194" y="205331"/>
                  <a:pt x="394854" y="218633"/>
                </a:cubicBezTo>
                <a:cubicBezTo>
                  <a:pt x="371395" y="225671"/>
                  <a:pt x="346066" y="223892"/>
                  <a:pt x="322118" y="229024"/>
                </a:cubicBezTo>
                <a:cubicBezTo>
                  <a:pt x="297462" y="234307"/>
                  <a:pt x="273709" y="243171"/>
                  <a:pt x="249382" y="249806"/>
                </a:cubicBezTo>
                <a:cubicBezTo>
                  <a:pt x="73740" y="297709"/>
                  <a:pt x="394431" y="206291"/>
                  <a:pt x="145473" y="280979"/>
                </a:cubicBezTo>
                <a:cubicBezTo>
                  <a:pt x="14911" y="320148"/>
                  <a:pt x="177565" y="266820"/>
                  <a:pt x="72736" y="301760"/>
                </a:cubicBezTo>
                <a:cubicBezTo>
                  <a:pt x="49735" y="317095"/>
                  <a:pt x="26392" y="329714"/>
                  <a:pt x="10391" y="353715"/>
                </a:cubicBezTo>
                <a:cubicBezTo>
                  <a:pt x="4315" y="362829"/>
                  <a:pt x="3464" y="374497"/>
                  <a:pt x="0" y="384888"/>
                </a:cubicBezTo>
                <a:cubicBezTo>
                  <a:pt x="6927" y="426452"/>
                  <a:pt x="12518" y="468260"/>
                  <a:pt x="20782" y="509579"/>
                </a:cubicBezTo>
                <a:cubicBezTo>
                  <a:pt x="22930" y="520319"/>
                  <a:pt x="25098" y="531638"/>
                  <a:pt x="31173" y="540751"/>
                </a:cubicBezTo>
                <a:cubicBezTo>
                  <a:pt x="39324" y="552978"/>
                  <a:pt x="51954" y="561533"/>
                  <a:pt x="62345" y="571924"/>
                </a:cubicBezTo>
                <a:cubicBezTo>
                  <a:pt x="69564" y="593581"/>
                  <a:pt x="79251" y="627539"/>
                  <a:pt x="93518" y="644660"/>
                </a:cubicBezTo>
                <a:cubicBezTo>
                  <a:pt x="101513" y="654254"/>
                  <a:pt x="115357" y="657145"/>
                  <a:pt x="124691" y="665442"/>
                </a:cubicBezTo>
                <a:cubicBezTo>
                  <a:pt x="146657" y="684968"/>
                  <a:pt x="162582" y="711485"/>
                  <a:pt x="187036" y="727788"/>
                </a:cubicBezTo>
                <a:cubicBezTo>
                  <a:pt x="262990" y="778424"/>
                  <a:pt x="167481" y="716613"/>
                  <a:pt x="259773" y="769351"/>
                </a:cubicBezTo>
                <a:cubicBezTo>
                  <a:pt x="270616" y="775547"/>
                  <a:pt x="279467" y="785214"/>
                  <a:pt x="290945" y="790133"/>
                </a:cubicBezTo>
                <a:cubicBezTo>
                  <a:pt x="304071" y="795759"/>
                  <a:pt x="318654" y="797060"/>
                  <a:pt x="332509" y="800524"/>
                </a:cubicBezTo>
                <a:cubicBezTo>
                  <a:pt x="397306" y="843722"/>
                  <a:pt x="324213" y="801152"/>
                  <a:pt x="426027" y="831697"/>
                </a:cubicBezTo>
                <a:cubicBezTo>
                  <a:pt x="440864" y="836148"/>
                  <a:pt x="452178" y="850938"/>
                  <a:pt x="467591" y="852479"/>
                </a:cubicBezTo>
                <a:cubicBezTo>
                  <a:pt x="557265" y="861446"/>
                  <a:pt x="647700" y="859406"/>
                  <a:pt x="737754" y="862870"/>
                </a:cubicBezTo>
                <a:cubicBezTo>
                  <a:pt x="758536" y="883652"/>
                  <a:pt x="771005" y="929371"/>
                  <a:pt x="800100" y="925215"/>
                </a:cubicBezTo>
                <a:cubicBezTo>
                  <a:pt x="959710" y="902413"/>
                  <a:pt x="898052" y="916313"/>
                  <a:pt x="987136" y="894042"/>
                </a:cubicBezTo>
                <a:cubicBezTo>
                  <a:pt x="1007918" y="873260"/>
                  <a:pt x="1025028" y="848000"/>
                  <a:pt x="1049482" y="831697"/>
                </a:cubicBezTo>
                <a:lnTo>
                  <a:pt x="1111827" y="790133"/>
                </a:lnTo>
                <a:cubicBezTo>
                  <a:pt x="1132609" y="755497"/>
                  <a:pt x="1164376" y="725411"/>
                  <a:pt x="1174173" y="686224"/>
                </a:cubicBezTo>
                <a:cubicBezTo>
                  <a:pt x="1188764" y="627859"/>
                  <a:pt x="1175995" y="656085"/>
                  <a:pt x="1215736" y="603097"/>
                </a:cubicBezTo>
                <a:cubicBezTo>
                  <a:pt x="1235762" y="512983"/>
                  <a:pt x="1251450" y="464001"/>
                  <a:pt x="1246909" y="364106"/>
                </a:cubicBezTo>
                <a:cubicBezTo>
                  <a:pt x="1245612" y="335574"/>
                  <a:pt x="1238900" y="306525"/>
                  <a:pt x="1226127" y="280979"/>
                </a:cubicBezTo>
                <a:cubicBezTo>
                  <a:pt x="1218769" y="266263"/>
                  <a:pt x="1173436" y="227542"/>
                  <a:pt x="1153391" y="218633"/>
                </a:cubicBezTo>
                <a:cubicBezTo>
                  <a:pt x="1133373" y="209736"/>
                  <a:pt x="1110639" y="207648"/>
                  <a:pt x="1091045" y="197851"/>
                </a:cubicBezTo>
                <a:cubicBezTo>
                  <a:pt x="1077191" y="190924"/>
                  <a:pt x="1064671" y="180108"/>
                  <a:pt x="1049482" y="177070"/>
                </a:cubicBezTo>
                <a:cubicBezTo>
                  <a:pt x="1029104" y="172994"/>
                  <a:pt x="1007918" y="177070"/>
                  <a:pt x="987136" y="177070"/>
                </a:cubicBezTo>
              </a:path>
            </a:pathLst>
          </a:custGeom>
          <a:ln w="22225">
            <a:solidFill>
              <a:srgbClr val="BE02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30" name="29 - Ευθύγραμμο βέλος σύνδεσης"/>
          <p:cNvCxnSpPr/>
          <p:nvPr/>
        </p:nvCxnSpPr>
        <p:spPr>
          <a:xfrm flipV="1">
            <a:off x="4643438" y="2500306"/>
            <a:ext cx="1571636" cy="1000132"/>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32" name="31 - TextBox"/>
          <p:cNvSpPr txBox="1"/>
          <p:nvPr/>
        </p:nvSpPr>
        <p:spPr>
          <a:xfrm>
            <a:off x="6143636" y="2143116"/>
            <a:ext cx="2643206" cy="523220"/>
          </a:xfrm>
          <a:prstGeom prst="rect">
            <a:avLst/>
          </a:prstGeom>
          <a:noFill/>
        </p:spPr>
        <p:txBody>
          <a:bodyPr wrap="square" rtlCol="0">
            <a:spAutoFit/>
          </a:bodyPr>
          <a:lstStyle/>
          <a:p>
            <a:r>
              <a:rPr lang="el-GR" sz="1400" dirty="0" smtClean="0"/>
              <a:t>Ένα νουκλεοτίδιο με βάση γουανίνη</a:t>
            </a:r>
            <a:endParaRPr lang="el-GR" sz="1400" dirty="0"/>
          </a:p>
        </p:txBody>
      </p:sp>
      <p:sp>
        <p:nvSpPr>
          <p:cNvPr id="20" name="19 - Ελεύθερη σχεδίαση"/>
          <p:cNvSpPr/>
          <p:nvPr/>
        </p:nvSpPr>
        <p:spPr>
          <a:xfrm>
            <a:off x="3934691" y="3113385"/>
            <a:ext cx="923061" cy="744243"/>
          </a:xfrm>
          <a:custGeom>
            <a:avLst/>
            <a:gdLst>
              <a:gd name="connsiteX0" fmla="*/ 1039091 w 1251450"/>
              <a:gd name="connsiteY0" fmla="*/ 208242 h 929371"/>
              <a:gd name="connsiteX1" fmla="*/ 457200 w 1251450"/>
              <a:gd name="connsiteY1" fmla="*/ 187460 h 929371"/>
              <a:gd name="connsiteX2" fmla="*/ 394854 w 1251450"/>
              <a:gd name="connsiteY2" fmla="*/ 218633 h 929371"/>
              <a:gd name="connsiteX3" fmla="*/ 322118 w 1251450"/>
              <a:gd name="connsiteY3" fmla="*/ 229024 h 929371"/>
              <a:gd name="connsiteX4" fmla="*/ 249382 w 1251450"/>
              <a:gd name="connsiteY4" fmla="*/ 249806 h 929371"/>
              <a:gd name="connsiteX5" fmla="*/ 145473 w 1251450"/>
              <a:gd name="connsiteY5" fmla="*/ 280979 h 929371"/>
              <a:gd name="connsiteX6" fmla="*/ 72736 w 1251450"/>
              <a:gd name="connsiteY6" fmla="*/ 301760 h 929371"/>
              <a:gd name="connsiteX7" fmla="*/ 10391 w 1251450"/>
              <a:gd name="connsiteY7" fmla="*/ 353715 h 929371"/>
              <a:gd name="connsiteX8" fmla="*/ 0 w 1251450"/>
              <a:gd name="connsiteY8" fmla="*/ 384888 h 929371"/>
              <a:gd name="connsiteX9" fmla="*/ 20782 w 1251450"/>
              <a:gd name="connsiteY9" fmla="*/ 509579 h 929371"/>
              <a:gd name="connsiteX10" fmla="*/ 31173 w 1251450"/>
              <a:gd name="connsiteY10" fmla="*/ 540751 h 929371"/>
              <a:gd name="connsiteX11" fmla="*/ 62345 w 1251450"/>
              <a:gd name="connsiteY11" fmla="*/ 571924 h 929371"/>
              <a:gd name="connsiteX12" fmla="*/ 93518 w 1251450"/>
              <a:gd name="connsiteY12" fmla="*/ 644660 h 929371"/>
              <a:gd name="connsiteX13" fmla="*/ 124691 w 1251450"/>
              <a:gd name="connsiteY13" fmla="*/ 665442 h 929371"/>
              <a:gd name="connsiteX14" fmla="*/ 187036 w 1251450"/>
              <a:gd name="connsiteY14" fmla="*/ 727788 h 929371"/>
              <a:gd name="connsiteX15" fmla="*/ 259773 w 1251450"/>
              <a:gd name="connsiteY15" fmla="*/ 769351 h 929371"/>
              <a:gd name="connsiteX16" fmla="*/ 290945 w 1251450"/>
              <a:gd name="connsiteY16" fmla="*/ 790133 h 929371"/>
              <a:gd name="connsiteX17" fmla="*/ 332509 w 1251450"/>
              <a:gd name="connsiteY17" fmla="*/ 800524 h 929371"/>
              <a:gd name="connsiteX18" fmla="*/ 426027 w 1251450"/>
              <a:gd name="connsiteY18" fmla="*/ 831697 h 929371"/>
              <a:gd name="connsiteX19" fmla="*/ 467591 w 1251450"/>
              <a:gd name="connsiteY19" fmla="*/ 852479 h 929371"/>
              <a:gd name="connsiteX20" fmla="*/ 737754 w 1251450"/>
              <a:gd name="connsiteY20" fmla="*/ 862870 h 929371"/>
              <a:gd name="connsiteX21" fmla="*/ 800100 w 1251450"/>
              <a:gd name="connsiteY21" fmla="*/ 925215 h 929371"/>
              <a:gd name="connsiteX22" fmla="*/ 987136 w 1251450"/>
              <a:gd name="connsiteY22" fmla="*/ 894042 h 929371"/>
              <a:gd name="connsiteX23" fmla="*/ 1049482 w 1251450"/>
              <a:gd name="connsiteY23" fmla="*/ 831697 h 929371"/>
              <a:gd name="connsiteX24" fmla="*/ 1111827 w 1251450"/>
              <a:gd name="connsiteY24" fmla="*/ 790133 h 929371"/>
              <a:gd name="connsiteX25" fmla="*/ 1174173 w 1251450"/>
              <a:gd name="connsiteY25" fmla="*/ 686224 h 929371"/>
              <a:gd name="connsiteX26" fmla="*/ 1215736 w 1251450"/>
              <a:gd name="connsiteY26" fmla="*/ 603097 h 929371"/>
              <a:gd name="connsiteX27" fmla="*/ 1246909 w 1251450"/>
              <a:gd name="connsiteY27" fmla="*/ 364106 h 929371"/>
              <a:gd name="connsiteX28" fmla="*/ 1226127 w 1251450"/>
              <a:gd name="connsiteY28" fmla="*/ 280979 h 929371"/>
              <a:gd name="connsiteX29" fmla="*/ 1153391 w 1251450"/>
              <a:gd name="connsiteY29" fmla="*/ 218633 h 929371"/>
              <a:gd name="connsiteX30" fmla="*/ 1091045 w 1251450"/>
              <a:gd name="connsiteY30" fmla="*/ 197851 h 929371"/>
              <a:gd name="connsiteX31" fmla="*/ 1049482 w 1251450"/>
              <a:gd name="connsiteY31" fmla="*/ 177070 h 929371"/>
              <a:gd name="connsiteX32" fmla="*/ 987136 w 1251450"/>
              <a:gd name="connsiteY32" fmla="*/ 177070 h 929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51450" h="929371">
                <a:moveTo>
                  <a:pt x="1039091" y="208242"/>
                </a:moveTo>
                <a:cubicBezTo>
                  <a:pt x="934967" y="0"/>
                  <a:pt x="1029407" y="157345"/>
                  <a:pt x="457200" y="187460"/>
                </a:cubicBezTo>
                <a:cubicBezTo>
                  <a:pt x="410624" y="189911"/>
                  <a:pt x="439194" y="205331"/>
                  <a:pt x="394854" y="218633"/>
                </a:cubicBezTo>
                <a:cubicBezTo>
                  <a:pt x="371395" y="225671"/>
                  <a:pt x="346066" y="223892"/>
                  <a:pt x="322118" y="229024"/>
                </a:cubicBezTo>
                <a:cubicBezTo>
                  <a:pt x="297462" y="234307"/>
                  <a:pt x="273709" y="243171"/>
                  <a:pt x="249382" y="249806"/>
                </a:cubicBezTo>
                <a:cubicBezTo>
                  <a:pt x="73740" y="297709"/>
                  <a:pt x="394431" y="206291"/>
                  <a:pt x="145473" y="280979"/>
                </a:cubicBezTo>
                <a:cubicBezTo>
                  <a:pt x="14911" y="320148"/>
                  <a:pt x="177565" y="266820"/>
                  <a:pt x="72736" y="301760"/>
                </a:cubicBezTo>
                <a:cubicBezTo>
                  <a:pt x="49735" y="317095"/>
                  <a:pt x="26392" y="329714"/>
                  <a:pt x="10391" y="353715"/>
                </a:cubicBezTo>
                <a:cubicBezTo>
                  <a:pt x="4315" y="362829"/>
                  <a:pt x="3464" y="374497"/>
                  <a:pt x="0" y="384888"/>
                </a:cubicBezTo>
                <a:cubicBezTo>
                  <a:pt x="6927" y="426452"/>
                  <a:pt x="12518" y="468260"/>
                  <a:pt x="20782" y="509579"/>
                </a:cubicBezTo>
                <a:cubicBezTo>
                  <a:pt x="22930" y="520319"/>
                  <a:pt x="25098" y="531638"/>
                  <a:pt x="31173" y="540751"/>
                </a:cubicBezTo>
                <a:cubicBezTo>
                  <a:pt x="39324" y="552978"/>
                  <a:pt x="51954" y="561533"/>
                  <a:pt x="62345" y="571924"/>
                </a:cubicBezTo>
                <a:cubicBezTo>
                  <a:pt x="69564" y="593581"/>
                  <a:pt x="79251" y="627539"/>
                  <a:pt x="93518" y="644660"/>
                </a:cubicBezTo>
                <a:cubicBezTo>
                  <a:pt x="101513" y="654254"/>
                  <a:pt x="115357" y="657145"/>
                  <a:pt x="124691" y="665442"/>
                </a:cubicBezTo>
                <a:cubicBezTo>
                  <a:pt x="146657" y="684968"/>
                  <a:pt x="162582" y="711485"/>
                  <a:pt x="187036" y="727788"/>
                </a:cubicBezTo>
                <a:cubicBezTo>
                  <a:pt x="262990" y="778424"/>
                  <a:pt x="167481" y="716613"/>
                  <a:pt x="259773" y="769351"/>
                </a:cubicBezTo>
                <a:cubicBezTo>
                  <a:pt x="270616" y="775547"/>
                  <a:pt x="279467" y="785214"/>
                  <a:pt x="290945" y="790133"/>
                </a:cubicBezTo>
                <a:cubicBezTo>
                  <a:pt x="304071" y="795759"/>
                  <a:pt x="318654" y="797060"/>
                  <a:pt x="332509" y="800524"/>
                </a:cubicBezTo>
                <a:cubicBezTo>
                  <a:pt x="397306" y="843722"/>
                  <a:pt x="324213" y="801152"/>
                  <a:pt x="426027" y="831697"/>
                </a:cubicBezTo>
                <a:cubicBezTo>
                  <a:pt x="440864" y="836148"/>
                  <a:pt x="452178" y="850938"/>
                  <a:pt x="467591" y="852479"/>
                </a:cubicBezTo>
                <a:cubicBezTo>
                  <a:pt x="557265" y="861446"/>
                  <a:pt x="647700" y="859406"/>
                  <a:pt x="737754" y="862870"/>
                </a:cubicBezTo>
                <a:cubicBezTo>
                  <a:pt x="758536" y="883652"/>
                  <a:pt x="771005" y="929371"/>
                  <a:pt x="800100" y="925215"/>
                </a:cubicBezTo>
                <a:cubicBezTo>
                  <a:pt x="959710" y="902413"/>
                  <a:pt x="898052" y="916313"/>
                  <a:pt x="987136" y="894042"/>
                </a:cubicBezTo>
                <a:cubicBezTo>
                  <a:pt x="1007918" y="873260"/>
                  <a:pt x="1025028" y="848000"/>
                  <a:pt x="1049482" y="831697"/>
                </a:cubicBezTo>
                <a:lnTo>
                  <a:pt x="1111827" y="790133"/>
                </a:lnTo>
                <a:cubicBezTo>
                  <a:pt x="1132609" y="755497"/>
                  <a:pt x="1164376" y="725411"/>
                  <a:pt x="1174173" y="686224"/>
                </a:cubicBezTo>
                <a:cubicBezTo>
                  <a:pt x="1188764" y="627859"/>
                  <a:pt x="1175995" y="656085"/>
                  <a:pt x="1215736" y="603097"/>
                </a:cubicBezTo>
                <a:cubicBezTo>
                  <a:pt x="1235762" y="512983"/>
                  <a:pt x="1251450" y="464001"/>
                  <a:pt x="1246909" y="364106"/>
                </a:cubicBezTo>
                <a:cubicBezTo>
                  <a:pt x="1245612" y="335574"/>
                  <a:pt x="1238900" y="306525"/>
                  <a:pt x="1226127" y="280979"/>
                </a:cubicBezTo>
                <a:cubicBezTo>
                  <a:pt x="1218769" y="266263"/>
                  <a:pt x="1173436" y="227542"/>
                  <a:pt x="1153391" y="218633"/>
                </a:cubicBezTo>
                <a:cubicBezTo>
                  <a:pt x="1133373" y="209736"/>
                  <a:pt x="1110639" y="207648"/>
                  <a:pt x="1091045" y="197851"/>
                </a:cubicBezTo>
                <a:cubicBezTo>
                  <a:pt x="1077191" y="190924"/>
                  <a:pt x="1064671" y="180108"/>
                  <a:pt x="1049482" y="177070"/>
                </a:cubicBezTo>
                <a:cubicBezTo>
                  <a:pt x="1029104" y="172994"/>
                  <a:pt x="1007918" y="177070"/>
                  <a:pt x="987136" y="177070"/>
                </a:cubicBezTo>
              </a:path>
            </a:pathLst>
          </a:custGeom>
          <a:ln w="22225">
            <a:solidFill>
              <a:srgbClr val="BE02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4" name="23 - Ευθύγραμμο βέλος σύνδεσης"/>
          <p:cNvCxnSpPr/>
          <p:nvPr/>
        </p:nvCxnSpPr>
        <p:spPr>
          <a:xfrm rot="5400000" flipH="1" flipV="1">
            <a:off x="4464843" y="1321579"/>
            <a:ext cx="1357322" cy="1000132"/>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8" name="27 - TextBox"/>
          <p:cNvSpPr txBox="1"/>
          <p:nvPr/>
        </p:nvSpPr>
        <p:spPr>
          <a:xfrm>
            <a:off x="5715008" y="857232"/>
            <a:ext cx="2643206" cy="523220"/>
          </a:xfrm>
          <a:prstGeom prst="rect">
            <a:avLst/>
          </a:prstGeom>
          <a:noFill/>
        </p:spPr>
        <p:txBody>
          <a:bodyPr wrap="square" rtlCol="0">
            <a:spAutoFit/>
          </a:bodyPr>
          <a:lstStyle/>
          <a:p>
            <a:r>
              <a:rPr lang="el-GR" sz="1400" dirty="0" smtClean="0"/>
              <a:t>Ένα νουκλεοτίδιο με βάση </a:t>
            </a:r>
            <a:r>
              <a:rPr lang="el-GR" sz="1400" dirty="0" smtClean="0"/>
              <a:t>θυμίνη</a:t>
            </a:r>
            <a:endParaRPr lang="el-G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strVal val="#ppt_w*0.70"/>
                                          </p:val>
                                        </p:tav>
                                        <p:tav tm="100000">
                                          <p:val>
                                            <p:strVal val="#ppt_w"/>
                                          </p:val>
                                        </p:tav>
                                      </p:tavLst>
                                    </p:anim>
                                    <p:anim calcmode="lin" valueType="num">
                                      <p:cBhvr>
                                        <p:cTn id="15" dur="1000" fill="hold"/>
                                        <p:tgtEl>
                                          <p:spTgt spid="11"/>
                                        </p:tgtEl>
                                        <p:attrNameLst>
                                          <p:attrName>ppt_h</p:attrName>
                                        </p:attrNameLst>
                                      </p:cBhvr>
                                      <p:tavLst>
                                        <p:tav tm="0">
                                          <p:val>
                                            <p:strVal val="#ppt_h"/>
                                          </p:val>
                                        </p:tav>
                                        <p:tav tm="100000">
                                          <p:val>
                                            <p:strVal val="#ppt_h"/>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000" fill="hold"/>
                                        <p:tgtEl>
                                          <p:spTgt spid="13"/>
                                        </p:tgtEl>
                                        <p:attrNameLst>
                                          <p:attrName>ppt_w</p:attrName>
                                        </p:attrNameLst>
                                      </p:cBhvr>
                                      <p:tavLst>
                                        <p:tav tm="0">
                                          <p:val>
                                            <p:strVal val="#ppt_w*0.70"/>
                                          </p:val>
                                        </p:tav>
                                        <p:tav tm="100000">
                                          <p:val>
                                            <p:strVal val="#ppt_w"/>
                                          </p:val>
                                        </p:tav>
                                      </p:tavLst>
                                    </p:anim>
                                    <p:anim calcmode="lin" valueType="num">
                                      <p:cBhvr>
                                        <p:cTn id="22" dur="1000" fill="hold"/>
                                        <p:tgtEl>
                                          <p:spTgt spid="13"/>
                                        </p:tgtEl>
                                        <p:attrNameLst>
                                          <p:attrName>ppt_h</p:attrName>
                                        </p:attrNameLst>
                                      </p:cBhvr>
                                      <p:tavLst>
                                        <p:tav tm="0">
                                          <p:val>
                                            <p:strVal val="#ppt_h"/>
                                          </p:val>
                                        </p:tav>
                                        <p:tav tm="100000">
                                          <p:val>
                                            <p:strVal val="#ppt_h"/>
                                          </p:val>
                                        </p:tav>
                                      </p:tavLst>
                                    </p:anim>
                                    <p:animEffect transition="in" filter="fade">
                                      <p:cBhvr>
                                        <p:cTn id="23" dur="10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ppt_w</p:attrName>
                                        </p:attrNameLst>
                                      </p:cBhvr>
                                      <p:tavLst>
                                        <p:tav tm="0">
                                          <p:val>
                                            <p:strVal val="#ppt_w*0.70"/>
                                          </p:val>
                                        </p:tav>
                                        <p:tav tm="100000">
                                          <p:val>
                                            <p:strVal val="#ppt_w"/>
                                          </p:val>
                                        </p:tav>
                                      </p:tavLst>
                                    </p:anim>
                                    <p:anim calcmode="lin" valueType="num">
                                      <p:cBhvr>
                                        <p:cTn id="29" dur="1000" fill="hold"/>
                                        <p:tgtEl>
                                          <p:spTgt spid="10"/>
                                        </p:tgtEl>
                                        <p:attrNameLst>
                                          <p:attrName>ppt_h</p:attrName>
                                        </p:attrNameLst>
                                      </p:cBhvr>
                                      <p:tavLst>
                                        <p:tav tm="0">
                                          <p:val>
                                            <p:strVal val="#ppt_h"/>
                                          </p:val>
                                        </p:tav>
                                        <p:tav tm="100000">
                                          <p:val>
                                            <p:strVal val="#ppt_h"/>
                                          </p:val>
                                        </p:tav>
                                      </p:tavLst>
                                    </p:anim>
                                    <p:animEffect transition="in" filter="fade">
                                      <p:cBhvr>
                                        <p:cTn id="30" dur="1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1000" fill="hold"/>
                                        <p:tgtEl>
                                          <p:spTgt spid="19"/>
                                        </p:tgtEl>
                                        <p:attrNameLst>
                                          <p:attrName>ppt_w</p:attrName>
                                        </p:attrNameLst>
                                      </p:cBhvr>
                                      <p:tavLst>
                                        <p:tav tm="0">
                                          <p:val>
                                            <p:strVal val="#ppt_w*0.70"/>
                                          </p:val>
                                        </p:tav>
                                        <p:tav tm="100000">
                                          <p:val>
                                            <p:strVal val="#ppt_w"/>
                                          </p:val>
                                        </p:tav>
                                      </p:tavLst>
                                    </p:anim>
                                    <p:anim calcmode="lin" valueType="num">
                                      <p:cBhvr>
                                        <p:cTn id="36" dur="1000" fill="hold"/>
                                        <p:tgtEl>
                                          <p:spTgt spid="19"/>
                                        </p:tgtEl>
                                        <p:attrNameLst>
                                          <p:attrName>ppt_h</p:attrName>
                                        </p:attrNameLst>
                                      </p:cBhvr>
                                      <p:tavLst>
                                        <p:tav tm="0">
                                          <p:val>
                                            <p:strVal val="#ppt_h"/>
                                          </p:val>
                                        </p:tav>
                                        <p:tav tm="100000">
                                          <p:val>
                                            <p:strVal val="#ppt_h"/>
                                          </p:val>
                                        </p:tav>
                                      </p:tavLst>
                                    </p:anim>
                                    <p:animEffect transition="in" filter="fade">
                                      <p:cBhvr>
                                        <p:cTn id="37" dur="1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1000" fill="hold"/>
                                        <p:tgtEl>
                                          <p:spTgt spid="23"/>
                                        </p:tgtEl>
                                        <p:attrNameLst>
                                          <p:attrName>ppt_w</p:attrName>
                                        </p:attrNameLst>
                                      </p:cBhvr>
                                      <p:tavLst>
                                        <p:tav tm="0">
                                          <p:val>
                                            <p:strVal val="#ppt_w*0.70"/>
                                          </p:val>
                                        </p:tav>
                                        <p:tav tm="100000">
                                          <p:val>
                                            <p:strVal val="#ppt_w"/>
                                          </p:val>
                                        </p:tav>
                                      </p:tavLst>
                                    </p:anim>
                                    <p:anim calcmode="lin" valueType="num">
                                      <p:cBhvr>
                                        <p:cTn id="43" dur="1000" fill="hold"/>
                                        <p:tgtEl>
                                          <p:spTgt spid="23"/>
                                        </p:tgtEl>
                                        <p:attrNameLst>
                                          <p:attrName>ppt_h</p:attrName>
                                        </p:attrNameLst>
                                      </p:cBhvr>
                                      <p:tavLst>
                                        <p:tav tm="0">
                                          <p:val>
                                            <p:strVal val="#ppt_h"/>
                                          </p:val>
                                        </p:tav>
                                        <p:tav tm="100000">
                                          <p:val>
                                            <p:strVal val="#ppt_h"/>
                                          </p:val>
                                        </p:tav>
                                      </p:tavLst>
                                    </p:anim>
                                    <p:animEffect transition="in" filter="fade">
                                      <p:cBhvr>
                                        <p:cTn id="44" dur="1000"/>
                                        <p:tgtEl>
                                          <p:spTgt spid="23"/>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p:cTn id="49" dur="1000" fill="hold"/>
                                        <p:tgtEl>
                                          <p:spTgt spid="21"/>
                                        </p:tgtEl>
                                        <p:attrNameLst>
                                          <p:attrName>ppt_w</p:attrName>
                                        </p:attrNameLst>
                                      </p:cBhvr>
                                      <p:tavLst>
                                        <p:tav tm="0">
                                          <p:val>
                                            <p:strVal val="#ppt_w*0.70"/>
                                          </p:val>
                                        </p:tav>
                                        <p:tav tm="100000">
                                          <p:val>
                                            <p:strVal val="#ppt_w"/>
                                          </p:val>
                                        </p:tav>
                                      </p:tavLst>
                                    </p:anim>
                                    <p:anim calcmode="lin" valueType="num">
                                      <p:cBhvr>
                                        <p:cTn id="50" dur="1000" fill="hold"/>
                                        <p:tgtEl>
                                          <p:spTgt spid="21"/>
                                        </p:tgtEl>
                                        <p:attrNameLst>
                                          <p:attrName>ppt_h</p:attrName>
                                        </p:attrNameLst>
                                      </p:cBhvr>
                                      <p:tavLst>
                                        <p:tav tm="0">
                                          <p:val>
                                            <p:strVal val="#ppt_h"/>
                                          </p:val>
                                        </p:tav>
                                        <p:tav tm="100000">
                                          <p:val>
                                            <p:strVal val="#ppt_h"/>
                                          </p:val>
                                        </p:tav>
                                      </p:tavLst>
                                    </p:anim>
                                    <p:animEffect transition="in" filter="fade">
                                      <p:cBhvr>
                                        <p:cTn id="51" dur="10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1000" fill="hold"/>
                                        <p:tgtEl>
                                          <p:spTgt spid="22"/>
                                        </p:tgtEl>
                                        <p:attrNameLst>
                                          <p:attrName>ppt_w</p:attrName>
                                        </p:attrNameLst>
                                      </p:cBhvr>
                                      <p:tavLst>
                                        <p:tav tm="0">
                                          <p:val>
                                            <p:strVal val="#ppt_w*0.70"/>
                                          </p:val>
                                        </p:tav>
                                        <p:tav tm="100000">
                                          <p:val>
                                            <p:strVal val="#ppt_w"/>
                                          </p:val>
                                        </p:tav>
                                      </p:tavLst>
                                    </p:anim>
                                    <p:anim calcmode="lin" valueType="num">
                                      <p:cBhvr>
                                        <p:cTn id="57" dur="1000" fill="hold"/>
                                        <p:tgtEl>
                                          <p:spTgt spid="22"/>
                                        </p:tgtEl>
                                        <p:attrNameLst>
                                          <p:attrName>ppt_h</p:attrName>
                                        </p:attrNameLst>
                                      </p:cBhvr>
                                      <p:tavLst>
                                        <p:tav tm="0">
                                          <p:val>
                                            <p:strVal val="#ppt_h"/>
                                          </p:val>
                                        </p:tav>
                                        <p:tav tm="100000">
                                          <p:val>
                                            <p:strVal val="#ppt_h"/>
                                          </p:val>
                                        </p:tav>
                                      </p:tavLst>
                                    </p:anim>
                                    <p:animEffect transition="in" filter="fade">
                                      <p:cBhvr>
                                        <p:cTn id="58" dur="1000"/>
                                        <p:tgtEl>
                                          <p:spTgt spid="22"/>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1000" fill="hold"/>
                                        <p:tgtEl>
                                          <p:spTgt spid="20"/>
                                        </p:tgtEl>
                                        <p:attrNameLst>
                                          <p:attrName>ppt_w</p:attrName>
                                        </p:attrNameLst>
                                      </p:cBhvr>
                                      <p:tavLst>
                                        <p:tav tm="0">
                                          <p:val>
                                            <p:strVal val="#ppt_w*0.70"/>
                                          </p:val>
                                        </p:tav>
                                        <p:tav tm="100000">
                                          <p:val>
                                            <p:strVal val="#ppt_w"/>
                                          </p:val>
                                        </p:tav>
                                      </p:tavLst>
                                    </p:anim>
                                    <p:anim calcmode="lin" valueType="num">
                                      <p:cBhvr>
                                        <p:cTn id="64" dur="1000" fill="hold"/>
                                        <p:tgtEl>
                                          <p:spTgt spid="20"/>
                                        </p:tgtEl>
                                        <p:attrNameLst>
                                          <p:attrName>ppt_h</p:attrName>
                                        </p:attrNameLst>
                                      </p:cBhvr>
                                      <p:tavLst>
                                        <p:tav tm="0">
                                          <p:val>
                                            <p:strVal val="#ppt_h"/>
                                          </p:val>
                                        </p:tav>
                                        <p:tav tm="100000">
                                          <p:val>
                                            <p:strVal val="#ppt_h"/>
                                          </p:val>
                                        </p:tav>
                                      </p:tavLst>
                                    </p:anim>
                                    <p:animEffect transition="in" filter="fade">
                                      <p:cBhvr>
                                        <p:cTn id="65" dur="10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nodeType="clickEffect">
                                  <p:stCondLst>
                                    <p:cond delay="0"/>
                                  </p:stCondLst>
                                  <p:childTnLst>
                                    <p:set>
                                      <p:cBhvr>
                                        <p:cTn id="69" dur="1" fill="hold">
                                          <p:stCondLst>
                                            <p:cond delay="0"/>
                                          </p:stCondLst>
                                        </p:cTn>
                                        <p:tgtEl>
                                          <p:spTgt spid="30"/>
                                        </p:tgtEl>
                                        <p:attrNameLst>
                                          <p:attrName>style.visibility</p:attrName>
                                        </p:attrNameLst>
                                      </p:cBhvr>
                                      <p:to>
                                        <p:strVal val="visible"/>
                                      </p:to>
                                    </p:set>
                                    <p:anim calcmode="lin" valueType="num">
                                      <p:cBhvr>
                                        <p:cTn id="70" dur="1000" fill="hold"/>
                                        <p:tgtEl>
                                          <p:spTgt spid="30"/>
                                        </p:tgtEl>
                                        <p:attrNameLst>
                                          <p:attrName>ppt_w</p:attrName>
                                        </p:attrNameLst>
                                      </p:cBhvr>
                                      <p:tavLst>
                                        <p:tav tm="0">
                                          <p:val>
                                            <p:strVal val="#ppt_w*0.70"/>
                                          </p:val>
                                        </p:tav>
                                        <p:tav tm="100000">
                                          <p:val>
                                            <p:strVal val="#ppt_w"/>
                                          </p:val>
                                        </p:tav>
                                      </p:tavLst>
                                    </p:anim>
                                    <p:anim calcmode="lin" valueType="num">
                                      <p:cBhvr>
                                        <p:cTn id="71" dur="1000" fill="hold"/>
                                        <p:tgtEl>
                                          <p:spTgt spid="30"/>
                                        </p:tgtEl>
                                        <p:attrNameLst>
                                          <p:attrName>ppt_h</p:attrName>
                                        </p:attrNameLst>
                                      </p:cBhvr>
                                      <p:tavLst>
                                        <p:tav tm="0">
                                          <p:val>
                                            <p:strVal val="#ppt_h"/>
                                          </p:val>
                                        </p:tav>
                                        <p:tav tm="100000">
                                          <p:val>
                                            <p:strVal val="#ppt_h"/>
                                          </p:val>
                                        </p:tav>
                                      </p:tavLst>
                                    </p:anim>
                                    <p:animEffect transition="in" filter="fade">
                                      <p:cBhvr>
                                        <p:cTn id="72" dur="10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anim calcmode="lin" valueType="num">
                                      <p:cBhvr>
                                        <p:cTn id="77" dur="1000" fill="hold"/>
                                        <p:tgtEl>
                                          <p:spTgt spid="32"/>
                                        </p:tgtEl>
                                        <p:attrNameLst>
                                          <p:attrName>ppt_w</p:attrName>
                                        </p:attrNameLst>
                                      </p:cBhvr>
                                      <p:tavLst>
                                        <p:tav tm="0">
                                          <p:val>
                                            <p:strVal val="#ppt_w*0.70"/>
                                          </p:val>
                                        </p:tav>
                                        <p:tav tm="100000">
                                          <p:val>
                                            <p:strVal val="#ppt_w"/>
                                          </p:val>
                                        </p:tav>
                                      </p:tavLst>
                                    </p:anim>
                                    <p:anim calcmode="lin" valueType="num">
                                      <p:cBhvr>
                                        <p:cTn id="78" dur="1000" fill="hold"/>
                                        <p:tgtEl>
                                          <p:spTgt spid="32"/>
                                        </p:tgtEl>
                                        <p:attrNameLst>
                                          <p:attrName>ppt_h</p:attrName>
                                        </p:attrNameLst>
                                      </p:cBhvr>
                                      <p:tavLst>
                                        <p:tav tm="0">
                                          <p:val>
                                            <p:strVal val="#ppt_h"/>
                                          </p:val>
                                        </p:tav>
                                        <p:tav tm="100000">
                                          <p:val>
                                            <p:strVal val="#ppt_h"/>
                                          </p:val>
                                        </p:tav>
                                      </p:tavLst>
                                    </p:anim>
                                    <p:animEffect transition="in" filter="fade">
                                      <p:cBhvr>
                                        <p:cTn id="79" dur="1000"/>
                                        <p:tgtEl>
                                          <p:spTgt spid="32"/>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26"/>
                                        </p:tgtEl>
                                        <p:attrNameLst>
                                          <p:attrName>style.visibility</p:attrName>
                                        </p:attrNameLst>
                                      </p:cBhvr>
                                      <p:to>
                                        <p:strVal val="visible"/>
                                      </p:to>
                                    </p:set>
                                    <p:anim calcmode="lin" valueType="num">
                                      <p:cBhvr>
                                        <p:cTn id="84" dur="1000" fill="hold"/>
                                        <p:tgtEl>
                                          <p:spTgt spid="26"/>
                                        </p:tgtEl>
                                        <p:attrNameLst>
                                          <p:attrName>ppt_w</p:attrName>
                                        </p:attrNameLst>
                                      </p:cBhvr>
                                      <p:tavLst>
                                        <p:tav tm="0">
                                          <p:val>
                                            <p:strVal val="#ppt_w*0.70"/>
                                          </p:val>
                                        </p:tav>
                                        <p:tav tm="100000">
                                          <p:val>
                                            <p:strVal val="#ppt_w"/>
                                          </p:val>
                                        </p:tav>
                                      </p:tavLst>
                                    </p:anim>
                                    <p:anim calcmode="lin" valueType="num">
                                      <p:cBhvr>
                                        <p:cTn id="85" dur="1000" fill="hold"/>
                                        <p:tgtEl>
                                          <p:spTgt spid="26"/>
                                        </p:tgtEl>
                                        <p:attrNameLst>
                                          <p:attrName>ppt_h</p:attrName>
                                        </p:attrNameLst>
                                      </p:cBhvr>
                                      <p:tavLst>
                                        <p:tav tm="0">
                                          <p:val>
                                            <p:strVal val="#ppt_h"/>
                                          </p:val>
                                        </p:tav>
                                        <p:tav tm="100000">
                                          <p:val>
                                            <p:strVal val="#ppt_h"/>
                                          </p:val>
                                        </p:tav>
                                      </p:tavLst>
                                    </p:anim>
                                    <p:animEffect transition="in" filter="fade">
                                      <p:cBhvr>
                                        <p:cTn id="86" dur="1000"/>
                                        <p:tgtEl>
                                          <p:spTgt spid="26"/>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nodeType="click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1000" fill="hold"/>
                                        <p:tgtEl>
                                          <p:spTgt spid="24"/>
                                        </p:tgtEl>
                                        <p:attrNameLst>
                                          <p:attrName>ppt_w</p:attrName>
                                        </p:attrNameLst>
                                      </p:cBhvr>
                                      <p:tavLst>
                                        <p:tav tm="0">
                                          <p:val>
                                            <p:strVal val="#ppt_w*0.70"/>
                                          </p:val>
                                        </p:tav>
                                        <p:tav tm="100000">
                                          <p:val>
                                            <p:strVal val="#ppt_w"/>
                                          </p:val>
                                        </p:tav>
                                      </p:tavLst>
                                    </p:anim>
                                    <p:anim calcmode="lin" valueType="num">
                                      <p:cBhvr>
                                        <p:cTn id="92" dur="1000" fill="hold"/>
                                        <p:tgtEl>
                                          <p:spTgt spid="24"/>
                                        </p:tgtEl>
                                        <p:attrNameLst>
                                          <p:attrName>ppt_h</p:attrName>
                                        </p:attrNameLst>
                                      </p:cBhvr>
                                      <p:tavLst>
                                        <p:tav tm="0">
                                          <p:val>
                                            <p:strVal val="#ppt_h"/>
                                          </p:val>
                                        </p:tav>
                                        <p:tav tm="100000">
                                          <p:val>
                                            <p:strVal val="#ppt_h"/>
                                          </p:val>
                                        </p:tav>
                                      </p:tavLst>
                                    </p:anim>
                                    <p:animEffect transition="in" filter="fade">
                                      <p:cBhvr>
                                        <p:cTn id="93" dur="1000"/>
                                        <p:tgtEl>
                                          <p:spTgt spid="24"/>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28"/>
                                        </p:tgtEl>
                                        <p:attrNameLst>
                                          <p:attrName>style.visibility</p:attrName>
                                        </p:attrNameLst>
                                      </p:cBhvr>
                                      <p:to>
                                        <p:strVal val="visible"/>
                                      </p:to>
                                    </p:set>
                                    <p:anim calcmode="lin" valueType="num">
                                      <p:cBhvr>
                                        <p:cTn id="98" dur="1000" fill="hold"/>
                                        <p:tgtEl>
                                          <p:spTgt spid="28"/>
                                        </p:tgtEl>
                                        <p:attrNameLst>
                                          <p:attrName>ppt_w</p:attrName>
                                        </p:attrNameLst>
                                      </p:cBhvr>
                                      <p:tavLst>
                                        <p:tav tm="0">
                                          <p:val>
                                            <p:strVal val="#ppt_w*0.70"/>
                                          </p:val>
                                        </p:tav>
                                        <p:tav tm="100000">
                                          <p:val>
                                            <p:strVal val="#ppt_w"/>
                                          </p:val>
                                        </p:tav>
                                      </p:tavLst>
                                    </p:anim>
                                    <p:anim calcmode="lin" valueType="num">
                                      <p:cBhvr>
                                        <p:cTn id="99" dur="1000" fill="hold"/>
                                        <p:tgtEl>
                                          <p:spTgt spid="28"/>
                                        </p:tgtEl>
                                        <p:attrNameLst>
                                          <p:attrName>ppt_h</p:attrName>
                                        </p:attrNameLst>
                                      </p:cBhvr>
                                      <p:tavLst>
                                        <p:tav tm="0">
                                          <p:val>
                                            <p:strVal val="#ppt_h"/>
                                          </p:val>
                                        </p:tav>
                                        <p:tav tm="100000">
                                          <p:val>
                                            <p:strVal val="#ppt_h"/>
                                          </p:val>
                                        </p:tav>
                                      </p:tavLst>
                                    </p:anim>
                                    <p:animEffect transition="in" filter="fade">
                                      <p:cBhvr>
                                        <p:cTn id="100" dur="1000"/>
                                        <p:tgtEl>
                                          <p:spTgt spid="28"/>
                                        </p:tgtEl>
                                      </p:cBhvr>
                                    </p:animEffect>
                                  </p:childTnLst>
                                </p:cTn>
                              </p:par>
                            </p:childTnLst>
                          </p:cTn>
                        </p:par>
                      </p:childTnLst>
                    </p:cTn>
                  </p:par>
                  <p:par>
                    <p:cTn id="101" fill="hold">
                      <p:stCondLst>
                        <p:cond delay="indefinite"/>
                      </p:stCondLst>
                      <p:childTnLst>
                        <p:par>
                          <p:cTn id="102" fill="hold">
                            <p:stCondLst>
                              <p:cond delay="0"/>
                            </p:stCondLst>
                            <p:childTnLst>
                              <p:par>
                                <p:cTn id="103" presetID="55" presetClass="entr" presetSubtype="0" fill="hold" grpId="0" nodeType="clickEffect">
                                  <p:stCondLst>
                                    <p:cond delay="0"/>
                                  </p:stCondLst>
                                  <p:childTnLst>
                                    <p:set>
                                      <p:cBhvr>
                                        <p:cTn id="104" dur="1" fill="hold">
                                          <p:stCondLst>
                                            <p:cond delay="0"/>
                                          </p:stCondLst>
                                        </p:cTn>
                                        <p:tgtEl>
                                          <p:spTgt spid="18"/>
                                        </p:tgtEl>
                                        <p:attrNameLst>
                                          <p:attrName>style.visibility</p:attrName>
                                        </p:attrNameLst>
                                      </p:cBhvr>
                                      <p:to>
                                        <p:strVal val="visible"/>
                                      </p:to>
                                    </p:set>
                                    <p:anim calcmode="lin" valueType="num">
                                      <p:cBhvr>
                                        <p:cTn id="105" dur="1000" fill="hold"/>
                                        <p:tgtEl>
                                          <p:spTgt spid="18"/>
                                        </p:tgtEl>
                                        <p:attrNameLst>
                                          <p:attrName>ppt_w</p:attrName>
                                        </p:attrNameLst>
                                      </p:cBhvr>
                                      <p:tavLst>
                                        <p:tav tm="0">
                                          <p:val>
                                            <p:strVal val="#ppt_w*0.70"/>
                                          </p:val>
                                        </p:tav>
                                        <p:tav tm="100000">
                                          <p:val>
                                            <p:strVal val="#ppt_w"/>
                                          </p:val>
                                        </p:tav>
                                      </p:tavLst>
                                    </p:anim>
                                    <p:anim calcmode="lin" valueType="num">
                                      <p:cBhvr>
                                        <p:cTn id="106" dur="1000" fill="hold"/>
                                        <p:tgtEl>
                                          <p:spTgt spid="18"/>
                                        </p:tgtEl>
                                        <p:attrNameLst>
                                          <p:attrName>ppt_h</p:attrName>
                                        </p:attrNameLst>
                                      </p:cBhvr>
                                      <p:tavLst>
                                        <p:tav tm="0">
                                          <p:val>
                                            <p:strVal val="#ppt_h"/>
                                          </p:val>
                                        </p:tav>
                                        <p:tav tm="100000">
                                          <p:val>
                                            <p:strVal val="#ppt_h"/>
                                          </p:val>
                                        </p:tav>
                                      </p:tavLst>
                                    </p:anim>
                                    <p:animEffect transition="in" filter="fade">
                                      <p:cBhvr>
                                        <p:cTn id="10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8" grpId="0"/>
      <p:bldP spid="22" grpId="0"/>
      <p:bldP spid="23" grpId="0"/>
      <p:bldP spid="26" grpId="0" animBg="1"/>
      <p:bldP spid="32" grpId="0"/>
      <p:bldP spid="20" grpId="0" animBg="1"/>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http://images.slideplayer.com/21/6291311/slides/slide_1.jpg"/>
          <p:cNvPicPr>
            <a:picLocks noChangeAspect="1" noChangeArrowheads="1"/>
          </p:cNvPicPr>
          <p:nvPr/>
        </p:nvPicPr>
        <p:blipFill>
          <a:blip r:embed="rId2" cstate="print"/>
          <a:srcRect/>
          <a:stretch>
            <a:fillRect/>
          </a:stretch>
        </p:blipFill>
        <p:spPr bwMode="auto">
          <a:xfrm>
            <a:off x="7553316" y="0"/>
            <a:ext cx="1590684" cy="1193013"/>
          </a:xfrm>
          <a:prstGeom prst="rect">
            <a:avLst/>
          </a:prstGeom>
          <a:noFill/>
        </p:spPr>
      </p:pic>
      <p:sp>
        <p:nvSpPr>
          <p:cNvPr id="17" name="16 - Ορθογώνιο"/>
          <p:cNvSpPr/>
          <p:nvPr/>
        </p:nvSpPr>
        <p:spPr>
          <a:xfrm>
            <a:off x="642910" y="0"/>
            <a:ext cx="4572000" cy="338554"/>
          </a:xfrm>
          <a:prstGeom prst="rect">
            <a:avLst/>
          </a:prstGeom>
        </p:spPr>
        <p:txBody>
          <a:bodyPr>
            <a:spAutoFit/>
          </a:bodyPr>
          <a:lstStyle/>
          <a:p>
            <a:r>
              <a:rPr lang="el-GR" sz="1600" dirty="0" smtClean="0"/>
              <a:t>Δομή DNA</a:t>
            </a:r>
            <a:endParaRPr lang="el-GR" sz="1600" dirty="0"/>
          </a:p>
        </p:txBody>
      </p:sp>
      <p:pic>
        <p:nvPicPr>
          <p:cNvPr id="144386" name="Picture 2"/>
          <p:cNvPicPr>
            <a:picLocks noChangeAspect="1" noChangeArrowheads="1"/>
          </p:cNvPicPr>
          <p:nvPr/>
        </p:nvPicPr>
        <p:blipFill>
          <a:blip r:embed="rId3"/>
          <a:srcRect/>
          <a:stretch>
            <a:fillRect/>
          </a:stretch>
        </p:blipFill>
        <p:spPr bwMode="auto">
          <a:xfrm>
            <a:off x="1428728" y="1142984"/>
            <a:ext cx="3643338" cy="4279800"/>
          </a:xfrm>
          <a:prstGeom prst="rect">
            <a:avLst/>
          </a:prstGeom>
          <a:noFill/>
          <a:ln w="9525">
            <a:noFill/>
            <a:miter lim="800000"/>
            <a:headEnd/>
            <a:tailEnd/>
          </a:ln>
          <a:effectLst/>
        </p:spPr>
      </p:pic>
      <p:sp>
        <p:nvSpPr>
          <p:cNvPr id="25" name="24 - Ελεύθερη σχεδίαση"/>
          <p:cNvSpPr/>
          <p:nvPr/>
        </p:nvSpPr>
        <p:spPr>
          <a:xfrm>
            <a:off x="4727864" y="2244436"/>
            <a:ext cx="207818" cy="46507"/>
          </a:xfrm>
          <a:custGeom>
            <a:avLst/>
            <a:gdLst>
              <a:gd name="connsiteX0" fmla="*/ 207818 w 207818"/>
              <a:gd name="connsiteY0" fmla="*/ 0 h 46507"/>
              <a:gd name="connsiteX1" fmla="*/ 176645 w 207818"/>
              <a:gd name="connsiteY1" fmla="*/ 20782 h 46507"/>
              <a:gd name="connsiteX2" fmla="*/ 0 w 207818"/>
              <a:gd name="connsiteY2" fmla="*/ 31173 h 46507"/>
            </a:gdLst>
            <a:ahLst/>
            <a:cxnLst>
              <a:cxn ang="0">
                <a:pos x="connsiteX0" y="connsiteY0"/>
              </a:cxn>
              <a:cxn ang="0">
                <a:pos x="connsiteX1" y="connsiteY1"/>
              </a:cxn>
              <a:cxn ang="0">
                <a:pos x="connsiteX2" y="connsiteY2"/>
              </a:cxn>
            </a:cxnLst>
            <a:rect l="l" t="t" r="r" b="b"/>
            <a:pathLst>
              <a:path w="207818" h="46507">
                <a:moveTo>
                  <a:pt x="207818" y="0"/>
                </a:moveTo>
                <a:cubicBezTo>
                  <a:pt x="197427" y="6927"/>
                  <a:pt x="187815" y="15197"/>
                  <a:pt x="176645" y="20782"/>
                </a:cubicBezTo>
                <a:cubicBezTo>
                  <a:pt x="125195" y="46507"/>
                  <a:pt x="42537" y="31173"/>
                  <a:pt x="0" y="3117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6" name="25 - Ελεύθερη σχεδίαση"/>
          <p:cNvSpPr/>
          <p:nvPr/>
        </p:nvSpPr>
        <p:spPr>
          <a:xfrm>
            <a:off x="3782291" y="2960985"/>
            <a:ext cx="1251450" cy="929371"/>
          </a:xfrm>
          <a:custGeom>
            <a:avLst/>
            <a:gdLst>
              <a:gd name="connsiteX0" fmla="*/ 1039091 w 1251450"/>
              <a:gd name="connsiteY0" fmla="*/ 208242 h 929371"/>
              <a:gd name="connsiteX1" fmla="*/ 457200 w 1251450"/>
              <a:gd name="connsiteY1" fmla="*/ 187460 h 929371"/>
              <a:gd name="connsiteX2" fmla="*/ 394854 w 1251450"/>
              <a:gd name="connsiteY2" fmla="*/ 218633 h 929371"/>
              <a:gd name="connsiteX3" fmla="*/ 322118 w 1251450"/>
              <a:gd name="connsiteY3" fmla="*/ 229024 h 929371"/>
              <a:gd name="connsiteX4" fmla="*/ 249382 w 1251450"/>
              <a:gd name="connsiteY4" fmla="*/ 249806 h 929371"/>
              <a:gd name="connsiteX5" fmla="*/ 145473 w 1251450"/>
              <a:gd name="connsiteY5" fmla="*/ 280979 h 929371"/>
              <a:gd name="connsiteX6" fmla="*/ 72736 w 1251450"/>
              <a:gd name="connsiteY6" fmla="*/ 301760 h 929371"/>
              <a:gd name="connsiteX7" fmla="*/ 10391 w 1251450"/>
              <a:gd name="connsiteY7" fmla="*/ 353715 h 929371"/>
              <a:gd name="connsiteX8" fmla="*/ 0 w 1251450"/>
              <a:gd name="connsiteY8" fmla="*/ 384888 h 929371"/>
              <a:gd name="connsiteX9" fmla="*/ 20782 w 1251450"/>
              <a:gd name="connsiteY9" fmla="*/ 509579 h 929371"/>
              <a:gd name="connsiteX10" fmla="*/ 31173 w 1251450"/>
              <a:gd name="connsiteY10" fmla="*/ 540751 h 929371"/>
              <a:gd name="connsiteX11" fmla="*/ 62345 w 1251450"/>
              <a:gd name="connsiteY11" fmla="*/ 571924 h 929371"/>
              <a:gd name="connsiteX12" fmla="*/ 93518 w 1251450"/>
              <a:gd name="connsiteY12" fmla="*/ 644660 h 929371"/>
              <a:gd name="connsiteX13" fmla="*/ 124691 w 1251450"/>
              <a:gd name="connsiteY13" fmla="*/ 665442 h 929371"/>
              <a:gd name="connsiteX14" fmla="*/ 187036 w 1251450"/>
              <a:gd name="connsiteY14" fmla="*/ 727788 h 929371"/>
              <a:gd name="connsiteX15" fmla="*/ 259773 w 1251450"/>
              <a:gd name="connsiteY15" fmla="*/ 769351 h 929371"/>
              <a:gd name="connsiteX16" fmla="*/ 290945 w 1251450"/>
              <a:gd name="connsiteY16" fmla="*/ 790133 h 929371"/>
              <a:gd name="connsiteX17" fmla="*/ 332509 w 1251450"/>
              <a:gd name="connsiteY17" fmla="*/ 800524 h 929371"/>
              <a:gd name="connsiteX18" fmla="*/ 426027 w 1251450"/>
              <a:gd name="connsiteY18" fmla="*/ 831697 h 929371"/>
              <a:gd name="connsiteX19" fmla="*/ 467591 w 1251450"/>
              <a:gd name="connsiteY19" fmla="*/ 852479 h 929371"/>
              <a:gd name="connsiteX20" fmla="*/ 737754 w 1251450"/>
              <a:gd name="connsiteY20" fmla="*/ 862870 h 929371"/>
              <a:gd name="connsiteX21" fmla="*/ 800100 w 1251450"/>
              <a:gd name="connsiteY21" fmla="*/ 925215 h 929371"/>
              <a:gd name="connsiteX22" fmla="*/ 987136 w 1251450"/>
              <a:gd name="connsiteY22" fmla="*/ 894042 h 929371"/>
              <a:gd name="connsiteX23" fmla="*/ 1049482 w 1251450"/>
              <a:gd name="connsiteY23" fmla="*/ 831697 h 929371"/>
              <a:gd name="connsiteX24" fmla="*/ 1111827 w 1251450"/>
              <a:gd name="connsiteY24" fmla="*/ 790133 h 929371"/>
              <a:gd name="connsiteX25" fmla="*/ 1174173 w 1251450"/>
              <a:gd name="connsiteY25" fmla="*/ 686224 h 929371"/>
              <a:gd name="connsiteX26" fmla="*/ 1215736 w 1251450"/>
              <a:gd name="connsiteY26" fmla="*/ 603097 h 929371"/>
              <a:gd name="connsiteX27" fmla="*/ 1246909 w 1251450"/>
              <a:gd name="connsiteY27" fmla="*/ 364106 h 929371"/>
              <a:gd name="connsiteX28" fmla="*/ 1226127 w 1251450"/>
              <a:gd name="connsiteY28" fmla="*/ 280979 h 929371"/>
              <a:gd name="connsiteX29" fmla="*/ 1153391 w 1251450"/>
              <a:gd name="connsiteY29" fmla="*/ 218633 h 929371"/>
              <a:gd name="connsiteX30" fmla="*/ 1091045 w 1251450"/>
              <a:gd name="connsiteY30" fmla="*/ 197851 h 929371"/>
              <a:gd name="connsiteX31" fmla="*/ 1049482 w 1251450"/>
              <a:gd name="connsiteY31" fmla="*/ 177070 h 929371"/>
              <a:gd name="connsiteX32" fmla="*/ 987136 w 1251450"/>
              <a:gd name="connsiteY32" fmla="*/ 177070 h 929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51450" h="929371">
                <a:moveTo>
                  <a:pt x="1039091" y="208242"/>
                </a:moveTo>
                <a:cubicBezTo>
                  <a:pt x="934967" y="0"/>
                  <a:pt x="1029407" y="157345"/>
                  <a:pt x="457200" y="187460"/>
                </a:cubicBezTo>
                <a:cubicBezTo>
                  <a:pt x="410624" y="189911"/>
                  <a:pt x="439194" y="205331"/>
                  <a:pt x="394854" y="218633"/>
                </a:cubicBezTo>
                <a:cubicBezTo>
                  <a:pt x="371395" y="225671"/>
                  <a:pt x="346066" y="223892"/>
                  <a:pt x="322118" y="229024"/>
                </a:cubicBezTo>
                <a:cubicBezTo>
                  <a:pt x="297462" y="234307"/>
                  <a:pt x="273709" y="243171"/>
                  <a:pt x="249382" y="249806"/>
                </a:cubicBezTo>
                <a:cubicBezTo>
                  <a:pt x="73740" y="297709"/>
                  <a:pt x="394431" y="206291"/>
                  <a:pt x="145473" y="280979"/>
                </a:cubicBezTo>
                <a:cubicBezTo>
                  <a:pt x="14911" y="320148"/>
                  <a:pt x="177565" y="266820"/>
                  <a:pt x="72736" y="301760"/>
                </a:cubicBezTo>
                <a:cubicBezTo>
                  <a:pt x="49735" y="317095"/>
                  <a:pt x="26392" y="329714"/>
                  <a:pt x="10391" y="353715"/>
                </a:cubicBezTo>
                <a:cubicBezTo>
                  <a:pt x="4315" y="362829"/>
                  <a:pt x="3464" y="374497"/>
                  <a:pt x="0" y="384888"/>
                </a:cubicBezTo>
                <a:cubicBezTo>
                  <a:pt x="6927" y="426452"/>
                  <a:pt x="12518" y="468260"/>
                  <a:pt x="20782" y="509579"/>
                </a:cubicBezTo>
                <a:cubicBezTo>
                  <a:pt x="22930" y="520319"/>
                  <a:pt x="25098" y="531638"/>
                  <a:pt x="31173" y="540751"/>
                </a:cubicBezTo>
                <a:cubicBezTo>
                  <a:pt x="39324" y="552978"/>
                  <a:pt x="51954" y="561533"/>
                  <a:pt x="62345" y="571924"/>
                </a:cubicBezTo>
                <a:cubicBezTo>
                  <a:pt x="69564" y="593581"/>
                  <a:pt x="79251" y="627539"/>
                  <a:pt x="93518" y="644660"/>
                </a:cubicBezTo>
                <a:cubicBezTo>
                  <a:pt x="101513" y="654254"/>
                  <a:pt x="115357" y="657145"/>
                  <a:pt x="124691" y="665442"/>
                </a:cubicBezTo>
                <a:cubicBezTo>
                  <a:pt x="146657" y="684968"/>
                  <a:pt x="162582" y="711485"/>
                  <a:pt x="187036" y="727788"/>
                </a:cubicBezTo>
                <a:cubicBezTo>
                  <a:pt x="262990" y="778424"/>
                  <a:pt x="167481" y="716613"/>
                  <a:pt x="259773" y="769351"/>
                </a:cubicBezTo>
                <a:cubicBezTo>
                  <a:pt x="270616" y="775547"/>
                  <a:pt x="279467" y="785214"/>
                  <a:pt x="290945" y="790133"/>
                </a:cubicBezTo>
                <a:cubicBezTo>
                  <a:pt x="304071" y="795759"/>
                  <a:pt x="318654" y="797060"/>
                  <a:pt x="332509" y="800524"/>
                </a:cubicBezTo>
                <a:cubicBezTo>
                  <a:pt x="397306" y="843722"/>
                  <a:pt x="324213" y="801152"/>
                  <a:pt x="426027" y="831697"/>
                </a:cubicBezTo>
                <a:cubicBezTo>
                  <a:pt x="440864" y="836148"/>
                  <a:pt x="452178" y="850938"/>
                  <a:pt x="467591" y="852479"/>
                </a:cubicBezTo>
                <a:cubicBezTo>
                  <a:pt x="557265" y="861446"/>
                  <a:pt x="647700" y="859406"/>
                  <a:pt x="737754" y="862870"/>
                </a:cubicBezTo>
                <a:cubicBezTo>
                  <a:pt x="758536" y="883652"/>
                  <a:pt x="771005" y="929371"/>
                  <a:pt x="800100" y="925215"/>
                </a:cubicBezTo>
                <a:cubicBezTo>
                  <a:pt x="959710" y="902413"/>
                  <a:pt x="898052" y="916313"/>
                  <a:pt x="987136" y="894042"/>
                </a:cubicBezTo>
                <a:cubicBezTo>
                  <a:pt x="1007918" y="873260"/>
                  <a:pt x="1025028" y="848000"/>
                  <a:pt x="1049482" y="831697"/>
                </a:cubicBezTo>
                <a:lnTo>
                  <a:pt x="1111827" y="790133"/>
                </a:lnTo>
                <a:cubicBezTo>
                  <a:pt x="1132609" y="755497"/>
                  <a:pt x="1164376" y="725411"/>
                  <a:pt x="1174173" y="686224"/>
                </a:cubicBezTo>
                <a:cubicBezTo>
                  <a:pt x="1188764" y="627859"/>
                  <a:pt x="1175995" y="656085"/>
                  <a:pt x="1215736" y="603097"/>
                </a:cubicBezTo>
                <a:cubicBezTo>
                  <a:pt x="1235762" y="512983"/>
                  <a:pt x="1251450" y="464001"/>
                  <a:pt x="1246909" y="364106"/>
                </a:cubicBezTo>
                <a:cubicBezTo>
                  <a:pt x="1245612" y="335574"/>
                  <a:pt x="1238900" y="306525"/>
                  <a:pt x="1226127" y="280979"/>
                </a:cubicBezTo>
                <a:cubicBezTo>
                  <a:pt x="1218769" y="266263"/>
                  <a:pt x="1173436" y="227542"/>
                  <a:pt x="1153391" y="218633"/>
                </a:cubicBezTo>
                <a:cubicBezTo>
                  <a:pt x="1133373" y="209736"/>
                  <a:pt x="1110639" y="207648"/>
                  <a:pt x="1091045" y="197851"/>
                </a:cubicBezTo>
                <a:cubicBezTo>
                  <a:pt x="1077191" y="190924"/>
                  <a:pt x="1064671" y="180108"/>
                  <a:pt x="1049482" y="177070"/>
                </a:cubicBezTo>
                <a:cubicBezTo>
                  <a:pt x="1029104" y="172994"/>
                  <a:pt x="1007918" y="177070"/>
                  <a:pt x="987136" y="177070"/>
                </a:cubicBezTo>
              </a:path>
            </a:pathLst>
          </a:custGeom>
          <a:ln w="22225">
            <a:solidFill>
              <a:srgbClr val="BE02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30" name="29 - Ευθύγραμμο βέλος σύνδεσης"/>
          <p:cNvCxnSpPr/>
          <p:nvPr/>
        </p:nvCxnSpPr>
        <p:spPr>
          <a:xfrm flipV="1">
            <a:off x="4500562" y="2143116"/>
            <a:ext cx="1357322" cy="1285884"/>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32" name="31 - TextBox"/>
          <p:cNvSpPr txBox="1"/>
          <p:nvPr/>
        </p:nvSpPr>
        <p:spPr>
          <a:xfrm>
            <a:off x="6000760" y="1714488"/>
            <a:ext cx="2643206" cy="523220"/>
          </a:xfrm>
          <a:prstGeom prst="rect">
            <a:avLst/>
          </a:prstGeom>
          <a:noFill/>
        </p:spPr>
        <p:txBody>
          <a:bodyPr wrap="square" rtlCol="0">
            <a:spAutoFit/>
          </a:bodyPr>
          <a:lstStyle/>
          <a:p>
            <a:r>
              <a:rPr lang="el-GR" sz="1400" dirty="0" smtClean="0"/>
              <a:t>Ένα νουκλεοτίδιο με βάση γουανίνη</a:t>
            </a:r>
            <a:endParaRPr lang="el-GR" sz="1400" dirty="0"/>
          </a:p>
        </p:txBody>
      </p:sp>
      <p:sp>
        <p:nvSpPr>
          <p:cNvPr id="24" name="23 - Ελεύθερη σχεδίαση"/>
          <p:cNvSpPr/>
          <p:nvPr/>
        </p:nvSpPr>
        <p:spPr>
          <a:xfrm>
            <a:off x="2921806" y="2898375"/>
            <a:ext cx="818921" cy="738443"/>
          </a:xfrm>
          <a:custGeom>
            <a:avLst/>
            <a:gdLst>
              <a:gd name="connsiteX0" fmla="*/ 424067 w 818921"/>
              <a:gd name="connsiteY0" fmla="*/ 31861 h 738443"/>
              <a:gd name="connsiteX1" fmla="*/ 174685 w 818921"/>
              <a:gd name="connsiteY1" fmla="*/ 42252 h 738443"/>
              <a:gd name="connsiteX2" fmla="*/ 143512 w 818921"/>
              <a:gd name="connsiteY2" fmla="*/ 63034 h 738443"/>
              <a:gd name="connsiteX3" fmla="*/ 112339 w 818921"/>
              <a:gd name="connsiteY3" fmla="*/ 125380 h 738443"/>
              <a:gd name="connsiteX4" fmla="*/ 81167 w 818921"/>
              <a:gd name="connsiteY4" fmla="*/ 187725 h 738443"/>
              <a:gd name="connsiteX5" fmla="*/ 70776 w 818921"/>
              <a:gd name="connsiteY5" fmla="*/ 260461 h 738443"/>
              <a:gd name="connsiteX6" fmla="*/ 49994 w 818921"/>
              <a:gd name="connsiteY6" fmla="*/ 291634 h 738443"/>
              <a:gd name="connsiteX7" fmla="*/ 39603 w 818921"/>
              <a:gd name="connsiteY7" fmla="*/ 333198 h 738443"/>
              <a:gd name="connsiteX8" fmla="*/ 18821 w 818921"/>
              <a:gd name="connsiteY8" fmla="*/ 395543 h 738443"/>
              <a:gd name="connsiteX9" fmla="*/ 18821 w 818921"/>
              <a:gd name="connsiteY9" fmla="*/ 644925 h 738443"/>
              <a:gd name="connsiteX10" fmla="*/ 39603 w 818921"/>
              <a:gd name="connsiteY10" fmla="*/ 696880 h 738443"/>
              <a:gd name="connsiteX11" fmla="*/ 49994 w 818921"/>
              <a:gd name="connsiteY11" fmla="*/ 728052 h 738443"/>
              <a:gd name="connsiteX12" fmla="*/ 81167 w 818921"/>
              <a:gd name="connsiteY12" fmla="*/ 738443 h 738443"/>
              <a:gd name="connsiteX13" fmla="*/ 611103 w 818921"/>
              <a:gd name="connsiteY13" fmla="*/ 717661 h 738443"/>
              <a:gd name="connsiteX14" fmla="*/ 683839 w 818921"/>
              <a:gd name="connsiteY14" fmla="*/ 686489 h 738443"/>
              <a:gd name="connsiteX15" fmla="*/ 746185 w 818921"/>
              <a:gd name="connsiteY15" fmla="*/ 665707 h 738443"/>
              <a:gd name="connsiteX16" fmla="*/ 818921 w 818921"/>
              <a:gd name="connsiteY16" fmla="*/ 572189 h 738443"/>
              <a:gd name="connsiteX17" fmla="*/ 798139 w 818921"/>
              <a:gd name="connsiteY17" fmla="*/ 437107 h 738443"/>
              <a:gd name="connsiteX18" fmla="*/ 787749 w 818921"/>
              <a:gd name="connsiteY18" fmla="*/ 333198 h 738443"/>
              <a:gd name="connsiteX19" fmla="*/ 756576 w 818921"/>
              <a:gd name="connsiteY19" fmla="*/ 260461 h 738443"/>
              <a:gd name="connsiteX20" fmla="*/ 652667 w 818921"/>
              <a:gd name="connsiteY20" fmla="*/ 63034 h 738443"/>
              <a:gd name="connsiteX21" fmla="*/ 621494 w 818921"/>
              <a:gd name="connsiteY21" fmla="*/ 52643 h 738443"/>
              <a:gd name="connsiteX22" fmla="*/ 579930 w 818921"/>
              <a:gd name="connsiteY22" fmla="*/ 31861 h 738443"/>
              <a:gd name="connsiteX23" fmla="*/ 361721 w 818921"/>
              <a:gd name="connsiteY23" fmla="*/ 31861 h 738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921" h="738443">
                <a:moveTo>
                  <a:pt x="424067" y="31861"/>
                </a:moveTo>
                <a:cubicBezTo>
                  <a:pt x="328485" y="0"/>
                  <a:pt x="371067" y="9521"/>
                  <a:pt x="174685" y="42252"/>
                </a:cubicBezTo>
                <a:cubicBezTo>
                  <a:pt x="162366" y="44305"/>
                  <a:pt x="153903" y="56107"/>
                  <a:pt x="143512" y="63034"/>
                </a:cubicBezTo>
                <a:cubicBezTo>
                  <a:pt x="83957" y="152367"/>
                  <a:pt x="155357" y="39343"/>
                  <a:pt x="112339" y="125380"/>
                </a:cubicBezTo>
                <a:cubicBezTo>
                  <a:pt x="72053" y="205952"/>
                  <a:pt x="107285" y="109370"/>
                  <a:pt x="81167" y="187725"/>
                </a:cubicBezTo>
                <a:cubicBezTo>
                  <a:pt x="77703" y="211970"/>
                  <a:pt x="77814" y="237002"/>
                  <a:pt x="70776" y="260461"/>
                </a:cubicBezTo>
                <a:cubicBezTo>
                  <a:pt x="67187" y="272423"/>
                  <a:pt x="54913" y="280155"/>
                  <a:pt x="49994" y="291634"/>
                </a:cubicBezTo>
                <a:cubicBezTo>
                  <a:pt x="44368" y="304760"/>
                  <a:pt x="43707" y="319519"/>
                  <a:pt x="39603" y="333198"/>
                </a:cubicBezTo>
                <a:cubicBezTo>
                  <a:pt x="33308" y="354180"/>
                  <a:pt x="25748" y="374761"/>
                  <a:pt x="18821" y="395543"/>
                </a:cubicBezTo>
                <a:cubicBezTo>
                  <a:pt x="9933" y="502197"/>
                  <a:pt x="0" y="538271"/>
                  <a:pt x="18821" y="644925"/>
                </a:cubicBezTo>
                <a:cubicBezTo>
                  <a:pt x="22063" y="663294"/>
                  <a:pt x="33054" y="679415"/>
                  <a:pt x="39603" y="696880"/>
                </a:cubicBezTo>
                <a:cubicBezTo>
                  <a:pt x="43449" y="707135"/>
                  <a:pt x="42249" y="720307"/>
                  <a:pt x="49994" y="728052"/>
                </a:cubicBezTo>
                <a:cubicBezTo>
                  <a:pt x="57739" y="735797"/>
                  <a:pt x="70776" y="734979"/>
                  <a:pt x="81167" y="738443"/>
                </a:cubicBezTo>
                <a:lnTo>
                  <a:pt x="611103" y="717661"/>
                </a:lnTo>
                <a:cubicBezTo>
                  <a:pt x="630523" y="716582"/>
                  <a:pt x="669880" y="692072"/>
                  <a:pt x="683839" y="686489"/>
                </a:cubicBezTo>
                <a:cubicBezTo>
                  <a:pt x="704178" y="678353"/>
                  <a:pt x="746185" y="665707"/>
                  <a:pt x="746185" y="665707"/>
                </a:cubicBezTo>
                <a:cubicBezTo>
                  <a:pt x="816275" y="595616"/>
                  <a:pt x="799236" y="631243"/>
                  <a:pt x="818921" y="572189"/>
                </a:cubicBezTo>
                <a:cubicBezTo>
                  <a:pt x="811994" y="527162"/>
                  <a:pt x="804031" y="482281"/>
                  <a:pt x="798139" y="437107"/>
                </a:cubicBezTo>
                <a:cubicBezTo>
                  <a:pt x="793637" y="402590"/>
                  <a:pt x="793042" y="367602"/>
                  <a:pt x="787749" y="333198"/>
                </a:cubicBezTo>
                <a:cubicBezTo>
                  <a:pt x="782073" y="296302"/>
                  <a:pt x="768661" y="299133"/>
                  <a:pt x="756576" y="260461"/>
                </a:cubicBezTo>
                <a:cubicBezTo>
                  <a:pt x="736006" y="194636"/>
                  <a:pt x="740556" y="92330"/>
                  <a:pt x="652667" y="63034"/>
                </a:cubicBezTo>
                <a:cubicBezTo>
                  <a:pt x="642276" y="59570"/>
                  <a:pt x="631561" y="56958"/>
                  <a:pt x="621494" y="52643"/>
                </a:cubicBezTo>
                <a:cubicBezTo>
                  <a:pt x="607256" y="46541"/>
                  <a:pt x="595371" y="33096"/>
                  <a:pt x="579930" y="31861"/>
                </a:cubicBezTo>
                <a:cubicBezTo>
                  <a:pt x="507425" y="26061"/>
                  <a:pt x="434457" y="31861"/>
                  <a:pt x="361721" y="31861"/>
                </a:cubicBezTo>
              </a:path>
            </a:pathLst>
          </a:custGeom>
          <a:ln w="22225">
            <a:solidFill>
              <a:srgbClr val="D000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7" name="26 - Ευθύγραμμο βέλος σύνδεσης"/>
          <p:cNvCxnSpPr/>
          <p:nvPr/>
        </p:nvCxnSpPr>
        <p:spPr>
          <a:xfrm rot="5400000" flipH="1" flipV="1">
            <a:off x="3321835" y="1964521"/>
            <a:ext cx="1357322" cy="1000132"/>
          </a:xfrm>
          <a:prstGeom prst="straightConnector1">
            <a:avLst/>
          </a:prstGeom>
          <a:ln w="25400">
            <a:solidFill>
              <a:srgbClr val="FF0000"/>
            </a:solidFill>
            <a:headEnd type="diamond"/>
            <a:tailEnd type="arrow"/>
          </a:ln>
        </p:spPr>
        <p:style>
          <a:lnRef idx="1">
            <a:schemeClr val="accent1"/>
          </a:lnRef>
          <a:fillRef idx="0">
            <a:schemeClr val="accent1"/>
          </a:fillRef>
          <a:effectRef idx="0">
            <a:schemeClr val="accent1"/>
          </a:effectRef>
          <a:fontRef idx="minor">
            <a:schemeClr val="tx1"/>
          </a:fontRef>
        </p:style>
      </p:cxnSp>
      <p:sp>
        <p:nvSpPr>
          <p:cNvPr id="29" name="28 - TextBox"/>
          <p:cNvSpPr txBox="1"/>
          <p:nvPr/>
        </p:nvSpPr>
        <p:spPr>
          <a:xfrm>
            <a:off x="3643306" y="1428736"/>
            <a:ext cx="2071702" cy="523220"/>
          </a:xfrm>
          <a:prstGeom prst="rect">
            <a:avLst/>
          </a:prstGeom>
          <a:noFill/>
        </p:spPr>
        <p:txBody>
          <a:bodyPr wrap="square" rtlCol="0">
            <a:spAutoFit/>
          </a:bodyPr>
          <a:lstStyle/>
          <a:p>
            <a:r>
              <a:rPr lang="el-GR" sz="1400" dirty="0" smtClean="0"/>
              <a:t>Ένα νουκλεοτίδιο με βάση κυτοσίνη</a:t>
            </a:r>
            <a:endParaRPr lang="el-GR" sz="1400" dirty="0"/>
          </a:p>
        </p:txBody>
      </p:sp>
      <p:sp>
        <p:nvSpPr>
          <p:cNvPr id="31" name="30 - Ορθογώνιο"/>
          <p:cNvSpPr/>
          <p:nvPr/>
        </p:nvSpPr>
        <p:spPr>
          <a:xfrm>
            <a:off x="142844" y="5500702"/>
            <a:ext cx="8715404" cy="1754326"/>
          </a:xfrm>
          <a:prstGeom prst="rect">
            <a:avLst/>
          </a:prstGeom>
        </p:spPr>
        <p:txBody>
          <a:bodyPr wrap="square">
            <a:spAutoFit/>
          </a:bodyPr>
          <a:lstStyle/>
          <a:p>
            <a:r>
              <a:rPr lang="el-GR" dirty="0" smtClean="0"/>
              <a:t>Οι δύο  </a:t>
            </a:r>
            <a:r>
              <a:rPr lang="el-GR" dirty="0" err="1" smtClean="0"/>
              <a:t>πολυνουκλεοτιδικές</a:t>
            </a:r>
            <a:r>
              <a:rPr lang="el-GR" dirty="0" smtClean="0"/>
              <a:t>  αλυσίδες του DNA, όπως φαίνονται στην παραπάνω εικόνα ενώνονται μεταξύ τους.  Οι  δύο αλυσίδες ενώνονται όταν οι αζωτούχες βάσεις που υπάρχουν σε κάθε νουκλεοτίδιο,  ενώνονται  ανά δύο μεταξύ τους με ασθενείς χημικούς δεσμούς. </a:t>
            </a:r>
          </a:p>
          <a:p>
            <a:r>
              <a:rPr lang="el-GR" dirty="0" smtClean="0"/>
              <a:t> </a:t>
            </a:r>
            <a:br>
              <a:rPr lang="el-GR"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linds(horizontal)">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blinds(horizontal)">
                                      <p:cBhvr>
                                        <p:cTn id="27" dur="5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blinds(horizontal)">
                                      <p:cBhvr>
                                        <p:cTn id="32" dur="5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strVal val="#ppt_w*0.70"/>
                                          </p:val>
                                        </p:tav>
                                        <p:tav tm="100000">
                                          <p:val>
                                            <p:strVal val="#ppt_w"/>
                                          </p:val>
                                        </p:tav>
                                      </p:tavLst>
                                    </p:anim>
                                    <p:anim calcmode="lin" valueType="num">
                                      <p:cBhvr>
                                        <p:cTn id="38" dur="1000" fill="hold"/>
                                        <p:tgtEl>
                                          <p:spTgt spid="31"/>
                                        </p:tgtEl>
                                        <p:attrNameLst>
                                          <p:attrName>ppt_h</p:attrName>
                                        </p:attrNameLst>
                                      </p:cBhvr>
                                      <p:tavLst>
                                        <p:tav tm="0">
                                          <p:val>
                                            <p:strVal val="#ppt_h"/>
                                          </p:val>
                                        </p:tav>
                                        <p:tav tm="100000">
                                          <p:val>
                                            <p:strVal val="#ppt_h"/>
                                          </p:val>
                                        </p:tav>
                                      </p:tavLst>
                                    </p:anim>
                                    <p:animEffect transition="in" filter="fade">
                                      <p:cBhvr>
                                        <p:cTn id="3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2" grpId="0"/>
      <p:bldP spid="24" grpId="0" animBg="1"/>
      <p:bldP spid="29" grpId="0"/>
      <p:bldP spid="3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3261</TotalTime>
  <Words>640</Words>
  <Application>Microsoft Office PowerPoint</Application>
  <PresentationFormat>Προβολή στην οθόνη (4:3)</PresentationFormat>
  <Paragraphs>128</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hp pc</cp:lastModifiedBy>
  <cp:revision>177</cp:revision>
  <dcterms:created xsi:type="dcterms:W3CDTF">2013-08-21T19:17:07Z</dcterms:created>
  <dcterms:modified xsi:type="dcterms:W3CDTF">2023-12-18T20:10:16Z</dcterms:modified>
</cp:coreProperties>
</file>