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7" r:id="rId2"/>
    <p:sldId id="302" r:id="rId3"/>
    <p:sldId id="301" r:id="rId4"/>
    <p:sldId id="297" r:id="rId5"/>
    <p:sldId id="305" r:id="rId6"/>
    <p:sldId id="304" r:id="rId7"/>
    <p:sldId id="306" r:id="rId8"/>
    <p:sldId id="307" r:id="rId9"/>
    <p:sldId id="309" r:id="rId10"/>
    <p:sldId id="308" r:id="rId11"/>
    <p:sldId id="310" r:id="rId12"/>
    <p:sldId id="311" r:id="rId13"/>
    <p:sldId id="303" r:id="rId14"/>
    <p:sldId id="300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8ACF"/>
    <a:srgbClr val="BE0260"/>
    <a:srgbClr val="D0005E"/>
    <a:srgbClr val="00CC00"/>
    <a:srgbClr val="D68B1C"/>
    <a:srgbClr val="D09622"/>
    <a:srgbClr val="CC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415" autoAdjust="0"/>
    <p:restoredTop sz="94660"/>
  </p:normalViewPr>
  <p:slideViewPr>
    <p:cSldViewPr>
      <p:cViewPr varScale="1">
        <p:scale>
          <a:sx n="73" d="100"/>
          <a:sy n="73" d="100"/>
        </p:scale>
        <p:origin x="-1814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AF00606-42C1-4085-B99D-7E8F7EF32907}" type="datetimeFigureOut">
              <a:rPr lang="el-GR"/>
              <a:pPr>
                <a:defRPr/>
              </a:pPr>
              <a:t>29/3/2023</a:t>
            </a:fld>
            <a:endParaRPr lang="el-G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7374FB3-6FED-4E63-80CD-AE3053B7CB2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512286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3301DEE-A310-4C33-A6BF-4976E2B4C5FA}" type="slidenum">
              <a:rPr lang="el-GR" sz="1200"/>
              <a:pPr algn="r"/>
              <a:t>4</a:t>
            </a:fld>
            <a:endParaRPr lang="el-GR" sz="120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807899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3301DEE-A310-4C33-A6BF-4976E2B4C5FA}" type="slidenum">
              <a:rPr lang="el-GR" sz="1200"/>
              <a:pPr algn="r"/>
              <a:t>5</a:t>
            </a:fld>
            <a:endParaRPr lang="el-GR" sz="120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807899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3301DEE-A310-4C33-A6BF-4976E2B4C5FA}" type="slidenum">
              <a:rPr lang="el-GR" sz="1200"/>
              <a:pPr algn="r"/>
              <a:t>6</a:t>
            </a:fld>
            <a:endParaRPr lang="el-GR" sz="120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807899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3301DEE-A310-4C33-A6BF-4976E2B4C5FA}" type="slidenum">
              <a:rPr lang="el-GR" sz="1200"/>
              <a:pPr algn="r"/>
              <a:t>7</a:t>
            </a:fld>
            <a:endParaRPr lang="el-GR" sz="120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807899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3301DEE-A310-4C33-A6BF-4976E2B4C5FA}" type="slidenum">
              <a:rPr lang="el-GR" sz="1200"/>
              <a:pPr algn="r"/>
              <a:t>8</a:t>
            </a:fld>
            <a:endParaRPr lang="el-GR" sz="120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807899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3301DEE-A310-4C33-A6BF-4976E2B4C5FA}" type="slidenum">
              <a:rPr lang="el-GR" sz="1200"/>
              <a:pPr algn="r"/>
              <a:t>10</a:t>
            </a:fld>
            <a:endParaRPr lang="el-GR" sz="120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807899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3301DEE-A310-4C33-A6BF-4976E2B4C5FA}" type="slidenum">
              <a:rPr lang="el-GR" sz="1200"/>
              <a:pPr algn="r"/>
              <a:t>11</a:t>
            </a:fld>
            <a:endParaRPr lang="el-GR" sz="120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807899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3301DEE-A310-4C33-A6BF-4976E2B4C5FA}" type="slidenum">
              <a:rPr lang="el-GR" sz="1200"/>
              <a:pPr algn="r"/>
              <a:t>12</a:t>
            </a:fld>
            <a:endParaRPr lang="el-GR" sz="120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807899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3301DEE-A310-4C33-A6BF-4976E2B4C5FA}" type="slidenum">
              <a:rPr lang="el-GR" sz="1200"/>
              <a:pPr algn="r"/>
              <a:t>13</a:t>
            </a:fld>
            <a:endParaRPr lang="el-GR" sz="120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  <p:extLst>
      <p:ext uri="{BB962C8B-B14F-4D97-AF65-F5344CB8AC3E}">
        <p14:creationId xmlns="" xmlns:p14="http://schemas.microsoft.com/office/powerpoint/2010/main" val="807899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1138425"/>
            <a:ext cx="7772400" cy="13743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8720" y="4650640"/>
            <a:ext cx="6400800" cy="137434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9E57A-A097-4D40-8BF5-197E2928B21E}" type="datetimeFigureOut">
              <a:rPr lang="en-US"/>
              <a:pPr>
                <a:defRPr/>
              </a:pPr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4C45E-9AF6-458B-AF4D-E0C66CDE5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1F80E-D52C-46E4-94CF-FC5F0B6ABEBE}" type="datetimeFigureOut">
              <a:rPr lang="en-US"/>
              <a:pPr>
                <a:defRPr/>
              </a:pPr>
              <a:t>3/29/2023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10FDC-A77E-4649-A0B2-19BE094375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4A019-C050-4CFC-99D5-C1A6EAB6E488}" type="datetimeFigureOut">
              <a:rPr lang="en-US"/>
              <a:pPr>
                <a:defRPr/>
              </a:pPr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5A2B7-C5B2-4F8D-AF7E-BC926F426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A2F6D-115D-4B80-A861-1EAD62846DD4}" type="datetimeFigureOut">
              <a:rPr lang="en-US"/>
              <a:pPr>
                <a:defRPr/>
              </a:pPr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AC738-F12A-47BE-A190-4E94ADE33A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680310"/>
            <a:ext cx="82296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596540"/>
            <a:ext cx="8229600" cy="3918803"/>
          </a:xfrm>
        </p:spPr>
        <p:txBody>
          <a:bodyPr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CB98A-3373-4532-8362-4EC4662C3E6C}" type="datetimeFigureOut">
              <a:rPr lang="en-US"/>
              <a:pPr>
                <a:defRPr/>
              </a:pPr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7DC4E-C731-4C08-B29E-B9758F631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D0005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1" y="1138425"/>
            <a:ext cx="7016195" cy="4275740"/>
          </a:xfrm>
        </p:spPr>
        <p:txBody>
          <a:bodyPr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FFB90-F4B3-471E-8A1D-EE5F88F45BDB}" type="datetimeFigureOut">
              <a:rPr lang="en-US"/>
              <a:pPr>
                <a:defRPr/>
              </a:pPr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0089F-F594-4FA9-8ED5-77521D1C0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176E6-0C81-4164-A4DC-4E32C709EFF3}" type="datetimeFigureOut">
              <a:rPr lang="en-US"/>
              <a:pPr>
                <a:defRPr/>
              </a:pPr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826B1-F489-4308-ACBE-A8016CFDF0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B5A22-BBA8-4387-B2A9-38AB5B0A6F77}" type="datetimeFigureOut">
              <a:rPr lang="en-US"/>
              <a:pPr>
                <a:defRPr/>
              </a:pPr>
              <a:t>3/29/2023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B8B54-5702-488C-93F0-E49CEA9CAF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527605"/>
            <a:ext cx="8229600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596539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0005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226402"/>
            <a:ext cx="4040188" cy="3035058"/>
          </a:xfrm>
        </p:spPr>
        <p:txBody>
          <a:bodyPr/>
          <a:lstStyle>
            <a:lvl1pPr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596539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0005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226402"/>
            <a:ext cx="4041775" cy="3035058"/>
          </a:xfrm>
        </p:spPr>
        <p:txBody>
          <a:bodyPr/>
          <a:lstStyle>
            <a:lvl1pPr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70B54-B653-43BA-81F8-AB631C30CD08}" type="datetimeFigureOut">
              <a:rPr lang="en-US"/>
              <a:pPr>
                <a:defRPr/>
              </a:pPr>
              <a:t>3/29/2023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95D36-F63A-445C-8B3B-DCDCBC7900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5A1EB-56F8-4590-8420-B502FEF3FC92}" type="datetimeFigureOut">
              <a:rPr lang="en-US"/>
              <a:pPr>
                <a:defRPr/>
              </a:pPr>
              <a:t>3/29/2023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65DA4-2550-4F10-9B0E-14E09B555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96615-6927-4F99-BBAD-B08804CAA4BB}" type="datetimeFigureOut">
              <a:rPr lang="en-US"/>
              <a:pPr>
                <a:defRPr/>
              </a:pPr>
              <a:t>3/29/2023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8BD61-7C55-446E-81B7-FFF614AF2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3C193-1F94-47DA-9DE5-2AA1AF48244D}" type="datetimeFigureOut">
              <a:rPr lang="en-US"/>
              <a:pPr>
                <a:defRPr/>
              </a:pPr>
              <a:t>3/29/2023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3DA45-290B-4823-959F-A9A825A87F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1B153A-D82D-4E89-88D1-4901949688ED}" type="datetimeFigureOut">
              <a:rPr lang="en-US"/>
              <a:pPr>
                <a:defRPr/>
              </a:pPr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667813-EAD8-4B1E-B8B3-F20BE3BD6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2786058"/>
            <a:ext cx="4405332" cy="3908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5715008" y="307181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Γονίδιο 1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6643702" y="3929066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Γονίδιο 2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7715272" y="485776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Γονίδιο 3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500034" y="571480"/>
            <a:ext cx="75724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Τα </a:t>
            </a:r>
            <a:r>
              <a:rPr lang="el-GR" b="1" dirty="0" smtClean="0"/>
              <a:t>γονίδια</a:t>
            </a:r>
            <a:r>
              <a:rPr lang="el-GR" dirty="0" smtClean="0"/>
              <a:t> είναι </a:t>
            </a:r>
            <a:r>
              <a:rPr lang="el-GR" b="1" dirty="0" smtClean="0"/>
              <a:t>τμήματα του </a:t>
            </a:r>
            <a:r>
              <a:rPr lang="en-US" b="1" dirty="0" smtClean="0"/>
              <a:t>DNA</a:t>
            </a:r>
            <a:r>
              <a:rPr lang="el-GR" dirty="0" smtClean="0"/>
              <a:t>, που περιέχουν πληροφορίες για την σύνθεση μιας πρωτεΐνης,  και γενικότερα ένα γονίδιο ελέγχει και ένα χαρακτηριστικό του οργανισμού...</a:t>
            </a:r>
          </a:p>
          <a:p>
            <a:endParaRPr lang="el-GR" dirty="0" smtClean="0"/>
          </a:p>
          <a:p>
            <a:r>
              <a:rPr lang="el-GR" dirty="0" smtClean="0"/>
              <a:t>Άρα μέσω των γονιδίων του το </a:t>
            </a:r>
            <a:r>
              <a:rPr lang="en-US" dirty="0" smtClean="0"/>
              <a:t>DNA</a:t>
            </a:r>
            <a:r>
              <a:rPr lang="el-GR" dirty="0" smtClean="0"/>
              <a:t>, καθορίζει την δομή της κάθε πρωτεΐνης, οι  οποίες με τη σειρά τους καθορίζουν την λειτουργιά κάθε οργανισμού (ζώα, φυτά, μικρόβια …)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193925"/>
            <a:ext cx="922337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59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2193925"/>
            <a:ext cx="808037" cy="451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22 - TextBox"/>
          <p:cNvSpPr txBox="1"/>
          <p:nvPr/>
        </p:nvSpPr>
        <p:spPr>
          <a:xfrm>
            <a:off x="5000628" y="1857364"/>
            <a:ext cx="36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 </a:t>
            </a:r>
            <a:r>
              <a:rPr lang="el-GR" sz="1400" b="1" dirty="0" smtClean="0"/>
              <a:t>Ένα ζεύγος ομόλογων χρωμοσωμάτων</a:t>
            </a:r>
            <a:endParaRPr lang="el-GR" sz="1400" b="1" dirty="0"/>
          </a:p>
        </p:txBody>
      </p:sp>
      <p:cxnSp>
        <p:nvCxnSpPr>
          <p:cNvPr id="25" name="24 - Ευθύγραμμο βέλος σύνδεσης"/>
          <p:cNvCxnSpPr/>
          <p:nvPr/>
        </p:nvCxnSpPr>
        <p:spPr>
          <a:xfrm flipV="1">
            <a:off x="7572396" y="3214686"/>
            <a:ext cx="785818" cy="47943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- TextBox"/>
          <p:cNvSpPr txBox="1"/>
          <p:nvPr/>
        </p:nvSpPr>
        <p:spPr>
          <a:xfrm>
            <a:off x="8001024" y="2928934"/>
            <a:ext cx="14287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/>
              <a:t>Χρωμόσωμα από τον πατέρα</a:t>
            </a:r>
            <a:endParaRPr lang="el-GR" sz="1400" dirty="0"/>
          </a:p>
        </p:txBody>
      </p:sp>
      <p:cxnSp>
        <p:nvCxnSpPr>
          <p:cNvPr id="31" name="30 - Ευθύγραμμο βέλος σύνδεσης"/>
          <p:cNvCxnSpPr/>
          <p:nvPr/>
        </p:nvCxnSpPr>
        <p:spPr>
          <a:xfrm rot="10800000">
            <a:off x="4429124" y="3265495"/>
            <a:ext cx="1214446" cy="42863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- TextBox"/>
          <p:cNvSpPr txBox="1"/>
          <p:nvPr/>
        </p:nvSpPr>
        <p:spPr>
          <a:xfrm>
            <a:off x="3000364" y="2908305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/>
              <a:t>Χρωμόσωμα από την μητέρα</a:t>
            </a:r>
            <a:endParaRPr lang="el-GR" sz="1400" dirty="0"/>
          </a:p>
        </p:txBody>
      </p:sp>
      <p:sp>
        <p:nvSpPr>
          <p:cNvPr id="11" name="10 - TextBox"/>
          <p:cNvSpPr txBox="1"/>
          <p:nvPr/>
        </p:nvSpPr>
        <p:spPr>
          <a:xfrm>
            <a:off x="5357818" y="4357694"/>
            <a:ext cx="114300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E</a:t>
            </a:r>
            <a:r>
              <a:rPr lang="el-GR" sz="1200" b="1" dirty="0" err="1" smtClean="0"/>
              <a:t>λεύθεροι</a:t>
            </a:r>
            <a:r>
              <a:rPr lang="el-GR" sz="1200" b="1" dirty="0" smtClean="0"/>
              <a:t> λοβοί</a:t>
            </a:r>
            <a:endParaRPr lang="el-GR" sz="1200" b="1" dirty="0"/>
          </a:p>
        </p:txBody>
      </p:sp>
      <p:sp>
        <p:nvSpPr>
          <p:cNvPr id="13" name="12 - TextBox"/>
          <p:cNvSpPr txBox="1"/>
          <p:nvPr/>
        </p:nvSpPr>
        <p:spPr>
          <a:xfrm>
            <a:off x="214282" y="571480"/>
            <a:ext cx="7715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Παράδειγμα </a:t>
            </a:r>
            <a:r>
              <a:rPr lang="el-GR" dirty="0" smtClean="0"/>
              <a:t>ένα ομόζυγο άτομο  που έχει δυο ίδια  αλληλόμορφα που καθορίζουν ελεύθερους λοβούς, τελικά  θα έχει ελεύθερους λοβούς αυτιών.</a:t>
            </a:r>
            <a:endParaRPr lang="el-GR" dirty="0" smtClean="0"/>
          </a:p>
          <a:p>
            <a:r>
              <a:rPr lang="el-GR" dirty="0" smtClean="0"/>
              <a:t>. </a:t>
            </a:r>
            <a:endParaRPr lang="el-GR" dirty="0"/>
          </a:p>
        </p:txBody>
      </p:sp>
      <p:sp>
        <p:nvSpPr>
          <p:cNvPr id="15" name="14 - TextBox"/>
          <p:cNvSpPr txBox="1"/>
          <p:nvPr/>
        </p:nvSpPr>
        <p:spPr>
          <a:xfrm>
            <a:off x="7072330" y="4286256"/>
            <a:ext cx="114300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E</a:t>
            </a:r>
            <a:r>
              <a:rPr lang="el-GR" sz="1200" b="1" dirty="0" err="1" smtClean="0"/>
              <a:t>λεύθεροι</a:t>
            </a:r>
            <a:r>
              <a:rPr lang="el-GR" sz="1200" b="1" dirty="0" smtClean="0"/>
              <a:t> λοβοί</a:t>
            </a:r>
            <a:endParaRPr lang="el-GR" sz="1200" b="1" dirty="0"/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714752"/>
            <a:ext cx="2500330" cy="2903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193925"/>
            <a:ext cx="922337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59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2193925"/>
            <a:ext cx="808037" cy="451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22 - TextBox"/>
          <p:cNvSpPr txBox="1"/>
          <p:nvPr/>
        </p:nvSpPr>
        <p:spPr>
          <a:xfrm>
            <a:off x="5000628" y="1857364"/>
            <a:ext cx="36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 </a:t>
            </a:r>
            <a:r>
              <a:rPr lang="el-GR" sz="1400" b="1" dirty="0" smtClean="0"/>
              <a:t>Ένα ζεύγος ομόλογων χρωμοσωμάτων</a:t>
            </a:r>
            <a:endParaRPr lang="el-GR" sz="1400" b="1" dirty="0"/>
          </a:p>
        </p:txBody>
      </p:sp>
      <p:cxnSp>
        <p:nvCxnSpPr>
          <p:cNvPr id="25" name="24 - Ευθύγραμμο βέλος σύνδεσης"/>
          <p:cNvCxnSpPr/>
          <p:nvPr/>
        </p:nvCxnSpPr>
        <p:spPr>
          <a:xfrm flipV="1">
            <a:off x="7572396" y="3214686"/>
            <a:ext cx="785818" cy="47943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- TextBox"/>
          <p:cNvSpPr txBox="1"/>
          <p:nvPr/>
        </p:nvSpPr>
        <p:spPr>
          <a:xfrm>
            <a:off x="8001024" y="3261840"/>
            <a:ext cx="14287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/>
              <a:t>Χρωμόσωμα από τον πατέρα</a:t>
            </a:r>
            <a:endParaRPr lang="el-GR" sz="1400" dirty="0"/>
          </a:p>
        </p:txBody>
      </p:sp>
      <p:cxnSp>
        <p:nvCxnSpPr>
          <p:cNvPr id="31" name="30 - Ευθύγραμμο βέλος σύνδεσης"/>
          <p:cNvCxnSpPr/>
          <p:nvPr/>
        </p:nvCxnSpPr>
        <p:spPr>
          <a:xfrm rot="10800000">
            <a:off x="4429124" y="3265495"/>
            <a:ext cx="1214446" cy="42863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- TextBox"/>
          <p:cNvSpPr txBox="1"/>
          <p:nvPr/>
        </p:nvSpPr>
        <p:spPr>
          <a:xfrm>
            <a:off x="3000364" y="2908305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/>
              <a:t>Χρωμόσωμα από την μητέρα</a:t>
            </a:r>
            <a:endParaRPr lang="el-GR" sz="1400" dirty="0"/>
          </a:p>
        </p:txBody>
      </p:sp>
      <p:sp>
        <p:nvSpPr>
          <p:cNvPr id="11" name="10 - TextBox"/>
          <p:cNvSpPr txBox="1"/>
          <p:nvPr/>
        </p:nvSpPr>
        <p:spPr>
          <a:xfrm>
            <a:off x="5357818" y="4357694"/>
            <a:ext cx="114300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E</a:t>
            </a:r>
            <a:r>
              <a:rPr lang="el-GR" sz="1200" b="1" dirty="0" err="1" smtClean="0"/>
              <a:t>λεύθεροι</a:t>
            </a:r>
            <a:r>
              <a:rPr lang="el-GR" sz="1200" b="1" dirty="0" smtClean="0"/>
              <a:t> λοβοί</a:t>
            </a:r>
            <a:endParaRPr lang="el-GR" sz="1200" b="1" dirty="0"/>
          </a:p>
        </p:txBody>
      </p:sp>
      <p:sp>
        <p:nvSpPr>
          <p:cNvPr id="13" name="12 - TextBox"/>
          <p:cNvSpPr txBox="1"/>
          <p:nvPr/>
        </p:nvSpPr>
        <p:spPr>
          <a:xfrm>
            <a:off x="285720" y="285728"/>
            <a:ext cx="7715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Παράδειγμα </a:t>
            </a:r>
            <a:r>
              <a:rPr lang="el-GR" dirty="0" smtClean="0"/>
              <a:t>ένα ετερόζυγο άτομο  που έχει δυο διαφορετικά αλληλόμορφα όπου το ένα καθορίζει ελεύθερους λοβούς, και το άλλο προσκολλημένους λοβούς, τελικά θα έχει  ελεύθερους λοβούς αυτιών.</a:t>
            </a:r>
            <a:endParaRPr lang="el-GR" dirty="0" smtClean="0"/>
          </a:p>
          <a:p>
            <a:r>
              <a:rPr lang="el-GR" dirty="0" smtClean="0"/>
              <a:t>. </a:t>
            </a:r>
            <a:endParaRPr lang="el-GR" dirty="0"/>
          </a:p>
        </p:txBody>
      </p:sp>
      <p:sp>
        <p:nvSpPr>
          <p:cNvPr id="15" name="14 - TextBox"/>
          <p:cNvSpPr txBox="1"/>
          <p:nvPr/>
        </p:nvSpPr>
        <p:spPr>
          <a:xfrm>
            <a:off x="6643702" y="4286256"/>
            <a:ext cx="157163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200" b="1" dirty="0" smtClean="0"/>
              <a:t>Προσκολλημένοι λοβοί</a:t>
            </a:r>
            <a:endParaRPr lang="el-GR" sz="1200" b="1" dirty="0"/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05679"/>
            <a:ext cx="2714644" cy="3152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2193925"/>
            <a:ext cx="922337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59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34" y="2193925"/>
            <a:ext cx="808037" cy="451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22 - TextBox"/>
          <p:cNvSpPr txBox="1"/>
          <p:nvPr/>
        </p:nvSpPr>
        <p:spPr>
          <a:xfrm>
            <a:off x="5643570" y="1857364"/>
            <a:ext cx="36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 </a:t>
            </a:r>
            <a:r>
              <a:rPr lang="el-GR" sz="1400" b="1" dirty="0" smtClean="0"/>
              <a:t>Ένα ζεύγος ομόλογων χρωμοσωμάτων</a:t>
            </a:r>
            <a:endParaRPr lang="el-GR" sz="1400" b="1" dirty="0"/>
          </a:p>
        </p:txBody>
      </p:sp>
      <p:sp>
        <p:nvSpPr>
          <p:cNvPr id="11" name="10 - TextBox"/>
          <p:cNvSpPr txBox="1"/>
          <p:nvPr/>
        </p:nvSpPr>
        <p:spPr>
          <a:xfrm>
            <a:off x="6000760" y="4357694"/>
            <a:ext cx="114300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E</a:t>
            </a:r>
            <a:r>
              <a:rPr lang="el-GR" sz="1200" b="1" dirty="0" err="1" smtClean="0"/>
              <a:t>λεύθεροι</a:t>
            </a:r>
            <a:r>
              <a:rPr lang="el-GR" sz="1200" b="1" dirty="0" smtClean="0"/>
              <a:t> λοβοί</a:t>
            </a:r>
            <a:endParaRPr lang="el-GR" sz="1200" b="1" dirty="0"/>
          </a:p>
        </p:txBody>
      </p:sp>
      <p:sp>
        <p:nvSpPr>
          <p:cNvPr id="13" name="12 - TextBox"/>
          <p:cNvSpPr txBox="1"/>
          <p:nvPr/>
        </p:nvSpPr>
        <p:spPr>
          <a:xfrm>
            <a:off x="285720" y="0"/>
            <a:ext cx="8858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/>
              <a:t>Παράδειγμα </a:t>
            </a:r>
            <a:r>
              <a:rPr lang="el-GR" sz="1400" dirty="0" smtClean="0"/>
              <a:t>ένα ετερόζυγο άτομο  που έχει δυο διαφορετικά αλληλόμορφα όπου το ένα καθορίζει ελεύθερους λοβούς, και το άλλο προσκολλημένους λοβούς, τελικά θα έχει  ελεύθερους λοβούς αυτιών.</a:t>
            </a:r>
            <a:endParaRPr lang="el-GR" sz="1400" dirty="0" smtClean="0"/>
          </a:p>
          <a:p>
            <a:r>
              <a:rPr lang="el-GR" sz="1400" dirty="0" smtClean="0"/>
              <a:t>. </a:t>
            </a:r>
            <a:endParaRPr lang="el-GR" sz="1400" dirty="0"/>
          </a:p>
        </p:txBody>
      </p:sp>
      <p:sp>
        <p:nvSpPr>
          <p:cNvPr id="15" name="14 - TextBox"/>
          <p:cNvSpPr txBox="1"/>
          <p:nvPr/>
        </p:nvSpPr>
        <p:spPr>
          <a:xfrm>
            <a:off x="7429520" y="4286256"/>
            <a:ext cx="157163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200" b="1" dirty="0" smtClean="0"/>
              <a:t>Προσκολλημένοι λοβοί</a:t>
            </a:r>
            <a:endParaRPr lang="el-GR" sz="1200" b="1" dirty="0"/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618230"/>
            <a:ext cx="1928794" cy="223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15 - TextBox"/>
          <p:cNvSpPr txBox="1"/>
          <p:nvPr/>
        </p:nvSpPr>
        <p:spPr>
          <a:xfrm>
            <a:off x="500034" y="1142984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Άρα το αλληλόμορφο γονίδιο που αντιστοιχεί σε ελεύθερους λοβούς ονομάζεται </a:t>
            </a:r>
            <a:r>
              <a:rPr lang="el-GR" b="1" dirty="0" smtClean="0"/>
              <a:t>επικρατές αλληλόμορφο</a:t>
            </a:r>
            <a:endParaRPr lang="el-GR" b="1" dirty="0"/>
          </a:p>
        </p:txBody>
      </p:sp>
      <p:sp>
        <p:nvSpPr>
          <p:cNvPr id="17" name="16 - TextBox"/>
          <p:cNvSpPr txBox="1"/>
          <p:nvPr/>
        </p:nvSpPr>
        <p:spPr>
          <a:xfrm>
            <a:off x="357158" y="2928934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Άρα το αλληλόμορφο γονίδιο που αντιστοιχεί σε </a:t>
            </a:r>
            <a:r>
              <a:rPr lang="el-GR" dirty="0" smtClean="0"/>
              <a:t>προσκολλημένους </a:t>
            </a:r>
            <a:r>
              <a:rPr lang="el-GR" dirty="0" smtClean="0"/>
              <a:t>λοβούς ονομάζεται </a:t>
            </a:r>
            <a:r>
              <a:rPr lang="el-GR" b="1" dirty="0" smtClean="0"/>
              <a:t>υπολειπόμενο αλληλόμορφο</a:t>
            </a:r>
            <a:endParaRPr lang="el-GR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Ορθογώνιο"/>
          <p:cNvSpPr/>
          <p:nvPr/>
        </p:nvSpPr>
        <p:spPr>
          <a:xfrm>
            <a:off x="357158" y="285728"/>
            <a:ext cx="821537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Το αλληλόμορφο του οποίου η δράση εκδηλώνεται στην </a:t>
            </a:r>
            <a:r>
              <a:rPr lang="el-GR" dirty="0" err="1" smtClean="0"/>
              <a:t>ετερόζυγη</a:t>
            </a:r>
            <a:r>
              <a:rPr lang="el-GR" dirty="0" smtClean="0"/>
              <a:t> κατάσταση ονομάζεται </a:t>
            </a:r>
            <a:r>
              <a:rPr lang="el-GR" b="1" dirty="0" smtClean="0"/>
              <a:t>επικρατές</a:t>
            </a:r>
            <a:r>
              <a:rPr lang="el-GR" dirty="0" smtClean="0"/>
              <a:t> και συμβολίζεται συνήθως με κεφαλαίο γράμμα (π.χ. Α). </a:t>
            </a:r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Το </a:t>
            </a:r>
            <a:r>
              <a:rPr lang="el-GR" dirty="0" smtClean="0"/>
              <a:t>αλληλόμορφο του οποίου η δράση δεν εκδηλώνεται στην </a:t>
            </a:r>
            <a:r>
              <a:rPr lang="el-GR" dirty="0" err="1" smtClean="0"/>
              <a:t>ετερόζυγη</a:t>
            </a:r>
            <a:r>
              <a:rPr lang="el-GR" dirty="0" smtClean="0"/>
              <a:t> κατάσταση ονομάζεται </a:t>
            </a:r>
            <a:r>
              <a:rPr lang="el-GR" b="1" dirty="0" smtClean="0"/>
              <a:t>υπολειπόμενο</a:t>
            </a:r>
            <a:r>
              <a:rPr lang="el-GR" dirty="0" smtClean="0"/>
              <a:t> και συνήθως συμβολίζεται με το αντίστοιχο πεζό γράμμα (π.χ. α). </a:t>
            </a:r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Συμπεραίνουμε </a:t>
            </a:r>
            <a:r>
              <a:rPr lang="el-GR" dirty="0" smtClean="0"/>
              <a:t>λοιπόν ότι τα υπολειπόμενα αλληλόμορφα μπορούν να εκδηλωθούν μόνο σε ομόζυγη κατάσταση</a:t>
            </a:r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092248"/>
            <a:ext cx="4405332" cy="3908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6357950" y="337800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Γονίδιο 1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7286644" y="4235256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Γονίδιο 2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8001024" y="5143512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Γονίδιο 3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1142976" y="1785926"/>
            <a:ext cx="6786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Κάθε γονίδιο μπορεί να εμφανίζεται με διαφορετικές μορφές, που ονομάζονται </a:t>
            </a:r>
            <a:r>
              <a:rPr lang="el-GR" b="1" dirty="0" smtClean="0"/>
              <a:t>αλληλόμορφα</a:t>
            </a:r>
            <a:endParaRPr lang="el-GR" dirty="0"/>
          </a:p>
        </p:txBody>
      </p:sp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2800"/>
            <a:ext cx="35591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>
            <a:off x="500034" y="214290"/>
            <a:ext cx="6786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Κάθε γονίδιο μπορεί να εμφανίζεται με διαφορετικές μορφές, που ονομάζονται </a:t>
            </a:r>
            <a:r>
              <a:rPr lang="el-GR" b="1" dirty="0" smtClean="0"/>
              <a:t>αλληλόμορφα</a:t>
            </a:r>
            <a:endParaRPr lang="el-GR" dirty="0"/>
          </a:p>
        </p:txBody>
      </p:sp>
      <p:sp>
        <p:nvSpPr>
          <p:cNvPr id="10" name="9 - Ορθογώνιο"/>
          <p:cNvSpPr/>
          <p:nvPr/>
        </p:nvSpPr>
        <p:spPr>
          <a:xfrm>
            <a:off x="142844" y="1000108"/>
            <a:ext cx="87868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Παράδειγμα *</a:t>
            </a:r>
            <a:r>
              <a:rPr lang="el-GR" dirty="0" smtClean="0"/>
              <a:t> το γονίδιο που ελέγχει </a:t>
            </a:r>
            <a:r>
              <a:rPr lang="el-GR" u="sng" dirty="0" smtClean="0"/>
              <a:t>το χρώμα των ματιών </a:t>
            </a:r>
            <a:r>
              <a:rPr lang="el-GR" dirty="0" smtClean="0"/>
              <a:t>μπορεί να έχει διάφορα αλληλόμορφα , όπως  αλληλόμορφο που αντιστοιχεί σε </a:t>
            </a:r>
            <a:r>
              <a:rPr lang="el-GR" b="1" u="sng" dirty="0" smtClean="0">
                <a:solidFill>
                  <a:srgbClr val="0070C0"/>
                </a:solidFill>
              </a:rPr>
              <a:t>μπλε</a:t>
            </a:r>
            <a:r>
              <a:rPr lang="el-GR" dirty="0" smtClean="0"/>
              <a:t> μάτια,    αλληλόμορφο που  αντιστοιχεί σε </a:t>
            </a:r>
            <a:r>
              <a:rPr lang="el-GR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μαύρα</a:t>
            </a:r>
            <a:r>
              <a:rPr lang="el-GR" dirty="0" smtClean="0"/>
              <a:t> μάτια, αλληλόμορφο που αντιστοιχεί σε </a:t>
            </a:r>
            <a:r>
              <a:rPr lang="el-GR" b="1" u="sng" dirty="0" smtClean="0">
                <a:solidFill>
                  <a:srgbClr val="00CC00"/>
                </a:solidFill>
              </a:rPr>
              <a:t>πράσινα</a:t>
            </a:r>
            <a:r>
              <a:rPr lang="el-GR" dirty="0" smtClean="0"/>
              <a:t> μάτια, ή σε </a:t>
            </a:r>
            <a:r>
              <a:rPr lang="el-GR" b="1" u="sng" dirty="0" smtClean="0">
                <a:solidFill>
                  <a:schemeClr val="accent2">
                    <a:lumMod val="50000"/>
                  </a:schemeClr>
                </a:solidFill>
              </a:rPr>
              <a:t>καφέ</a:t>
            </a:r>
            <a:r>
              <a:rPr lang="el-GR" dirty="0" smtClean="0"/>
              <a:t> μάτια</a:t>
            </a:r>
          </a:p>
          <a:p>
            <a:r>
              <a:rPr lang="el-GR" dirty="0" smtClean="0"/>
              <a:t> </a:t>
            </a:r>
          </a:p>
          <a:p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496"/>
            <a:ext cx="4062106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- Ορθογώνιο"/>
          <p:cNvSpPr/>
          <p:nvPr/>
        </p:nvSpPr>
        <p:spPr>
          <a:xfrm>
            <a:off x="4071934" y="6357958"/>
            <a:ext cx="46817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b="1" dirty="0" smtClean="0"/>
              <a:t>*</a:t>
            </a:r>
            <a:r>
              <a:rPr lang="el-GR" sz="1400" dirty="0" smtClean="0"/>
              <a:t> το χρώμα των ματιών καθορίζεται από πολλά γονίδια…</a:t>
            </a:r>
            <a:endParaRPr lang="el-GR" sz="1400" dirty="0"/>
          </a:p>
        </p:txBody>
      </p:sp>
      <p:sp>
        <p:nvSpPr>
          <p:cNvPr id="12" name="11 - Ορθογώνιο"/>
          <p:cNvSpPr/>
          <p:nvPr/>
        </p:nvSpPr>
        <p:spPr>
          <a:xfrm>
            <a:off x="4071934" y="385762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Άρα μπορούμε να πούμε ότι το γονίδιο που ελέγχει το χρώμα των ματιών,  μπορεί έχει 4 αλληλόμορφα 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Ορθογώνιο"/>
          <p:cNvSpPr/>
          <p:nvPr/>
        </p:nvSpPr>
        <p:spPr>
          <a:xfrm>
            <a:off x="285720" y="142852"/>
            <a:ext cx="8858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Στον  άνθρωπο κάθε σωματικό κύτταρο έχει 46 χρωμοσώματα, τα οποία είναι ανά δύο όμοια. </a:t>
            </a:r>
            <a:r>
              <a:rPr lang="el-GR" b="1" dirty="0" smtClean="0"/>
              <a:t>Δύο όμοια χρωμοσώματα ονομάζονται ομόλογα χρωμοσώματα:</a:t>
            </a:r>
            <a:endParaRPr lang="el-GR" b="1" dirty="0"/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071678"/>
            <a:ext cx="922337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59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071678"/>
            <a:ext cx="808037" cy="451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22 - TextBox"/>
          <p:cNvSpPr txBox="1"/>
          <p:nvPr/>
        </p:nvSpPr>
        <p:spPr>
          <a:xfrm>
            <a:off x="3000364" y="1500174"/>
            <a:ext cx="36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 </a:t>
            </a:r>
            <a:r>
              <a:rPr lang="el-GR" sz="1400" b="1" dirty="0" smtClean="0"/>
              <a:t>Ένα ζεύγος ομόλογων χρωμοσωμάτων</a:t>
            </a:r>
            <a:endParaRPr lang="el-GR" sz="1400" b="1" dirty="0"/>
          </a:p>
        </p:txBody>
      </p:sp>
      <p:cxnSp>
        <p:nvCxnSpPr>
          <p:cNvPr id="25" name="24 - Ευθύγραμμο βέλος σύνδεσης"/>
          <p:cNvCxnSpPr/>
          <p:nvPr/>
        </p:nvCxnSpPr>
        <p:spPr>
          <a:xfrm flipV="1">
            <a:off x="5429256" y="3357562"/>
            <a:ext cx="1071570" cy="2143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- TextBox"/>
          <p:cNvSpPr txBox="1"/>
          <p:nvPr/>
        </p:nvSpPr>
        <p:spPr>
          <a:xfrm>
            <a:off x="6286512" y="3071810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 smtClean="0">
                <a:solidFill>
                  <a:srgbClr val="0070C0"/>
                </a:solidFill>
              </a:rPr>
              <a:t>Χρωμόσωμα από τον πατέρα</a:t>
            </a:r>
            <a:endParaRPr lang="el-GR" sz="1400" b="1" dirty="0">
              <a:solidFill>
                <a:srgbClr val="0070C0"/>
              </a:solidFill>
            </a:endParaRPr>
          </a:p>
        </p:txBody>
      </p:sp>
      <p:cxnSp>
        <p:nvCxnSpPr>
          <p:cNvPr id="31" name="30 - Ευθύγραμμο βέλος σύνδεσης"/>
          <p:cNvCxnSpPr/>
          <p:nvPr/>
        </p:nvCxnSpPr>
        <p:spPr>
          <a:xfrm rot="10800000">
            <a:off x="2285984" y="3143248"/>
            <a:ext cx="1214446" cy="42863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- TextBox"/>
          <p:cNvSpPr txBox="1"/>
          <p:nvPr/>
        </p:nvSpPr>
        <p:spPr>
          <a:xfrm>
            <a:off x="857224" y="2786058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 smtClean="0">
                <a:solidFill>
                  <a:srgbClr val="BE0260"/>
                </a:solidFill>
              </a:rPr>
              <a:t>Χρωμόσωμα από την μητέρα</a:t>
            </a:r>
            <a:endParaRPr lang="el-GR" sz="1400" b="1" dirty="0">
              <a:solidFill>
                <a:srgbClr val="BE02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642918"/>
            <a:ext cx="922337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59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642918"/>
            <a:ext cx="808037" cy="451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22 - TextBox"/>
          <p:cNvSpPr txBox="1"/>
          <p:nvPr/>
        </p:nvSpPr>
        <p:spPr>
          <a:xfrm>
            <a:off x="3714744" y="71414"/>
            <a:ext cx="36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 </a:t>
            </a:r>
            <a:r>
              <a:rPr lang="el-GR" sz="1400" b="1" dirty="0" smtClean="0"/>
              <a:t>Ένα ζεύγος ομόλογων χρωμοσωμάτων</a:t>
            </a:r>
            <a:endParaRPr lang="el-GR" sz="1400" b="1" dirty="0"/>
          </a:p>
        </p:txBody>
      </p:sp>
      <p:sp>
        <p:nvSpPr>
          <p:cNvPr id="35" name="34 - TextBox"/>
          <p:cNvSpPr txBox="1"/>
          <p:nvPr/>
        </p:nvSpPr>
        <p:spPr>
          <a:xfrm>
            <a:off x="0" y="5786454"/>
            <a:ext cx="8001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Οι οργανισμοί που έχουν τα μισά τους χρωμοσώματα από τον πατέρα και τα άλλα μισά από την μητέρα ονομάζονται </a:t>
            </a:r>
            <a:r>
              <a:rPr lang="el-GR" b="1" dirty="0" smtClean="0"/>
              <a:t>διπλοειδής οργανισμοί</a:t>
            </a:r>
            <a:endParaRPr lang="el-GR" b="1" dirty="0"/>
          </a:p>
        </p:txBody>
      </p:sp>
      <p:cxnSp>
        <p:nvCxnSpPr>
          <p:cNvPr id="11" name="10 - Ευθύγραμμο βέλος σύνδεσης"/>
          <p:cNvCxnSpPr/>
          <p:nvPr/>
        </p:nvCxnSpPr>
        <p:spPr>
          <a:xfrm flipV="1">
            <a:off x="6072166" y="1857364"/>
            <a:ext cx="1071570" cy="2143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TextBox"/>
          <p:cNvSpPr txBox="1"/>
          <p:nvPr/>
        </p:nvSpPr>
        <p:spPr>
          <a:xfrm>
            <a:off x="6929422" y="1571612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 smtClean="0">
                <a:solidFill>
                  <a:srgbClr val="0070C0"/>
                </a:solidFill>
              </a:rPr>
              <a:t>Χρωμόσωμα από τον πατέρα</a:t>
            </a:r>
            <a:endParaRPr lang="el-GR" sz="1400" b="1" dirty="0">
              <a:solidFill>
                <a:srgbClr val="0070C0"/>
              </a:solidFill>
            </a:endParaRPr>
          </a:p>
        </p:txBody>
      </p:sp>
      <p:cxnSp>
        <p:nvCxnSpPr>
          <p:cNvPr id="13" name="12 - Ευθύγραμμο βέλος σύνδεσης"/>
          <p:cNvCxnSpPr/>
          <p:nvPr/>
        </p:nvCxnSpPr>
        <p:spPr>
          <a:xfrm rot="10800000">
            <a:off x="2928894" y="1643050"/>
            <a:ext cx="1214446" cy="42863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TextBox"/>
          <p:cNvSpPr txBox="1"/>
          <p:nvPr/>
        </p:nvSpPr>
        <p:spPr>
          <a:xfrm>
            <a:off x="1500134" y="1285860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 smtClean="0">
                <a:solidFill>
                  <a:srgbClr val="BE0260"/>
                </a:solidFill>
              </a:rPr>
              <a:t>Χρωμόσωμα από την μητέρα</a:t>
            </a:r>
            <a:endParaRPr lang="el-GR" sz="1400" b="1" dirty="0">
              <a:solidFill>
                <a:srgbClr val="BE02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285992"/>
            <a:ext cx="922337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59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285992"/>
            <a:ext cx="808037" cy="451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22 - TextBox"/>
          <p:cNvSpPr txBox="1"/>
          <p:nvPr/>
        </p:nvSpPr>
        <p:spPr>
          <a:xfrm>
            <a:off x="2714612" y="1928802"/>
            <a:ext cx="36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 </a:t>
            </a:r>
            <a:r>
              <a:rPr lang="el-GR" sz="1400" b="1" dirty="0" smtClean="0"/>
              <a:t>Ένα ζεύγος ομόλογων χρωμοσωμάτων</a:t>
            </a:r>
            <a:endParaRPr lang="el-GR" sz="1400" b="1" dirty="0"/>
          </a:p>
        </p:txBody>
      </p:sp>
      <p:sp>
        <p:nvSpPr>
          <p:cNvPr id="10" name="9 - Ορθογώνιο"/>
          <p:cNvSpPr/>
          <p:nvPr/>
        </p:nvSpPr>
        <p:spPr>
          <a:xfrm>
            <a:off x="285720" y="214290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 smtClean="0"/>
              <a:t>Ένας διπλοειδής οργανισμός, για ένα </a:t>
            </a:r>
            <a:r>
              <a:rPr lang="el-GR" sz="1600" dirty="0" smtClean="0"/>
              <a:t>ορισμένο </a:t>
            </a:r>
            <a:r>
              <a:rPr lang="el-GR" sz="1600" dirty="0" smtClean="0"/>
              <a:t>χαρακτηριστικό του  (π.χ. χρώμα ματιών)  που </a:t>
            </a:r>
            <a:r>
              <a:rPr lang="el-GR" sz="1600" dirty="0" smtClean="0"/>
              <a:t>ελέγχεται </a:t>
            </a:r>
            <a:r>
              <a:rPr lang="el-GR" sz="1600" dirty="0" smtClean="0"/>
              <a:t>από ένα γονίδιο, έχει 2 αλληλόμορφα αυτού του γονιδίου (π.χ. αλληλόμορφο που αντιστοιχεί σε </a:t>
            </a:r>
            <a:r>
              <a:rPr lang="el-GR" sz="1600" b="1" u="sng" dirty="0" smtClean="0">
                <a:solidFill>
                  <a:srgbClr val="0070C0"/>
                </a:solidFill>
              </a:rPr>
              <a:t>μπλε</a:t>
            </a:r>
            <a:r>
              <a:rPr lang="el-GR" sz="1600" dirty="0" smtClean="0"/>
              <a:t> </a:t>
            </a:r>
            <a:r>
              <a:rPr lang="el-GR" sz="1600" dirty="0" smtClean="0"/>
              <a:t>μάτια</a:t>
            </a:r>
            <a:r>
              <a:rPr lang="en-US" sz="1600" dirty="0" smtClean="0"/>
              <a:t> </a:t>
            </a:r>
            <a:r>
              <a:rPr lang="el-GR" sz="1600" dirty="0" smtClean="0"/>
              <a:t>και  </a:t>
            </a:r>
            <a:r>
              <a:rPr lang="el-GR" sz="1600" dirty="0" smtClean="0"/>
              <a:t>αλληλόμορφο που  αντιστοιχεί σε </a:t>
            </a:r>
            <a:r>
              <a:rPr lang="el-GR" sz="1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μαύρα</a:t>
            </a:r>
            <a:r>
              <a:rPr lang="el-GR" sz="1600" dirty="0" smtClean="0"/>
              <a:t> </a:t>
            </a:r>
            <a:r>
              <a:rPr lang="el-GR" sz="1600" dirty="0" smtClean="0"/>
              <a:t>μάτια).  </a:t>
            </a:r>
          </a:p>
          <a:p>
            <a:r>
              <a:rPr lang="el-GR" sz="1600" dirty="0" smtClean="0"/>
              <a:t>Τα δύο αλληλόμορφα του γονιδίου, βρίσκονται στην ίδια θέση των δυο ομόλογων χρωμοσωμάτων</a:t>
            </a:r>
            <a:endParaRPr lang="el-GR" sz="1600" dirty="0"/>
          </a:p>
        </p:txBody>
      </p:sp>
      <p:sp>
        <p:nvSpPr>
          <p:cNvPr id="11" name="10 - TextBox"/>
          <p:cNvSpPr txBox="1"/>
          <p:nvPr/>
        </p:nvSpPr>
        <p:spPr>
          <a:xfrm>
            <a:off x="3214678" y="4500570"/>
            <a:ext cx="8572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200" b="1" dirty="0" smtClean="0">
                <a:solidFill>
                  <a:srgbClr val="0070C0"/>
                </a:solidFill>
              </a:rPr>
              <a:t>Μπλε μάτια</a:t>
            </a:r>
            <a:endParaRPr lang="el-GR" sz="1200" b="1" dirty="0">
              <a:solidFill>
                <a:srgbClr val="0070C0"/>
              </a:solidFill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4929190" y="4500570"/>
            <a:ext cx="8572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200" b="1" dirty="0" smtClean="0"/>
              <a:t>Μαύρα μάτια</a:t>
            </a:r>
            <a:endParaRPr lang="el-GR" sz="1200" b="1" dirty="0"/>
          </a:p>
        </p:txBody>
      </p:sp>
      <p:cxnSp>
        <p:nvCxnSpPr>
          <p:cNvPr id="17" name="16 - Ευθύγραμμο βέλος σύνδεσης"/>
          <p:cNvCxnSpPr/>
          <p:nvPr/>
        </p:nvCxnSpPr>
        <p:spPr>
          <a:xfrm flipV="1">
            <a:off x="5429256" y="3357562"/>
            <a:ext cx="1071570" cy="2143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- TextBox"/>
          <p:cNvSpPr txBox="1"/>
          <p:nvPr/>
        </p:nvSpPr>
        <p:spPr>
          <a:xfrm>
            <a:off x="6286512" y="3071810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 smtClean="0">
                <a:solidFill>
                  <a:srgbClr val="0070C0"/>
                </a:solidFill>
              </a:rPr>
              <a:t>Χρωμόσωμα από τον πατέρα</a:t>
            </a:r>
            <a:endParaRPr lang="el-GR" sz="1400" b="1" dirty="0">
              <a:solidFill>
                <a:srgbClr val="0070C0"/>
              </a:solidFill>
            </a:endParaRPr>
          </a:p>
        </p:txBody>
      </p:sp>
      <p:cxnSp>
        <p:nvCxnSpPr>
          <p:cNvPr id="19" name="18 - Ευθύγραμμο βέλος σύνδεσης"/>
          <p:cNvCxnSpPr/>
          <p:nvPr/>
        </p:nvCxnSpPr>
        <p:spPr>
          <a:xfrm rot="10800000">
            <a:off x="2285984" y="3143248"/>
            <a:ext cx="1214446" cy="42863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- TextBox"/>
          <p:cNvSpPr txBox="1"/>
          <p:nvPr/>
        </p:nvSpPr>
        <p:spPr>
          <a:xfrm>
            <a:off x="857224" y="2786058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 smtClean="0">
                <a:solidFill>
                  <a:srgbClr val="BE0260"/>
                </a:solidFill>
              </a:rPr>
              <a:t>Χρωμόσωμα από την μητέρα</a:t>
            </a:r>
            <a:endParaRPr lang="el-GR" sz="1400" b="1" dirty="0">
              <a:solidFill>
                <a:srgbClr val="BE02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193925"/>
            <a:ext cx="922337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59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2193925"/>
            <a:ext cx="808037" cy="451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22 - TextBox"/>
          <p:cNvSpPr txBox="1"/>
          <p:nvPr/>
        </p:nvSpPr>
        <p:spPr>
          <a:xfrm>
            <a:off x="5143504" y="1622421"/>
            <a:ext cx="36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 </a:t>
            </a:r>
            <a:r>
              <a:rPr lang="el-GR" sz="1400" b="1" dirty="0" smtClean="0"/>
              <a:t>Ένα ζεύγος ομόλογων χρωμοσωμάτων</a:t>
            </a:r>
            <a:endParaRPr lang="el-GR" sz="1400" b="1" dirty="0"/>
          </a:p>
        </p:txBody>
      </p:sp>
      <p:sp>
        <p:nvSpPr>
          <p:cNvPr id="10" name="9 - Ορθογώνιο"/>
          <p:cNvSpPr/>
          <p:nvPr/>
        </p:nvSpPr>
        <p:spPr>
          <a:xfrm>
            <a:off x="285720" y="214290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 smtClean="0"/>
              <a:t>Ένας διπλοειδής </a:t>
            </a:r>
            <a:r>
              <a:rPr lang="el-GR" sz="1600" dirty="0" smtClean="0"/>
              <a:t>οργανισμός</a:t>
            </a:r>
            <a:r>
              <a:rPr lang="el-GR" sz="1600" dirty="0" smtClean="0"/>
              <a:t> </a:t>
            </a:r>
            <a:r>
              <a:rPr lang="el-GR" sz="1600" dirty="0" smtClean="0"/>
              <a:t>ονομάζεται </a:t>
            </a:r>
            <a:r>
              <a:rPr lang="el-GR" sz="1600" b="1" dirty="0" smtClean="0"/>
              <a:t>ομόζυγος</a:t>
            </a:r>
            <a:r>
              <a:rPr lang="el-GR" sz="1600" dirty="0" smtClean="0"/>
              <a:t> για ένα γονίδιο , αν  τα δυο αλληλόμορφα του γονιδίου είναι ίδια.</a:t>
            </a:r>
            <a:endParaRPr lang="el-GR" sz="1600" dirty="0"/>
          </a:p>
        </p:txBody>
      </p:sp>
      <p:sp>
        <p:nvSpPr>
          <p:cNvPr id="11" name="10 - TextBox"/>
          <p:cNvSpPr txBox="1"/>
          <p:nvPr/>
        </p:nvSpPr>
        <p:spPr>
          <a:xfrm>
            <a:off x="5286380" y="4429132"/>
            <a:ext cx="114300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200" b="1" dirty="0" smtClean="0">
                <a:solidFill>
                  <a:srgbClr val="018ACF"/>
                </a:solidFill>
              </a:rPr>
              <a:t>Μπλε μάτια</a:t>
            </a:r>
            <a:endParaRPr lang="el-GR" sz="1200" b="1" dirty="0">
              <a:solidFill>
                <a:srgbClr val="018ACF"/>
              </a:solidFill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428596" y="1500174"/>
            <a:ext cx="30003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Παράδειγμα </a:t>
            </a:r>
            <a:r>
              <a:rPr lang="el-GR" dirty="0" smtClean="0"/>
              <a:t>ένα άτομο είναι ομόζυγο για το χρώμα των ματιών αν και τα δυο αλληλόμορφα του καθορίζουν μπλε μάτια</a:t>
            </a:r>
            <a:endParaRPr lang="el-GR" dirty="0"/>
          </a:p>
        </p:txBody>
      </p:sp>
      <p:sp>
        <p:nvSpPr>
          <p:cNvPr id="14" name="13 - TextBox"/>
          <p:cNvSpPr txBox="1"/>
          <p:nvPr/>
        </p:nvSpPr>
        <p:spPr>
          <a:xfrm>
            <a:off x="7000892" y="4429132"/>
            <a:ext cx="121444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200" b="1" dirty="0" smtClean="0">
                <a:solidFill>
                  <a:srgbClr val="018ACF"/>
                </a:solidFill>
              </a:rPr>
              <a:t>Μπλε μάτια</a:t>
            </a:r>
            <a:endParaRPr lang="el-GR" sz="1200" b="1" dirty="0">
              <a:solidFill>
                <a:srgbClr val="018ACF"/>
              </a:solidFill>
            </a:endParaRPr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4786322"/>
            <a:ext cx="29575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193925"/>
            <a:ext cx="922337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59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2193925"/>
            <a:ext cx="808037" cy="451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22 - TextBox"/>
          <p:cNvSpPr txBox="1"/>
          <p:nvPr/>
        </p:nvSpPr>
        <p:spPr>
          <a:xfrm>
            <a:off x="4786314" y="1622421"/>
            <a:ext cx="36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 </a:t>
            </a:r>
            <a:r>
              <a:rPr lang="el-GR" sz="1400" b="1" dirty="0" smtClean="0"/>
              <a:t>Ένα ζεύγος ομόλογων χρωμοσωμάτων</a:t>
            </a:r>
            <a:endParaRPr lang="el-GR" sz="1400" b="1" dirty="0"/>
          </a:p>
        </p:txBody>
      </p:sp>
      <p:sp>
        <p:nvSpPr>
          <p:cNvPr id="10" name="9 - Ορθογώνιο"/>
          <p:cNvSpPr/>
          <p:nvPr/>
        </p:nvSpPr>
        <p:spPr>
          <a:xfrm>
            <a:off x="285720" y="214290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 smtClean="0"/>
              <a:t>Ένας διπλοειδής </a:t>
            </a:r>
            <a:r>
              <a:rPr lang="el-GR" sz="1600" dirty="0" smtClean="0"/>
              <a:t>οργανισμός</a:t>
            </a:r>
            <a:r>
              <a:rPr lang="el-GR" sz="1600" dirty="0" smtClean="0"/>
              <a:t> </a:t>
            </a:r>
            <a:r>
              <a:rPr lang="el-GR" sz="1600" dirty="0" smtClean="0"/>
              <a:t>ονομάζεται </a:t>
            </a:r>
            <a:r>
              <a:rPr lang="el-GR" sz="1600" b="1" dirty="0" err="1" smtClean="0"/>
              <a:t>ετερόζυγος</a:t>
            </a:r>
            <a:r>
              <a:rPr lang="el-GR" sz="1600" b="1" dirty="0" smtClean="0"/>
              <a:t> </a:t>
            </a:r>
            <a:r>
              <a:rPr lang="el-GR" sz="1600" dirty="0" smtClean="0"/>
              <a:t>για ένα γονίδιο , αν  τα δυο αλληλόμορφα του γονιδίου είναι διαφορετικά. </a:t>
            </a:r>
            <a:endParaRPr lang="el-GR" sz="1600" dirty="0"/>
          </a:p>
        </p:txBody>
      </p:sp>
      <p:sp>
        <p:nvSpPr>
          <p:cNvPr id="11" name="10 - TextBox"/>
          <p:cNvSpPr txBox="1"/>
          <p:nvPr/>
        </p:nvSpPr>
        <p:spPr>
          <a:xfrm>
            <a:off x="4929190" y="4429132"/>
            <a:ext cx="114300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200" b="1" dirty="0" smtClean="0"/>
              <a:t>Μπλε μάτια</a:t>
            </a:r>
            <a:endParaRPr lang="el-GR" sz="1200" b="1" dirty="0"/>
          </a:p>
        </p:txBody>
      </p:sp>
      <p:sp>
        <p:nvSpPr>
          <p:cNvPr id="13" name="12 - TextBox"/>
          <p:cNvSpPr txBox="1"/>
          <p:nvPr/>
        </p:nvSpPr>
        <p:spPr>
          <a:xfrm>
            <a:off x="0" y="2000240"/>
            <a:ext cx="38576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Παράδειγμα </a:t>
            </a:r>
            <a:r>
              <a:rPr lang="el-GR" dirty="0" smtClean="0"/>
              <a:t>ένα άτομο είναι ετερόζυγο για το χρώμα των ματιών αν  τα δυο αλληλόμορφα είναι διαφορετικά, το ένα αντιστοιχεί σε μπλε μάτια και το άλλο σε καστανά. </a:t>
            </a:r>
            <a:endParaRPr lang="el-GR" dirty="0"/>
          </a:p>
        </p:txBody>
      </p:sp>
      <p:sp>
        <p:nvSpPr>
          <p:cNvPr id="14" name="13 - TextBox"/>
          <p:cNvSpPr txBox="1"/>
          <p:nvPr/>
        </p:nvSpPr>
        <p:spPr>
          <a:xfrm>
            <a:off x="6643702" y="4429132"/>
            <a:ext cx="8572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/>
              <a:t>Καστανά  μάτια</a:t>
            </a:r>
            <a:endParaRPr lang="el-GR" sz="1200" b="1" dirty="0"/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4429132"/>
            <a:ext cx="1634145" cy="378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72364" y="4500570"/>
            <a:ext cx="1571636" cy="3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642918"/>
            <a:ext cx="6637056" cy="3448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Ελεύθερη σχεδίαση"/>
          <p:cNvSpPr/>
          <p:nvPr/>
        </p:nvSpPr>
        <p:spPr>
          <a:xfrm>
            <a:off x="6168644" y="3044536"/>
            <a:ext cx="1323201" cy="1070264"/>
          </a:xfrm>
          <a:custGeom>
            <a:avLst/>
            <a:gdLst>
              <a:gd name="connsiteX0" fmla="*/ 1208901 w 1323201"/>
              <a:gd name="connsiteY0" fmla="*/ 187037 h 1070264"/>
              <a:gd name="connsiteX1" fmla="*/ 1167338 w 1323201"/>
              <a:gd name="connsiteY1" fmla="*/ 155864 h 1070264"/>
              <a:gd name="connsiteX2" fmla="*/ 1094601 w 1323201"/>
              <a:gd name="connsiteY2" fmla="*/ 124691 h 1070264"/>
              <a:gd name="connsiteX3" fmla="*/ 1011474 w 1323201"/>
              <a:gd name="connsiteY3" fmla="*/ 83128 h 1070264"/>
              <a:gd name="connsiteX4" fmla="*/ 980301 w 1323201"/>
              <a:gd name="connsiteY4" fmla="*/ 62346 h 1070264"/>
              <a:gd name="connsiteX5" fmla="*/ 751701 w 1323201"/>
              <a:gd name="connsiteY5" fmla="*/ 0 h 1070264"/>
              <a:gd name="connsiteX6" fmla="*/ 481538 w 1323201"/>
              <a:gd name="connsiteY6" fmla="*/ 10391 h 1070264"/>
              <a:gd name="connsiteX7" fmla="*/ 439974 w 1323201"/>
              <a:gd name="connsiteY7" fmla="*/ 20782 h 1070264"/>
              <a:gd name="connsiteX8" fmla="*/ 388020 w 1323201"/>
              <a:gd name="connsiteY8" fmla="*/ 41564 h 1070264"/>
              <a:gd name="connsiteX9" fmla="*/ 356847 w 1323201"/>
              <a:gd name="connsiteY9" fmla="*/ 51955 h 1070264"/>
              <a:gd name="connsiteX10" fmla="*/ 315283 w 1323201"/>
              <a:gd name="connsiteY10" fmla="*/ 83128 h 1070264"/>
              <a:gd name="connsiteX11" fmla="*/ 284111 w 1323201"/>
              <a:gd name="connsiteY11" fmla="*/ 93519 h 1070264"/>
              <a:gd name="connsiteX12" fmla="*/ 232156 w 1323201"/>
              <a:gd name="connsiteY12" fmla="*/ 155864 h 1070264"/>
              <a:gd name="connsiteX13" fmla="*/ 169811 w 1323201"/>
              <a:gd name="connsiteY13" fmla="*/ 218209 h 1070264"/>
              <a:gd name="connsiteX14" fmla="*/ 117856 w 1323201"/>
              <a:gd name="connsiteY14" fmla="*/ 280555 h 1070264"/>
              <a:gd name="connsiteX15" fmla="*/ 76292 w 1323201"/>
              <a:gd name="connsiteY15" fmla="*/ 342900 h 1070264"/>
              <a:gd name="connsiteX16" fmla="*/ 65901 w 1323201"/>
              <a:gd name="connsiteY16" fmla="*/ 374073 h 1070264"/>
              <a:gd name="connsiteX17" fmla="*/ 13947 w 1323201"/>
              <a:gd name="connsiteY17" fmla="*/ 467591 h 1070264"/>
              <a:gd name="connsiteX18" fmla="*/ 34729 w 1323201"/>
              <a:gd name="connsiteY18" fmla="*/ 633846 h 1070264"/>
              <a:gd name="connsiteX19" fmla="*/ 45120 w 1323201"/>
              <a:gd name="connsiteY19" fmla="*/ 706582 h 1070264"/>
              <a:gd name="connsiteX20" fmla="*/ 86683 w 1323201"/>
              <a:gd name="connsiteY20" fmla="*/ 768928 h 1070264"/>
              <a:gd name="connsiteX21" fmla="*/ 128247 w 1323201"/>
              <a:gd name="connsiteY21" fmla="*/ 862446 h 1070264"/>
              <a:gd name="connsiteX22" fmla="*/ 159420 w 1323201"/>
              <a:gd name="connsiteY22" fmla="*/ 924791 h 1070264"/>
              <a:gd name="connsiteX23" fmla="*/ 190592 w 1323201"/>
              <a:gd name="connsiteY23" fmla="*/ 955964 h 1070264"/>
              <a:gd name="connsiteX24" fmla="*/ 273720 w 1323201"/>
              <a:gd name="connsiteY24" fmla="*/ 1028700 h 1070264"/>
              <a:gd name="connsiteX25" fmla="*/ 315283 w 1323201"/>
              <a:gd name="connsiteY25" fmla="*/ 1039091 h 1070264"/>
              <a:gd name="connsiteX26" fmla="*/ 377629 w 1323201"/>
              <a:gd name="connsiteY26" fmla="*/ 1059873 h 1070264"/>
              <a:gd name="connsiteX27" fmla="*/ 699747 w 1323201"/>
              <a:gd name="connsiteY27" fmla="*/ 1070264 h 1070264"/>
              <a:gd name="connsiteX28" fmla="*/ 1063429 w 1323201"/>
              <a:gd name="connsiteY28" fmla="*/ 1049482 h 1070264"/>
              <a:gd name="connsiteX29" fmla="*/ 1125774 w 1323201"/>
              <a:gd name="connsiteY29" fmla="*/ 1007919 h 1070264"/>
              <a:gd name="connsiteX30" fmla="*/ 1188120 w 1323201"/>
              <a:gd name="connsiteY30" fmla="*/ 976746 h 1070264"/>
              <a:gd name="connsiteX31" fmla="*/ 1219292 w 1323201"/>
              <a:gd name="connsiteY31" fmla="*/ 955964 h 1070264"/>
              <a:gd name="connsiteX32" fmla="*/ 1250465 w 1323201"/>
              <a:gd name="connsiteY32" fmla="*/ 945573 h 1070264"/>
              <a:gd name="connsiteX33" fmla="*/ 1281638 w 1323201"/>
              <a:gd name="connsiteY33" fmla="*/ 914400 h 1070264"/>
              <a:gd name="connsiteX34" fmla="*/ 1323201 w 1323201"/>
              <a:gd name="connsiteY34" fmla="*/ 831273 h 1070264"/>
              <a:gd name="connsiteX35" fmla="*/ 1312811 w 1323201"/>
              <a:gd name="connsiteY35" fmla="*/ 654628 h 1070264"/>
              <a:gd name="connsiteX36" fmla="*/ 1271247 w 1323201"/>
              <a:gd name="connsiteY36" fmla="*/ 561109 h 1070264"/>
              <a:gd name="connsiteX37" fmla="*/ 1260856 w 1323201"/>
              <a:gd name="connsiteY37" fmla="*/ 529937 h 1070264"/>
              <a:gd name="connsiteX38" fmla="*/ 1208901 w 1323201"/>
              <a:gd name="connsiteY38" fmla="*/ 457200 h 1070264"/>
              <a:gd name="connsiteX39" fmla="*/ 1198511 w 1323201"/>
              <a:gd name="connsiteY39" fmla="*/ 394855 h 1070264"/>
              <a:gd name="connsiteX40" fmla="*/ 1177729 w 1323201"/>
              <a:gd name="connsiteY40" fmla="*/ 311728 h 1070264"/>
              <a:gd name="connsiteX41" fmla="*/ 1146556 w 1323201"/>
              <a:gd name="connsiteY41" fmla="*/ 187037 h 1070264"/>
              <a:gd name="connsiteX42" fmla="*/ 1136165 w 1323201"/>
              <a:gd name="connsiteY42" fmla="*/ 155864 h 1070264"/>
              <a:gd name="connsiteX43" fmla="*/ 1115383 w 1323201"/>
              <a:gd name="connsiteY43" fmla="*/ 135082 h 107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323201" h="1070264">
                <a:moveTo>
                  <a:pt x="1208901" y="187037"/>
                </a:moveTo>
                <a:cubicBezTo>
                  <a:pt x="1195047" y="176646"/>
                  <a:pt x="1182024" y="165043"/>
                  <a:pt x="1167338" y="155864"/>
                </a:cubicBezTo>
                <a:cubicBezTo>
                  <a:pt x="1137990" y="137521"/>
                  <a:pt x="1124904" y="134792"/>
                  <a:pt x="1094601" y="124691"/>
                </a:cubicBezTo>
                <a:cubicBezTo>
                  <a:pt x="1002292" y="55460"/>
                  <a:pt x="1102264" y="122038"/>
                  <a:pt x="1011474" y="83128"/>
                </a:cubicBezTo>
                <a:cubicBezTo>
                  <a:pt x="999995" y="78209"/>
                  <a:pt x="991829" y="67149"/>
                  <a:pt x="980301" y="62346"/>
                </a:cubicBezTo>
                <a:cubicBezTo>
                  <a:pt x="906993" y="31801"/>
                  <a:pt x="828728" y="17117"/>
                  <a:pt x="751701" y="0"/>
                </a:cubicBezTo>
                <a:cubicBezTo>
                  <a:pt x="661647" y="3464"/>
                  <a:pt x="571459" y="4396"/>
                  <a:pt x="481538" y="10391"/>
                </a:cubicBezTo>
                <a:cubicBezTo>
                  <a:pt x="467289" y="11341"/>
                  <a:pt x="453522" y="16266"/>
                  <a:pt x="439974" y="20782"/>
                </a:cubicBezTo>
                <a:cubicBezTo>
                  <a:pt x="422279" y="26680"/>
                  <a:pt x="405484" y="35015"/>
                  <a:pt x="388020" y="41564"/>
                </a:cubicBezTo>
                <a:cubicBezTo>
                  <a:pt x="377764" y="45410"/>
                  <a:pt x="367238" y="48491"/>
                  <a:pt x="356847" y="51955"/>
                </a:cubicBezTo>
                <a:cubicBezTo>
                  <a:pt x="342992" y="62346"/>
                  <a:pt x="330319" y="74536"/>
                  <a:pt x="315283" y="83128"/>
                </a:cubicBezTo>
                <a:cubicBezTo>
                  <a:pt x="305773" y="88562"/>
                  <a:pt x="293224" y="87444"/>
                  <a:pt x="284111" y="93519"/>
                </a:cubicBezTo>
                <a:cubicBezTo>
                  <a:pt x="245344" y="119364"/>
                  <a:pt x="260039" y="124496"/>
                  <a:pt x="232156" y="155864"/>
                </a:cubicBezTo>
                <a:cubicBezTo>
                  <a:pt x="212631" y="177830"/>
                  <a:pt x="186113" y="193755"/>
                  <a:pt x="169811" y="218209"/>
                </a:cubicBezTo>
                <a:cubicBezTo>
                  <a:pt x="140878" y="261609"/>
                  <a:pt x="157860" y="240551"/>
                  <a:pt x="117856" y="280555"/>
                </a:cubicBezTo>
                <a:cubicBezTo>
                  <a:pt x="93149" y="354677"/>
                  <a:pt x="128183" y="265065"/>
                  <a:pt x="76292" y="342900"/>
                </a:cubicBezTo>
                <a:cubicBezTo>
                  <a:pt x="70216" y="352013"/>
                  <a:pt x="71335" y="364563"/>
                  <a:pt x="65901" y="374073"/>
                </a:cubicBezTo>
                <a:cubicBezTo>
                  <a:pt x="0" y="489402"/>
                  <a:pt x="66512" y="336182"/>
                  <a:pt x="13947" y="467591"/>
                </a:cubicBezTo>
                <a:cubicBezTo>
                  <a:pt x="20874" y="523009"/>
                  <a:pt x="27505" y="578466"/>
                  <a:pt x="34729" y="633846"/>
                </a:cubicBezTo>
                <a:cubicBezTo>
                  <a:pt x="37897" y="658132"/>
                  <a:pt x="36328" y="683723"/>
                  <a:pt x="45120" y="706582"/>
                </a:cubicBezTo>
                <a:cubicBezTo>
                  <a:pt x="54086" y="729894"/>
                  <a:pt x="78785" y="745233"/>
                  <a:pt x="86683" y="768928"/>
                </a:cubicBezTo>
                <a:cubicBezTo>
                  <a:pt x="140300" y="929775"/>
                  <a:pt x="78846" y="763645"/>
                  <a:pt x="128247" y="862446"/>
                </a:cubicBezTo>
                <a:cubicBezTo>
                  <a:pt x="151680" y="909312"/>
                  <a:pt x="122195" y="880121"/>
                  <a:pt x="159420" y="924791"/>
                </a:cubicBezTo>
                <a:cubicBezTo>
                  <a:pt x="168827" y="936080"/>
                  <a:pt x="181185" y="944675"/>
                  <a:pt x="190592" y="955964"/>
                </a:cubicBezTo>
                <a:cubicBezTo>
                  <a:pt x="220215" y="991513"/>
                  <a:pt x="211009" y="1013022"/>
                  <a:pt x="273720" y="1028700"/>
                </a:cubicBezTo>
                <a:cubicBezTo>
                  <a:pt x="287574" y="1032164"/>
                  <a:pt x="301605" y="1034987"/>
                  <a:pt x="315283" y="1039091"/>
                </a:cubicBezTo>
                <a:cubicBezTo>
                  <a:pt x="336265" y="1045386"/>
                  <a:pt x="355795" y="1058103"/>
                  <a:pt x="377629" y="1059873"/>
                </a:cubicBezTo>
                <a:cubicBezTo>
                  <a:pt x="484706" y="1068555"/>
                  <a:pt x="592374" y="1066800"/>
                  <a:pt x="699747" y="1070264"/>
                </a:cubicBezTo>
                <a:cubicBezTo>
                  <a:pt x="820974" y="1063337"/>
                  <a:pt x="943284" y="1067064"/>
                  <a:pt x="1063429" y="1049482"/>
                </a:cubicBezTo>
                <a:cubicBezTo>
                  <a:pt x="1088142" y="1045865"/>
                  <a:pt x="1104992" y="1021773"/>
                  <a:pt x="1125774" y="1007919"/>
                </a:cubicBezTo>
                <a:cubicBezTo>
                  <a:pt x="1166061" y="981061"/>
                  <a:pt x="1145099" y="991086"/>
                  <a:pt x="1188120" y="976746"/>
                </a:cubicBezTo>
                <a:cubicBezTo>
                  <a:pt x="1198511" y="969819"/>
                  <a:pt x="1208122" y="961549"/>
                  <a:pt x="1219292" y="955964"/>
                </a:cubicBezTo>
                <a:cubicBezTo>
                  <a:pt x="1229089" y="951066"/>
                  <a:pt x="1241351" y="951649"/>
                  <a:pt x="1250465" y="945573"/>
                </a:cubicBezTo>
                <a:cubicBezTo>
                  <a:pt x="1262692" y="937422"/>
                  <a:pt x="1272821" y="926156"/>
                  <a:pt x="1281638" y="914400"/>
                </a:cubicBezTo>
                <a:cubicBezTo>
                  <a:pt x="1311086" y="875136"/>
                  <a:pt x="1310416" y="869630"/>
                  <a:pt x="1323201" y="831273"/>
                </a:cubicBezTo>
                <a:cubicBezTo>
                  <a:pt x="1319738" y="772391"/>
                  <a:pt x="1320440" y="713116"/>
                  <a:pt x="1312811" y="654628"/>
                </a:cubicBezTo>
                <a:cubicBezTo>
                  <a:pt x="1303350" y="582092"/>
                  <a:pt x="1295475" y="609564"/>
                  <a:pt x="1271247" y="561109"/>
                </a:cubicBezTo>
                <a:cubicBezTo>
                  <a:pt x="1266349" y="551313"/>
                  <a:pt x="1265754" y="539733"/>
                  <a:pt x="1260856" y="529937"/>
                </a:cubicBezTo>
                <a:cubicBezTo>
                  <a:pt x="1253259" y="514742"/>
                  <a:pt x="1215962" y="466614"/>
                  <a:pt x="1208901" y="457200"/>
                </a:cubicBezTo>
                <a:cubicBezTo>
                  <a:pt x="1205438" y="436418"/>
                  <a:pt x="1202925" y="415456"/>
                  <a:pt x="1198511" y="394855"/>
                </a:cubicBezTo>
                <a:cubicBezTo>
                  <a:pt x="1192527" y="366927"/>
                  <a:pt x="1183330" y="339735"/>
                  <a:pt x="1177729" y="311728"/>
                </a:cubicBezTo>
                <a:cubicBezTo>
                  <a:pt x="1150730" y="176733"/>
                  <a:pt x="1187073" y="295082"/>
                  <a:pt x="1146556" y="187037"/>
                </a:cubicBezTo>
                <a:cubicBezTo>
                  <a:pt x="1142710" y="176781"/>
                  <a:pt x="1141800" y="165256"/>
                  <a:pt x="1136165" y="155864"/>
                </a:cubicBezTo>
                <a:cubicBezTo>
                  <a:pt x="1131125" y="147463"/>
                  <a:pt x="1122310" y="142009"/>
                  <a:pt x="1115383" y="135082"/>
                </a:cubicBezTo>
              </a:path>
            </a:pathLst>
          </a:custGeom>
          <a:ln w="31750">
            <a:solidFill>
              <a:srgbClr val="D000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3 - Ελεύθερη σχεδίαση"/>
          <p:cNvSpPr/>
          <p:nvPr/>
        </p:nvSpPr>
        <p:spPr>
          <a:xfrm>
            <a:off x="2576945" y="2899064"/>
            <a:ext cx="841664" cy="1049589"/>
          </a:xfrm>
          <a:custGeom>
            <a:avLst/>
            <a:gdLst>
              <a:gd name="connsiteX0" fmla="*/ 768928 w 841664"/>
              <a:gd name="connsiteY0" fmla="*/ 935181 h 1049589"/>
              <a:gd name="connsiteX1" fmla="*/ 810491 w 841664"/>
              <a:gd name="connsiteY1" fmla="*/ 872836 h 1049589"/>
              <a:gd name="connsiteX2" fmla="*/ 841664 w 841664"/>
              <a:gd name="connsiteY2" fmla="*/ 800100 h 1049589"/>
              <a:gd name="connsiteX3" fmla="*/ 831273 w 841664"/>
              <a:gd name="connsiteY3" fmla="*/ 353291 h 1049589"/>
              <a:gd name="connsiteX4" fmla="*/ 820882 w 841664"/>
              <a:gd name="connsiteY4" fmla="*/ 322118 h 1049589"/>
              <a:gd name="connsiteX5" fmla="*/ 810491 w 841664"/>
              <a:gd name="connsiteY5" fmla="*/ 259772 h 1049589"/>
              <a:gd name="connsiteX6" fmla="*/ 789710 w 841664"/>
              <a:gd name="connsiteY6" fmla="*/ 218209 h 1049589"/>
              <a:gd name="connsiteX7" fmla="*/ 779319 w 841664"/>
              <a:gd name="connsiteY7" fmla="*/ 187036 h 1049589"/>
              <a:gd name="connsiteX8" fmla="*/ 748146 w 841664"/>
              <a:gd name="connsiteY8" fmla="*/ 155863 h 1049589"/>
              <a:gd name="connsiteX9" fmla="*/ 727364 w 841664"/>
              <a:gd name="connsiteY9" fmla="*/ 124691 h 1049589"/>
              <a:gd name="connsiteX10" fmla="*/ 665019 w 841664"/>
              <a:gd name="connsiteY10" fmla="*/ 51954 h 1049589"/>
              <a:gd name="connsiteX11" fmla="*/ 623455 w 841664"/>
              <a:gd name="connsiteY11" fmla="*/ 31172 h 1049589"/>
              <a:gd name="connsiteX12" fmla="*/ 571500 w 841664"/>
              <a:gd name="connsiteY12" fmla="*/ 20781 h 1049589"/>
              <a:gd name="connsiteX13" fmla="*/ 426028 w 841664"/>
              <a:gd name="connsiteY13" fmla="*/ 0 h 1049589"/>
              <a:gd name="connsiteX14" fmla="*/ 290946 w 841664"/>
              <a:gd name="connsiteY14" fmla="*/ 20781 h 1049589"/>
              <a:gd name="connsiteX15" fmla="*/ 259773 w 841664"/>
              <a:gd name="connsiteY15" fmla="*/ 31172 h 1049589"/>
              <a:gd name="connsiteX16" fmla="*/ 228600 w 841664"/>
              <a:gd name="connsiteY16" fmla="*/ 51954 h 1049589"/>
              <a:gd name="connsiteX17" fmla="*/ 197428 w 841664"/>
              <a:gd name="connsiteY17" fmla="*/ 83127 h 1049589"/>
              <a:gd name="connsiteX18" fmla="*/ 166255 w 841664"/>
              <a:gd name="connsiteY18" fmla="*/ 93518 h 1049589"/>
              <a:gd name="connsiteX19" fmla="*/ 72737 w 841664"/>
              <a:gd name="connsiteY19" fmla="*/ 166254 h 1049589"/>
              <a:gd name="connsiteX20" fmla="*/ 31173 w 841664"/>
              <a:gd name="connsiteY20" fmla="*/ 228600 h 1049589"/>
              <a:gd name="connsiteX21" fmla="*/ 0 w 841664"/>
              <a:gd name="connsiteY21" fmla="*/ 290945 h 1049589"/>
              <a:gd name="connsiteX22" fmla="*/ 10391 w 841664"/>
              <a:gd name="connsiteY22" fmla="*/ 509154 h 1049589"/>
              <a:gd name="connsiteX23" fmla="*/ 41564 w 841664"/>
              <a:gd name="connsiteY23" fmla="*/ 581891 h 1049589"/>
              <a:gd name="connsiteX24" fmla="*/ 72737 w 841664"/>
              <a:gd name="connsiteY24" fmla="*/ 675409 h 1049589"/>
              <a:gd name="connsiteX25" fmla="*/ 103910 w 841664"/>
              <a:gd name="connsiteY25" fmla="*/ 758536 h 1049589"/>
              <a:gd name="connsiteX26" fmla="*/ 135082 w 841664"/>
              <a:gd name="connsiteY26" fmla="*/ 831272 h 1049589"/>
              <a:gd name="connsiteX27" fmla="*/ 155864 w 841664"/>
              <a:gd name="connsiteY27" fmla="*/ 904009 h 1049589"/>
              <a:gd name="connsiteX28" fmla="*/ 176646 w 841664"/>
              <a:gd name="connsiteY28" fmla="*/ 935181 h 1049589"/>
              <a:gd name="connsiteX29" fmla="*/ 218210 w 841664"/>
              <a:gd name="connsiteY29" fmla="*/ 997527 h 1049589"/>
              <a:gd name="connsiteX30" fmla="*/ 270164 w 841664"/>
              <a:gd name="connsiteY30" fmla="*/ 1007918 h 1049589"/>
              <a:gd name="connsiteX31" fmla="*/ 301337 w 841664"/>
              <a:gd name="connsiteY31" fmla="*/ 1028700 h 1049589"/>
              <a:gd name="connsiteX32" fmla="*/ 644237 w 841664"/>
              <a:gd name="connsiteY32" fmla="*/ 1007918 h 1049589"/>
              <a:gd name="connsiteX33" fmla="*/ 696191 w 841664"/>
              <a:gd name="connsiteY33" fmla="*/ 987136 h 1049589"/>
              <a:gd name="connsiteX34" fmla="*/ 727364 w 841664"/>
              <a:gd name="connsiteY34" fmla="*/ 955963 h 1049589"/>
              <a:gd name="connsiteX35" fmla="*/ 789710 w 841664"/>
              <a:gd name="connsiteY35" fmla="*/ 914400 h 1049589"/>
              <a:gd name="connsiteX36" fmla="*/ 820882 w 841664"/>
              <a:gd name="connsiteY36" fmla="*/ 872836 h 104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41664" h="1049589">
                <a:moveTo>
                  <a:pt x="768928" y="935181"/>
                </a:moveTo>
                <a:cubicBezTo>
                  <a:pt x="782782" y="914399"/>
                  <a:pt x="802593" y="896531"/>
                  <a:pt x="810491" y="872836"/>
                </a:cubicBezTo>
                <a:cubicBezTo>
                  <a:pt x="825780" y="826968"/>
                  <a:pt x="815984" y="851460"/>
                  <a:pt x="841664" y="800100"/>
                </a:cubicBezTo>
                <a:cubicBezTo>
                  <a:pt x="838200" y="651164"/>
                  <a:pt x="837744" y="502127"/>
                  <a:pt x="831273" y="353291"/>
                </a:cubicBezTo>
                <a:cubicBezTo>
                  <a:pt x="830797" y="342348"/>
                  <a:pt x="823258" y="332810"/>
                  <a:pt x="820882" y="322118"/>
                </a:cubicBezTo>
                <a:cubicBezTo>
                  <a:pt x="816312" y="301551"/>
                  <a:pt x="816545" y="279952"/>
                  <a:pt x="810491" y="259772"/>
                </a:cubicBezTo>
                <a:cubicBezTo>
                  <a:pt x="806040" y="244936"/>
                  <a:pt x="795812" y="232446"/>
                  <a:pt x="789710" y="218209"/>
                </a:cubicBezTo>
                <a:cubicBezTo>
                  <a:pt x="785395" y="208142"/>
                  <a:pt x="785395" y="196150"/>
                  <a:pt x="779319" y="187036"/>
                </a:cubicBezTo>
                <a:cubicBezTo>
                  <a:pt x="771168" y="174809"/>
                  <a:pt x="757554" y="167152"/>
                  <a:pt x="748146" y="155863"/>
                </a:cubicBezTo>
                <a:cubicBezTo>
                  <a:pt x="740151" y="146269"/>
                  <a:pt x="734623" y="134853"/>
                  <a:pt x="727364" y="124691"/>
                </a:cubicBezTo>
                <a:cubicBezTo>
                  <a:pt x="712584" y="103999"/>
                  <a:pt x="687046" y="67688"/>
                  <a:pt x="665019" y="51954"/>
                </a:cubicBezTo>
                <a:cubicBezTo>
                  <a:pt x="652414" y="42951"/>
                  <a:pt x="638150" y="36070"/>
                  <a:pt x="623455" y="31172"/>
                </a:cubicBezTo>
                <a:cubicBezTo>
                  <a:pt x="606700" y="25587"/>
                  <a:pt x="588945" y="23535"/>
                  <a:pt x="571500" y="20781"/>
                </a:cubicBezTo>
                <a:cubicBezTo>
                  <a:pt x="523116" y="13142"/>
                  <a:pt x="474519" y="6927"/>
                  <a:pt x="426028" y="0"/>
                </a:cubicBezTo>
                <a:cubicBezTo>
                  <a:pt x="381001" y="6927"/>
                  <a:pt x="335723" y="12386"/>
                  <a:pt x="290946" y="20781"/>
                </a:cubicBezTo>
                <a:cubicBezTo>
                  <a:pt x="280181" y="22799"/>
                  <a:pt x="269570" y="26274"/>
                  <a:pt x="259773" y="31172"/>
                </a:cubicBezTo>
                <a:cubicBezTo>
                  <a:pt x="248603" y="36757"/>
                  <a:pt x="238194" y="43959"/>
                  <a:pt x="228600" y="51954"/>
                </a:cubicBezTo>
                <a:cubicBezTo>
                  <a:pt x="217311" y="61362"/>
                  <a:pt x="209655" y="74976"/>
                  <a:pt x="197428" y="83127"/>
                </a:cubicBezTo>
                <a:cubicBezTo>
                  <a:pt x="188315" y="89203"/>
                  <a:pt x="175830" y="88199"/>
                  <a:pt x="166255" y="93518"/>
                </a:cubicBezTo>
                <a:cubicBezTo>
                  <a:pt x="135509" y="110599"/>
                  <a:pt x="95786" y="136620"/>
                  <a:pt x="72737" y="166254"/>
                </a:cubicBezTo>
                <a:cubicBezTo>
                  <a:pt x="57403" y="185970"/>
                  <a:pt x="39072" y="204905"/>
                  <a:pt x="31173" y="228600"/>
                </a:cubicBezTo>
                <a:cubicBezTo>
                  <a:pt x="16833" y="271620"/>
                  <a:pt x="26857" y="250659"/>
                  <a:pt x="0" y="290945"/>
                </a:cubicBezTo>
                <a:cubicBezTo>
                  <a:pt x="3464" y="363681"/>
                  <a:pt x="4344" y="436587"/>
                  <a:pt x="10391" y="509154"/>
                </a:cubicBezTo>
                <a:cubicBezTo>
                  <a:pt x="12201" y="530870"/>
                  <a:pt x="34947" y="564686"/>
                  <a:pt x="41564" y="581891"/>
                </a:cubicBezTo>
                <a:cubicBezTo>
                  <a:pt x="53360" y="612560"/>
                  <a:pt x="66293" y="643188"/>
                  <a:pt x="72737" y="675409"/>
                </a:cubicBezTo>
                <a:cubicBezTo>
                  <a:pt x="85577" y="739609"/>
                  <a:pt x="73331" y="712668"/>
                  <a:pt x="103910" y="758536"/>
                </a:cubicBezTo>
                <a:cubicBezTo>
                  <a:pt x="133737" y="877856"/>
                  <a:pt x="92030" y="730818"/>
                  <a:pt x="135082" y="831272"/>
                </a:cubicBezTo>
                <a:cubicBezTo>
                  <a:pt x="155057" y="877880"/>
                  <a:pt x="135644" y="863569"/>
                  <a:pt x="155864" y="904009"/>
                </a:cubicBezTo>
                <a:cubicBezTo>
                  <a:pt x="161449" y="915179"/>
                  <a:pt x="169719" y="924790"/>
                  <a:pt x="176646" y="935181"/>
                </a:cubicBezTo>
                <a:cubicBezTo>
                  <a:pt x="185883" y="962891"/>
                  <a:pt x="187076" y="981960"/>
                  <a:pt x="218210" y="997527"/>
                </a:cubicBezTo>
                <a:cubicBezTo>
                  <a:pt x="234006" y="1005425"/>
                  <a:pt x="252846" y="1004454"/>
                  <a:pt x="270164" y="1007918"/>
                </a:cubicBezTo>
                <a:cubicBezTo>
                  <a:pt x="280555" y="1014845"/>
                  <a:pt x="288854" y="1028322"/>
                  <a:pt x="301337" y="1028700"/>
                </a:cubicBezTo>
                <a:cubicBezTo>
                  <a:pt x="446671" y="1033104"/>
                  <a:pt x="533116" y="1049589"/>
                  <a:pt x="644237" y="1007918"/>
                </a:cubicBezTo>
                <a:cubicBezTo>
                  <a:pt x="661701" y="1001369"/>
                  <a:pt x="678873" y="994063"/>
                  <a:pt x="696191" y="987136"/>
                </a:cubicBezTo>
                <a:cubicBezTo>
                  <a:pt x="706582" y="976745"/>
                  <a:pt x="715137" y="964114"/>
                  <a:pt x="727364" y="955963"/>
                </a:cubicBezTo>
                <a:cubicBezTo>
                  <a:pt x="817596" y="895808"/>
                  <a:pt x="690261" y="1013846"/>
                  <a:pt x="789710" y="914400"/>
                </a:cubicBezTo>
                <a:cubicBezTo>
                  <a:pt x="802549" y="875879"/>
                  <a:pt x="790303" y="888125"/>
                  <a:pt x="820882" y="872836"/>
                </a:cubicBezTo>
              </a:path>
            </a:pathLst>
          </a:custGeom>
          <a:ln w="34925">
            <a:solidFill>
              <a:srgbClr val="D000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6" name="5 - Ευθύγραμμο βέλος σύνδεσης"/>
          <p:cNvCxnSpPr/>
          <p:nvPr/>
        </p:nvCxnSpPr>
        <p:spPr>
          <a:xfrm rot="5400000">
            <a:off x="6072198" y="4214818"/>
            <a:ext cx="1071570" cy="357190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- Ευθύγραμμο βέλος σύνδεσης"/>
          <p:cNvCxnSpPr/>
          <p:nvPr/>
        </p:nvCxnSpPr>
        <p:spPr>
          <a:xfrm rot="5400000">
            <a:off x="2285984" y="3857628"/>
            <a:ext cx="1071570" cy="35719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- TextBox"/>
          <p:cNvSpPr txBox="1"/>
          <p:nvPr/>
        </p:nvSpPr>
        <p:spPr>
          <a:xfrm>
            <a:off x="5643570" y="5000636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Ελεύθεροι λοβοί αυτιών </a:t>
            </a:r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1571604" y="4500570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Προσκολλημένοι λοβοί αυτιών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1750">
          <a:solidFill>
            <a:srgbClr val="D0005E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3140</TotalTime>
  <Words>618</Words>
  <Application>Microsoft Office PowerPoint</Application>
  <PresentationFormat>Προβολή στην οθόνη (4:3)</PresentationFormat>
  <Paragraphs>82</Paragraphs>
  <Slides>14</Slides>
  <Notes>9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hp pc</cp:lastModifiedBy>
  <cp:revision>141</cp:revision>
  <dcterms:created xsi:type="dcterms:W3CDTF">2013-08-21T19:17:07Z</dcterms:created>
  <dcterms:modified xsi:type="dcterms:W3CDTF">2023-03-29T21:14:50Z</dcterms:modified>
</cp:coreProperties>
</file>