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1" r:id="rId2"/>
    <p:sldId id="292" r:id="rId3"/>
    <p:sldId id="281" r:id="rId4"/>
    <p:sldId id="282" r:id="rId5"/>
    <p:sldId id="283" r:id="rId6"/>
    <p:sldId id="284" r:id="rId7"/>
    <p:sldId id="285" r:id="rId8"/>
    <p:sldId id="286" r:id="rId9"/>
    <p:sldId id="294" r:id="rId10"/>
    <p:sldId id="295"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66E"/>
    <a:srgbClr val="F1F11B"/>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94613" autoAdjust="0"/>
  </p:normalViewPr>
  <p:slideViewPr>
    <p:cSldViewPr>
      <p:cViewPr varScale="1">
        <p:scale>
          <a:sx n="73" d="100"/>
          <a:sy n="73" d="100"/>
        </p:scale>
        <p:origin x="-171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7D81C-220F-49D6-A465-03FB23780743}" type="datetimeFigureOut">
              <a:rPr lang="el-GR" smtClean="0"/>
              <a:pPr/>
              <a:t>19/2/2024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F5E1A-46A0-46E6-AC4B-E62EFB97457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19/2/2024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 TextBox"/>
          <p:cNvSpPr txBox="1"/>
          <p:nvPr/>
        </p:nvSpPr>
        <p:spPr>
          <a:xfrm>
            <a:off x="500034" y="0"/>
            <a:ext cx="8358246"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sz="2400" b="1" dirty="0" smtClean="0">
                <a:ln w="11430"/>
                <a:effectLst>
                  <a:outerShdw blurRad="50800" dist="39000" dir="5460000" algn="tl">
                    <a:srgbClr val="000000">
                      <a:alpha val="38000"/>
                    </a:srgbClr>
                  </a:outerShdw>
                </a:effectLst>
              </a:rPr>
              <a:t>Αμφιγονία    (ή αμφιγονική  αναπαραγωγή)</a:t>
            </a:r>
            <a:endParaRPr lang="en-US" sz="2400" b="1" dirty="0">
              <a:ln w="11430"/>
              <a:effectLst>
                <a:outerShdw blurRad="50800" dist="39000" dir="5460000" algn="tl">
                  <a:srgbClr val="000000">
                    <a:alpha val="38000"/>
                  </a:srgbClr>
                </a:outerShdw>
              </a:effectLst>
            </a:endParaRPr>
          </a:p>
        </p:txBody>
      </p:sp>
      <p:pic>
        <p:nvPicPr>
          <p:cNvPr id="4101" name="Picture 5"/>
          <p:cNvPicPr>
            <a:picLocks noChangeAspect="1" noChangeArrowheads="1"/>
          </p:cNvPicPr>
          <p:nvPr/>
        </p:nvPicPr>
        <p:blipFill>
          <a:blip r:embed="rId2" cstate="print"/>
          <a:srcRect/>
          <a:stretch>
            <a:fillRect/>
          </a:stretch>
        </p:blipFill>
        <p:spPr bwMode="auto">
          <a:xfrm>
            <a:off x="3851852" y="4811888"/>
            <a:ext cx="570354" cy="568306"/>
          </a:xfrm>
          <a:prstGeom prst="rect">
            <a:avLst/>
          </a:prstGeom>
          <a:noFill/>
          <a:ln w="9525">
            <a:noFill/>
            <a:miter lim="800000"/>
            <a:headEnd/>
            <a:tailEnd/>
          </a:ln>
          <a:effectLst/>
        </p:spPr>
      </p:pic>
      <p:pic>
        <p:nvPicPr>
          <p:cNvPr id="2" name="Picture 2"/>
          <p:cNvPicPr>
            <a:picLocks noChangeAspect="1" noChangeArrowheads="1"/>
          </p:cNvPicPr>
          <p:nvPr/>
        </p:nvPicPr>
        <p:blipFill>
          <a:blip r:embed="rId3" cstate="print"/>
          <a:srcRect/>
          <a:stretch>
            <a:fillRect/>
          </a:stretch>
        </p:blipFill>
        <p:spPr bwMode="auto">
          <a:xfrm>
            <a:off x="5715008" y="3786190"/>
            <a:ext cx="836502" cy="53441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026720" y="3737144"/>
            <a:ext cx="608377" cy="588559"/>
          </a:xfrm>
          <a:prstGeom prst="rect">
            <a:avLst/>
          </a:prstGeom>
          <a:noFill/>
          <a:ln w="9525">
            <a:noFill/>
            <a:miter lim="800000"/>
            <a:headEnd/>
            <a:tailEnd/>
          </a:ln>
          <a:effectLst/>
        </p:spPr>
      </p:pic>
      <p:cxnSp>
        <p:nvCxnSpPr>
          <p:cNvPr id="11" name="10 - Ευθύγραμμο βέλος σύνδεσης"/>
          <p:cNvCxnSpPr/>
          <p:nvPr/>
        </p:nvCxnSpPr>
        <p:spPr>
          <a:xfrm>
            <a:off x="2711145" y="4552543"/>
            <a:ext cx="1178731" cy="214579"/>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16 - TextBox"/>
          <p:cNvSpPr txBox="1"/>
          <p:nvPr/>
        </p:nvSpPr>
        <p:spPr>
          <a:xfrm>
            <a:off x="4460230" y="5134971"/>
            <a:ext cx="1520944" cy="112257"/>
          </a:xfrm>
          <a:prstGeom prst="rect">
            <a:avLst/>
          </a:prstGeom>
          <a:noFill/>
        </p:spPr>
        <p:txBody>
          <a:bodyPr wrap="square" rtlCol="0">
            <a:spAutoFit/>
          </a:bodyPr>
          <a:lstStyle/>
          <a:p>
            <a:r>
              <a:rPr lang="el-GR" sz="1100" b="1" dirty="0" smtClean="0"/>
              <a:t>απόγονος</a:t>
            </a:r>
            <a:endParaRPr lang="en-US" sz="1100" b="1" dirty="0"/>
          </a:p>
        </p:txBody>
      </p:sp>
      <p:pic>
        <p:nvPicPr>
          <p:cNvPr id="4098" name="Picture 2"/>
          <p:cNvPicPr>
            <a:picLocks noChangeAspect="1" noChangeArrowheads="1"/>
          </p:cNvPicPr>
          <p:nvPr/>
        </p:nvPicPr>
        <p:blipFill>
          <a:blip r:embed="rId5"/>
          <a:srcRect/>
          <a:stretch>
            <a:fillRect/>
          </a:stretch>
        </p:blipFill>
        <p:spPr bwMode="auto">
          <a:xfrm>
            <a:off x="2102767" y="4460581"/>
            <a:ext cx="497058" cy="251362"/>
          </a:xfrm>
          <a:prstGeom prst="rect">
            <a:avLst/>
          </a:prstGeom>
          <a:noFill/>
          <a:ln w="9525">
            <a:noFill/>
            <a:miter lim="800000"/>
            <a:headEnd/>
            <a:tailEnd/>
          </a:ln>
          <a:effectLst/>
        </p:spPr>
      </p:pic>
      <p:pic>
        <p:nvPicPr>
          <p:cNvPr id="4099" name="Picture 3"/>
          <p:cNvPicPr>
            <a:picLocks noChangeAspect="1" noChangeArrowheads="1"/>
          </p:cNvPicPr>
          <p:nvPr/>
        </p:nvPicPr>
        <p:blipFill>
          <a:blip r:embed="rId6"/>
          <a:srcRect/>
          <a:stretch>
            <a:fillRect/>
          </a:stretch>
        </p:blipFill>
        <p:spPr bwMode="auto">
          <a:xfrm>
            <a:off x="5753032" y="4460581"/>
            <a:ext cx="648931" cy="130790"/>
          </a:xfrm>
          <a:prstGeom prst="rect">
            <a:avLst/>
          </a:prstGeom>
          <a:noFill/>
          <a:ln w="9525">
            <a:noFill/>
            <a:miter lim="800000"/>
            <a:headEnd/>
            <a:tailEnd/>
          </a:ln>
          <a:effectLst/>
        </p:spPr>
      </p:pic>
      <p:cxnSp>
        <p:nvCxnSpPr>
          <p:cNvPr id="19" name="18 - Ευθύγραμμο βέλος σύνδεσης"/>
          <p:cNvCxnSpPr/>
          <p:nvPr/>
        </p:nvCxnSpPr>
        <p:spPr>
          <a:xfrm rot="10800000" flipV="1">
            <a:off x="4536277" y="4552543"/>
            <a:ext cx="1140708" cy="183925"/>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7"/>
          <a:srcRect/>
          <a:stretch>
            <a:fillRect/>
          </a:stretch>
        </p:blipFill>
        <p:spPr bwMode="auto">
          <a:xfrm>
            <a:off x="3927899" y="4583197"/>
            <a:ext cx="532327" cy="273842"/>
          </a:xfrm>
          <a:prstGeom prst="rect">
            <a:avLst/>
          </a:prstGeom>
          <a:noFill/>
          <a:ln w="9525">
            <a:noFill/>
            <a:miter lim="800000"/>
            <a:headEnd/>
            <a:tailEnd/>
          </a:ln>
          <a:effectLst/>
        </p:spPr>
      </p:pic>
      <p:sp>
        <p:nvSpPr>
          <p:cNvPr id="25" name="24 - TextBox"/>
          <p:cNvSpPr txBox="1"/>
          <p:nvPr/>
        </p:nvSpPr>
        <p:spPr>
          <a:xfrm>
            <a:off x="2026720" y="4665838"/>
            <a:ext cx="814591" cy="261610"/>
          </a:xfrm>
          <a:prstGeom prst="rect">
            <a:avLst/>
          </a:prstGeom>
          <a:noFill/>
        </p:spPr>
        <p:txBody>
          <a:bodyPr wrap="square" rtlCol="0">
            <a:spAutoFit/>
          </a:bodyPr>
          <a:lstStyle/>
          <a:p>
            <a:r>
              <a:rPr lang="el-GR" sz="1100" dirty="0" smtClean="0">
                <a:solidFill>
                  <a:srgbClr val="FF0000"/>
                </a:solidFill>
              </a:rPr>
              <a:t>ωάριο</a:t>
            </a:r>
            <a:endParaRPr lang="en-US" sz="1100" dirty="0">
              <a:solidFill>
                <a:srgbClr val="FF0000"/>
              </a:solidFill>
            </a:endParaRPr>
          </a:p>
        </p:txBody>
      </p:sp>
      <p:sp>
        <p:nvSpPr>
          <p:cNvPr id="26" name="25 - TextBox"/>
          <p:cNvSpPr txBox="1"/>
          <p:nvPr/>
        </p:nvSpPr>
        <p:spPr>
          <a:xfrm>
            <a:off x="3812638" y="4404228"/>
            <a:ext cx="928694" cy="261610"/>
          </a:xfrm>
          <a:prstGeom prst="rect">
            <a:avLst/>
          </a:prstGeom>
          <a:noFill/>
        </p:spPr>
        <p:txBody>
          <a:bodyPr wrap="square" rtlCol="0">
            <a:spAutoFit/>
          </a:bodyPr>
          <a:lstStyle/>
          <a:p>
            <a:r>
              <a:rPr lang="el-GR" sz="1100" dirty="0" smtClean="0">
                <a:solidFill>
                  <a:srgbClr val="FF0000"/>
                </a:solidFill>
              </a:rPr>
              <a:t>Ζυγωτό</a:t>
            </a:r>
            <a:endParaRPr lang="en-US" sz="1100" dirty="0">
              <a:solidFill>
                <a:srgbClr val="FF0000"/>
              </a:solidFill>
            </a:endParaRPr>
          </a:p>
        </p:txBody>
      </p:sp>
      <p:sp>
        <p:nvSpPr>
          <p:cNvPr id="27" name="26 - TextBox"/>
          <p:cNvSpPr txBox="1"/>
          <p:nvPr/>
        </p:nvSpPr>
        <p:spPr>
          <a:xfrm>
            <a:off x="5715008" y="4583197"/>
            <a:ext cx="1598092" cy="261610"/>
          </a:xfrm>
          <a:prstGeom prst="rect">
            <a:avLst/>
          </a:prstGeom>
          <a:noFill/>
        </p:spPr>
        <p:txBody>
          <a:bodyPr wrap="square" rtlCol="0">
            <a:spAutoFit/>
          </a:bodyPr>
          <a:lstStyle/>
          <a:p>
            <a:r>
              <a:rPr lang="el-GR" sz="1100" dirty="0" smtClean="0">
                <a:solidFill>
                  <a:srgbClr val="FF0000"/>
                </a:solidFill>
              </a:rPr>
              <a:t>σπερματοζωάριο</a:t>
            </a:r>
            <a:endParaRPr lang="en-US" sz="1100" dirty="0">
              <a:solidFill>
                <a:srgbClr val="FF0000"/>
              </a:solidFill>
            </a:endParaRPr>
          </a:p>
        </p:txBody>
      </p:sp>
      <p:sp>
        <p:nvSpPr>
          <p:cNvPr id="22" name="21 - Ορθογώνιο"/>
          <p:cNvSpPr/>
          <p:nvPr/>
        </p:nvSpPr>
        <p:spPr>
          <a:xfrm>
            <a:off x="142844" y="571480"/>
            <a:ext cx="8358246" cy="2308324"/>
          </a:xfrm>
          <a:prstGeom prst="rect">
            <a:avLst/>
          </a:prstGeom>
        </p:spPr>
        <p:txBody>
          <a:bodyPr wrap="square">
            <a:spAutoFit/>
          </a:bodyPr>
          <a:lstStyle/>
          <a:p>
            <a:r>
              <a:rPr lang="el-GR" dirty="0" smtClean="0"/>
              <a:t>Κατά την αμφιγονία το </a:t>
            </a:r>
            <a:r>
              <a:rPr lang="el-GR" dirty="0" err="1" smtClean="0"/>
              <a:t>ζυγωτό</a:t>
            </a:r>
            <a:r>
              <a:rPr lang="el-GR" dirty="0" smtClean="0"/>
              <a:t> που προκύπτει από τη συνένωση των γαμετών (γονιμοποίηση) θα πρέπει να έχει τον ίδιο αριθμό χρωμοσωμάτων με τα κύτταρα των γονέων του.</a:t>
            </a:r>
          </a:p>
          <a:p>
            <a:r>
              <a:rPr lang="el-GR" dirty="0" smtClean="0"/>
              <a:t> </a:t>
            </a:r>
          </a:p>
          <a:p>
            <a:r>
              <a:rPr lang="el-GR" dirty="0" smtClean="0"/>
              <a:t>Για να συμβεί αυτό, ο κάθε γαμέτης (ωάριο, σπερματοζωάριο)  θα πρέπει να περιέχει όλες τις γενετικές πληροφορίες μία φορά. Δηλαδή να έχει τον μισό αριθμό χρωμοσωμάτων (απλοειδής αριθμός) σε σχέση με τα σωματικά κύτταρα, που είναι διπλοειδή.</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Ορθογώνιο"/>
          <p:cNvSpPr/>
          <p:nvPr/>
        </p:nvSpPr>
        <p:spPr>
          <a:xfrm>
            <a:off x="214282" y="642918"/>
            <a:ext cx="7215238" cy="1200329"/>
          </a:xfrm>
          <a:prstGeom prst="rect">
            <a:avLst/>
          </a:prstGeom>
        </p:spPr>
        <p:txBody>
          <a:bodyPr wrap="square">
            <a:spAutoFit/>
          </a:bodyPr>
          <a:lstStyle/>
          <a:p>
            <a:r>
              <a:rPr lang="el-GR" dirty="0" smtClean="0"/>
              <a:t>Τα γεννητικά κύτταρα (γαμέτες ) για κάθε οργανισμό που είναι διπλοειδής (δηλαδή ,τα μισά του χρωμοσώματα είναι από τον πατέρα, και τα άλλα μισά από την μητέρα του) προκύπτουν από κάποια άωρα γεννητικά κύτταρα που έχουν διπλοειδή αριθμό χρωμοσωμάτων.  </a:t>
            </a:r>
            <a:endParaRPr lang="el-GR" dirty="0"/>
          </a:p>
        </p:txBody>
      </p:sp>
      <p:sp>
        <p:nvSpPr>
          <p:cNvPr id="18" name="17 - Ορθογώνιο"/>
          <p:cNvSpPr/>
          <p:nvPr/>
        </p:nvSpPr>
        <p:spPr>
          <a:xfrm>
            <a:off x="142844" y="2357430"/>
            <a:ext cx="8429684" cy="1200329"/>
          </a:xfrm>
          <a:prstGeom prst="rect">
            <a:avLst/>
          </a:prstGeom>
        </p:spPr>
        <p:txBody>
          <a:bodyPr wrap="square">
            <a:spAutoFit/>
          </a:bodyPr>
          <a:lstStyle/>
          <a:p>
            <a:r>
              <a:rPr lang="el-GR" dirty="0" smtClean="0"/>
              <a:t>Η μείωση  είναι η διαδικασία,  με την οποία εξασφαλίζεται ο απλοειδής αριθμός χρωμοσωμάτων των γαμετών. </a:t>
            </a:r>
          </a:p>
          <a:p>
            <a:r>
              <a:rPr lang="el-GR" dirty="0" smtClean="0"/>
              <a:t>Συγκεκριμένα με την διαδικασία της μείωσης, από 1 άωρο διπλοειδη γεννητικό κύτταρο, προκύπτουν 4 απλοειδή κύτταρα γαμέτες</a:t>
            </a:r>
            <a:endParaRPr lang="el-GR" dirty="0"/>
          </a:p>
        </p:txBody>
      </p:sp>
      <p:grpSp>
        <p:nvGrpSpPr>
          <p:cNvPr id="2" name="18 - Ομάδα"/>
          <p:cNvGrpSpPr/>
          <p:nvPr/>
        </p:nvGrpSpPr>
        <p:grpSpPr>
          <a:xfrm>
            <a:off x="142844" y="3714752"/>
            <a:ext cx="8001056" cy="3143248"/>
            <a:chOff x="0" y="2571744"/>
            <a:chExt cx="8900866" cy="3786190"/>
          </a:xfrm>
        </p:grpSpPr>
        <p:pic>
          <p:nvPicPr>
            <p:cNvPr id="20" name="Picture 2"/>
            <p:cNvPicPr>
              <a:picLocks noChangeAspect="1" noChangeArrowheads="1"/>
            </p:cNvPicPr>
            <p:nvPr/>
          </p:nvPicPr>
          <p:blipFill>
            <a:blip r:embed="rId2"/>
            <a:srcRect/>
            <a:stretch>
              <a:fillRect/>
            </a:stretch>
          </p:blipFill>
          <p:spPr bwMode="auto">
            <a:xfrm>
              <a:off x="0" y="2571744"/>
              <a:ext cx="8900866" cy="3786190"/>
            </a:xfrm>
            <a:prstGeom prst="rect">
              <a:avLst/>
            </a:prstGeom>
            <a:noFill/>
            <a:ln w="9525">
              <a:noFill/>
              <a:miter lim="800000"/>
              <a:headEnd/>
              <a:tailEnd/>
            </a:ln>
            <a:effectLst/>
          </p:spPr>
        </p:pic>
        <p:sp>
          <p:nvSpPr>
            <p:cNvPr id="22" name="21 - Ορθογώνιο"/>
            <p:cNvSpPr/>
            <p:nvPr/>
          </p:nvSpPr>
          <p:spPr>
            <a:xfrm>
              <a:off x="2071670" y="5143512"/>
              <a:ext cx="1428760" cy="571504"/>
            </a:xfrm>
            <a:prstGeom prst="rect">
              <a:avLst/>
            </a:prstGeom>
            <a:solidFill>
              <a:srgbClr val="F9F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 TextBox"/>
          <p:cNvSpPr txBox="1"/>
          <p:nvPr/>
        </p:nvSpPr>
        <p:spPr>
          <a:xfrm>
            <a:off x="500034" y="0"/>
            <a:ext cx="8358246"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sz="2400" b="1" dirty="0" smtClean="0">
                <a:ln w="11430"/>
                <a:effectLst>
                  <a:outerShdw blurRad="50800" dist="39000" dir="5460000" algn="tl">
                    <a:srgbClr val="000000">
                      <a:alpha val="38000"/>
                    </a:srgbClr>
                  </a:outerShdw>
                </a:effectLst>
              </a:rPr>
              <a:t>Αμφιγονία    (ή αμφιγονική  αναπαραγωγή)</a:t>
            </a:r>
            <a:endParaRPr lang="en-US" sz="2400" b="1" dirty="0">
              <a:ln w="11430"/>
              <a:effectLst>
                <a:outerShdw blurRad="50800" dist="39000" dir="5460000" algn="tl">
                  <a:srgbClr val="000000">
                    <a:alpha val="38000"/>
                  </a:srgbClr>
                </a:outerShdw>
              </a:effectLst>
            </a:endParaRPr>
          </a:p>
        </p:txBody>
      </p:sp>
      <p:sp>
        <p:nvSpPr>
          <p:cNvPr id="23" name="22 - TextBox"/>
          <p:cNvSpPr txBox="1"/>
          <p:nvPr/>
        </p:nvSpPr>
        <p:spPr>
          <a:xfrm>
            <a:off x="1500166" y="857232"/>
            <a:ext cx="3214710" cy="369332"/>
          </a:xfrm>
          <a:prstGeom prst="rect">
            <a:avLst/>
          </a:prstGeom>
          <a:noFill/>
        </p:spPr>
        <p:txBody>
          <a:bodyPr wrap="square" rtlCol="0">
            <a:spAutoFit/>
          </a:bodyPr>
          <a:lstStyle/>
          <a:p>
            <a:r>
              <a:rPr lang="el-GR" b="1" u="sng" dirty="0" smtClean="0">
                <a:solidFill>
                  <a:srgbClr val="FF0000"/>
                </a:solidFill>
              </a:rPr>
              <a:t>Παράδειγμα</a:t>
            </a:r>
            <a:endParaRPr lang="el-GR" b="1" u="sng" dirty="0">
              <a:solidFill>
                <a:srgbClr val="FF0000"/>
              </a:solidFill>
            </a:endParaRPr>
          </a:p>
        </p:txBody>
      </p:sp>
      <p:sp>
        <p:nvSpPr>
          <p:cNvPr id="24" name="23 - TextBox"/>
          <p:cNvSpPr txBox="1"/>
          <p:nvPr/>
        </p:nvSpPr>
        <p:spPr>
          <a:xfrm>
            <a:off x="214282" y="1214422"/>
            <a:ext cx="7785502" cy="1477328"/>
          </a:xfrm>
          <a:prstGeom prst="rect">
            <a:avLst/>
          </a:prstGeom>
          <a:noFill/>
        </p:spPr>
        <p:txBody>
          <a:bodyPr wrap="square" rtlCol="0">
            <a:spAutoFit/>
          </a:bodyPr>
          <a:lstStyle/>
          <a:p>
            <a:r>
              <a:rPr lang="el-GR" dirty="0" smtClean="0"/>
              <a:t>Στο πυρήνα κάθε σωματικού κυττάρου της γάτας το </a:t>
            </a:r>
            <a:r>
              <a:rPr lang="en-US" dirty="0" smtClean="0"/>
              <a:t>DNA</a:t>
            </a:r>
            <a:r>
              <a:rPr lang="el-GR" dirty="0" smtClean="0"/>
              <a:t> (=γενετικό υλικό) αποτελείται από 38 χρωμοσώματα. </a:t>
            </a:r>
          </a:p>
          <a:p>
            <a:r>
              <a:rPr lang="el-GR" dirty="0" smtClean="0"/>
              <a:t>Για να έχει όμως και ο απόγονος (γατάκι) 38 χρωμοσώματα θα πρέπει τα δυο κύτταρα – γαμέτες,  που θα ενωθούν κατά την αναπαραγωγή (=γονιμοποίηση) να έχουν στον πυρήνα τους 19 χρωμοσώματα.</a:t>
            </a:r>
            <a:endParaRPr lang="el-GR" dirty="0"/>
          </a:p>
        </p:txBody>
      </p:sp>
      <p:pic>
        <p:nvPicPr>
          <p:cNvPr id="21" name="Picture 5"/>
          <p:cNvPicPr>
            <a:picLocks noChangeAspect="1" noChangeArrowheads="1"/>
          </p:cNvPicPr>
          <p:nvPr/>
        </p:nvPicPr>
        <p:blipFill>
          <a:blip r:embed="rId2" cstate="print"/>
          <a:srcRect/>
          <a:stretch>
            <a:fillRect/>
          </a:stretch>
        </p:blipFill>
        <p:spPr bwMode="auto">
          <a:xfrm>
            <a:off x="3929058" y="5533588"/>
            <a:ext cx="1071570" cy="1324412"/>
          </a:xfrm>
          <a:prstGeom prst="rect">
            <a:avLst/>
          </a:prstGeom>
          <a:noFill/>
          <a:ln w="9525">
            <a:noFill/>
            <a:miter lim="800000"/>
            <a:headEnd/>
            <a:tailEnd/>
          </a:ln>
          <a:effectLst/>
        </p:spPr>
      </p:pic>
      <p:pic>
        <p:nvPicPr>
          <p:cNvPr id="28" name="Picture 2"/>
          <p:cNvPicPr>
            <a:picLocks noChangeAspect="1" noChangeArrowheads="1"/>
          </p:cNvPicPr>
          <p:nvPr/>
        </p:nvPicPr>
        <p:blipFill>
          <a:blip r:embed="rId3"/>
          <a:srcRect/>
          <a:stretch>
            <a:fillRect/>
          </a:stretch>
        </p:blipFill>
        <p:spPr bwMode="auto">
          <a:xfrm>
            <a:off x="7286644" y="3143248"/>
            <a:ext cx="1571604" cy="1245422"/>
          </a:xfrm>
          <a:prstGeom prst="rect">
            <a:avLst/>
          </a:prstGeom>
          <a:noFill/>
          <a:ln w="9525">
            <a:noFill/>
            <a:miter lim="800000"/>
            <a:headEnd/>
            <a:tailEnd/>
          </a:ln>
          <a:effectLst/>
        </p:spPr>
      </p:pic>
      <p:pic>
        <p:nvPicPr>
          <p:cNvPr id="29" name="Picture 3"/>
          <p:cNvPicPr>
            <a:picLocks noChangeAspect="1" noChangeArrowheads="1"/>
          </p:cNvPicPr>
          <p:nvPr/>
        </p:nvPicPr>
        <p:blipFill>
          <a:blip r:embed="rId4"/>
          <a:srcRect/>
          <a:stretch>
            <a:fillRect/>
          </a:stretch>
        </p:blipFill>
        <p:spPr bwMode="auto">
          <a:xfrm>
            <a:off x="500034" y="3028948"/>
            <a:ext cx="1143008" cy="1371610"/>
          </a:xfrm>
          <a:prstGeom prst="rect">
            <a:avLst/>
          </a:prstGeom>
          <a:noFill/>
          <a:ln w="9525">
            <a:noFill/>
            <a:miter lim="800000"/>
            <a:headEnd/>
            <a:tailEnd/>
          </a:ln>
          <a:effectLst/>
        </p:spPr>
      </p:pic>
      <p:cxnSp>
        <p:nvCxnSpPr>
          <p:cNvPr id="32" name="31 - Ευθύγραμμο βέλος σύνδεσης"/>
          <p:cNvCxnSpPr/>
          <p:nvPr/>
        </p:nvCxnSpPr>
        <p:spPr>
          <a:xfrm>
            <a:off x="1785918" y="4929198"/>
            <a:ext cx="2214578" cy="500066"/>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32 - TextBox"/>
          <p:cNvSpPr txBox="1"/>
          <p:nvPr/>
        </p:nvSpPr>
        <p:spPr>
          <a:xfrm>
            <a:off x="4857752" y="6215082"/>
            <a:ext cx="2857520" cy="307777"/>
          </a:xfrm>
          <a:prstGeom prst="rect">
            <a:avLst/>
          </a:prstGeom>
          <a:noFill/>
        </p:spPr>
        <p:txBody>
          <a:bodyPr wrap="square" rtlCol="0">
            <a:spAutoFit/>
          </a:bodyPr>
          <a:lstStyle/>
          <a:p>
            <a:r>
              <a:rPr lang="el-GR" sz="1400" b="1" dirty="0" smtClean="0"/>
              <a:t>Γατάκι  (απόγονος)</a:t>
            </a:r>
            <a:endParaRPr lang="en-US" sz="1400" b="1" dirty="0"/>
          </a:p>
        </p:txBody>
      </p:sp>
      <p:pic>
        <p:nvPicPr>
          <p:cNvPr id="34" name="Picture 2"/>
          <p:cNvPicPr>
            <a:picLocks noChangeAspect="1" noChangeArrowheads="1"/>
          </p:cNvPicPr>
          <p:nvPr/>
        </p:nvPicPr>
        <p:blipFill>
          <a:blip r:embed="rId5"/>
          <a:srcRect/>
          <a:stretch>
            <a:fillRect/>
          </a:stretch>
        </p:blipFill>
        <p:spPr bwMode="auto">
          <a:xfrm>
            <a:off x="500034" y="4357694"/>
            <a:ext cx="933863" cy="585787"/>
          </a:xfrm>
          <a:prstGeom prst="rect">
            <a:avLst/>
          </a:prstGeom>
          <a:noFill/>
          <a:ln w="9525">
            <a:noFill/>
            <a:miter lim="800000"/>
            <a:headEnd/>
            <a:tailEnd/>
          </a:ln>
          <a:effectLst/>
        </p:spPr>
      </p:pic>
      <p:pic>
        <p:nvPicPr>
          <p:cNvPr id="35" name="Picture 3"/>
          <p:cNvPicPr>
            <a:picLocks noChangeAspect="1" noChangeArrowheads="1"/>
          </p:cNvPicPr>
          <p:nvPr/>
        </p:nvPicPr>
        <p:blipFill>
          <a:blip r:embed="rId6"/>
          <a:srcRect/>
          <a:stretch>
            <a:fillRect/>
          </a:stretch>
        </p:blipFill>
        <p:spPr bwMode="auto">
          <a:xfrm>
            <a:off x="7429520" y="4357694"/>
            <a:ext cx="1219200" cy="304800"/>
          </a:xfrm>
          <a:prstGeom prst="rect">
            <a:avLst/>
          </a:prstGeom>
          <a:noFill/>
          <a:ln w="9525">
            <a:noFill/>
            <a:miter lim="800000"/>
            <a:headEnd/>
            <a:tailEnd/>
          </a:ln>
          <a:effectLst/>
        </p:spPr>
      </p:pic>
      <p:cxnSp>
        <p:nvCxnSpPr>
          <p:cNvPr id="36" name="35 - Ευθύγραμμο βέλος σύνδεσης"/>
          <p:cNvCxnSpPr/>
          <p:nvPr/>
        </p:nvCxnSpPr>
        <p:spPr>
          <a:xfrm rot="10800000" flipV="1">
            <a:off x="5214942" y="5000636"/>
            <a:ext cx="1643074" cy="357190"/>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4"/>
          <p:cNvPicPr>
            <a:picLocks noChangeAspect="1" noChangeArrowheads="1"/>
          </p:cNvPicPr>
          <p:nvPr/>
        </p:nvPicPr>
        <p:blipFill>
          <a:blip r:embed="rId7"/>
          <a:srcRect/>
          <a:stretch>
            <a:fillRect/>
          </a:stretch>
        </p:blipFill>
        <p:spPr bwMode="auto">
          <a:xfrm>
            <a:off x="4071934" y="5000636"/>
            <a:ext cx="1000125" cy="638175"/>
          </a:xfrm>
          <a:prstGeom prst="rect">
            <a:avLst/>
          </a:prstGeom>
          <a:noFill/>
          <a:ln w="9525">
            <a:noFill/>
            <a:miter lim="800000"/>
            <a:headEnd/>
            <a:tailEnd/>
          </a:ln>
          <a:effectLst/>
        </p:spPr>
      </p:pic>
      <p:sp>
        <p:nvSpPr>
          <p:cNvPr id="39" name="38 - TextBox"/>
          <p:cNvSpPr txBox="1"/>
          <p:nvPr/>
        </p:nvSpPr>
        <p:spPr>
          <a:xfrm>
            <a:off x="3643306" y="4572008"/>
            <a:ext cx="2286016" cy="523220"/>
          </a:xfrm>
          <a:prstGeom prst="rect">
            <a:avLst/>
          </a:prstGeom>
          <a:noFill/>
        </p:spPr>
        <p:txBody>
          <a:bodyPr wrap="square" rtlCol="0">
            <a:spAutoFit/>
          </a:bodyPr>
          <a:lstStyle/>
          <a:p>
            <a:r>
              <a:rPr lang="el-GR" sz="1400" dirty="0" smtClean="0">
                <a:solidFill>
                  <a:srgbClr val="002060"/>
                </a:solidFill>
              </a:rPr>
              <a:t>Ζυγωτό κύτταρο περιέχει </a:t>
            </a:r>
            <a:r>
              <a:rPr lang="el-GR" sz="1400" b="1" dirty="0" smtClean="0">
                <a:solidFill>
                  <a:srgbClr val="002060"/>
                </a:solidFill>
              </a:rPr>
              <a:t>38</a:t>
            </a:r>
            <a:r>
              <a:rPr lang="el-GR" sz="1400" dirty="0" smtClean="0">
                <a:solidFill>
                  <a:srgbClr val="002060"/>
                </a:solidFill>
              </a:rPr>
              <a:t> χρωμοσώματα </a:t>
            </a:r>
            <a:endParaRPr lang="en-US" sz="1400" dirty="0">
              <a:solidFill>
                <a:srgbClr val="002060"/>
              </a:solidFill>
            </a:endParaRPr>
          </a:p>
        </p:txBody>
      </p:sp>
      <p:sp>
        <p:nvSpPr>
          <p:cNvPr id="40" name="39 - TextBox"/>
          <p:cNvSpPr txBox="1"/>
          <p:nvPr/>
        </p:nvSpPr>
        <p:spPr>
          <a:xfrm>
            <a:off x="6929454" y="4500570"/>
            <a:ext cx="2214546" cy="738664"/>
          </a:xfrm>
          <a:prstGeom prst="rect">
            <a:avLst/>
          </a:prstGeom>
          <a:noFill/>
        </p:spPr>
        <p:txBody>
          <a:bodyPr wrap="square" rtlCol="0">
            <a:spAutoFit/>
          </a:bodyPr>
          <a:lstStyle/>
          <a:p>
            <a:r>
              <a:rPr lang="el-GR" sz="1400" dirty="0" smtClean="0">
                <a:solidFill>
                  <a:srgbClr val="0070C0"/>
                </a:solidFill>
              </a:rPr>
              <a:t>Αρσενικός γαμέτης  (σπερματοζωάριο), περιέχει </a:t>
            </a:r>
            <a:r>
              <a:rPr lang="el-GR" sz="1400" b="1" dirty="0" smtClean="0">
                <a:solidFill>
                  <a:srgbClr val="0070C0"/>
                </a:solidFill>
              </a:rPr>
              <a:t>19</a:t>
            </a:r>
            <a:r>
              <a:rPr lang="el-GR" sz="1400" dirty="0" smtClean="0">
                <a:solidFill>
                  <a:srgbClr val="0070C0"/>
                </a:solidFill>
              </a:rPr>
              <a:t> χρωμοσώματα</a:t>
            </a:r>
            <a:endParaRPr lang="en-US" sz="1400" dirty="0">
              <a:solidFill>
                <a:srgbClr val="0070C0"/>
              </a:solidFill>
            </a:endParaRPr>
          </a:p>
        </p:txBody>
      </p:sp>
      <p:sp>
        <p:nvSpPr>
          <p:cNvPr id="42" name="41 - TextBox"/>
          <p:cNvSpPr txBox="1"/>
          <p:nvPr/>
        </p:nvSpPr>
        <p:spPr>
          <a:xfrm>
            <a:off x="0" y="4929198"/>
            <a:ext cx="2214578" cy="523220"/>
          </a:xfrm>
          <a:prstGeom prst="rect">
            <a:avLst/>
          </a:prstGeom>
          <a:noFill/>
        </p:spPr>
        <p:txBody>
          <a:bodyPr wrap="square" rtlCol="0">
            <a:spAutoFit/>
          </a:bodyPr>
          <a:lstStyle/>
          <a:p>
            <a:r>
              <a:rPr lang="el-GR" sz="1400" dirty="0" smtClean="0">
                <a:solidFill>
                  <a:srgbClr val="FF0000"/>
                </a:solidFill>
              </a:rPr>
              <a:t>Θηλυκός γαμέτης  (ωάριο), περιέχει </a:t>
            </a:r>
            <a:r>
              <a:rPr lang="el-GR" sz="1400" b="1" dirty="0" smtClean="0">
                <a:solidFill>
                  <a:srgbClr val="FF0000"/>
                </a:solidFill>
              </a:rPr>
              <a:t>19</a:t>
            </a:r>
            <a:r>
              <a:rPr lang="el-GR" sz="1400" dirty="0" smtClean="0">
                <a:solidFill>
                  <a:srgbClr val="FF0000"/>
                </a:solidFill>
              </a:rPr>
              <a:t> χρωμοσώματα</a:t>
            </a:r>
            <a:endParaRPr lang="en-US" sz="1400" dirty="0">
              <a:solidFill>
                <a:srgbClr val="FF0000"/>
              </a:solidFill>
            </a:endParaRPr>
          </a:p>
        </p:txBody>
      </p:sp>
      <p:sp>
        <p:nvSpPr>
          <p:cNvPr id="43" name="42 - TextBox"/>
          <p:cNvSpPr txBox="1"/>
          <p:nvPr/>
        </p:nvSpPr>
        <p:spPr>
          <a:xfrm>
            <a:off x="357158" y="5357826"/>
            <a:ext cx="1785918" cy="369332"/>
          </a:xfrm>
          <a:prstGeom prst="rect">
            <a:avLst/>
          </a:prstGeom>
          <a:noFill/>
        </p:spPr>
        <p:txBody>
          <a:bodyPr wrap="square" rtlCol="0">
            <a:spAutoFit/>
          </a:bodyPr>
          <a:lstStyle/>
          <a:p>
            <a:r>
              <a:rPr lang="el-GR" b="1" dirty="0" smtClean="0"/>
              <a:t>Απλοειδής  </a:t>
            </a:r>
            <a:endParaRPr lang="el-GR" b="1" dirty="0"/>
          </a:p>
        </p:txBody>
      </p:sp>
      <p:sp>
        <p:nvSpPr>
          <p:cNvPr id="44" name="43 - TextBox"/>
          <p:cNvSpPr txBox="1"/>
          <p:nvPr/>
        </p:nvSpPr>
        <p:spPr>
          <a:xfrm>
            <a:off x="7072330" y="5143512"/>
            <a:ext cx="1785918" cy="369332"/>
          </a:xfrm>
          <a:prstGeom prst="rect">
            <a:avLst/>
          </a:prstGeom>
          <a:noFill/>
        </p:spPr>
        <p:txBody>
          <a:bodyPr wrap="square" rtlCol="0">
            <a:spAutoFit/>
          </a:bodyPr>
          <a:lstStyle/>
          <a:p>
            <a:r>
              <a:rPr lang="el-GR" b="1" dirty="0" smtClean="0"/>
              <a:t>Απλοειδής  </a:t>
            </a:r>
            <a:endParaRPr lang="el-GR" b="1" dirty="0"/>
          </a:p>
        </p:txBody>
      </p:sp>
      <p:sp>
        <p:nvSpPr>
          <p:cNvPr id="45" name="44 - TextBox"/>
          <p:cNvSpPr txBox="1"/>
          <p:nvPr/>
        </p:nvSpPr>
        <p:spPr>
          <a:xfrm>
            <a:off x="4929190" y="6357958"/>
            <a:ext cx="1785918" cy="369332"/>
          </a:xfrm>
          <a:prstGeom prst="rect">
            <a:avLst/>
          </a:prstGeom>
          <a:noFill/>
        </p:spPr>
        <p:txBody>
          <a:bodyPr wrap="square" rtlCol="0">
            <a:spAutoFit/>
          </a:bodyPr>
          <a:lstStyle/>
          <a:p>
            <a:r>
              <a:rPr lang="el-GR" b="1" dirty="0" smtClean="0"/>
              <a:t>διπλοειδής  </a:t>
            </a:r>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strVal val="#ppt_w*0.70"/>
                                          </p:val>
                                        </p:tav>
                                        <p:tav tm="100000">
                                          <p:val>
                                            <p:strVal val="#ppt_w"/>
                                          </p:val>
                                        </p:tav>
                                      </p:tavLst>
                                    </p:anim>
                                    <p:anim calcmode="lin" valueType="num">
                                      <p:cBhvr>
                                        <p:cTn id="8" dur="1000" fill="hold"/>
                                        <p:tgtEl>
                                          <p:spTgt spid="29"/>
                                        </p:tgtEl>
                                        <p:attrNameLst>
                                          <p:attrName>ppt_h</p:attrName>
                                        </p:attrNameLst>
                                      </p:cBhvr>
                                      <p:tavLst>
                                        <p:tav tm="0">
                                          <p:val>
                                            <p:strVal val="#ppt_h"/>
                                          </p:val>
                                        </p:tav>
                                        <p:tav tm="100000">
                                          <p:val>
                                            <p:strVal val="#ppt_h"/>
                                          </p:val>
                                        </p:tav>
                                      </p:tavLst>
                                    </p:anim>
                                    <p:animEffect transition="in" filter="fade">
                                      <p:cBhvr>
                                        <p:cTn id="9" dur="10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1000" fill="hold"/>
                                        <p:tgtEl>
                                          <p:spTgt spid="34"/>
                                        </p:tgtEl>
                                        <p:attrNameLst>
                                          <p:attrName>ppt_w</p:attrName>
                                        </p:attrNameLst>
                                      </p:cBhvr>
                                      <p:tavLst>
                                        <p:tav tm="0">
                                          <p:val>
                                            <p:strVal val="#ppt_w*0.70"/>
                                          </p:val>
                                        </p:tav>
                                        <p:tav tm="100000">
                                          <p:val>
                                            <p:strVal val="#ppt_w"/>
                                          </p:val>
                                        </p:tav>
                                      </p:tavLst>
                                    </p:anim>
                                    <p:anim calcmode="lin" valueType="num">
                                      <p:cBhvr>
                                        <p:cTn id="22" dur="1000" fill="hold"/>
                                        <p:tgtEl>
                                          <p:spTgt spid="34"/>
                                        </p:tgtEl>
                                        <p:attrNameLst>
                                          <p:attrName>ppt_h</p:attrName>
                                        </p:attrNameLst>
                                      </p:cBhvr>
                                      <p:tavLst>
                                        <p:tav tm="0">
                                          <p:val>
                                            <p:strVal val="#ppt_h"/>
                                          </p:val>
                                        </p:tav>
                                        <p:tav tm="100000">
                                          <p:val>
                                            <p:strVal val="#ppt_h"/>
                                          </p:val>
                                        </p:tav>
                                      </p:tavLst>
                                    </p:anim>
                                    <p:animEffect transition="in" filter="fade">
                                      <p:cBhvr>
                                        <p:cTn id="23" dur="10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strVal val="#ppt_w*0.70"/>
                                          </p:val>
                                        </p:tav>
                                        <p:tav tm="100000">
                                          <p:val>
                                            <p:strVal val="#ppt_w"/>
                                          </p:val>
                                        </p:tav>
                                      </p:tavLst>
                                    </p:anim>
                                    <p:anim calcmode="lin" valueType="num">
                                      <p:cBhvr>
                                        <p:cTn id="29" dur="1000" fill="hold"/>
                                        <p:tgtEl>
                                          <p:spTgt spid="35"/>
                                        </p:tgtEl>
                                        <p:attrNameLst>
                                          <p:attrName>ppt_h</p:attrName>
                                        </p:attrNameLst>
                                      </p:cBhvr>
                                      <p:tavLst>
                                        <p:tav tm="0">
                                          <p:val>
                                            <p:strVal val="#ppt_h"/>
                                          </p:val>
                                        </p:tav>
                                        <p:tav tm="100000">
                                          <p:val>
                                            <p:strVal val="#ppt_h"/>
                                          </p:val>
                                        </p:tav>
                                      </p:tavLst>
                                    </p:anim>
                                    <p:animEffect transition="in" filter="fade">
                                      <p:cBhvr>
                                        <p:cTn id="30" dur="10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1000" fill="hold"/>
                                        <p:tgtEl>
                                          <p:spTgt spid="42"/>
                                        </p:tgtEl>
                                        <p:attrNameLst>
                                          <p:attrName>ppt_w</p:attrName>
                                        </p:attrNameLst>
                                      </p:cBhvr>
                                      <p:tavLst>
                                        <p:tav tm="0">
                                          <p:val>
                                            <p:strVal val="#ppt_w*0.70"/>
                                          </p:val>
                                        </p:tav>
                                        <p:tav tm="100000">
                                          <p:val>
                                            <p:strVal val="#ppt_w"/>
                                          </p:val>
                                        </p:tav>
                                      </p:tavLst>
                                    </p:anim>
                                    <p:anim calcmode="lin" valueType="num">
                                      <p:cBhvr>
                                        <p:cTn id="36" dur="1000" fill="hold"/>
                                        <p:tgtEl>
                                          <p:spTgt spid="42"/>
                                        </p:tgtEl>
                                        <p:attrNameLst>
                                          <p:attrName>ppt_h</p:attrName>
                                        </p:attrNameLst>
                                      </p:cBhvr>
                                      <p:tavLst>
                                        <p:tav tm="0">
                                          <p:val>
                                            <p:strVal val="#ppt_h"/>
                                          </p:val>
                                        </p:tav>
                                        <p:tav tm="100000">
                                          <p:val>
                                            <p:strVal val="#ppt_h"/>
                                          </p:val>
                                        </p:tav>
                                      </p:tavLst>
                                    </p:anim>
                                    <p:animEffect transition="in" filter="fade">
                                      <p:cBhvr>
                                        <p:cTn id="37" dur="10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1000" fill="hold"/>
                                        <p:tgtEl>
                                          <p:spTgt spid="40"/>
                                        </p:tgtEl>
                                        <p:attrNameLst>
                                          <p:attrName>ppt_w</p:attrName>
                                        </p:attrNameLst>
                                      </p:cBhvr>
                                      <p:tavLst>
                                        <p:tav tm="0">
                                          <p:val>
                                            <p:strVal val="#ppt_w*0.70"/>
                                          </p:val>
                                        </p:tav>
                                        <p:tav tm="100000">
                                          <p:val>
                                            <p:strVal val="#ppt_w"/>
                                          </p:val>
                                        </p:tav>
                                      </p:tavLst>
                                    </p:anim>
                                    <p:anim calcmode="lin" valueType="num">
                                      <p:cBhvr>
                                        <p:cTn id="43" dur="1000" fill="hold"/>
                                        <p:tgtEl>
                                          <p:spTgt spid="40"/>
                                        </p:tgtEl>
                                        <p:attrNameLst>
                                          <p:attrName>ppt_h</p:attrName>
                                        </p:attrNameLst>
                                      </p:cBhvr>
                                      <p:tavLst>
                                        <p:tav tm="0">
                                          <p:val>
                                            <p:strVal val="#ppt_h"/>
                                          </p:val>
                                        </p:tav>
                                        <p:tav tm="100000">
                                          <p:val>
                                            <p:strVal val="#ppt_h"/>
                                          </p:val>
                                        </p:tav>
                                      </p:tavLst>
                                    </p:anim>
                                    <p:animEffect transition="in" filter="fade">
                                      <p:cBhvr>
                                        <p:cTn id="44" dur="10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1000" fill="hold"/>
                                        <p:tgtEl>
                                          <p:spTgt spid="43"/>
                                        </p:tgtEl>
                                        <p:attrNameLst>
                                          <p:attrName>ppt_w</p:attrName>
                                        </p:attrNameLst>
                                      </p:cBhvr>
                                      <p:tavLst>
                                        <p:tav tm="0">
                                          <p:val>
                                            <p:strVal val="#ppt_w*0.70"/>
                                          </p:val>
                                        </p:tav>
                                        <p:tav tm="100000">
                                          <p:val>
                                            <p:strVal val="#ppt_w"/>
                                          </p:val>
                                        </p:tav>
                                      </p:tavLst>
                                    </p:anim>
                                    <p:anim calcmode="lin" valueType="num">
                                      <p:cBhvr>
                                        <p:cTn id="50" dur="1000" fill="hold"/>
                                        <p:tgtEl>
                                          <p:spTgt spid="43"/>
                                        </p:tgtEl>
                                        <p:attrNameLst>
                                          <p:attrName>ppt_h</p:attrName>
                                        </p:attrNameLst>
                                      </p:cBhvr>
                                      <p:tavLst>
                                        <p:tav tm="0">
                                          <p:val>
                                            <p:strVal val="#ppt_h"/>
                                          </p:val>
                                        </p:tav>
                                        <p:tav tm="100000">
                                          <p:val>
                                            <p:strVal val="#ppt_h"/>
                                          </p:val>
                                        </p:tav>
                                      </p:tavLst>
                                    </p:anim>
                                    <p:animEffect transition="in" filter="fade">
                                      <p:cBhvr>
                                        <p:cTn id="51" dur="10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1000" fill="hold"/>
                                        <p:tgtEl>
                                          <p:spTgt spid="44"/>
                                        </p:tgtEl>
                                        <p:attrNameLst>
                                          <p:attrName>ppt_w</p:attrName>
                                        </p:attrNameLst>
                                      </p:cBhvr>
                                      <p:tavLst>
                                        <p:tav tm="0">
                                          <p:val>
                                            <p:strVal val="#ppt_w*0.70"/>
                                          </p:val>
                                        </p:tav>
                                        <p:tav tm="100000">
                                          <p:val>
                                            <p:strVal val="#ppt_w"/>
                                          </p:val>
                                        </p:tav>
                                      </p:tavLst>
                                    </p:anim>
                                    <p:anim calcmode="lin" valueType="num">
                                      <p:cBhvr>
                                        <p:cTn id="57" dur="1000" fill="hold"/>
                                        <p:tgtEl>
                                          <p:spTgt spid="44"/>
                                        </p:tgtEl>
                                        <p:attrNameLst>
                                          <p:attrName>ppt_h</p:attrName>
                                        </p:attrNameLst>
                                      </p:cBhvr>
                                      <p:tavLst>
                                        <p:tav tm="0">
                                          <p:val>
                                            <p:strVal val="#ppt_h"/>
                                          </p:val>
                                        </p:tav>
                                        <p:tav tm="100000">
                                          <p:val>
                                            <p:strVal val="#ppt_h"/>
                                          </p:val>
                                        </p:tav>
                                      </p:tavLst>
                                    </p:anim>
                                    <p:animEffect transition="in" filter="fade">
                                      <p:cBhvr>
                                        <p:cTn id="58" dur="10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strVal val="#ppt_w*0.70"/>
                                          </p:val>
                                        </p:tav>
                                        <p:tav tm="100000">
                                          <p:val>
                                            <p:strVal val="#ppt_w"/>
                                          </p:val>
                                        </p:tav>
                                      </p:tavLst>
                                    </p:anim>
                                    <p:anim calcmode="lin" valueType="num">
                                      <p:cBhvr>
                                        <p:cTn id="64" dur="1000" fill="hold"/>
                                        <p:tgtEl>
                                          <p:spTgt spid="32"/>
                                        </p:tgtEl>
                                        <p:attrNameLst>
                                          <p:attrName>ppt_h</p:attrName>
                                        </p:attrNameLst>
                                      </p:cBhvr>
                                      <p:tavLst>
                                        <p:tav tm="0">
                                          <p:val>
                                            <p:strVal val="#ppt_h"/>
                                          </p:val>
                                        </p:tav>
                                        <p:tav tm="100000">
                                          <p:val>
                                            <p:strVal val="#ppt_h"/>
                                          </p:val>
                                        </p:tav>
                                      </p:tavLst>
                                    </p:anim>
                                    <p:animEffect transition="in" filter="fade">
                                      <p:cBhvr>
                                        <p:cTn id="65" dur="10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1000" fill="hold"/>
                                        <p:tgtEl>
                                          <p:spTgt spid="36"/>
                                        </p:tgtEl>
                                        <p:attrNameLst>
                                          <p:attrName>ppt_w</p:attrName>
                                        </p:attrNameLst>
                                      </p:cBhvr>
                                      <p:tavLst>
                                        <p:tav tm="0">
                                          <p:val>
                                            <p:strVal val="#ppt_w*0.70"/>
                                          </p:val>
                                        </p:tav>
                                        <p:tav tm="100000">
                                          <p:val>
                                            <p:strVal val="#ppt_w"/>
                                          </p:val>
                                        </p:tav>
                                      </p:tavLst>
                                    </p:anim>
                                    <p:anim calcmode="lin" valueType="num">
                                      <p:cBhvr>
                                        <p:cTn id="71" dur="1000" fill="hold"/>
                                        <p:tgtEl>
                                          <p:spTgt spid="36"/>
                                        </p:tgtEl>
                                        <p:attrNameLst>
                                          <p:attrName>ppt_h</p:attrName>
                                        </p:attrNameLst>
                                      </p:cBhvr>
                                      <p:tavLst>
                                        <p:tav tm="0">
                                          <p:val>
                                            <p:strVal val="#ppt_h"/>
                                          </p:val>
                                        </p:tav>
                                        <p:tav tm="100000">
                                          <p:val>
                                            <p:strVal val="#ppt_h"/>
                                          </p:val>
                                        </p:tav>
                                      </p:tavLst>
                                    </p:anim>
                                    <p:animEffect transition="in" filter="fade">
                                      <p:cBhvr>
                                        <p:cTn id="72" dur="10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p:cTn id="77" dur="1000" fill="hold"/>
                                        <p:tgtEl>
                                          <p:spTgt spid="37"/>
                                        </p:tgtEl>
                                        <p:attrNameLst>
                                          <p:attrName>ppt_w</p:attrName>
                                        </p:attrNameLst>
                                      </p:cBhvr>
                                      <p:tavLst>
                                        <p:tav tm="0">
                                          <p:val>
                                            <p:strVal val="#ppt_w*0.70"/>
                                          </p:val>
                                        </p:tav>
                                        <p:tav tm="100000">
                                          <p:val>
                                            <p:strVal val="#ppt_w"/>
                                          </p:val>
                                        </p:tav>
                                      </p:tavLst>
                                    </p:anim>
                                    <p:anim calcmode="lin" valueType="num">
                                      <p:cBhvr>
                                        <p:cTn id="78" dur="1000" fill="hold"/>
                                        <p:tgtEl>
                                          <p:spTgt spid="37"/>
                                        </p:tgtEl>
                                        <p:attrNameLst>
                                          <p:attrName>ppt_h</p:attrName>
                                        </p:attrNameLst>
                                      </p:cBhvr>
                                      <p:tavLst>
                                        <p:tav tm="0">
                                          <p:val>
                                            <p:strVal val="#ppt_h"/>
                                          </p:val>
                                        </p:tav>
                                        <p:tav tm="100000">
                                          <p:val>
                                            <p:strVal val="#ppt_h"/>
                                          </p:val>
                                        </p:tav>
                                      </p:tavLst>
                                    </p:anim>
                                    <p:animEffect transition="in" filter="fade">
                                      <p:cBhvr>
                                        <p:cTn id="79" dur="1000"/>
                                        <p:tgtEl>
                                          <p:spTgt spid="37"/>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1000" fill="hold"/>
                                        <p:tgtEl>
                                          <p:spTgt spid="39"/>
                                        </p:tgtEl>
                                        <p:attrNameLst>
                                          <p:attrName>ppt_w</p:attrName>
                                        </p:attrNameLst>
                                      </p:cBhvr>
                                      <p:tavLst>
                                        <p:tav tm="0">
                                          <p:val>
                                            <p:strVal val="#ppt_w*0.70"/>
                                          </p:val>
                                        </p:tav>
                                        <p:tav tm="100000">
                                          <p:val>
                                            <p:strVal val="#ppt_w"/>
                                          </p:val>
                                        </p:tav>
                                      </p:tavLst>
                                    </p:anim>
                                    <p:anim calcmode="lin" valueType="num">
                                      <p:cBhvr>
                                        <p:cTn id="85" dur="1000" fill="hold"/>
                                        <p:tgtEl>
                                          <p:spTgt spid="39"/>
                                        </p:tgtEl>
                                        <p:attrNameLst>
                                          <p:attrName>ppt_h</p:attrName>
                                        </p:attrNameLst>
                                      </p:cBhvr>
                                      <p:tavLst>
                                        <p:tav tm="0">
                                          <p:val>
                                            <p:strVal val="#ppt_h"/>
                                          </p:val>
                                        </p:tav>
                                        <p:tav tm="100000">
                                          <p:val>
                                            <p:strVal val="#ppt_h"/>
                                          </p:val>
                                        </p:tav>
                                      </p:tavLst>
                                    </p:anim>
                                    <p:animEffect transition="in" filter="fade">
                                      <p:cBhvr>
                                        <p:cTn id="86" dur="10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1000" fill="hold"/>
                                        <p:tgtEl>
                                          <p:spTgt spid="21"/>
                                        </p:tgtEl>
                                        <p:attrNameLst>
                                          <p:attrName>ppt_w</p:attrName>
                                        </p:attrNameLst>
                                      </p:cBhvr>
                                      <p:tavLst>
                                        <p:tav tm="0">
                                          <p:val>
                                            <p:strVal val="#ppt_w*0.70"/>
                                          </p:val>
                                        </p:tav>
                                        <p:tav tm="100000">
                                          <p:val>
                                            <p:strVal val="#ppt_w"/>
                                          </p:val>
                                        </p:tav>
                                      </p:tavLst>
                                    </p:anim>
                                    <p:anim calcmode="lin" valueType="num">
                                      <p:cBhvr>
                                        <p:cTn id="92" dur="1000" fill="hold"/>
                                        <p:tgtEl>
                                          <p:spTgt spid="21"/>
                                        </p:tgtEl>
                                        <p:attrNameLst>
                                          <p:attrName>ppt_h</p:attrName>
                                        </p:attrNameLst>
                                      </p:cBhvr>
                                      <p:tavLst>
                                        <p:tav tm="0">
                                          <p:val>
                                            <p:strVal val="#ppt_h"/>
                                          </p:val>
                                        </p:tav>
                                        <p:tav tm="100000">
                                          <p:val>
                                            <p:strVal val="#ppt_h"/>
                                          </p:val>
                                        </p:tav>
                                      </p:tavLst>
                                    </p:anim>
                                    <p:animEffect transition="in" filter="fade">
                                      <p:cBhvr>
                                        <p:cTn id="93" dur="10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p:cTn id="98" dur="1000" fill="hold"/>
                                        <p:tgtEl>
                                          <p:spTgt spid="33"/>
                                        </p:tgtEl>
                                        <p:attrNameLst>
                                          <p:attrName>ppt_w</p:attrName>
                                        </p:attrNameLst>
                                      </p:cBhvr>
                                      <p:tavLst>
                                        <p:tav tm="0">
                                          <p:val>
                                            <p:strVal val="#ppt_w*0.70"/>
                                          </p:val>
                                        </p:tav>
                                        <p:tav tm="100000">
                                          <p:val>
                                            <p:strVal val="#ppt_w"/>
                                          </p:val>
                                        </p:tav>
                                      </p:tavLst>
                                    </p:anim>
                                    <p:anim calcmode="lin" valueType="num">
                                      <p:cBhvr>
                                        <p:cTn id="99" dur="1000" fill="hold"/>
                                        <p:tgtEl>
                                          <p:spTgt spid="33"/>
                                        </p:tgtEl>
                                        <p:attrNameLst>
                                          <p:attrName>ppt_h</p:attrName>
                                        </p:attrNameLst>
                                      </p:cBhvr>
                                      <p:tavLst>
                                        <p:tav tm="0">
                                          <p:val>
                                            <p:strVal val="#ppt_h"/>
                                          </p:val>
                                        </p:tav>
                                        <p:tav tm="100000">
                                          <p:val>
                                            <p:strVal val="#ppt_h"/>
                                          </p:val>
                                        </p:tav>
                                      </p:tavLst>
                                    </p:anim>
                                    <p:animEffect transition="in" filter="fade">
                                      <p:cBhvr>
                                        <p:cTn id="100" dur="10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p:cTn id="105" dur="1000" fill="hold"/>
                                        <p:tgtEl>
                                          <p:spTgt spid="45"/>
                                        </p:tgtEl>
                                        <p:attrNameLst>
                                          <p:attrName>ppt_w</p:attrName>
                                        </p:attrNameLst>
                                      </p:cBhvr>
                                      <p:tavLst>
                                        <p:tav tm="0">
                                          <p:val>
                                            <p:strVal val="#ppt_w*0.70"/>
                                          </p:val>
                                        </p:tav>
                                        <p:tav tm="100000">
                                          <p:val>
                                            <p:strVal val="#ppt_w"/>
                                          </p:val>
                                        </p:tav>
                                      </p:tavLst>
                                    </p:anim>
                                    <p:anim calcmode="lin" valueType="num">
                                      <p:cBhvr>
                                        <p:cTn id="106" dur="1000" fill="hold"/>
                                        <p:tgtEl>
                                          <p:spTgt spid="45"/>
                                        </p:tgtEl>
                                        <p:attrNameLst>
                                          <p:attrName>ppt_h</p:attrName>
                                        </p:attrNameLst>
                                      </p:cBhvr>
                                      <p:tavLst>
                                        <p:tav tm="0">
                                          <p:val>
                                            <p:strVal val="#ppt_h"/>
                                          </p:val>
                                        </p:tav>
                                        <p:tav tm="100000">
                                          <p:val>
                                            <p:strVal val="#ppt_h"/>
                                          </p:val>
                                        </p:tav>
                                      </p:tavLst>
                                    </p:anim>
                                    <p:animEffect transition="in" filter="fade">
                                      <p:cBhvr>
                                        <p:cTn id="107" dur="1000"/>
                                        <p:tgtEl>
                                          <p:spTgt spid="45"/>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1000" fill="hold"/>
                                        <p:tgtEl>
                                          <p:spTgt spid="24"/>
                                        </p:tgtEl>
                                        <p:attrNameLst>
                                          <p:attrName>ppt_w</p:attrName>
                                        </p:attrNameLst>
                                      </p:cBhvr>
                                      <p:tavLst>
                                        <p:tav tm="0">
                                          <p:val>
                                            <p:strVal val="#ppt_w*0.70"/>
                                          </p:val>
                                        </p:tav>
                                        <p:tav tm="100000">
                                          <p:val>
                                            <p:strVal val="#ppt_w"/>
                                          </p:val>
                                        </p:tav>
                                      </p:tavLst>
                                    </p:anim>
                                    <p:anim calcmode="lin" valueType="num">
                                      <p:cBhvr>
                                        <p:cTn id="113" dur="1000" fill="hold"/>
                                        <p:tgtEl>
                                          <p:spTgt spid="24"/>
                                        </p:tgtEl>
                                        <p:attrNameLst>
                                          <p:attrName>ppt_h</p:attrName>
                                        </p:attrNameLst>
                                      </p:cBhvr>
                                      <p:tavLst>
                                        <p:tav tm="0">
                                          <p:val>
                                            <p:strVal val="#ppt_h"/>
                                          </p:val>
                                        </p:tav>
                                        <p:tav tm="100000">
                                          <p:val>
                                            <p:strVal val="#ppt_h"/>
                                          </p:val>
                                        </p:tav>
                                      </p:tavLst>
                                    </p:anim>
                                    <p:animEffect transition="in" filter="fade">
                                      <p:cBhvr>
                                        <p:cTn id="11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9" grpId="0"/>
      <p:bldP spid="40"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0" y="142852"/>
            <a:ext cx="4818893" cy="3641742"/>
          </a:xfrm>
          <a:prstGeom prst="rect">
            <a:avLst/>
          </a:prstGeom>
          <a:noFill/>
          <a:ln w="9525">
            <a:noFill/>
            <a:miter lim="800000"/>
            <a:headEnd/>
            <a:tailEnd/>
          </a:ln>
          <a:effectLst/>
        </p:spPr>
      </p:pic>
      <p:sp>
        <p:nvSpPr>
          <p:cNvPr id="10" name="9 - TextBox"/>
          <p:cNvSpPr txBox="1"/>
          <p:nvPr/>
        </p:nvSpPr>
        <p:spPr>
          <a:xfrm>
            <a:off x="5929322" y="2071678"/>
            <a:ext cx="2857520" cy="646331"/>
          </a:xfrm>
          <a:prstGeom prst="rect">
            <a:avLst/>
          </a:prstGeom>
          <a:noFill/>
        </p:spPr>
        <p:txBody>
          <a:bodyPr wrap="square" rtlCol="0">
            <a:spAutoFit/>
          </a:bodyPr>
          <a:lstStyle/>
          <a:p>
            <a:r>
              <a:rPr lang="el-GR" dirty="0" smtClean="0"/>
              <a:t>Χρωμόσωμα μετά την αντιγραφή του </a:t>
            </a:r>
            <a:r>
              <a:rPr lang="en-US" dirty="0" smtClean="0"/>
              <a:t>DNA</a:t>
            </a:r>
            <a:endParaRPr lang="el-GR" dirty="0"/>
          </a:p>
        </p:txBody>
      </p:sp>
      <p:cxnSp>
        <p:nvCxnSpPr>
          <p:cNvPr id="13" name="12 - Ευθύγραμμο βέλος σύνδεσης"/>
          <p:cNvCxnSpPr>
            <a:endCxn id="10" idx="1"/>
          </p:cNvCxnSpPr>
          <p:nvPr/>
        </p:nvCxnSpPr>
        <p:spPr>
          <a:xfrm>
            <a:off x="2143108" y="1643050"/>
            <a:ext cx="3786214" cy="7517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3"/>
          <a:srcRect/>
          <a:stretch>
            <a:fillRect/>
          </a:stretch>
        </p:blipFill>
        <p:spPr bwMode="auto">
          <a:xfrm>
            <a:off x="6143636" y="2786058"/>
            <a:ext cx="1500198" cy="2681060"/>
          </a:xfrm>
          <a:prstGeom prst="rect">
            <a:avLst/>
          </a:prstGeom>
          <a:noFill/>
          <a:ln w="9525">
            <a:noFill/>
            <a:miter lim="800000"/>
            <a:headEnd/>
            <a:tailEnd/>
          </a:ln>
          <a:effectLst/>
        </p:spPr>
      </p:pic>
      <p:cxnSp>
        <p:nvCxnSpPr>
          <p:cNvPr id="28" name="27 - Ευθύγραμμο βέλος σύνδεσης"/>
          <p:cNvCxnSpPr/>
          <p:nvPr/>
        </p:nvCxnSpPr>
        <p:spPr>
          <a:xfrm>
            <a:off x="6715140" y="3786190"/>
            <a:ext cx="64294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28 - TextBox"/>
          <p:cNvSpPr txBox="1"/>
          <p:nvPr/>
        </p:nvSpPr>
        <p:spPr>
          <a:xfrm>
            <a:off x="7286644" y="3571876"/>
            <a:ext cx="1643042" cy="369332"/>
          </a:xfrm>
          <a:prstGeom prst="rect">
            <a:avLst/>
          </a:prstGeom>
          <a:noFill/>
        </p:spPr>
        <p:txBody>
          <a:bodyPr wrap="square" rtlCol="0">
            <a:spAutoFit/>
          </a:bodyPr>
          <a:lstStyle/>
          <a:p>
            <a:r>
              <a:rPr lang="el-GR" dirty="0" smtClean="0"/>
              <a:t>κεντρομερίδιο</a:t>
            </a:r>
            <a:endParaRPr lang="el-GR" dirty="0"/>
          </a:p>
        </p:txBody>
      </p:sp>
      <p:cxnSp>
        <p:nvCxnSpPr>
          <p:cNvPr id="31" name="30 - Ευθύγραμμο βέλος σύνδεσης"/>
          <p:cNvCxnSpPr/>
          <p:nvPr/>
        </p:nvCxnSpPr>
        <p:spPr>
          <a:xfrm rot="10800000" flipV="1">
            <a:off x="5357818" y="5286388"/>
            <a:ext cx="1071570" cy="285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32 - Ελεύθερη σχεδίαση"/>
          <p:cNvSpPr/>
          <p:nvPr/>
        </p:nvSpPr>
        <p:spPr>
          <a:xfrm>
            <a:off x="6315818" y="2943671"/>
            <a:ext cx="324494" cy="2450865"/>
          </a:xfrm>
          <a:custGeom>
            <a:avLst/>
            <a:gdLst>
              <a:gd name="connsiteX0" fmla="*/ 43418 w 324494"/>
              <a:gd name="connsiteY0" fmla="*/ 80084 h 2450865"/>
              <a:gd name="connsiteX1" fmla="*/ 168109 w 324494"/>
              <a:gd name="connsiteY1" fmla="*/ 90474 h 2450865"/>
              <a:gd name="connsiteX2" fmla="*/ 230455 w 324494"/>
              <a:gd name="connsiteY2" fmla="*/ 152820 h 2450865"/>
              <a:gd name="connsiteX3" fmla="*/ 240846 w 324494"/>
              <a:gd name="connsiteY3" fmla="*/ 183993 h 2450865"/>
              <a:gd name="connsiteX4" fmla="*/ 261627 w 324494"/>
              <a:gd name="connsiteY4" fmla="*/ 215165 h 2450865"/>
              <a:gd name="connsiteX5" fmla="*/ 272018 w 324494"/>
              <a:gd name="connsiteY5" fmla="*/ 256729 h 2450865"/>
              <a:gd name="connsiteX6" fmla="*/ 323973 w 324494"/>
              <a:gd name="connsiteY6" fmla="*/ 641193 h 2450865"/>
              <a:gd name="connsiteX7" fmla="*/ 313582 w 324494"/>
              <a:gd name="connsiteY7" fmla="*/ 994484 h 2450865"/>
              <a:gd name="connsiteX8" fmla="*/ 282409 w 324494"/>
              <a:gd name="connsiteY8" fmla="*/ 1088002 h 2450865"/>
              <a:gd name="connsiteX9" fmla="*/ 251237 w 324494"/>
              <a:gd name="connsiteY9" fmla="*/ 1223084 h 2450865"/>
              <a:gd name="connsiteX10" fmla="*/ 240846 w 324494"/>
              <a:gd name="connsiteY10" fmla="*/ 1358165 h 2450865"/>
              <a:gd name="connsiteX11" fmla="*/ 230455 w 324494"/>
              <a:gd name="connsiteY11" fmla="*/ 1451684 h 2450865"/>
              <a:gd name="connsiteX12" fmla="*/ 251237 w 324494"/>
              <a:gd name="connsiteY12" fmla="*/ 2137484 h 2450865"/>
              <a:gd name="connsiteX13" fmla="*/ 230455 w 324494"/>
              <a:gd name="connsiteY13" fmla="*/ 2282956 h 2450865"/>
              <a:gd name="connsiteX14" fmla="*/ 209673 w 324494"/>
              <a:gd name="connsiteY14" fmla="*/ 2314129 h 2450865"/>
              <a:gd name="connsiteX15" fmla="*/ 199282 w 324494"/>
              <a:gd name="connsiteY15" fmla="*/ 2355693 h 2450865"/>
              <a:gd name="connsiteX16" fmla="*/ 43418 w 324494"/>
              <a:gd name="connsiteY16" fmla="*/ 2386865 h 2450865"/>
              <a:gd name="connsiteX17" fmla="*/ 33027 w 324494"/>
              <a:gd name="connsiteY17" fmla="*/ 2355693 h 2450865"/>
              <a:gd name="connsiteX18" fmla="*/ 12246 w 324494"/>
              <a:gd name="connsiteY18" fmla="*/ 2324520 h 2450865"/>
              <a:gd name="connsiteX19" fmla="*/ 1855 w 324494"/>
              <a:gd name="connsiteY19" fmla="*/ 2064747 h 2450865"/>
              <a:gd name="connsiteX20" fmla="*/ 22637 w 324494"/>
              <a:gd name="connsiteY20" fmla="*/ 1971229 h 2450865"/>
              <a:gd name="connsiteX21" fmla="*/ 33027 w 324494"/>
              <a:gd name="connsiteY21" fmla="*/ 1908884 h 2450865"/>
              <a:gd name="connsiteX22" fmla="*/ 53809 w 324494"/>
              <a:gd name="connsiteY22" fmla="*/ 1867320 h 2450865"/>
              <a:gd name="connsiteX23" fmla="*/ 64200 w 324494"/>
              <a:gd name="connsiteY23" fmla="*/ 1825756 h 2450865"/>
              <a:gd name="connsiteX24" fmla="*/ 84982 w 324494"/>
              <a:gd name="connsiteY24" fmla="*/ 1773802 h 2450865"/>
              <a:gd name="connsiteX25" fmla="*/ 43418 w 324494"/>
              <a:gd name="connsiteY25" fmla="*/ 1545202 h 2450865"/>
              <a:gd name="connsiteX26" fmla="*/ 33027 w 324494"/>
              <a:gd name="connsiteY26" fmla="*/ 1482856 h 2450865"/>
              <a:gd name="connsiteX27" fmla="*/ 12246 w 324494"/>
              <a:gd name="connsiteY27" fmla="*/ 1410120 h 2450865"/>
              <a:gd name="connsiteX28" fmla="*/ 22637 w 324494"/>
              <a:gd name="connsiteY28" fmla="*/ 1129565 h 2450865"/>
              <a:gd name="connsiteX29" fmla="*/ 64200 w 324494"/>
              <a:gd name="connsiteY29" fmla="*/ 1036047 h 2450865"/>
              <a:gd name="connsiteX30" fmla="*/ 74591 w 324494"/>
              <a:gd name="connsiteY30" fmla="*/ 1004874 h 2450865"/>
              <a:gd name="connsiteX31" fmla="*/ 95373 w 324494"/>
              <a:gd name="connsiteY31" fmla="*/ 963311 h 2450865"/>
              <a:gd name="connsiteX32" fmla="*/ 74591 w 324494"/>
              <a:gd name="connsiteY32" fmla="*/ 828229 h 2450865"/>
              <a:gd name="connsiteX33" fmla="*/ 53809 w 324494"/>
              <a:gd name="connsiteY33" fmla="*/ 786665 h 2450865"/>
              <a:gd name="connsiteX34" fmla="*/ 43418 w 324494"/>
              <a:gd name="connsiteY34" fmla="*/ 682756 h 2450865"/>
              <a:gd name="connsiteX35" fmla="*/ 33027 w 324494"/>
              <a:gd name="connsiteY35" fmla="*/ 183993 h 2450865"/>
              <a:gd name="connsiteX36" fmla="*/ 12246 w 324494"/>
              <a:gd name="connsiteY36" fmla="*/ 100865 h 2450865"/>
              <a:gd name="connsiteX37" fmla="*/ 1855 w 324494"/>
              <a:gd name="connsiteY37" fmla="*/ 48911 h 2450865"/>
              <a:gd name="connsiteX38" fmla="*/ 12246 w 324494"/>
              <a:gd name="connsiteY38" fmla="*/ 7347 h 2450865"/>
              <a:gd name="connsiteX39" fmla="*/ 53809 w 324494"/>
              <a:gd name="connsiteY39" fmla="*/ 17738 h 2450865"/>
              <a:gd name="connsiteX40" fmla="*/ 74591 w 324494"/>
              <a:gd name="connsiteY40" fmla="*/ 48911 h 2450865"/>
              <a:gd name="connsiteX41" fmla="*/ 105764 w 324494"/>
              <a:gd name="connsiteY41" fmla="*/ 69693 h 2450865"/>
              <a:gd name="connsiteX42" fmla="*/ 157718 w 324494"/>
              <a:gd name="connsiteY42" fmla="*/ 121647 h 2450865"/>
              <a:gd name="connsiteX43" fmla="*/ 178500 w 324494"/>
              <a:gd name="connsiteY43" fmla="*/ 163211 h 2450865"/>
              <a:gd name="connsiteX44" fmla="*/ 220064 w 324494"/>
              <a:gd name="connsiteY44" fmla="*/ 194384 h 2450865"/>
              <a:gd name="connsiteX45" fmla="*/ 261627 w 324494"/>
              <a:gd name="connsiteY45" fmla="*/ 204774 h 245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4494" h="2450865">
                <a:moveTo>
                  <a:pt x="43418" y="80084"/>
                </a:moveTo>
                <a:cubicBezTo>
                  <a:pt x="92054" y="63872"/>
                  <a:pt x="101308" y="54847"/>
                  <a:pt x="168109" y="90474"/>
                </a:cubicBezTo>
                <a:cubicBezTo>
                  <a:pt x="194042" y="104305"/>
                  <a:pt x="230455" y="152820"/>
                  <a:pt x="230455" y="152820"/>
                </a:cubicBezTo>
                <a:cubicBezTo>
                  <a:pt x="233919" y="163211"/>
                  <a:pt x="235948" y="174196"/>
                  <a:pt x="240846" y="183993"/>
                </a:cubicBezTo>
                <a:cubicBezTo>
                  <a:pt x="246431" y="195163"/>
                  <a:pt x="256708" y="203687"/>
                  <a:pt x="261627" y="215165"/>
                </a:cubicBezTo>
                <a:cubicBezTo>
                  <a:pt x="267252" y="228291"/>
                  <a:pt x="268554" y="242874"/>
                  <a:pt x="272018" y="256729"/>
                </a:cubicBezTo>
                <a:cubicBezTo>
                  <a:pt x="304932" y="607809"/>
                  <a:pt x="261847" y="485878"/>
                  <a:pt x="323973" y="641193"/>
                </a:cubicBezTo>
                <a:cubicBezTo>
                  <a:pt x="320509" y="758957"/>
                  <a:pt x="324494" y="877176"/>
                  <a:pt x="313582" y="994484"/>
                </a:cubicBezTo>
                <a:cubicBezTo>
                  <a:pt x="310538" y="1027202"/>
                  <a:pt x="287811" y="1055590"/>
                  <a:pt x="282409" y="1088002"/>
                </a:cubicBezTo>
                <a:cubicBezTo>
                  <a:pt x="267872" y="1175220"/>
                  <a:pt x="277806" y="1130089"/>
                  <a:pt x="251237" y="1223084"/>
                </a:cubicBezTo>
                <a:cubicBezTo>
                  <a:pt x="247773" y="1268111"/>
                  <a:pt x="244935" y="1313190"/>
                  <a:pt x="240846" y="1358165"/>
                </a:cubicBezTo>
                <a:cubicBezTo>
                  <a:pt x="238006" y="1389401"/>
                  <a:pt x="230037" y="1420322"/>
                  <a:pt x="230455" y="1451684"/>
                </a:cubicBezTo>
                <a:cubicBezTo>
                  <a:pt x="233504" y="1680369"/>
                  <a:pt x="244310" y="1908884"/>
                  <a:pt x="251237" y="2137484"/>
                </a:cubicBezTo>
                <a:cubicBezTo>
                  <a:pt x="248582" y="2166688"/>
                  <a:pt x="250446" y="2242975"/>
                  <a:pt x="230455" y="2282956"/>
                </a:cubicBezTo>
                <a:cubicBezTo>
                  <a:pt x="224870" y="2294126"/>
                  <a:pt x="216600" y="2303738"/>
                  <a:pt x="209673" y="2314129"/>
                </a:cubicBezTo>
                <a:cubicBezTo>
                  <a:pt x="206209" y="2327984"/>
                  <a:pt x="203798" y="2342145"/>
                  <a:pt x="199282" y="2355693"/>
                </a:cubicBezTo>
                <a:cubicBezTo>
                  <a:pt x="167558" y="2450865"/>
                  <a:pt x="182336" y="2408237"/>
                  <a:pt x="43418" y="2386865"/>
                </a:cubicBezTo>
                <a:cubicBezTo>
                  <a:pt x="39954" y="2376474"/>
                  <a:pt x="37925" y="2365489"/>
                  <a:pt x="33027" y="2355693"/>
                </a:cubicBezTo>
                <a:cubicBezTo>
                  <a:pt x="27442" y="2344523"/>
                  <a:pt x="13576" y="2336937"/>
                  <a:pt x="12246" y="2324520"/>
                </a:cubicBezTo>
                <a:cubicBezTo>
                  <a:pt x="3014" y="2238353"/>
                  <a:pt x="5319" y="2151338"/>
                  <a:pt x="1855" y="2064747"/>
                </a:cubicBezTo>
                <a:cubicBezTo>
                  <a:pt x="8782" y="2033574"/>
                  <a:pt x="16375" y="2002542"/>
                  <a:pt x="22637" y="1971229"/>
                </a:cubicBezTo>
                <a:cubicBezTo>
                  <a:pt x="26769" y="1950570"/>
                  <a:pt x="26973" y="1929064"/>
                  <a:pt x="33027" y="1908884"/>
                </a:cubicBezTo>
                <a:cubicBezTo>
                  <a:pt x="37478" y="1894047"/>
                  <a:pt x="48370" y="1881824"/>
                  <a:pt x="53809" y="1867320"/>
                </a:cubicBezTo>
                <a:cubicBezTo>
                  <a:pt x="58823" y="1853948"/>
                  <a:pt x="59684" y="1839304"/>
                  <a:pt x="64200" y="1825756"/>
                </a:cubicBezTo>
                <a:cubicBezTo>
                  <a:pt x="70098" y="1808061"/>
                  <a:pt x="78055" y="1791120"/>
                  <a:pt x="84982" y="1773802"/>
                </a:cubicBezTo>
                <a:cubicBezTo>
                  <a:pt x="61483" y="1585810"/>
                  <a:pt x="81861" y="1660531"/>
                  <a:pt x="43418" y="1545202"/>
                </a:cubicBezTo>
                <a:cubicBezTo>
                  <a:pt x="39954" y="1524420"/>
                  <a:pt x="37764" y="1503385"/>
                  <a:pt x="33027" y="1482856"/>
                </a:cubicBezTo>
                <a:cubicBezTo>
                  <a:pt x="27357" y="1458286"/>
                  <a:pt x="12987" y="1435325"/>
                  <a:pt x="12246" y="1410120"/>
                </a:cubicBezTo>
                <a:cubicBezTo>
                  <a:pt x="9495" y="1316578"/>
                  <a:pt x="14165" y="1222763"/>
                  <a:pt x="22637" y="1129565"/>
                </a:cubicBezTo>
                <a:cubicBezTo>
                  <a:pt x="28594" y="1064034"/>
                  <a:pt x="41969" y="1080508"/>
                  <a:pt x="64200" y="1036047"/>
                </a:cubicBezTo>
                <a:cubicBezTo>
                  <a:pt x="69098" y="1026250"/>
                  <a:pt x="70276" y="1014941"/>
                  <a:pt x="74591" y="1004874"/>
                </a:cubicBezTo>
                <a:cubicBezTo>
                  <a:pt x="80693" y="990637"/>
                  <a:pt x="88446" y="977165"/>
                  <a:pt x="95373" y="963311"/>
                </a:cubicBezTo>
                <a:cubicBezTo>
                  <a:pt x="94191" y="955040"/>
                  <a:pt x="78523" y="841337"/>
                  <a:pt x="74591" y="828229"/>
                </a:cubicBezTo>
                <a:cubicBezTo>
                  <a:pt x="70140" y="813392"/>
                  <a:pt x="60736" y="800520"/>
                  <a:pt x="53809" y="786665"/>
                </a:cubicBezTo>
                <a:cubicBezTo>
                  <a:pt x="50345" y="752029"/>
                  <a:pt x="44618" y="717544"/>
                  <a:pt x="43418" y="682756"/>
                </a:cubicBezTo>
                <a:cubicBezTo>
                  <a:pt x="37687" y="516564"/>
                  <a:pt x="41922" y="350045"/>
                  <a:pt x="33027" y="183993"/>
                </a:cubicBezTo>
                <a:cubicBezTo>
                  <a:pt x="31499" y="155472"/>
                  <a:pt x="18668" y="128696"/>
                  <a:pt x="12246" y="100865"/>
                </a:cubicBezTo>
                <a:cubicBezTo>
                  <a:pt x="8275" y="83656"/>
                  <a:pt x="5319" y="66229"/>
                  <a:pt x="1855" y="48911"/>
                </a:cubicBezTo>
                <a:cubicBezTo>
                  <a:pt x="5319" y="35056"/>
                  <a:pt x="0" y="14695"/>
                  <a:pt x="12246" y="7347"/>
                </a:cubicBezTo>
                <a:cubicBezTo>
                  <a:pt x="24492" y="0"/>
                  <a:pt x="41927" y="9816"/>
                  <a:pt x="53809" y="17738"/>
                </a:cubicBezTo>
                <a:cubicBezTo>
                  <a:pt x="64200" y="24665"/>
                  <a:pt x="65760" y="40080"/>
                  <a:pt x="74591" y="48911"/>
                </a:cubicBezTo>
                <a:cubicBezTo>
                  <a:pt x="83422" y="57742"/>
                  <a:pt x="96365" y="61469"/>
                  <a:pt x="105764" y="69693"/>
                </a:cubicBezTo>
                <a:cubicBezTo>
                  <a:pt x="124196" y="85821"/>
                  <a:pt x="142682" y="102315"/>
                  <a:pt x="157718" y="121647"/>
                </a:cubicBezTo>
                <a:cubicBezTo>
                  <a:pt x="167228" y="133874"/>
                  <a:pt x="168419" y="151450"/>
                  <a:pt x="178500" y="163211"/>
                </a:cubicBezTo>
                <a:cubicBezTo>
                  <a:pt x="189771" y="176360"/>
                  <a:pt x="204574" y="186639"/>
                  <a:pt x="220064" y="194384"/>
                </a:cubicBezTo>
                <a:cubicBezTo>
                  <a:pt x="232837" y="200770"/>
                  <a:pt x="261627" y="204774"/>
                  <a:pt x="261627" y="204774"/>
                </a:cubicBez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6" name="35 - TextBox"/>
          <p:cNvSpPr txBox="1"/>
          <p:nvPr/>
        </p:nvSpPr>
        <p:spPr>
          <a:xfrm>
            <a:off x="4786314" y="5572140"/>
            <a:ext cx="1428760" cy="523220"/>
          </a:xfrm>
          <a:prstGeom prst="rect">
            <a:avLst/>
          </a:prstGeom>
          <a:noFill/>
        </p:spPr>
        <p:txBody>
          <a:bodyPr wrap="square" rtlCol="0">
            <a:spAutoFit/>
          </a:bodyPr>
          <a:lstStyle/>
          <a:p>
            <a:r>
              <a:rPr lang="el-GR" sz="1400" dirty="0" smtClean="0"/>
              <a:t>Αδελφή </a:t>
            </a:r>
            <a:r>
              <a:rPr lang="el-GR" sz="1400" dirty="0" err="1" smtClean="0"/>
              <a:t>χρωματίδα</a:t>
            </a:r>
            <a:endParaRPr lang="el-GR" sz="1400" dirty="0"/>
          </a:p>
        </p:txBody>
      </p:sp>
      <p:sp>
        <p:nvSpPr>
          <p:cNvPr id="37" name="36 - Ελεύθερη σχεδίαση"/>
          <p:cNvSpPr/>
          <p:nvPr/>
        </p:nvSpPr>
        <p:spPr>
          <a:xfrm>
            <a:off x="6677934" y="3000372"/>
            <a:ext cx="537272" cy="2358736"/>
          </a:xfrm>
          <a:custGeom>
            <a:avLst/>
            <a:gdLst>
              <a:gd name="connsiteX0" fmla="*/ 95319 w 537272"/>
              <a:gd name="connsiteY0" fmla="*/ 737755 h 2358736"/>
              <a:gd name="connsiteX1" fmla="*/ 64146 w 537272"/>
              <a:gd name="connsiteY1" fmla="*/ 696191 h 2358736"/>
              <a:gd name="connsiteX2" fmla="*/ 53755 w 537272"/>
              <a:gd name="connsiteY2" fmla="*/ 654627 h 2358736"/>
              <a:gd name="connsiteX3" fmla="*/ 32973 w 537272"/>
              <a:gd name="connsiteY3" fmla="*/ 581891 h 2358736"/>
              <a:gd name="connsiteX4" fmla="*/ 22582 w 537272"/>
              <a:gd name="connsiteY4" fmla="*/ 477982 h 2358736"/>
              <a:gd name="connsiteX5" fmla="*/ 1801 w 537272"/>
              <a:gd name="connsiteY5" fmla="*/ 446809 h 2358736"/>
              <a:gd name="connsiteX6" fmla="*/ 12191 w 537272"/>
              <a:gd name="connsiteY6" fmla="*/ 415636 h 2358736"/>
              <a:gd name="connsiteX7" fmla="*/ 43364 w 537272"/>
              <a:gd name="connsiteY7" fmla="*/ 311727 h 2358736"/>
              <a:gd name="connsiteX8" fmla="*/ 74537 w 537272"/>
              <a:gd name="connsiteY8" fmla="*/ 280555 h 2358736"/>
              <a:gd name="connsiteX9" fmla="*/ 105710 w 537272"/>
              <a:gd name="connsiteY9" fmla="*/ 238991 h 2358736"/>
              <a:gd name="connsiteX10" fmla="*/ 147273 w 537272"/>
              <a:gd name="connsiteY10" fmla="*/ 145473 h 2358736"/>
              <a:gd name="connsiteX11" fmla="*/ 188837 w 537272"/>
              <a:gd name="connsiteY11" fmla="*/ 51955 h 2358736"/>
              <a:gd name="connsiteX12" fmla="*/ 220010 w 537272"/>
              <a:gd name="connsiteY12" fmla="*/ 31173 h 2358736"/>
              <a:gd name="connsiteX13" fmla="*/ 251182 w 537272"/>
              <a:gd name="connsiteY13" fmla="*/ 0 h 2358736"/>
              <a:gd name="connsiteX14" fmla="*/ 323919 w 537272"/>
              <a:gd name="connsiteY14" fmla="*/ 20782 h 2358736"/>
              <a:gd name="connsiteX15" fmla="*/ 386264 w 537272"/>
              <a:gd name="connsiteY15" fmla="*/ 31173 h 2358736"/>
              <a:gd name="connsiteX16" fmla="*/ 490173 w 537272"/>
              <a:gd name="connsiteY16" fmla="*/ 62345 h 2358736"/>
              <a:gd name="connsiteX17" fmla="*/ 438219 w 537272"/>
              <a:gd name="connsiteY17" fmla="*/ 155864 h 2358736"/>
              <a:gd name="connsiteX18" fmla="*/ 427828 w 537272"/>
              <a:gd name="connsiteY18" fmla="*/ 187036 h 2358736"/>
              <a:gd name="connsiteX19" fmla="*/ 365482 w 537272"/>
              <a:gd name="connsiteY19" fmla="*/ 228600 h 2358736"/>
              <a:gd name="connsiteX20" fmla="*/ 334310 w 537272"/>
              <a:gd name="connsiteY20" fmla="*/ 290945 h 2358736"/>
              <a:gd name="connsiteX21" fmla="*/ 303137 w 537272"/>
              <a:gd name="connsiteY21" fmla="*/ 353291 h 2358736"/>
              <a:gd name="connsiteX22" fmla="*/ 303137 w 537272"/>
              <a:gd name="connsiteY22" fmla="*/ 716973 h 2358736"/>
              <a:gd name="connsiteX23" fmla="*/ 282355 w 537272"/>
              <a:gd name="connsiteY23" fmla="*/ 779318 h 2358736"/>
              <a:gd name="connsiteX24" fmla="*/ 220010 w 537272"/>
              <a:gd name="connsiteY24" fmla="*/ 831273 h 2358736"/>
              <a:gd name="connsiteX25" fmla="*/ 199228 w 537272"/>
              <a:gd name="connsiteY25" fmla="*/ 862445 h 2358736"/>
              <a:gd name="connsiteX26" fmla="*/ 240791 w 537272"/>
              <a:gd name="connsiteY26" fmla="*/ 955964 h 2358736"/>
              <a:gd name="connsiteX27" fmla="*/ 251182 w 537272"/>
              <a:gd name="connsiteY27" fmla="*/ 987136 h 2358736"/>
              <a:gd name="connsiteX28" fmla="*/ 313528 w 537272"/>
              <a:gd name="connsiteY28" fmla="*/ 1049482 h 2358736"/>
              <a:gd name="connsiteX29" fmla="*/ 355091 w 537272"/>
              <a:gd name="connsiteY29" fmla="*/ 1184564 h 2358736"/>
              <a:gd name="connsiteX30" fmla="*/ 407046 w 537272"/>
              <a:gd name="connsiteY30" fmla="*/ 1257300 h 2358736"/>
              <a:gd name="connsiteX31" fmla="*/ 417437 w 537272"/>
              <a:gd name="connsiteY31" fmla="*/ 1288473 h 2358736"/>
              <a:gd name="connsiteX32" fmla="*/ 438219 w 537272"/>
              <a:gd name="connsiteY32" fmla="*/ 1319645 h 2358736"/>
              <a:gd name="connsiteX33" fmla="*/ 448610 w 537272"/>
              <a:gd name="connsiteY33" fmla="*/ 1620982 h 2358736"/>
              <a:gd name="connsiteX34" fmla="*/ 459001 w 537272"/>
              <a:gd name="connsiteY34" fmla="*/ 1683327 h 2358736"/>
              <a:gd name="connsiteX35" fmla="*/ 448610 w 537272"/>
              <a:gd name="connsiteY35" fmla="*/ 1953491 h 2358736"/>
              <a:gd name="connsiteX36" fmla="*/ 427828 w 537272"/>
              <a:gd name="connsiteY36" fmla="*/ 2026227 h 2358736"/>
              <a:gd name="connsiteX37" fmla="*/ 479782 w 537272"/>
              <a:gd name="connsiteY37" fmla="*/ 2244436 h 2358736"/>
              <a:gd name="connsiteX38" fmla="*/ 469391 w 537272"/>
              <a:gd name="connsiteY38" fmla="*/ 2286000 h 2358736"/>
              <a:gd name="connsiteX39" fmla="*/ 407046 w 537272"/>
              <a:gd name="connsiteY39" fmla="*/ 2358736 h 2358736"/>
              <a:gd name="connsiteX40" fmla="*/ 261573 w 537272"/>
              <a:gd name="connsiteY40" fmla="*/ 2337955 h 2358736"/>
              <a:gd name="connsiteX41" fmla="*/ 220010 w 537272"/>
              <a:gd name="connsiteY41" fmla="*/ 2327564 h 2358736"/>
              <a:gd name="connsiteX42" fmla="*/ 188837 w 537272"/>
              <a:gd name="connsiteY42" fmla="*/ 2296391 h 2358736"/>
              <a:gd name="connsiteX43" fmla="*/ 168055 w 537272"/>
              <a:gd name="connsiteY43" fmla="*/ 2254827 h 2358736"/>
              <a:gd name="connsiteX44" fmla="*/ 178446 w 537272"/>
              <a:gd name="connsiteY44" fmla="*/ 1911927 h 2358736"/>
              <a:gd name="connsiteX45" fmla="*/ 188837 w 537272"/>
              <a:gd name="connsiteY45" fmla="*/ 1870364 h 2358736"/>
              <a:gd name="connsiteX46" fmla="*/ 220010 w 537272"/>
              <a:gd name="connsiteY46" fmla="*/ 1839191 h 2358736"/>
              <a:gd name="connsiteX47" fmla="*/ 251182 w 537272"/>
              <a:gd name="connsiteY47" fmla="*/ 1361209 h 2358736"/>
              <a:gd name="connsiteX48" fmla="*/ 271964 w 537272"/>
              <a:gd name="connsiteY48" fmla="*/ 1267691 h 2358736"/>
              <a:gd name="connsiteX49" fmla="*/ 261573 w 537272"/>
              <a:gd name="connsiteY49" fmla="*/ 1153391 h 2358736"/>
              <a:gd name="connsiteX50" fmla="*/ 230401 w 537272"/>
              <a:gd name="connsiteY50" fmla="*/ 1122218 h 2358736"/>
              <a:gd name="connsiteX51" fmla="*/ 168055 w 537272"/>
              <a:gd name="connsiteY51" fmla="*/ 1080655 h 2358736"/>
              <a:gd name="connsiteX52" fmla="*/ 157664 w 537272"/>
              <a:gd name="connsiteY52" fmla="*/ 1049482 h 2358736"/>
              <a:gd name="connsiteX53" fmla="*/ 126491 w 537272"/>
              <a:gd name="connsiteY53" fmla="*/ 924791 h 2358736"/>
              <a:gd name="connsiteX54" fmla="*/ 116101 w 537272"/>
              <a:gd name="connsiteY54" fmla="*/ 810491 h 2358736"/>
              <a:gd name="connsiteX55" fmla="*/ 95319 w 537272"/>
              <a:gd name="connsiteY55" fmla="*/ 737755 h 23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37272" h="2358736">
                <a:moveTo>
                  <a:pt x="95319" y="737755"/>
                </a:moveTo>
                <a:cubicBezTo>
                  <a:pt x="86660" y="718705"/>
                  <a:pt x="71891" y="711681"/>
                  <a:pt x="64146" y="696191"/>
                </a:cubicBezTo>
                <a:cubicBezTo>
                  <a:pt x="57759" y="683418"/>
                  <a:pt x="57513" y="668405"/>
                  <a:pt x="53755" y="654627"/>
                </a:cubicBezTo>
                <a:cubicBezTo>
                  <a:pt x="47120" y="630300"/>
                  <a:pt x="39900" y="606136"/>
                  <a:pt x="32973" y="581891"/>
                </a:cubicBezTo>
                <a:cubicBezTo>
                  <a:pt x="29509" y="547255"/>
                  <a:pt x="30409" y="511900"/>
                  <a:pt x="22582" y="477982"/>
                </a:cubicBezTo>
                <a:cubicBezTo>
                  <a:pt x="19774" y="465814"/>
                  <a:pt x="3854" y="459127"/>
                  <a:pt x="1801" y="446809"/>
                </a:cubicBezTo>
                <a:cubicBezTo>
                  <a:pt x="0" y="436005"/>
                  <a:pt x="9182" y="426168"/>
                  <a:pt x="12191" y="415636"/>
                </a:cubicBezTo>
                <a:cubicBezTo>
                  <a:pt x="20871" y="385255"/>
                  <a:pt x="28841" y="337869"/>
                  <a:pt x="43364" y="311727"/>
                </a:cubicBezTo>
                <a:cubicBezTo>
                  <a:pt x="50501" y="298881"/>
                  <a:pt x="64974" y="291712"/>
                  <a:pt x="74537" y="280555"/>
                </a:cubicBezTo>
                <a:cubicBezTo>
                  <a:pt x="85808" y="267406"/>
                  <a:pt x="95319" y="252846"/>
                  <a:pt x="105710" y="238991"/>
                </a:cubicBezTo>
                <a:cubicBezTo>
                  <a:pt x="130440" y="164798"/>
                  <a:pt x="114339" y="194872"/>
                  <a:pt x="147273" y="145473"/>
                </a:cubicBezTo>
                <a:cubicBezTo>
                  <a:pt x="158210" y="112662"/>
                  <a:pt x="167194" y="80812"/>
                  <a:pt x="188837" y="51955"/>
                </a:cubicBezTo>
                <a:cubicBezTo>
                  <a:pt x="196330" y="41964"/>
                  <a:pt x="210416" y="39168"/>
                  <a:pt x="220010" y="31173"/>
                </a:cubicBezTo>
                <a:cubicBezTo>
                  <a:pt x="231299" y="21765"/>
                  <a:pt x="240791" y="10391"/>
                  <a:pt x="251182" y="0"/>
                </a:cubicBezTo>
                <a:cubicBezTo>
                  <a:pt x="275428" y="6927"/>
                  <a:pt x="299349" y="15112"/>
                  <a:pt x="323919" y="20782"/>
                </a:cubicBezTo>
                <a:cubicBezTo>
                  <a:pt x="344448" y="25519"/>
                  <a:pt x="366084" y="25119"/>
                  <a:pt x="386264" y="31173"/>
                </a:cubicBezTo>
                <a:cubicBezTo>
                  <a:pt x="537272" y="76476"/>
                  <a:pt x="289322" y="28873"/>
                  <a:pt x="490173" y="62345"/>
                </a:cubicBezTo>
                <a:cubicBezTo>
                  <a:pt x="437612" y="193748"/>
                  <a:pt x="504117" y="40542"/>
                  <a:pt x="438219" y="155864"/>
                </a:cubicBezTo>
                <a:cubicBezTo>
                  <a:pt x="432785" y="165374"/>
                  <a:pt x="433904" y="177923"/>
                  <a:pt x="427828" y="187036"/>
                </a:cubicBezTo>
                <a:cubicBezTo>
                  <a:pt x="405589" y="220394"/>
                  <a:pt x="398164" y="217706"/>
                  <a:pt x="365482" y="228600"/>
                </a:cubicBezTo>
                <a:cubicBezTo>
                  <a:pt x="339364" y="306955"/>
                  <a:pt x="374596" y="210373"/>
                  <a:pt x="334310" y="290945"/>
                </a:cubicBezTo>
                <a:cubicBezTo>
                  <a:pt x="291292" y="376982"/>
                  <a:pt x="362692" y="263958"/>
                  <a:pt x="303137" y="353291"/>
                </a:cubicBezTo>
                <a:cubicBezTo>
                  <a:pt x="316222" y="510312"/>
                  <a:pt x="322849" y="526425"/>
                  <a:pt x="303137" y="716973"/>
                </a:cubicBezTo>
                <a:cubicBezTo>
                  <a:pt x="300883" y="738763"/>
                  <a:pt x="297845" y="763828"/>
                  <a:pt x="282355" y="779318"/>
                </a:cubicBezTo>
                <a:cubicBezTo>
                  <a:pt x="242352" y="819321"/>
                  <a:pt x="263409" y="802339"/>
                  <a:pt x="220010" y="831273"/>
                </a:cubicBezTo>
                <a:cubicBezTo>
                  <a:pt x="213083" y="841664"/>
                  <a:pt x="199228" y="849957"/>
                  <a:pt x="199228" y="862445"/>
                </a:cubicBezTo>
                <a:cubicBezTo>
                  <a:pt x="199228" y="916057"/>
                  <a:pt x="221958" y="918297"/>
                  <a:pt x="240791" y="955964"/>
                </a:cubicBezTo>
                <a:cubicBezTo>
                  <a:pt x="245689" y="965760"/>
                  <a:pt x="244458" y="978490"/>
                  <a:pt x="251182" y="987136"/>
                </a:cubicBezTo>
                <a:cubicBezTo>
                  <a:pt x="269226" y="1010335"/>
                  <a:pt x="313528" y="1049482"/>
                  <a:pt x="313528" y="1049482"/>
                </a:cubicBezTo>
                <a:cubicBezTo>
                  <a:pt x="322582" y="1085695"/>
                  <a:pt x="340818" y="1163156"/>
                  <a:pt x="355091" y="1184564"/>
                </a:cubicBezTo>
                <a:cubicBezTo>
                  <a:pt x="385480" y="1230146"/>
                  <a:pt x="368380" y="1205745"/>
                  <a:pt x="407046" y="1257300"/>
                </a:cubicBezTo>
                <a:cubicBezTo>
                  <a:pt x="410510" y="1267691"/>
                  <a:pt x="412539" y="1278676"/>
                  <a:pt x="417437" y="1288473"/>
                </a:cubicBezTo>
                <a:cubicBezTo>
                  <a:pt x="423022" y="1299643"/>
                  <a:pt x="437053" y="1307211"/>
                  <a:pt x="438219" y="1319645"/>
                </a:cubicBezTo>
                <a:cubicBezTo>
                  <a:pt x="447600" y="1419712"/>
                  <a:pt x="442876" y="1520640"/>
                  <a:pt x="448610" y="1620982"/>
                </a:cubicBezTo>
                <a:cubicBezTo>
                  <a:pt x="449812" y="1642016"/>
                  <a:pt x="455537" y="1662545"/>
                  <a:pt x="459001" y="1683327"/>
                </a:cubicBezTo>
                <a:cubicBezTo>
                  <a:pt x="455537" y="1773382"/>
                  <a:pt x="456769" y="1863740"/>
                  <a:pt x="448610" y="1953491"/>
                </a:cubicBezTo>
                <a:cubicBezTo>
                  <a:pt x="446327" y="1978603"/>
                  <a:pt x="427828" y="2001011"/>
                  <a:pt x="427828" y="2026227"/>
                </a:cubicBezTo>
                <a:cubicBezTo>
                  <a:pt x="427828" y="2221348"/>
                  <a:pt x="397719" y="2189728"/>
                  <a:pt x="479782" y="2244436"/>
                </a:cubicBezTo>
                <a:cubicBezTo>
                  <a:pt x="476318" y="2258291"/>
                  <a:pt x="475778" y="2273227"/>
                  <a:pt x="469391" y="2286000"/>
                </a:cubicBezTo>
                <a:cubicBezTo>
                  <a:pt x="456059" y="2312664"/>
                  <a:pt x="427846" y="2337937"/>
                  <a:pt x="407046" y="2358736"/>
                </a:cubicBezTo>
                <a:cubicBezTo>
                  <a:pt x="358555" y="2351809"/>
                  <a:pt x="309890" y="2346008"/>
                  <a:pt x="261573" y="2337955"/>
                </a:cubicBezTo>
                <a:cubicBezTo>
                  <a:pt x="247487" y="2335607"/>
                  <a:pt x="232409" y="2334649"/>
                  <a:pt x="220010" y="2327564"/>
                </a:cubicBezTo>
                <a:cubicBezTo>
                  <a:pt x="207251" y="2320273"/>
                  <a:pt x="197378" y="2308349"/>
                  <a:pt x="188837" y="2296391"/>
                </a:cubicBezTo>
                <a:cubicBezTo>
                  <a:pt x="179834" y="2283786"/>
                  <a:pt x="174982" y="2268682"/>
                  <a:pt x="168055" y="2254827"/>
                </a:cubicBezTo>
                <a:cubicBezTo>
                  <a:pt x="171519" y="2140527"/>
                  <a:pt x="172274" y="2026113"/>
                  <a:pt x="178446" y="1911927"/>
                </a:cubicBezTo>
                <a:cubicBezTo>
                  <a:pt x="179217" y="1897667"/>
                  <a:pt x="181752" y="1882763"/>
                  <a:pt x="188837" y="1870364"/>
                </a:cubicBezTo>
                <a:cubicBezTo>
                  <a:pt x="196128" y="1857605"/>
                  <a:pt x="209619" y="1849582"/>
                  <a:pt x="220010" y="1839191"/>
                </a:cubicBezTo>
                <a:cubicBezTo>
                  <a:pt x="222867" y="1783480"/>
                  <a:pt x="225135" y="1500126"/>
                  <a:pt x="251182" y="1361209"/>
                </a:cubicBezTo>
                <a:cubicBezTo>
                  <a:pt x="257067" y="1329823"/>
                  <a:pt x="265037" y="1298864"/>
                  <a:pt x="271964" y="1267691"/>
                </a:cubicBezTo>
                <a:cubicBezTo>
                  <a:pt x="268500" y="1229591"/>
                  <a:pt x="272083" y="1190176"/>
                  <a:pt x="261573" y="1153391"/>
                </a:cubicBezTo>
                <a:cubicBezTo>
                  <a:pt x="257536" y="1139262"/>
                  <a:pt x="242000" y="1131240"/>
                  <a:pt x="230401" y="1122218"/>
                </a:cubicBezTo>
                <a:cubicBezTo>
                  <a:pt x="210686" y="1106884"/>
                  <a:pt x="168055" y="1080655"/>
                  <a:pt x="168055" y="1080655"/>
                </a:cubicBezTo>
                <a:cubicBezTo>
                  <a:pt x="164591" y="1070264"/>
                  <a:pt x="160486" y="1060065"/>
                  <a:pt x="157664" y="1049482"/>
                </a:cubicBezTo>
                <a:cubicBezTo>
                  <a:pt x="146625" y="1008086"/>
                  <a:pt x="126491" y="924791"/>
                  <a:pt x="126491" y="924791"/>
                </a:cubicBezTo>
                <a:cubicBezTo>
                  <a:pt x="123028" y="886691"/>
                  <a:pt x="122390" y="848228"/>
                  <a:pt x="116101" y="810491"/>
                </a:cubicBezTo>
                <a:cubicBezTo>
                  <a:pt x="107510" y="758946"/>
                  <a:pt x="103978" y="756805"/>
                  <a:pt x="95319" y="737755"/>
                </a:cubicBezTo>
                <a:close/>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8" name="37 - Ευθύγραμμο βέλος σύνδεσης"/>
          <p:cNvCxnSpPr/>
          <p:nvPr/>
        </p:nvCxnSpPr>
        <p:spPr>
          <a:xfrm rot="16200000" flipH="1">
            <a:off x="7000892" y="5357826"/>
            <a:ext cx="642942" cy="5000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39 - TextBox"/>
          <p:cNvSpPr txBox="1"/>
          <p:nvPr/>
        </p:nvSpPr>
        <p:spPr>
          <a:xfrm>
            <a:off x="7143768" y="5929330"/>
            <a:ext cx="1428760" cy="523220"/>
          </a:xfrm>
          <a:prstGeom prst="rect">
            <a:avLst/>
          </a:prstGeom>
          <a:noFill/>
        </p:spPr>
        <p:txBody>
          <a:bodyPr wrap="square" rtlCol="0">
            <a:spAutoFit/>
          </a:bodyPr>
          <a:lstStyle/>
          <a:p>
            <a:r>
              <a:rPr lang="el-GR" sz="1400" dirty="0" smtClean="0"/>
              <a:t>Αδελφή </a:t>
            </a:r>
            <a:r>
              <a:rPr lang="el-GR" sz="1400" dirty="0" err="1" smtClean="0"/>
              <a:t>χρωματίδα</a:t>
            </a:r>
            <a:endParaRPr lang="el-GR" sz="1400" dirty="0"/>
          </a:p>
        </p:txBody>
      </p:sp>
      <p:sp>
        <p:nvSpPr>
          <p:cNvPr id="41" name="40 - TextBox"/>
          <p:cNvSpPr txBox="1"/>
          <p:nvPr/>
        </p:nvSpPr>
        <p:spPr>
          <a:xfrm>
            <a:off x="0" y="5380672"/>
            <a:ext cx="3643306" cy="1477328"/>
          </a:xfrm>
          <a:prstGeom prst="rect">
            <a:avLst/>
          </a:prstGeom>
          <a:noFill/>
        </p:spPr>
        <p:txBody>
          <a:bodyPr wrap="square" rtlCol="0">
            <a:spAutoFit/>
          </a:bodyPr>
          <a:lstStyle/>
          <a:p>
            <a:r>
              <a:rPr lang="el-GR" dirty="0" smtClean="0"/>
              <a:t>Μετά την  αντιγραφή </a:t>
            </a:r>
            <a:r>
              <a:rPr lang="en-US" dirty="0" smtClean="0"/>
              <a:t>DNA</a:t>
            </a:r>
            <a:r>
              <a:rPr lang="el-GR" dirty="0" smtClean="0"/>
              <a:t> το κάθε χρωμόσωμα αποτελείται από δύο ίδια μόρια </a:t>
            </a:r>
            <a:r>
              <a:rPr lang="en-US" dirty="0" smtClean="0"/>
              <a:t>DNA</a:t>
            </a:r>
            <a:r>
              <a:rPr lang="el-GR" dirty="0" smtClean="0"/>
              <a:t>, τις αδελφές χρωματίδες, οι οποίες ενώνονται στο κεντρομερίδιο.</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linds(horizontal)">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linds(horizont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linds(horizontal)">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linds(horizontal)">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blinds(horizontal)">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P spid="33" grpId="0" animBg="1"/>
      <p:bldP spid="36" grpId="0"/>
      <p:bldP spid="37" grpId="0" animBg="1"/>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643174" y="1643050"/>
            <a:ext cx="2500330" cy="2286779"/>
          </a:xfrm>
          <a:prstGeom prst="rect">
            <a:avLst/>
          </a:prstGeom>
          <a:noFill/>
          <a:ln w="9525">
            <a:noFill/>
            <a:miter lim="800000"/>
            <a:headEnd/>
            <a:tailEnd/>
          </a:ln>
          <a:effectLst/>
        </p:spPr>
      </p:pic>
      <p:cxnSp>
        <p:nvCxnSpPr>
          <p:cNvPr id="6" name="5 - Ευθύγραμμο βέλος σύνδεσης"/>
          <p:cNvCxnSpPr/>
          <p:nvPr/>
        </p:nvCxnSpPr>
        <p:spPr>
          <a:xfrm rot="10800000">
            <a:off x="2357422" y="2143116"/>
            <a:ext cx="785818" cy="1026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1357290" y="2000240"/>
            <a:ext cx="1000132" cy="369332"/>
          </a:xfrm>
          <a:prstGeom prst="rect">
            <a:avLst/>
          </a:prstGeom>
          <a:noFill/>
        </p:spPr>
        <p:txBody>
          <a:bodyPr wrap="square" rtlCol="0">
            <a:spAutoFit/>
          </a:bodyPr>
          <a:lstStyle/>
          <a:p>
            <a:r>
              <a:rPr lang="el-GR" dirty="0" smtClean="0"/>
              <a:t>κύτταρο</a:t>
            </a:r>
            <a:endParaRPr lang="el-GR" dirty="0"/>
          </a:p>
        </p:txBody>
      </p:sp>
      <p:cxnSp>
        <p:nvCxnSpPr>
          <p:cNvPr id="8" name="7 - Ευθύγραμμο βέλος σύνδεσης"/>
          <p:cNvCxnSpPr/>
          <p:nvPr/>
        </p:nvCxnSpPr>
        <p:spPr>
          <a:xfrm rot="10800000" flipV="1">
            <a:off x="2000232" y="2714620"/>
            <a:ext cx="1714512" cy="64291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5929322" y="3571876"/>
            <a:ext cx="2571768" cy="923330"/>
          </a:xfrm>
          <a:prstGeom prst="rect">
            <a:avLst/>
          </a:prstGeom>
          <a:noFill/>
        </p:spPr>
        <p:txBody>
          <a:bodyPr wrap="square" rtlCol="0">
            <a:spAutoFit/>
          </a:bodyPr>
          <a:lstStyle/>
          <a:p>
            <a:r>
              <a:rPr lang="el-GR" dirty="0" smtClean="0"/>
              <a:t>Χρωμοσώματα κυττάρου, πριν την αντιγραφή του </a:t>
            </a:r>
            <a:r>
              <a:rPr lang="en-US" dirty="0" smtClean="0"/>
              <a:t>DNA</a:t>
            </a:r>
            <a:endParaRPr lang="el-GR" dirty="0"/>
          </a:p>
        </p:txBody>
      </p:sp>
      <p:cxnSp>
        <p:nvCxnSpPr>
          <p:cNvPr id="19" name="18 - Ευθύγραμμο βέλος σύνδεσης"/>
          <p:cNvCxnSpPr/>
          <p:nvPr/>
        </p:nvCxnSpPr>
        <p:spPr>
          <a:xfrm>
            <a:off x="4286248" y="2714620"/>
            <a:ext cx="1928826"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a:off x="4143372" y="3143248"/>
            <a:ext cx="1857388"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p:nvPr/>
        </p:nvCxnSpPr>
        <p:spPr>
          <a:xfrm>
            <a:off x="3714744" y="2500306"/>
            <a:ext cx="2643206" cy="1500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 Ευθύγραμμο βέλος σύνδεσης"/>
          <p:cNvCxnSpPr/>
          <p:nvPr/>
        </p:nvCxnSpPr>
        <p:spPr>
          <a:xfrm>
            <a:off x="3500430" y="3071810"/>
            <a:ext cx="2571768"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 TextBox"/>
          <p:cNvSpPr txBox="1"/>
          <p:nvPr/>
        </p:nvSpPr>
        <p:spPr>
          <a:xfrm>
            <a:off x="1223938" y="3152748"/>
            <a:ext cx="1285884" cy="646331"/>
          </a:xfrm>
          <a:prstGeom prst="rect">
            <a:avLst/>
          </a:prstGeom>
          <a:noFill/>
        </p:spPr>
        <p:txBody>
          <a:bodyPr wrap="square" rtlCol="0">
            <a:spAutoFit/>
          </a:bodyPr>
          <a:lstStyle/>
          <a:p>
            <a:r>
              <a:rPr lang="el-GR" dirty="0" smtClean="0"/>
              <a:t>πυρήνας κυττάρου</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428860" y="1071546"/>
            <a:ext cx="3357586" cy="2345213"/>
          </a:xfrm>
          <a:prstGeom prst="rect">
            <a:avLst/>
          </a:prstGeom>
          <a:noFill/>
          <a:ln w="9525">
            <a:noFill/>
            <a:miter lim="800000"/>
            <a:headEnd/>
            <a:tailEnd/>
          </a:ln>
          <a:effectLst/>
        </p:spPr>
      </p:pic>
      <p:cxnSp>
        <p:nvCxnSpPr>
          <p:cNvPr id="6" name="5 - Ευθύγραμμο βέλος σύνδεσης"/>
          <p:cNvCxnSpPr>
            <a:endCxn id="7" idx="3"/>
          </p:cNvCxnSpPr>
          <p:nvPr/>
        </p:nvCxnSpPr>
        <p:spPr>
          <a:xfrm rot="10800000">
            <a:off x="2357422" y="2184906"/>
            <a:ext cx="785818" cy="1026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1357290" y="2000240"/>
            <a:ext cx="1000132" cy="369332"/>
          </a:xfrm>
          <a:prstGeom prst="rect">
            <a:avLst/>
          </a:prstGeom>
          <a:noFill/>
        </p:spPr>
        <p:txBody>
          <a:bodyPr wrap="square" rtlCol="0">
            <a:spAutoFit/>
          </a:bodyPr>
          <a:lstStyle/>
          <a:p>
            <a:r>
              <a:rPr lang="el-GR" dirty="0" smtClean="0"/>
              <a:t>κύτταρο</a:t>
            </a:r>
            <a:endParaRPr lang="el-GR" dirty="0"/>
          </a:p>
        </p:txBody>
      </p:sp>
      <p:cxnSp>
        <p:nvCxnSpPr>
          <p:cNvPr id="8" name="7 - Ευθύγραμμο βέλος σύνδεσης"/>
          <p:cNvCxnSpPr/>
          <p:nvPr/>
        </p:nvCxnSpPr>
        <p:spPr>
          <a:xfrm rot="10800000" flipV="1">
            <a:off x="2000232" y="2571744"/>
            <a:ext cx="1500198" cy="78579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5929322" y="3571876"/>
            <a:ext cx="2571768" cy="923330"/>
          </a:xfrm>
          <a:prstGeom prst="rect">
            <a:avLst/>
          </a:prstGeom>
          <a:noFill/>
        </p:spPr>
        <p:txBody>
          <a:bodyPr wrap="square" rtlCol="0">
            <a:spAutoFit/>
          </a:bodyPr>
          <a:lstStyle/>
          <a:p>
            <a:r>
              <a:rPr lang="el-GR" dirty="0" smtClean="0"/>
              <a:t>Χρωμοσώματα κυττάρου,</a:t>
            </a:r>
            <a:r>
              <a:rPr lang="en-US" dirty="0" smtClean="0"/>
              <a:t> </a:t>
            </a:r>
            <a:r>
              <a:rPr lang="el-GR" dirty="0" smtClean="0"/>
              <a:t>μετά την αντιγραφή του </a:t>
            </a:r>
            <a:r>
              <a:rPr lang="en-US" dirty="0" smtClean="0"/>
              <a:t>DNA</a:t>
            </a:r>
            <a:endParaRPr lang="el-GR" dirty="0"/>
          </a:p>
        </p:txBody>
      </p:sp>
      <p:cxnSp>
        <p:nvCxnSpPr>
          <p:cNvPr id="19" name="18 - Ευθύγραμμο βέλος σύνδεσης"/>
          <p:cNvCxnSpPr/>
          <p:nvPr/>
        </p:nvCxnSpPr>
        <p:spPr>
          <a:xfrm>
            <a:off x="4071934" y="2071678"/>
            <a:ext cx="2143140" cy="1571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a:off x="4071934" y="2643182"/>
            <a:ext cx="1928826" cy="1357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p:nvPr/>
        </p:nvCxnSpPr>
        <p:spPr>
          <a:xfrm>
            <a:off x="3571868" y="2214554"/>
            <a:ext cx="2786082" cy="178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 Ευθύγραμμο βέλος σύνδεσης"/>
          <p:cNvCxnSpPr/>
          <p:nvPr/>
        </p:nvCxnSpPr>
        <p:spPr>
          <a:xfrm>
            <a:off x="3714744" y="2714620"/>
            <a:ext cx="2357454" cy="1571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 TextBox"/>
          <p:cNvSpPr txBox="1"/>
          <p:nvPr/>
        </p:nvSpPr>
        <p:spPr>
          <a:xfrm>
            <a:off x="1223938" y="3152748"/>
            <a:ext cx="1285884" cy="646331"/>
          </a:xfrm>
          <a:prstGeom prst="rect">
            <a:avLst/>
          </a:prstGeom>
          <a:noFill/>
        </p:spPr>
        <p:txBody>
          <a:bodyPr wrap="square" rtlCol="0">
            <a:spAutoFit/>
          </a:bodyPr>
          <a:lstStyle/>
          <a:p>
            <a:r>
              <a:rPr lang="el-GR" dirty="0" smtClean="0"/>
              <a:t>πυρήνας κυττάρου</a:t>
            </a:r>
            <a:endParaRPr lang="el-GR" dirty="0"/>
          </a:p>
        </p:txBody>
      </p:sp>
      <p:sp>
        <p:nvSpPr>
          <p:cNvPr id="14" name="13 - Ορθογώνιο"/>
          <p:cNvSpPr/>
          <p:nvPr/>
        </p:nvSpPr>
        <p:spPr>
          <a:xfrm>
            <a:off x="0" y="5380672"/>
            <a:ext cx="9144000" cy="1477328"/>
          </a:xfrm>
          <a:prstGeom prst="rect">
            <a:avLst/>
          </a:prstGeom>
        </p:spPr>
        <p:txBody>
          <a:bodyPr wrap="square">
            <a:spAutoFit/>
          </a:bodyPr>
          <a:lstStyle/>
          <a:p>
            <a:r>
              <a:rPr lang="el-GR" dirty="0" smtClean="0"/>
              <a:t>Πριν από την έναρξη της κυτταρικής διαίρεσης έχει προηγηθεί η αντιγραφή του DNA και συνεπώς ο διπλασιασμός της γενετικής πληροφορίας. </a:t>
            </a:r>
          </a:p>
          <a:p>
            <a:r>
              <a:rPr lang="el-GR" dirty="0" smtClean="0"/>
              <a:t>Μετά την αντιγραφή κάθε χρωμόσωμα αποτελείται πλέον από τα δύο αντίγραφα του DNA, που ονομάζονται </a:t>
            </a:r>
            <a:r>
              <a:rPr lang="el-GR" b="1" dirty="0" smtClean="0"/>
              <a:t>αδελφές χρωματίδες</a:t>
            </a:r>
            <a:r>
              <a:rPr lang="el-GR" dirty="0" smtClean="0"/>
              <a:t>. Αυτές είναι συμμετρικές και όμοιες, επειδή τις αποτελούν ίδια μόρια DNA, και είναι ενωμένες σε μία περιοχή τους, το </a:t>
            </a:r>
            <a:r>
              <a:rPr lang="el-GR" b="1" dirty="0" smtClean="0"/>
              <a:t>κεντρομερίδιο</a:t>
            </a:r>
            <a:r>
              <a:rPr lang="el-GR" dirty="0" smtClean="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71802" y="142852"/>
            <a:ext cx="857256" cy="74604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071802" y="928670"/>
            <a:ext cx="857256" cy="707681"/>
          </a:xfrm>
          <a:prstGeom prst="rect">
            <a:avLst/>
          </a:prstGeom>
          <a:noFill/>
          <a:ln w="9525">
            <a:noFill/>
            <a:miter lim="800000"/>
            <a:headEnd/>
            <a:tailEnd/>
          </a:ln>
          <a:effectLst/>
        </p:spPr>
      </p:pic>
      <p:sp>
        <p:nvSpPr>
          <p:cNvPr id="7" name="6 - Αριστερό άγκιστρο"/>
          <p:cNvSpPr/>
          <p:nvPr/>
        </p:nvSpPr>
        <p:spPr>
          <a:xfrm>
            <a:off x="9929850" y="2143116"/>
            <a:ext cx="285752" cy="3143272"/>
          </a:xfrm>
          <a:prstGeom prst="leftBrace">
            <a:avLst>
              <a:gd name="adj1" fmla="val 5015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8 - Δεξιό άγκιστρο"/>
          <p:cNvSpPr/>
          <p:nvPr/>
        </p:nvSpPr>
        <p:spPr>
          <a:xfrm>
            <a:off x="4071934" y="285728"/>
            <a:ext cx="571504" cy="1214446"/>
          </a:xfrm>
          <a:prstGeom prst="rightBrace">
            <a:avLst>
              <a:gd name="adj1" fmla="val 8333"/>
              <a:gd name="adj2" fmla="val 508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9 - TextBox"/>
          <p:cNvSpPr txBox="1"/>
          <p:nvPr/>
        </p:nvSpPr>
        <p:spPr>
          <a:xfrm>
            <a:off x="4643438" y="642918"/>
            <a:ext cx="2000264" cy="369332"/>
          </a:xfrm>
          <a:prstGeom prst="rect">
            <a:avLst/>
          </a:prstGeom>
          <a:noFill/>
        </p:spPr>
        <p:txBody>
          <a:bodyPr wrap="square" rtlCol="0">
            <a:spAutoFit/>
          </a:bodyPr>
          <a:lstStyle/>
          <a:p>
            <a:r>
              <a:rPr lang="el-GR" dirty="0" smtClean="0"/>
              <a:t>Αντιγραφή </a:t>
            </a:r>
            <a:r>
              <a:rPr lang="en-US" dirty="0" smtClean="0"/>
              <a:t>DNA</a:t>
            </a:r>
            <a:endParaRPr lang="el-GR" dirty="0"/>
          </a:p>
        </p:txBody>
      </p:sp>
      <p:sp>
        <p:nvSpPr>
          <p:cNvPr id="11" name="10 - TextBox"/>
          <p:cNvSpPr txBox="1"/>
          <p:nvPr/>
        </p:nvSpPr>
        <p:spPr>
          <a:xfrm>
            <a:off x="4572000" y="0"/>
            <a:ext cx="4357686" cy="430887"/>
          </a:xfrm>
          <a:prstGeom prst="rect">
            <a:avLst/>
          </a:prstGeom>
          <a:noFill/>
        </p:spPr>
        <p:txBody>
          <a:bodyPr wrap="square" rtlCol="0">
            <a:spAutoFit/>
          </a:bodyPr>
          <a:lstStyle/>
          <a:p>
            <a:r>
              <a:rPr lang="el-GR" sz="1100" b="1" dirty="0" smtClean="0"/>
              <a:t>Στην εικόνα φαίνεται η μείωση ενός υποθετικού άωρου γεννητικού κυττάρου που περιέχει 4 χρωμοσώματα</a:t>
            </a:r>
            <a:endParaRPr lang="el-GR" sz="1100" b="1" dirty="0"/>
          </a:p>
        </p:txBody>
      </p:sp>
      <p:cxnSp>
        <p:nvCxnSpPr>
          <p:cNvPr id="14" name="13 - Ευθύγραμμο βέλος σύνδεσης"/>
          <p:cNvCxnSpPr/>
          <p:nvPr/>
        </p:nvCxnSpPr>
        <p:spPr>
          <a:xfrm rot="10800000">
            <a:off x="1928794" y="357166"/>
            <a:ext cx="1428760"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 Ορθογώνιο"/>
          <p:cNvSpPr/>
          <p:nvPr/>
        </p:nvSpPr>
        <p:spPr>
          <a:xfrm>
            <a:off x="500034" y="0"/>
            <a:ext cx="2786082" cy="523220"/>
          </a:xfrm>
          <a:prstGeom prst="rect">
            <a:avLst/>
          </a:prstGeom>
        </p:spPr>
        <p:txBody>
          <a:bodyPr wrap="square">
            <a:spAutoFit/>
          </a:bodyPr>
          <a:lstStyle/>
          <a:p>
            <a:r>
              <a:rPr lang="el-GR" sz="1400" dirty="0" smtClean="0"/>
              <a:t>άωρο γεννητικό </a:t>
            </a:r>
            <a:r>
              <a:rPr lang="el-GR" sz="1400" dirty="0" smtClean="0"/>
              <a:t>κύτταρο</a:t>
            </a:r>
            <a:r>
              <a:rPr lang="en-US" sz="1400" dirty="0" smtClean="0"/>
              <a:t> </a:t>
            </a:r>
            <a:r>
              <a:rPr lang="el-GR" sz="1400" dirty="0" smtClean="0"/>
              <a:t>με 4 χρωμοσώματα</a:t>
            </a:r>
            <a:endParaRPr lang="el-GR" sz="1400" dirty="0"/>
          </a:p>
        </p:txBody>
      </p:sp>
      <p:pic>
        <p:nvPicPr>
          <p:cNvPr id="1028" name="Picture 4"/>
          <p:cNvPicPr>
            <a:picLocks noChangeAspect="1" noChangeArrowheads="1"/>
          </p:cNvPicPr>
          <p:nvPr/>
        </p:nvPicPr>
        <p:blipFill>
          <a:blip r:embed="rId4"/>
          <a:srcRect/>
          <a:stretch>
            <a:fillRect/>
          </a:stretch>
        </p:blipFill>
        <p:spPr bwMode="auto">
          <a:xfrm>
            <a:off x="3000364" y="1643050"/>
            <a:ext cx="1022318" cy="780062"/>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3071802" y="2420659"/>
            <a:ext cx="979489" cy="936903"/>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2714612" y="3357562"/>
            <a:ext cx="1886804" cy="857256"/>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2500298" y="4214818"/>
            <a:ext cx="2147716" cy="1143008"/>
          </a:xfrm>
          <a:prstGeom prst="rect">
            <a:avLst/>
          </a:prstGeom>
          <a:noFill/>
          <a:ln w="9525">
            <a:noFill/>
            <a:miter lim="800000"/>
            <a:headEnd/>
            <a:tailEnd/>
          </a:ln>
          <a:effectLst/>
        </p:spPr>
      </p:pic>
      <p:sp>
        <p:nvSpPr>
          <p:cNvPr id="18" name="17 - Ορθογώνιο"/>
          <p:cNvSpPr/>
          <p:nvPr/>
        </p:nvSpPr>
        <p:spPr>
          <a:xfrm>
            <a:off x="0" y="1142984"/>
            <a:ext cx="2000232" cy="1107996"/>
          </a:xfrm>
          <a:prstGeom prst="rect">
            <a:avLst/>
          </a:prstGeom>
        </p:spPr>
        <p:txBody>
          <a:bodyPr wrap="square">
            <a:spAutoFit/>
          </a:bodyPr>
          <a:lstStyle/>
          <a:p>
            <a:r>
              <a:rPr lang="el-GR" sz="1100" dirty="0" smtClean="0"/>
              <a:t>Κατά την έναρξη της μείωσης τα χρωμοσώματα συσπειρώνονται ( δηλαδή το </a:t>
            </a:r>
            <a:r>
              <a:rPr lang="en-US" sz="1100" dirty="0" smtClean="0"/>
              <a:t>DNA</a:t>
            </a:r>
            <a:r>
              <a:rPr lang="el-GR" sz="1100" dirty="0" smtClean="0"/>
              <a:t> παίρνει την μορφή χρωμοσωμάτων), και αρχίζουν να μετακινούνται</a:t>
            </a:r>
            <a:endParaRPr lang="el-GR" sz="1100" dirty="0"/>
          </a:p>
        </p:txBody>
      </p:sp>
      <p:cxnSp>
        <p:nvCxnSpPr>
          <p:cNvPr id="19" name="18 - Ευθύγραμμο βέλος σύνδεσης"/>
          <p:cNvCxnSpPr/>
          <p:nvPr/>
        </p:nvCxnSpPr>
        <p:spPr>
          <a:xfrm rot="10800000" flipV="1">
            <a:off x="1714480" y="1428736"/>
            <a:ext cx="150019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 Ορθογώνιο"/>
          <p:cNvSpPr/>
          <p:nvPr/>
        </p:nvSpPr>
        <p:spPr>
          <a:xfrm>
            <a:off x="5143504" y="1785926"/>
            <a:ext cx="1857388" cy="769441"/>
          </a:xfrm>
          <a:prstGeom prst="rect">
            <a:avLst/>
          </a:prstGeom>
        </p:spPr>
        <p:txBody>
          <a:bodyPr wrap="square">
            <a:spAutoFit/>
          </a:bodyPr>
          <a:lstStyle/>
          <a:p>
            <a:r>
              <a:rPr lang="el-GR" sz="1100" dirty="0" smtClean="0"/>
              <a:t>Τα ομόλογα χρωμοσώματα ανά δύο  διατάσσονται σε ζεύγη, το ένα απέναντι από το άλλο</a:t>
            </a:r>
            <a:endParaRPr lang="el-GR" sz="1100" dirty="0"/>
          </a:p>
        </p:txBody>
      </p:sp>
      <p:cxnSp>
        <p:nvCxnSpPr>
          <p:cNvPr id="22" name="21 - Ευθύγραμμο βέλος σύνδεσης"/>
          <p:cNvCxnSpPr>
            <a:endCxn id="21" idx="1"/>
          </p:cNvCxnSpPr>
          <p:nvPr/>
        </p:nvCxnSpPr>
        <p:spPr>
          <a:xfrm>
            <a:off x="3643306" y="2000240"/>
            <a:ext cx="1500198" cy="170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rot="10800000" flipV="1">
            <a:off x="2143108" y="3429000"/>
            <a:ext cx="85725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7 - Ορθογώνιο"/>
          <p:cNvSpPr/>
          <p:nvPr/>
        </p:nvSpPr>
        <p:spPr>
          <a:xfrm>
            <a:off x="214282" y="3429000"/>
            <a:ext cx="2285984" cy="769441"/>
          </a:xfrm>
          <a:prstGeom prst="rect">
            <a:avLst/>
          </a:prstGeom>
        </p:spPr>
        <p:txBody>
          <a:bodyPr wrap="square">
            <a:spAutoFit/>
          </a:bodyPr>
          <a:lstStyle/>
          <a:p>
            <a:r>
              <a:rPr lang="el-GR" sz="1100" dirty="0" smtClean="0"/>
              <a:t>Αποχωρίζονται τα ομόλογα χρωμοσώματα κάθε ζεύγους (αλλά όχι οι αδελφές χρωματίδες) και σχηματίζονται δύο νέα κύτταρα,</a:t>
            </a:r>
            <a:endParaRPr lang="el-GR" sz="1100" dirty="0"/>
          </a:p>
        </p:txBody>
      </p:sp>
      <p:sp>
        <p:nvSpPr>
          <p:cNvPr id="30" name="29 - Ορθογώνιο"/>
          <p:cNvSpPr/>
          <p:nvPr/>
        </p:nvSpPr>
        <p:spPr>
          <a:xfrm>
            <a:off x="5072066" y="4643446"/>
            <a:ext cx="3929058" cy="523220"/>
          </a:xfrm>
          <a:prstGeom prst="rect">
            <a:avLst/>
          </a:prstGeom>
        </p:spPr>
        <p:txBody>
          <a:bodyPr wrap="square">
            <a:spAutoFit/>
          </a:bodyPr>
          <a:lstStyle/>
          <a:p>
            <a:r>
              <a:rPr lang="el-GR" sz="1400" dirty="0" smtClean="0"/>
              <a:t>Οι δύο αδελφές χρωματίδες κάθε χρωμοσώματος αποχωρίζονται και απομακρύνονται.</a:t>
            </a:r>
            <a:endParaRPr lang="el-GR" sz="1400" dirty="0"/>
          </a:p>
        </p:txBody>
      </p:sp>
      <p:cxnSp>
        <p:nvCxnSpPr>
          <p:cNvPr id="31" name="30 - Ευθύγραμμο βέλος σύνδεσης"/>
          <p:cNvCxnSpPr/>
          <p:nvPr/>
        </p:nvCxnSpPr>
        <p:spPr>
          <a:xfrm>
            <a:off x="4143372" y="4500570"/>
            <a:ext cx="100013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32 - Ορθογώνιο"/>
          <p:cNvSpPr/>
          <p:nvPr/>
        </p:nvSpPr>
        <p:spPr>
          <a:xfrm>
            <a:off x="5500694" y="6119336"/>
            <a:ext cx="3929090" cy="738664"/>
          </a:xfrm>
          <a:prstGeom prst="rect">
            <a:avLst/>
          </a:prstGeom>
        </p:spPr>
        <p:txBody>
          <a:bodyPr wrap="square">
            <a:spAutoFit/>
          </a:bodyPr>
          <a:lstStyle/>
          <a:p>
            <a:r>
              <a:rPr lang="el-GR" sz="1400" dirty="0" smtClean="0"/>
              <a:t>Προκύπτουν 4 απλοειδή γεννητικά κύτταρα (γαμέτες) , που το καθένα έχει τον μισό αριθμό χρωμοσωμάτων σε σχέση με το αρχικό.</a:t>
            </a:r>
            <a:endParaRPr lang="el-GR" sz="1400" dirty="0"/>
          </a:p>
        </p:txBody>
      </p:sp>
      <p:pic>
        <p:nvPicPr>
          <p:cNvPr id="1032" name="Picture 8"/>
          <p:cNvPicPr>
            <a:picLocks noChangeAspect="1" noChangeArrowheads="1"/>
          </p:cNvPicPr>
          <p:nvPr/>
        </p:nvPicPr>
        <p:blipFill>
          <a:blip r:embed="rId8"/>
          <a:srcRect/>
          <a:stretch>
            <a:fillRect/>
          </a:stretch>
        </p:blipFill>
        <p:spPr bwMode="auto">
          <a:xfrm>
            <a:off x="1899734" y="5286388"/>
            <a:ext cx="3458084" cy="1214446"/>
          </a:xfrm>
          <a:prstGeom prst="rect">
            <a:avLst/>
          </a:prstGeom>
          <a:noFill/>
          <a:ln w="9525">
            <a:noFill/>
            <a:miter lim="800000"/>
            <a:headEnd/>
            <a:tailEnd/>
          </a:ln>
          <a:effectLst/>
        </p:spPr>
      </p:pic>
      <p:cxnSp>
        <p:nvCxnSpPr>
          <p:cNvPr id="35" name="34 - Ευθύγραμμο βέλος σύνδεσης"/>
          <p:cNvCxnSpPr/>
          <p:nvPr/>
        </p:nvCxnSpPr>
        <p:spPr>
          <a:xfrm>
            <a:off x="4714876" y="5643578"/>
            <a:ext cx="100013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0.70"/>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strVal val="#ppt_w*0.70"/>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0.70"/>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 calcmode="lin" valueType="num">
                                      <p:cBhvr>
                                        <p:cTn id="33" dur="1000" fill="hold"/>
                                        <p:tgtEl>
                                          <p:spTgt spid="1027"/>
                                        </p:tgtEl>
                                        <p:attrNameLst>
                                          <p:attrName>ppt_w</p:attrName>
                                        </p:attrNameLst>
                                      </p:cBhvr>
                                      <p:tavLst>
                                        <p:tav tm="0">
                                          <p:val>
                                            <p:strVal val="#ppt_w*0.70"/>
                                          </p:val>
                                        </p:tav>
                                        <p:tav tm="100000">
                                          <p:val>
                                            <p:strVal val="#ppt_w"/>
                                          </p:val>
                                        </p:tav>
                                      </p:tavLst>
                                    </p:anim>
                                    <p:anim calcmode="lin" valueType="num">
                                      <p:cBhvr>
                                        <p:cTn id="34" dur="1000" fill="hold"/>
                                        <p:tgtEl>
                                          <p:spTgt spid="1027"/>
                                        </p:tgtEl>
                                        <p:attrNameLst>
                                          <p:attrName>ppt_h</p:attrName>
                                        </p:attrNameLst>
                                      </p:cBhvr>
                                      <p:tavLst>
                                        <p:tav tm="0">
                                          <p:val>
                                            <p:strVal val="#ppt_h"/>
                                          </p:val>
                                        </p:tav>
                                        <p:tav tm="100000">
                                          <p:val>
                                            <p:strVal val="#ppt_h"/>
                                          </p:val>
                                        </p:tav>
                                      </p:tavLst>
                                    </p:anim>
                                    <p:animEffect transition="in" filter="fade">
                                      <p:cBhvr>
                                        <p:cTn id="35" dur="1000"/>
                                        <p:tgtEl>
                                          <p:spTgt spid="1027"/>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strVal val="#ppt_w*0.70"/>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0.70"/>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strVal val="#ppt_w*0.70"/>
                                          </p:val>
                                        </p:tav>
                                        <p:tav tm="100000">
                                          <p:val>
                                            <p:strVal val="#ppt_w"/>
                                          </p:val>
                                        </p:tav>
                                      </p:tavLst>
                                    </p:anim>
                                    <p:anim calcmode="lin" valueType="num">
                                      <p:cBhvr>
                                        <p:cTn id="55" dur="1000" fill="hold"/>
                                        <p:tgtEl>
                                          <p:spTgt spid="19"/>
                                        </p:tgtEl>
                                        <p:attrNameLst>
                                          <p:attrName>ppt_h</p:attrName>
                                        </p:attrNameLst>
                                      </p:cBhvr>
                                      <p:tavLst>
                                        <p:tav tm="0">
                                          <p:val>
                                            <p:strVal val="#ppt_h"/>
                                          </p:val>
                                        </p:tav>
                                        <p:tav tm="100000">
                                          <p:val>
                                            <p:strVal val="#ppt_h"/>
                                          </p:val>
                                        </p:tav>
                                      </p:tavLst>
                                    </p:anim>
                                    <p:animEffect transition="in" filter="fade">
                                      <p:cBhvr>
                                        <p:cTn id="56" dur="10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strVal val="#ppt_w*0.70"/>
                                          </p:val>
                                        </p:tav>
                                        <p:tav tm="100000">
                                          <p:val>
                                            <p:strVal val="#ppt_w"/>
                                          </p:val>
                                        </p:tav>
                                      </p:tavLst>
                                    </p:anim>
                                    <p:anim calcmode="lin" valueType="num">
                                      <p:cBhvr>
                                        <p:cTn id="62" dur="1000" fill="hold"/>
                                        <p:tgtEl>
                                          <p:spTgt spid="18"/>
                                        </p:tgtEl>
                                        <p:attrNameLst>
                                          <p:attrName>ppt_h</p:attrName>
                                        </p:attrNameLst>
                                      </p:cBhvr>
                                      <p:tavLst>
                                        <p:tav tm="0">
                                          <p:val>
                                            <p:strVal val="#ppt_h"/>
                                          </p:val>
                                        </p:tav>
                                        <p:tav tm="100000">
                                          <p:val>
                                            <p:strVal val="#ppt_h"/>
                                          </p:val>
                                        </p:tav>
                                      </p:tavLst>
                                    </p:anim>
                                    <p:animEffect transition="in" filter="fade">
                                      <p:cBhvr>
                                        <p:cTn id="63" dur="10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1028"/>
                                        </p:tgtEl>
                                        <p:attrNameLst>
                                          <p:attrName>style.visibility</p:attrName>
                                        </p:attrNameLst>
                                      </p:cBhvr>
                                      <p:to>
                                        <p:strVal val="visible"/>
                                      </p:to>
                                    </p:set>
                                    <p:anim calcmode="lin" valueType="num">
                                      <p:cBhvr>
                                        <p:cTn id="68" dur="1000" fill="hold"/>
                                        <p:tgtEl>
                                          <p:spTgt spid="1028"/>
                                        </p:tgtEl>
                                        <p:attrNameLst>
                                          <p:attrName>ppt_w</p:attrName>
                                        </p:attrNameLst>
                                      </p:cBhvr>
                                      <p:tavLst>
                                        <p:tav tm="0">
                                          <p:val>
                                            <p:strVal val="#ppt_w*0.70"/>
                                          </p:val>
                                        </p:tav>
                                        <p:tav tm="100000">
                                          <p:val>
                                            <p:strVal val="#ppt_w"/>
                                          </p:val>
                                        </p:tav>
                                      </p:tavLst>
                                    </p:anim>
                                    <p:anim calcmode="lin" valueType="num">
                                      <p:cBhvr>
                                        <p:cTn id="69" dur="1000" fill="hold"/>
                                        <p:tgtEl>
                                          <p:spTgt spid="1028"/>
                                        </p:tgtEl>
                                        <p:attrNameLst>
                                          <p:attrName>ppt_h</p:attrName>
                                        </p:attrNameLst>
                                      </p:cBhvr>
                                      <p:tavLst>
                                        <p:tav tm="0">
                                          <p:val>
                                            <p:strVal val="#ppt_h"/>
                                          </p:val>
                                        </p:tav>
                                        <p:tav tm="100000">
                                          <p:val>
                                            <p:strVal val="#ppt_h"/>
                                          </p:val>
                                        </p:tav>
                                      </p:tavLst>
                                    </p:anim>
                                    <p:animEffect transition="in" filter="fade">
                                      <p:cBhvr>
                                        <p:cTn id="70" dur="1000"/>
                                        <p:tgtEl>
                                          <p:spTgt spid="1028"/>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1000" fill="hold"/>
                                        <p:tgtEl>
                                          <p:spTgt spid="22"/>
                                        </p:tgtEl>
                                        <p:attrNameLst>
                                          <p:attrName>ppt_w</p:attrName>
                                        </p:attrNameLst>
                                      </p:cBhvr>
                                      <p:tavLst>
                                        <p:tav tm="0">
                                          <p:val>
                                            <p:strVal val="#ppt_w*0.70"/>
                                          </p:val>
                                        </p:tav>
                                        <p:tav tm="100000">
                                          <p:val>
                                            <p:strVal val="#ppt_w"/>
                                          </p:val>
                                        </p:tav>
                                      </p:tavLst>
                                    </p:anim>
                                    <p:anim calcmode="lin" valueType="num">
                                      <p:cBhvr>
                                        <p:cTn id="76" dur="1000" fill="hold"/>
                                        <p:tgtEl>
                                          <p:spTgt spid="22"/>
                                        </p:tgtEl>
                                        <p:attrNameLst>
                                          <p:attrName>ppt_h</p:attrName>
                                        </p:attrNameLst>
                                      </p:cBhvr>
                                      <p:tavLst>
                                        <p:tav tm="0">
                                          <p:val>
                                            <p:strVal val="#ppt_h"/>
                                          </p:val>
                                        </p:tav>
                                        <p:tav tm="100000">
                                          <p:val>
                                            <p:strVal val="#ppt_h"/>
                                          </p:val>
                                        </p:tav>
                                      </p:tavLst>
                                    </p:anim>
                                    <p:animEffect transition="in" filter="fade">
                                      <p:cBhvr>
                                        <p:cTn id="77" dur="10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1000" fill="hold"/>
                                        <p:tgtEl>
                                          <p:spTgt spid="21"/>
                                        </p:tgtEl>
                                        <p:attrNameLst>
                                          <p:attrName>ppt_w</p:attrName>
                                        </p:attrNameLst>
                                      </p:cBhvr>
                                      <p:tavLst>
                                        <p:tav tm="0">
                                          <p:val>
                                            <p:strVal val="#ppt_w*0.70"/>
                                          </p:val>
                                        </p:tav>
                                        <p:tav tm="100000">
                                          <p:val>
                                            <p:strVal val="#ppt_w"/>
                                          </p:val>
                                        </p:tav>
                                      </p:tavLst>
                                    </p:anim>
                                    <p:anim calcmode="lin" valueType="num">
                                      <p:cBhvr>
                                        <p:cTn id="83" dur="1000" fill="hold"/>
                                        <p:tgtEl>
                                          <p:spTgt spid="21"/>
                                        </p:tgtEl>
                                        <p:attrNameLst>
                                          <p:attrName>ppt_h</p:attrName>
                                        </p:attrNameLst>
                                      </p:cBhvr>
                                      <p:tavLst>
                                        <p:tav tm="0">
                                          <p:val>
                                            <p:strVal val="#ppt_h"/>
                                          </p:val>
                                        </p:tav>
                                        <p:tav tm="100000">
                                          <p:val>
                                            <p:strVal val="#ppt_h"/>
                                          </p:val>
                                        </p:tav>
                                      </p:tavLst>
                                    </p:anim>
                                    <p:animEffect transition="in" filter="fade">
                                      <p:cBhvr>
                                        <p:cTn id="84" dur="10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nodeType="clickEffect">
                                  <p:stCondLst>
                                    <p:cond delay="0"/>
                                  </p:stCondLst>
                                  <p:childTnLst>
                                    <p:set>
                                      <p:cBhvr>
                                        <p:cTn id="88" dur="1" fill="hold">
                                          <p:stCondLst>
                                            <p:cond delay="0"/>
                                          </p:stCondLst>
                                        </p:cTn>
                                        <p:tgtEl>
                                          <p:spTgt spid="1029"/>
                                        </p:tgtEl>
                                        <p:attrNameLst>
                                          <p:attrName>style.visibility</p:attrName>
                                        </p:attrNameLst>
                                      </p:cBhvr>
                                      <p:to>
                                        <p:strVal val="visible"/>
                                      </p:to>
                                    </p:set>
                                    <p:anim calcmode="lin" valueType="num">
                                      <p:cBhvr>
                                        <p:cTn id="89" dur="1000" fill="hold"/>
                                        <p:tgtEl>
                                          <p:spTgt spid="1029"/>
                                        </p:tgtEl>
                                        <p:attrNameLst>
                                          <p:attrName>ppt_w</p:attrName>
                                        </p:attrNameLst>
                                      </p:cBhvr>
                                      <p:tavLst>
                                        <p:tav tm="0">
                                          <p:val>
                                            <p:strVal val="#ppt_w*0.70"/>
                                          </p:val>
                                        </p:tav>
                                        <p:tav tm="100000">
                                          <p:val>
                                            <p:strVal val="#ppt_w"/>
                                          </p:val>
                                        </p:tav>
                                      </p:tavLst>
                                    </p:anim>
                                    <p:anim calcmode="lin" valueType="num">
                                      <p:cBhvr>
                                        <p:cTn id="90" dur="1000" fill="hold"/>
                                        <p:tgtEl>
                                          <p:spTgt spid="1029"/>
                                        </p:tgtEl>
                                        <p:attrNameLst>
                                          <p:attrName>ppt_h</p:attrName>
                                        </p:attrNameLst>
                                      </p:cBhvr>
                                      <p:tavLst>
                                        <p:tav tm="0">
                                          <p:val>
                                            <p:strVal val="#ppt_h"/>
                                          </p:val>
                                        </p:tav>
                                        <p:tav tm="100000">
                                          <p:val>
                                            <p:strVal val="#ppt_h"/>
                                          </p:val>
                                        </p:tav>
                                      </p:tavLst>
                                    </p:anim>
                                    <p:animEffect transition="in" filter="fade">
                                      <p:cBhvr>
                                        <p:cTn id="91" dur="1000"/>
                                        <p:tgtEl>
                                          <p:spTgt spid="1029"/>
                                        </p:tgtEl>
                                      </p:cBhvr>
                                    </p:animEffect>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1000" fill="hold"/>
                                        <p:tgtEl>
                                          <p:spTgt spid="26"/>
                                        </p:tgtEl>
                                        <p:attrNameLst>
                                          <p:attrName>ppt_w</p:attrName>
                                        </p:attrNameLst>
                                      </p:cBhvr>
                                      <p:tavLst>
                                        <p:tav tm="0">
                                          <p:val>
                                            <p:strVal val="#ppt_w*0.70"/>
                                          </p:val>
                                        </p:tav>
                                        <p:tav tm="100000">
                                          <p:val>
                                            <p:strVal val="#ppt_w"/>
                                          </p:val>
                                        </p:tav>
                                      </p:tavLst>
                                    </p:anim>
                                    <p:anim calcmode="lin" valueType="num">
                                      <p:cBhvr>
                                        <p:cTn id="97" dur="1000" fill="hold"/>
                                        <p:tgtEl>
                                          <p:spTgt spid="26"/>
                                        </p:tgtEl>
                                        <p:attrNameLst>
                                          <p:attrName>ppt_h</p:attrName>
                                        </p:attrNameLst>
                                      </p:cBhvr>
                                      <p:tavLst>
                                        <p:tav tm="0">
                                          <p:val>
                                            <p:strVal val="#ppt_h"/>
                                          </p:val>
                                        </p:tav>
                                        <p:tav tm="100000">
                                          <p:val>
                                            <p:strVal val="#ppt_h"/>
                                          </p:val>
                                        </p:tav>
                                      </p:tavLst>
                                    </p:anim>
                                    <p:animEffect transition="in" filter="fade">
                                      <p:cBhvr>
                                        <p:cTn id="98" dur="10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p:cTn id="103" dur="1000" fill="hold"/>
                                        <p:tgtEl>
                                          <p:spTgt spid="28"/>
                                        </p:tgtEl>
                                        <p:attrNameLst>
                                          <p:attrName>ppt_w</p:attrName>
                                        </p:attrNameLst>
                                      </p:cBhvr>
                                      <p:tavLst>
                                        <p:tav tm="0">
                                          <p:val>
                                            <p:strVal val="#ppt_w*0.70"/>
                                          </p:val>
                                        </p:tav>
                                        <p:tav tm="100000">
                                          <p:val>
                                            <p:strVal val="#ppt_w"/>
                                          </p:val>
                                        </p:tav>
                                      </p:tavLst>
                                    </p:anim>
                                    <p:anim calcmode="lin" valueType="num">
                                      <p:cBhvr>
                                        <p:cTn id="104" dur="1000" fill="hold"/>
                                        <p:tgtEl>
                                          <p:spTgt spid="28"/>
                                        </p:tgtEl>
                                        <p:attrNameLst>
                                          <p:attrName>ppt_h</p:attrName>
                                        </p:attrNameLst>
                                      </p:cBhvr>
                                      <p:tavLst>
                                        <p:tav tm="0">
                                          <p:val>
                                            <p:strVal val="#ppt_h"/>
                                          </p:val>
                                        </p:tav>
                                        <p:tav tm="100000">
                                          <p:val>
                                            <p:strVal val="#ppt_h"/>
                                          </p:val>
                                        </p:tav>
                                      </p:tavLst>
                                    </p:anim>
                                    <p:animEffect transition="in" filter="fade">
                                      <p:cBhvr>
                                        <p:cTn id="105" dur="10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55" presetClass="entr" presetSubtype="0" fill="hold" nodeType="clickEffect">
                                  <p:stCondLst>
                                    <p:cond delay="0"/>
                                  </p:stCondLst>
                                  <p:childTnLst>
                                    <p:set>
                                      <p:cBhvr>
                                        <p:cTn id="109" dur="1" fill="hold">
                                          <p:stCondLst>
                                            <p:cond delay="0"/>
                                          </p:stCondLst>
                                        </p:cTn>
                                        <p:tgtEl>
                                          <p:spTgt spid="1030"/>
                                        </p:tgtEl>
                                        <p:attrNameLst>
                                          <p:attrName>style.visibility</p:attrName>
                                        </p:attrNameLst>
                                      </p:cBhvr>
                                      <p:to>
                                        <p:strVal val="visible"/>
                                      </p:to>
                                    </p:set>
                                    <p:anim calcmode="lin" valueType="num">
                                      <p:cBhvr>
                                        <p:cTn id="110" dur="1000" fill="hold"/>
                                        <p:tgtEl>
                                          <p:spTgt spid="1030"/>
                                        </p:tgtEl>
                                        <p:attrNameLst>
                                          <p:attrName>ppt_w</p:attrName>
                                        </p:attrNameLst>
                                      </p:cBhvr>
                                      <p:tavLst>
                                        <p:tav tm="0">
                                          <p:val>
                                            <p:strVal val="#ppt_w*0.70"/>
                                          </p:val>
                                        </p:tav>
                                        <p:tav tm="100000">
                                          <p:val>
                                            <p:strVal val="#ppt_w"/>
                                          </p:val>
                                        </p:tav>
                                      </p:tavLst>
                                    </p:anim>
                                    <p:anim calcmode="lin" valueType="num">
                                      <p:cBhvr>
                                        <p:cTn id="111" dur="1000" fill="hold"/>
                                        <p:tgtEl>
                                          <p:spTgt spid="1030"/>
                                        </p:tgtEl>
                                        <p:attrNameLst>
                                          <p:attrName>ppt_h</p:attrName>
                                        </p:attrNameLst>
                                      </p:cBhvr>
                                      <p:tavLst>
                                        <p:tav tm="0">
                                          <p:val>
                                            <p:strVal val="#ppt_h"/>
                                          </p:val>
                                        </p:tav>
                                        <p:tav tm="100000">
                                          <p:val>
                                            <p:strVal val="#ppt_h"/>
                                          </p:val>
                                        </p:tav>
                                      </p:tavLst>
                                    </p:anim>
                                    <p:animEffect transition="in" filter="fade">
                                      <p:cBhvr>
                                        <p:cTn id="112" dur="1000"/>
                                        <p:tgtEl>
                                          <p:spTgt spid="1030"/>
                                        </p:tgtEl>
                                      </p:cBhvr>
                                    </p:animEffect>
                                  </p:childTnLst>
                                </p:cTn>
                              </p:par>
                            </p:childTnLst>
                          </p:cTn>
                        </p:par>
                      </p:childTnLst>
                    </p:cTn>
                  </p:par>
                  <p:par>
                    <p:cTn id="113" fill="hold">
                      <p:stCondLst>
                        <p:cond delay="indefinite"/>
                      </p:stCondLst>
                      <p:childTnLst>
                        <p:par>
                          <p:cTn id="114" fill="hold">
                            <p:stCondLst>
                              <p:cond delay="0"/>
                            </p:stCondLst>
                            <p:childTnLst>
                              <p:par>
                                <p:cTn id="115" presetID="55" presetClass="entr" presetSubtype="0" fill="hold" nodeType="clickEffect">
                                  <p:stCondLst>
                                    <p:cond delay="0"/>
                                  </p:stCondLst>
                                  <p:childTnLst>
                                    <p:set>
                                      <p:cBhvr>
                                        <p:cTn id="116" dur="1" fill="hold">
                                          <p:stCondLst>
                                            <p:cond delay="0"/>
                                          </p:stCondLst>
                                        </p:cTn>
                                        <p:tgtEl>
                                          <p:spTgt spid="1031"/>
                                        </p:tgtEl>
                                        <p:attrNameLst>
                                          <p:attrName>style.visibility</p:attrName>
                                        </p:attrNameLst>
                                      </p:cBhvr>
                                      <p:to>
                                        <p:strVal val="visible"/>
                                      </p:to>
                                    </p:set>
                                    <p:anim calcmode="lin" valueType="num">
                                      <p:cBhvr>
                                        <p:cTn id="117" dur="1000" fill="hold"/>
                                        <p:tgtEl>
                                          <p:spTgt spid="1031"/>
                                        </p:tgtEl>
                                        <p:attrNameLst>
                                          <p:attrName>ppt_w</p:attrName>
                                        </p:attrNameLst>
                                      </p:cBhvr>
                                      <p:tavLst>
                                        <p:tav tm="0">
                                          <p:val>
                                            <p:strVal val="#ppt_w*0.70"/>
                                          </p:val>
                                        </p:tav>
                                        <p:tav tm="100000">
                                          <p:val>
                                            <p:strVal val="#ppt_w"/>
                                          </p:val>
                                        </p:tav>
                                      </p:tavLst>
                                    </p:anim>
                                    <p:anim calcmode="lin" valueType="num">
                                      <p:cBhvr>
                                        <p:cTn id="118" dur="1000" fill="hold"/>
                                        <p:tgtEl>
                                          <p:spTgt spid="1031"/>
                                        </p:tgtEl>
                                        <p:attrNameLst>
                                          <p:attrName>ppt_h</p:attrName>
                                        </p:attrNameLst>
                                      </p:cBhvr>
                                      <p:tavLst>
                                        <p:tav tm="0">
                                          <p:val>
                                            <p:strVal val="#ppt_h"/>
                                          </p:val>
                                        </p:tav>
                                        <p:tav tm="100000">
                                          <p:val>
                                            <p:strVal val="#ppt_h"/>
                                          </p:val>
                                        </p:tav>
                                      </p:tavLst>
                                    </p:anim>
                                    <p:animEffect transition="in" filter="fade">
                                      <p:cBhvr>
                                        <p:cTn id="119" dur="1000"/>
                                        <p:tgtEl>
                                          <p:spTgt spid="1031"/>
                                        </p:tgtEl>
                                      </p:cBhvr>
                                    </p:animEffect>
                                  </p:childTnLst>
                                </p:cTn>
                              </p:par>
                            </p:childTnLst>
                          </p:cTn>
                        </p:par>
                      </p:childTnLst>
                    </p:cTn>
                  </p:par>
                  <p:par>
                    <p:cTn id="120" fill="hold">
                      <p:stCondLst>
                        <p:cond delay="indefinite"/>
                      </p:stCondLst>
                      <p:childTnLst>
                        <p:par>
                          <p:cTn id="121" fill="hold">
                            <p:stCondLst>
                              <p:cond delay="0"/>
                            </p:stCondLst>
                            <p:childTnLst>
                              <p:par>
                                <p:cTn id="122" presetID="55" presetClass="entr" presetSubtype="0" fill="hold" nodeType="clickEffect">
                                  <p:stCondLst>
                                    <p:cond delay="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1000" fill="hold"/>
                                        <p:tgtEl>
                                          <p:spTgt spid="31"/>
                                        </p:tgtEl>
                                        <p:attrNameLst>
                                          <p:attrName>ppt_w</p:attrName>
                                        </p:attrNameLst>
                                      </p:cBhvr>
                                      <p:tavLst>
                                        <p:tav tm="0">
                                          <p:val>
                                            <p:strVal val="#ppt_w*0.70"/>
                                          </p:val>
                                        </p:tav>
                                        <p:tav tm="100000">
                                          <p:val>
                                            <p:strVal val="#ppt_w"/>
                                          </p:val>
                                        </p:tav>
                                      </p:tavLst>
                                    </p:anim>
                                    <p:anim calcmode="lin" valueType="num">
                                      <p:cBhvr>
                                        <p:cTn id="125" dur="1000" fill="hold"/>
                                        <p:tgtEl>
                                          <p:spTgt spid="31"/>
                                        </p:tgtEl>
                                        <p:attrNameLst>
                                          <p:attrName>ppt_h</p:attrName>
                                        </p:attrNameLst>
                                      </p:cBhvr>
                                      <p:tavLst>
                                        <p:tav tm="0">
                                          <p:val>
                                            <p:strVal val="#ppt_h"/>
                                          </p:val>
                                        </p:tav>
                                        <p:tav tm="100000">
                                          <p:val>
                                            <p:strVal val="#ppt_h"/>
                                          </p:val>
                                        </p:tav>
                                      </p:tavLst>
                                    </p:anim>
                                    <p:animEffect transition="in" filter="fade">
                                      <p:cBhvr>
                                        <p:cTn id="126" dur="1000"/>
                                        <p:tgtEl>
                                          <p:spTgt spid="31"/>
                                        </p:tgtEl>
                                      </p:cBhvr>
                                    </p:animEffect>
                                  </p:childTnLst>
                                </p:cTn>
                              </p:par>
                            </p:childTnLst>
                          </p:cTn>
                        </p:par>
                      </p:childTnLst>
                    </p:cTn>
                  </p:par>
                  <p:par>
                    <p:cTn id="127" fill="hold">
                      <p:stCondLst>
                        <p:cond delay="indefinite"/>
                      </p:stCondLst>
                      <p:childTnLst>
                        <p:par>
                          <p:cTn id="128" fill="hold">
                            <p:stCondLst>
                              <p:cond delay="0"/>
                            </p:stCondLst>
                            <p:childTnLst>
                              <p:par>
                                <p:cTn id="129" presetID="55" presetClass="entr" presetSubtype="0" fill="hold" grpId="0" nodeType="clickEffect">
                                  <p:stCondLst>
                                    <p:cond delay="0"/>
                                  </p:stCondLst>
                                  <p:childTnLst>
                                    <p:set>
                                      <p:cBhvr>
                                        <p:cTn id="130" dur="1" fill="hold">
                                          <p:stCondLst>
                                            <p:cond delay="0"/>
                                          </p:stCondLst>
                                        </p:cTn>
                                        <p:tgtEl>
                                          <p:spTgt spid="30"/>
                                        </p:tgtEl>
                                        <p:attrNameLst>
                                          <p:attrName>style.visibility</p:attrName>
                                        </p:attrNameLst>
                                      </p:cBhvr>
                                      <p:to>
                                        <p:strVal val="visible"/>
                                      </p:to>
                                    </p:set>
                                    <p:anim calcmode="lin" valueType="num">
                                      <p:cBhvr>
                                        <p:cTn id="131" dur="1000" fill="hold"/>
                                        <p:tgtEl>
                                          <p:spTgt spid="30"/>
                                        </p:tgtEl>
                                        <p:attrNameLst>
                                          <p:attrName>ppt_w</p:attrName>
                                        </p:attrNameLst>
                                      </p:cBhvr>
                                      <p:tavLst>
                                        <p:tav tm="0">
                                          <p:val>
                                            <p:strVal val="#ppt_w*0.70"/>
                                          </p:val>
                                        </p:tav>
                                        <p:tav tm="100000">
                                          <p:val>
                                            <p:strVal val="#ppt_w"/>
                                          </p:val>
                                        </p:tav>
                                      </p:tavLst>
                                    </p:anim>
                                    <p:anim calcmode="lin" valueType="num">
                                      <p:cBhvr>
                                        <p:cTn id="132" dur="1000" fill="hold"/>
                                        <p:tgtEl>
                                          <p:spTgt spid="30"/>
                                        </p:tgtEl>
                                        <p:attrNameLst>
                                          <p:attrName>ppt_h</p:attrName>
                                        </p:attrNameLst>
                                      </p:cBhvr>
                                      <p:tavLst>
                                        <p:tav tm="0">
                                          <p:val>
                                            <p:strVal val="#ppt_h"/>
                                          </p:val>
                                        </p:tav>
                                        <p:tav tm="100000">
                                          <p:val>
                                            <p:strVal val="#ppt_h"/>
                                          </p:val>
                                        </p:tav>
                                      </p:tavLst>
                                    </p:anim>
                                    <p:animEffect transition="in" filter="fade">
                                      <p:cBhvr>
                                        <p:cTn id="133" dur="1000"/>
                                        <p:tgtEl>
                                          <p:spTgt spid="30"/>
                                        </p:tgtEl>
                                      </p:cBhvr>
                                    </p:animEffect>
                                  </p:childTnLst>
                                </p:cTn>
                              </p:par>
                            </p:childTnLst>
                          </p:cTn>
                        </p:par>
                      </p:childTnLst>
                    </p:cTn>
                  </p:par>
                  <p:par>
                    <p:cTn id="134" fill="hold">
                      <p:stCondLst>
                        <p:cond delay="indefinite"/>
                      </p:stCondLst>
                      <p:childTnLst>
                        <p:par>
                          <p:cTn id="135" fill="hold">
                            <p:stCondLst>
                              <p:cond delay="0"/>
                            </p:stCondLst>
                            <p:childTnLst>
                              <p:par>
                                <p:cTn id="136" presetID="55" presetClass="entr" presetSubtype="0" fill="hold" nodeType="clickEffect">
                                  <p:stCondLst>
                                    <p:cond delay="0"/>
                                  </p:stCondLst>
                                  <p:childTnLst>
                                    <p:set>
                                      <p:cBhvr>
                                        <p:cTn id="137" dur="1" fill="hold">
                                          <p:stCondLst>
                                            <p:cond delay="0"/>
                                          </p:stCondLst>
                                        </p:cTn>
                                        <p:tgtEl>
                                          <p:spTgt spid="1032"/>
                                        </p:tgtEl>
                                        <p:attrNameLst>
                                          <p:attrName>style.visibility</p:attrName>
                                        </p:attrNameLst>
                                      </p:cBhvr>
                                      <p:to>
                                        <p:strVal val="visible"/>
                                      </p:to>
                                    </p:set>
                                    <p:anim calcmode="lin" valueType="num">
                                      <p:cBhvr>
                                        <p:cTn id="138" dur="1000" fill="hold"/>
                                        <p:tgtEl>
                                          <p:spTgt spid="1032"/>
                                        </p:tgtEl>
                                        <p:attrNameLst>
                                          <p:attrName>ppt_w</p:attrName>
                                        </p:attrNameLst>
                                      </p:cBhvr>
                                      <p:tavLst>
                                        <p:tav tm="0">
                                          <p:val>
                                            <p:strVal val="#ppt_w*0.70"/>
                                          </p:val>
                                        </p:tav>
                                        <p:tav tm="100000">
                                          <p:val>
                                            <p:strVal val="#ppt_w"/>
                                          </p:val>
                                        </p:tav>
                                      </p:tavLst>
                                    </p:anim>
                                    <p:anim calcmode="lin" valueType="num">
                                      <p:cBhvr>
                                        <p:cTn id="139" dur="1000" fill="hold"/>
                                        <p:tgtEl>
                                          <p:spTgt spid="1032"/>
                                        </p:tgtEl>
                                        <p:attrNameLst>
                                          <p:attrName>ppt_h</p:attrName>
                                        </p:attrNameLst>
                                      </p:cBhvr>
                                      <p:tavLst>
                                        <p:tav tm="0">
                                          <p:val>
                                            <p:strVal val="#ppt_h"/>
                                          </p:val>
                                        </p:tav>
                                        <p:tav tm="100000">
                                          <p:val>
                                            <p:strVal val="#ppt_h"/>
                                          </p:val>
                                        </p:tav>
                                      </p:tavLst>
                                    </p:anim>
                                    <p:animEffect transition="in" filter="fade">
                                      <p:cBhvr>
                                        <p:cTn id="140" dur="1000"/>
                                        <p:tgtEl>
                                          <p:spTgt spid="1032"/>
                                        </p:tgtEl>
                                      </p:cBhvr>
                                    </p:animEffect>
                                  </p:childTnLst>
                                </p:cTn>
                              </p:par>
                            </p:childTnLst>
                          </p:cTn>
                        </p:par>
                      </p:childTnLst>
                    </p:cTn>
                  </p:par>
                  <p:par>
                    <p:cTn id="141" fill="hold">
                      <p:stCondLst>
                        <p:cond delay="indefinite"/>
                      </p:stCondLst>
                      <p:childTnLst>
                        <p:par>
                          <p:cTn id="142" fill="hold">
                            <p:stCondLst>
                              <p:cond delay="0"/>
                            </p:stCondLst>
                            <p:childTnLst>
                              <p:par>
                                <p:cTn id="143" presetID="55" presetClass="entr" presetSubtype="0" fill="hold" nodeType="clickEffect">
                                  <p:stCondLst>
                                    <p:cond delay="0"/>
                                  </p:stCondLst>
                                  <p:childTnLst>
                                    <p:set>
                                      <p:cBhvr>
                                        <p:cTn id="144" dur="1" fill="hold">
                                          <p:stCondLst>
                                            <p:cond delay="0"/>
                                          </p:stCondLst>
                                        </p:cTn>
                                        <p:tgtEl>
                                          <p:spTgt spid="35"/>
                                        </p:tgtEl>
                                        <p:attrNameLst>
                                          <p:attrName>style.visibility</p:attrName>
                                        </p:attrNameLst>
                                      </p:cBhvr>
                                      <p:to>
                                        <p:strVal val="visible"/>
                                      </p:to>
                                    </p:set>
                                    <p:anim calcmode="lin" valueType="num">
                                      <p:cBhvr>
                                        <p:cTn id="145" dur="1000" fill="hold"/>
                                        <p:tgtEl>
                                          <p:spTgt spid="35"/>
                                        </p:tgtEl>
                                        <p:attrNameLst>
                                          <p:attrName>ppt_w</p:attrName>
                                        </p:attrNameLst>
                                      </p:cBhvr>
                                      <p:tavLst>
                                        <p:tav tm="0">
                                          <p:val>
                                            <p:strVal val="#ppt_w*0.70"/>
                                          </p:val>
                                        </p:tav>
                                        <p:tav tm="100000">
                                          <p:val>
                                            <p:strVal val="#ppt_w"/>
                                          </p:val>
                                        </p:tav>
                                      </p:tavLst>
                                    </p:anim>
                                    <p:anim calcmode="lin" valueType="num">
                                      <p:cBhvr>
                                        <p:cTn id="146" dur="1000" fill="hold"/>
                                        <p:tgtEl>
                                          <p:spTgt spid="35"/>
                                        </p:tgtEl>
                                        <p:attrNameLst>
                                          <p:attrName>ppt_h</p:attrName>
                                        </p:attrNameLst>
                                      </p:cBhvr>
                                      <p:tavLst>
                                        <p:tav tm="0">
                                          <p:val>
                                            <p:strVal val="#ppt_h"/>
                                          </p:val>
                                        </p:tav>
                                        <p:tav tm="100000">
                                          <p:val>
                                            <p:strVal val="#ppt_h"/>
                                          </p:val>
                                        </p:tav>
                                      </p:tavLst>
                                    </p:anim>
                                    <p:animEffect transition="in" filter="fade">
                                      <p:cBhvr>
                                        <p:cTn id="147" dur="1000"/>
                                        <p:tgtEl>
                                          <p:spTgt spid="35"/>
                                        </p:tgtEl>
                                      </p:cBhvr>
                                    </p:animEffect>
                                  </p:childTnLst>
                                </p:cTn>
                              </p:par>
                            </p:childTnLst>
                          </p:cTn>
                        </p:par>
                      </p:childTnLst>
                    </p:cTn>
                  </p:par>
                  <p:par>
                    <p:cTn id="148" fill="hold">
                      <p:stCondLst>
                        <p:cond delay="indefinite"/>
                      </p:stCondLst>
                      <p:childTnLst>
                        <p:par>
                          <p:cTn id="149" fill="hold">
                            <p:stCondLst>
                              <p:cond delay="0"/>
                            </p:stCondLst>
                            <p:childTnLst>
                              <p:par>
                                <p:cTn id="150" presetID="55" presetClass="entr" presetSubtype="0" fill="hold" grpId="0" nodeType="clickEffect">
                                  <p:stCondLst>
                                    <p:cond delay="0"/>
                                  </p:stCondLst>
                                  <p:childTnLst>
                                    <p:set>
                                      <p:cBhvr>
                                        <p:cTn id="151" dur="1" fill="hold">
                                          <p:stCondLst>
                                            <p:cond delay="0"/>
                                          </p:stCondLst>
                                        </p:cTn>
                                        <p:tgtEl>
                                          <p:spTgt spid="33"/>
                                        </p:tgtEl>
                                        <p:attrNameLst>
                                          <p:attrName>style.visibility</p:attrName>
                                        </p:attrNameLst>
                                      </p:cBhvr>
                                      <p:to>
                                        <p:strVal val="visible"/>
                                      </p:to>
                                    </p:set>
                                    <p:anim calcmode="lin" valueType="num">
                                      <p:cBhvr>
                                        <p:cTn id="152" dur="1000" fill="hold"/>
                                        <p:tgtEl>
                                          <p:spTgt spid="33"/>
                                        </p:tgtEl>
                                        <p:attrNameLst>
                                          <p:attrName>ppt_w</p:attrName>
                                        </p:attrNameLst>
                                      </p:cBhvr>
                                      <p:tavLst>
                                        <p:tav tm="0">
                                          <p:val>
                                            <p:strVal val="#ppt_w*0.70"/>
                                          </p:val>
                                        </p:tav>
                                        <p:tav tm="100000">
                                          <p:val>
                                            <p:strVal val="#ppt_w"/>
                                          </p:val>
                                        </p:tav>
                                      </p:tavLst>
                                    </p:anim>
                                    <p:anim calcmode="lin" valueType="num">
                                      <p:cBhvr>
                                        <p:cTn id="153" dur="1000" fill="hold"/>
                                        <p:tgtEl>
                                          <p:spTgt spid="33"/>
                                        </p:tgtEl>
                                        <p:attrNameLst>
                                          <p:attrName>ppt_h</p:attrName>
                                        </p:attrNameLst>
                                      </p:cBhvr>
                                      <p:tavLst>
                                        <p:tav tm="0">
                                          <p:val>
                                            <p:strVal val="#ppt_h"/>
                                          </p:val>
                                        </p:tav>
                                        <p:tav tm="100000">
                                          <p:val>
                                            <p:strVal val="#ppt_h"/>
                                          </p:val>
                                        </p:tav>
                                      </p:tavLst>
                                    </p:anim>
                                    <p:animEffect transition="in" filter="fade">
                                      <p:cBhvr>
                                        <p:cTn id="15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5" grpId="0"/>
      <p:bldP spid="18" grpId="0"/>
      <p:bldP spid="21" grpId="0"/>
      <p:bldP spid="28" grpId="0"/>
      <p:bldP spid="30"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srcRect/>
          <a:stretch>
            <a:fillRect/>
          </a:stretch>
        </p:blipFill>
        <p:spPr bwMode="auto">
          <a:xfrm>
            <a:off x="1571604" y="-1"/>
            <a:ext cx="4214842" cy="6858001"/>
          </a:xfrm>
          <a:prstGeom prst="rect">
            <a:avLst/>
          </a:prstGeom>
          <a:noFill/>
          <a:ln w="9525">
            <a:noFill/>
            <a:miter lim="800000"/>
            <a:headEnd/>
            <a:tailEnd/>
          </a:ln>
          <a:effectLst/>
        </p:spPr>
      </p:pic>
      <p:sp>
        <p:nvSpPr>
          <p:cNvPr id="15" name="14 - Αριστερό άγκιστρο"/>
          <p:cNvSpPr/>
          <p:nvPr/>
        </p:nvSpPr>
        <p:spPr>
          <a:xfrm>
            <a:off x="1928794" y="1000108"/>
            <a:ext cx="428628" cy="2286016"/>
          </a:xfrm>
          <a:prstGeom prst="leftBrace">
            <a:avLst>
              <a:gd name="adj1" fmla="val 160455"/>
              <a:gd name="adj2" fmla="val 4549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17 - TextBox"/>
          <p:cNvSpPr txBox="1"/>
          <p:nvPr/>
        </p:nvSpPr>
        <p:spPr>
          <a:xfrm>
            <a:off x="357158" y="1500174"/>
            <a:ext cx="2000264" cy="646331"/>
          </a:xfrm>
          <a:prstGeom prst="rect">
            <a:avLst/>
          </a:prstGeom>
          <a:noFill/>
        </p:spPr>
        <p:txBody>
          <a:bodyPr wrap="square" rtlCol="0">
            <a:spAutoFit/>
          </a:bodyPr>
          <a:lstStyle/>
          <a:p>
            <a:r>
              <a:rPr lang="el-GR" dirty="0" smtClean="0"/>
              <a:t>1</a:t>
            </a:r>
            <a:r>
              <a:rPr lang="el-GR" baseline="30000" dirty="0" smtClean="0"/>
              <a:t>η</a:t>
            </a:r>
            <a:r>
              <a:rPr lang="el-GR" dirty="0" smtClean="0"/>
              <a:t>  Μειωτική Διαίρεση</a:t>
            </a:r>
            <a:endParaRPr lang="el-GR" dirty="0"/>
          </a:p>
        </p:txBody>
      </p:sp>
      <p:sp>
        <p:nvSpPr>
          <p:cNvPr id="21" name="20 - Αριστερό άγκιστρο"/>
          <p:cNvSpPr/>
          <p:nvPr/>
        </p:nvSpPr>
        <p:spPr>
          <a:xfrm>
            <a:off x="1285852" y="3429000"/>
            <a:ext cx="285752" cy="3143272"/>
          </a:xfrm>
          <a:prstGeom prst="leftBrace">
            <a:avLst>
              <a:gd name="adj1" fmla="val 5015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2" name="21 - TextBox"/>
          <p:cNvSpPr txBox="1"/>
          <p:nvPr/>
        </p:nvSpPr>
        <p:spPr>
          <a:xfrm>
            <a:off x="0" y="4786322"/>
            <a:ext cx="2000264" cy="646331"/>
          </a:xfrm>
          <a:prstGeom prst="rect">
            <a:avLst/>
          </a:prstGeom>
          <a:noFill/>
        </p:spPr>
        <p:txBody>
          <a:bodyPr wrap="square" rtlCol="0">
            <a:spAutoFit/>
          </a:bodyPr>
          <a:lstStyle/>
          <a:p>
            <a:r>
              <a:rPr lang="el-GR" dirty="0" smtClean="0"/>
              <a:t>2</a:t>
            </a:r>
            <a:r>
              <a:rPr lang="el-GR" baseline="30000" dirty="0" smtClean="0"/>
              <a:t>η</a:t>
            </a:r>
            <a:r>
              <a:rPr lang="el-GR" dirty="0" smtClean="0"/>
              <a:t>  Μειωτική Διαίρεση</a:t>
            </a:r>
            <a:endParaRPr lang="el-GR" dirty="0"/>
          </a:p>
        </p:txBody>
      </p:sp>
      <p:sp>
        <p:nvSpPr>
          <p:cNvPr id="35" name="34 - Ορθογώνιο"/>
          <p:cNvSpPr/>
          <p:nvPr/>
        </p:nvSpPr>
        <p:spPr>
          <a:xfrm>
            <a:off x="5357818" y="6119336"/>
            <a:ext cx="3929090" cy="738664"/>
          </a:xfrm>
          <a:prstGeom prst="rect">
            <a:avLst/>
          </a:prstGeom>
        </p:spPr>
        <p:txBody>
          <a:bodyPr wrap="square">
            <a:spAutoFit/>
          </a:bodyPr>
          <a:lstStyle/>
          <a:p>
            <a:r>
              <a:rPr lang="el-GR" sz="1400" dirty="0" smtClean="0"/>
              <a:t>Προκύπτουν 4 απλοειδή γεννητικά κύτταρα (γαμέτες) , που το καθένα έχει τον μισό αριθμό χρωμοσωμάτων σε σχέση με το αρχικό.</a:t>
            </a:r>
            <a:endParaRPr lang="el-GR" sz="1400" dirty="0"/>
          </a:p>
        </p:txBody>
      </p:sp>
      <p:sp>
        <p:nvSpPr>
          <p:cNvPr id="17" name="16 - Δεξιό άγκιστρο"/>
          <p:cNvSpPr/>
          <p:nvPr/>
        </p:nvSpPr>
        <p:spPr>
          <a:xfrm>
            <a:off x="4000496" y="285728"/>
            <a:ext cx="571504" cy="1214446"/>
          </a:xfrm>
          <a:prstGeom prst="rightBrace">
            <a:avLst>
              <a:gd name="adj1" fmla="val 8333"/>
              <a:gd name="adj2" fmla="val 508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3" name="22 - TextBox"/>
          <p:cNvSpPr txBox="1"/>
          <p:nvPr/>
        </p:nvSpPr>
        <p:spPr>
          <a:xfrm>
            <a:off x="4572000" y="642918"/>
            <a:ext cx="2000264" cy="369332"/>
          </a:xfrm>
          <a:prstGeom prst="rect">
            <a:avLst/>
          </a:prstGeom>
          <a:noFill/>
        </p:spPr>
        <p:txBody>
          <a:bodyPr wrap="square" rtlCol="0">
            <a:spAutoFit/>
          </a:bodyPr>
          <a:lstStyle/>
          <a:p>
            <a:r>
              <a:rPr lang="el-GR" dirty="0" smtClean="0"/>
              <a:t>Αντιγραφή </a:t>
            </a:r>
            <a:r>
              <a:rPr lang="en-US" dirty="0" smtClean="0"/>
              <a:t>DNA</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857224" y="0"/>
            <a:ext cx="4214842" cy="6584963"/>
          </a:xfrm>
          <a:prstGeom prst="rect">
            <a:avLst/>
          </a:prstGeom>
          <a:noFill/>
          <a:ln w="9525">
            <a:noFill/>
            <a:miter lim="800000"/>
            <a:headEnd/>
            <a:tailEnd/>
          </a:ln>
          <a:effectLst/>
        </p:spPr>
      </p:pic>
      <p:sp>
        <p:nvSpPr>
          <p:cNvPr id="14" name="13 - Ορθογώνιο"/>
          <p:cNvSpPr/>
          <p:nvPr/>
        </p:nvSpPr>
        <p:spPr>
          <a:xfrm>
            <a:off x="3929026" y="857232"/>
            <a:ext cx="5214974" cy="1200329"/>
          </a:xfrm>
          <a:prstGeom prst="rect">
            <a:avLst/>
          </a:prstGeom>
        </p:spPr>
        <p:txBody>
          <a:bodyPr wrap="square">
            <a:spAutoFit/>
          </a:bodyPr>
          <a:lstStyle/>
          <a:p>
            <a:r>
              <a:rPr lang="el-GR" dirty="0" smtClean="0"/>
              <a:t>Στους πολυκύτταρους οργανισμούς τα </a:t>
            </a:r>
            <a:r>
              <a:rPr lang="el-GR" u="sng" dirty="0" smtClean="0"/>
              <a:t>γεννητικά κύτταρα </a:t>
            </a:r>
            <a:r>
              <a:rPr lang="el-GR" dirty="0" smtClean="0"/>
              <a:t>(δηλαδή  οι γαμέτες, που είναι το ωάριο και το σπερματοζωάριο) προκύπτουν με μείωση ενός άωρου γεννητικού κυττάρου..</a:t>
            </a:r>
            <a:endParaRPr lang="el-GR" dirty="0"/>
          </a:p>
        </p:txBody>
      </p:sp>
      <p:sp>
        <p:nvSpPr>
          <p:cNvPr id="15" name="14 - TextBox"/>
          <p:cNvSpPr txBox="1"/>
          <p:nvPr/>
        </p:nvSpPr>
        <p:spPr>
          <a:xfrm>
            <a:off x="4214810" y="4500570"/>
            <a:ext cx="5072098" cy="1200329"/>
          </a:xfrm>
          <a:prstGeom prst="rect">
            <a:avLst/>
          </a:prstGeom>
          <a:noFill/>
        </p:spPr>
        <p:txBody>
          <a:bodyPr wrap="square" rtlCol="0">
            <a:spAutoFit/>
          </a:bodyPr>
          <a:lstStyle/>
          <a:p>
            <a:r>
              <a:rPr lang="el-GR" dirty="0" smtClean="0"/>
              <a:t>Παρατηρούμε ότι τα 4 θυγατρικά κύτταρα, στο παράδειγμα της εικόνας έχουν από 2 χρωμοσώματα, , δηλαδή τα μισά σε σχέση με το αρχικό κύτταρο που έχει 4 χρωμοσώματα</a:t>
            </a:r>
            <a:endParaRPr lang="el-GR" dirty="0"/>
          </a:p>
        </p:txBody>
      </p:sp>
      <p:sp>
        <p:nvSpPr>
          <p:cNvPr id="6" name="5 - Αριστερό άγκιστρο"/>
          <p:cNvSpPr/>
          <p:nvPr/>
        </p:nvSpPr>
        <p:spPr>
          <a:xfrm>
            <a:off x="1357258" y="1000108"/>
            <a:ext cx="428628" cy="2286016"/>
          </a:xfrm>
          <a:prstGeom prst="leftBrace">
            <a:avLst>
              <a:gd name="adj1" fmla="val 160455"/>
              <a:gd name="adj2" fmla="val 4549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6 - TextBox"/>
          <p:cNvSpPr txBox="1"/>
          <p:nvPr/>
        </p:nvSpPr>
        <p:spPr>
          <a:xfrm>
            <a:off x="0" y="1428736"/>
            <a:ext cx="2000264" cy="646331"/>
          </a:xfrm>
          <a:prstGeom prst="rect">
            <a:avLst/>
          </a:prstGeom>
          <a:noFill/>
        </p:spPr>
        <p:txBody>
          <a:bodyPr wrap="square" rtlCol="0">
            <a:spAutoFit/>
          </a:bodyPr>
          <a:lstStyle/>
          <a:p>
            <a:r>
              <a:rPr lang="el-GR" dirty="0" smtClean="0"/>
              <a:t>1</a:t>
            </a:r>
            <a:r>
              <a:rPr lang="el-GR" baseline="30000" dirty="0" smtClean="0"/>
              <a:t>η</a:t>
            </a:r>
            <a:r>
              <a:rPr lang="el-GR" dirty="0" smtClean="0"/>
              <a:t>  Μειωτική Διαίρεση</a:t>
            </a:r>
            <a:endParaRPr lang="el-GR" dirty="0"/>
          </a:p>
        </p:txBody>
      </p:sp>
      <p:sp>
        <p:nvSpPr>
          <p:cNvPr id="8" name="7 - Αριστερό άγκιστρο"/>
          <p:cNvSpPr/>
          <p:nvPr/>
        </p:nvSpPr>
        <p:spPr>
          <a:xfrm>
            <a:off x="857192" y="3429000"/>
            <a:ext cx="285752" cy="3143272"/>
          </a:xfrm>
          <a:prstGeom prst="leftBrace">
            <a:avLst>
              <a:gd name="adj1" fmla="val 5015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8 - TextBox"/>
          <p:cNvSpPr txBox="1"/>
          <p:nvPr/>
        </p:nvSpPr>
        <p:spPr>
          <a:xfrm>
            <a:off x="0" y="4429132"/>
            <a:ext cx="2000264" cy="646331"/>
          </a:xfrm>
          <a:prstGeom prst="rect">
            <a:avLst/>
          </a:prstGeom>
          <a:noFill/>
        </p:spPr>
        <p:txBody>
          <a:bodyPr wrap="square" rtlCol="0">
            <a:spAutoFit/>
          </a:bodyPr>
          <a:lstStyle/>
          <a:p>
            <a:r>
              <a:rPr lang="el-GR" dirty="0" smtClean="0"/>
              <a:t>2</a:t>
            </a:r>
            <a:r>
              <a:rPr lang="el-GR" baseline="30000" dirty="0" smtClean="0"/>
              <a:t>η</a:t>
            </a:r>
            <a:r>
              <a:rPr lang="el-GR" dirty="0" smtClean="0"/>
              <a:t>  Μειωτική Διαίρεση</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7"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0" y="0"/>
            <a:ext cx="9144000" cy="2031325"/>
          </a:xfrm>
          <a:prstGeom prst="rect">
            <a:avLst/>
          </a:prstGeom>
          <a:noFill/>
        </p:spPr>
        <p:txBody>
          <a:bodyPr wrap="square" rtlCol="0">
            <a:spAutoFit/>
          </a:bodyPr>
          <a:lstStyle/>
          <a:p>
            <a:r>
              <a:rPr lang="el-GR" dirty="0" smtClean="0"/>
              <a:t>Στο παρακάτω σχήμα φαίνεται η διαδικασία της μείωσης, για ένα υποθετικό κύτταρο που περιέχει μόνο 2 ομόλογα χρωμοσώματα, η οποία αποτελείται από δυο στάδια :</a:t>
            </a:r>
          </a:p>
          <a:p>
            <a:endParaRPr lang="el-GR" dirty="0" smtClean="0"/>
          </a:p>
          <a:p>
            <a:r>
              <a:rPr lang="el-GR" dirty="0" smtClean="0"/>
              <a:t>Την μείωση 1     (1</a:t>
            </a:r>
            <a:r>
              <a:rPr lang="el-GR" baseline="30000" dirty="0" smtClean="0"/>
              <a:t>η</a:t>
            </a:r>
            <a:r>
              <a:rPr lang="el-GR" dirty="0" smtClean="0"/>
              <a:t> μειωτική διαίρεση)</a:t>
            </a:r>
          </a:p>
          <a:p>
            <a:r>
              <a:rPr lang="el-GR" dirty="0" smtClean="0"/>
              <a:t>  </a:t>
            </a:r>
          </a:p>
          <a:p>
            <a:r>
              <a:rPr lang="el-GR" dirty="0" smtClean="0"/>
              <a:t>Την μείωση 2     (2</a:t>
            </a:r>
            <a:r>
              <a:rPr lang="el-GR" baseline="30000" dirty="0" smtClean="0"/>
              <a:t>η</a:t>
            </a:r>
            <a:r>
              <a:rPr lang="el-GR" dirty="0" smtClean="0"/>
              <a:t> μειωτική διαίρεση)</a:t>
            </a:r>
          </a:p>
          <a:p>
            <a:endParaRPr lang="el-GR" dirty="0" smtClean="0"/>
          </a:p>
        </p:txBody>
      </p:sp>
      <p:grpSp>
        <p:nvGrpSpPr>
          <p:cNvPr id="2" name="10 - Ομάδα"/>
          <p:cNvGrpSpPr/>
          <p:nvPr/>
        </p:nvGrpSpPr>
        <p:grpSpPr>
          <a:xfrm>
            <a:off x="0" y="1857364"/>
            <a:ext cx="8143900" cy="3786190"/>
            <a:chOff x="0" y="2571744"/>
            <a:chExt cx="8900866" cy="3786190"/>
          </a:xfrm>
        </p:grpSpPr>
        <p:pic>
          <p:nvPicPr>
            <p:cNvPr id="2050" name="Picture 2"/>
            <p:cNvPicPr>
              <a:picLocks noChangeAspect="1" noChangeArrowheads="1"/>
            </p:cNvPicPr>
            <p:nvPr/>
          </p:nvPicPr>
          <p:blipFill>
            <a:blip r:embed="rId2"/>
            <a:srcRect/>
            <a:stretch>
              <a:fillRect/>
            </a:stretch>
          </p:blipFill>
          <p:spPr bwMode="auto">
            <a:xfrm>
              <a:off x="0" y="2571744"/>
              <a:ext cx="8900866" cy="3786190"/>
            </a:xfrm>
            <a:prstGeom prst="rect">
              <a:avLst/>
            </a:prstGeom>
            <a:noFill/>
            <a:ln w="9525">
              <a:noFill/>
              <a:miter lim="800000"/>
              <a:headEnd/>
              <a:tailEnd/>
            </a:ln>
            <a:effectLst/>
          </p:spPr>
        </p:pic>
        <p:sp>
          <p:nvSpPr>
            <p:cNvPr id="10" name="9 - Ορθογώνιο"/>
            <p:cNvSpPr/>
            <p:nvPr/>
          </p:nvSpPr>
          <p:spPr>
            <a:xfrm>
              <a:off x="2071670" y="5143512"/>
              <a:ext cx="1428760" cy="571504"/>
            </a:xfrm>
            <a:prstGeom prst="rect">
              <a:avLst/>
            </a:prstGeom>
            <a:solidFill>
              <a:srgbClr val="F9F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2" name="11 - Ορθογώνιο"/>
          <p:cNvSpPr/>
          <p:nvPr/>
        </p:nvSpPr>
        <p:spPr>
          <a:xfrm>
            <a:off x="2928926" y="-857280"/>
            <a:ext cx="135732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13 - Ευθύγραμμο βέλος σύνδεσης"/>
          <p:cNvCxnSpPr/>
          <p:nvPr/>
        </p:nvCxnSpPr>
        <p:spPr>
          <a:xfrm rot="16200000" flipH="1">
            <a:off x="-321503" y="4750603"/>
            <a:ext cx="150019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0" y="5643578"/>
            <a:ext cx="3500462" cy="646331"/>
          </a:xfrm>
          <a:prstGeom prst="rect">
            <a:avLst/>
          </a:prstGeom>
          <a:noFill/>
        </p:spPr>
        <p:txBody>
          <a:bodyPr wrap="square" rtlCol="0">
            <a:spAutoFit/>
          </a:bodyPr>
          <a:lstStyle/>
          <a:p>
            <a:r>
              <a:rPr lang="el-GR" dirty="0" smtClean="0"/>
              <a:t>1 άωρο  γεννητικό κύτταρο (</a:t>
            </a:r>
            <a:r>
              <a:rPr lang="el-GR" dirty="0" err="1" smtClean="0"/>
              <a:t>διπλοειδές</a:t>
            </a:r>
            <a:r>
              <a:rPr lang="el-GR" dirty="0" smtClean="0"/>
              <a:t>)</a:t>
            </a:r>
            <a:endParaRPr lang="el-GR" dirty="0"/>
          </a:p>
        </p:txBody>
      </p:sp>
      <p:sp>
        <p:nvSpPr>
          <p:cNvPr id="17" name="16 - Δεξιό άγκιστρο"/>
          <p:cNvSpPr/>
          <p:nvPr/>
        </p:nvSpPr>
        <p:spPr>
          <a:xfrm>
            <a:off x="8072462" y="2357430"/>
            <a:ext cx="285752" cy="3143272"/>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17 - TextBox"/>
          <p:cNvSpPr txBox="1"/>
          <p:nvPr/>
        </p:nvSpPr>
        <p:spPr>
          <a:xfrm>
            <a:off x="8215338" y="3571876"/>
            <a:ext cx="1143008" cy="769441"/>
          </a:xfrm>
          <a:prstGeom prst="rect">
            <a:avLst/>
          </a:prstGeom>
          <a:noFill/>
        </p:spPr>
        <p:txBody>
          <a:bodyPr wrap="square" rtlCol="0">
            <a:spAutoFit/>
          </a:bodyPr>
          <a:lstStyle/>
          <a:p>
            <a:r>
              <a:rPr lang="el-GR" sz="1100" dirty="0" smtClean="0"/>
              <a:t>4  γεννητικά κύτταρα - γαμέτες  (απλοειδή)</a:t>
            </a:r>
            <a:endParaRPr lang="el-G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strVal val="#ppt_w*0.70"/>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Effect transition="in" filter="fade">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strVal val="#ppt_w*0.70"/>
                                          </p:val>
                                        </p:tav>
                                        <p:tav tm="100000">
                                          <p:val>
                                            <p:strVal val="#ppt_w"/>
                                          </p:val>
                                        </p:tav>
                                      </p:tavLst>
                                    </p:anim>
                                    <p:anim calcmode="lin" valueType="num">
                                      <p:cBhvr>
                                        <p:cTn id="29" dur="1000" fill="hold"/>
                                        <p:tgtEl>
                                          <p:spTgt spid="18"/>
                                        </p:tgtEl>
                                        <p:attrNameLst>
                                          <p:attrName>ppt_h</p:attrName>
                                        </p:attrNameLst>
                                      </p:cBhvr>
                                      <p:tavLst>
                                        <p:tav tm="0">
                                          <p:val>
                                            <p:strVal val="#ppt_h"/>
                                          </p:val>
                                        </p:tav>
                                        <p:tav tm="100000">
                                          <p:val>
                                            <p:strVal val="#ppt_h"/>
                                          </p:val>
                                        </p:tav>
                                      </p:tavLst>
                                    </p:anim>
                                    <p:animEffect transition="in" filter="fade">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animBg="1"/>
      <p:bldP spid="18"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642</Words>
  <PresentationFormat>Προβολή στην οθόνη (4:3)</PresentationFormat>
  <Paragraphs>58</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Panorea</dc:creator>
  <cp:lastModifiedBy>hp pc</cp:lastModifiedBy>
  <cp:revision>116</cp:revision>
  <dcterms:created xsi:type="dcterms:W3CDTF">2020-12-15T13:54:20Z</dcterms:created>
  <dcterms:modified xsi:type="dcterms:W3CDTF">2024-02-19T19:34:55Z</dcterms:modified>
</cp:coreProperties>
</file>