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2" r:id="rId2"/>
    <p:sldId id="301" r:id="rId3"/>
    <p:sldId id="304" r:id="rId4"/>
    <p:sldId id="306" r:id="rId5"/>
    <p:sldId id="315" r:id="rId6"/>
    <p:sldId id="311" r:id="rId7"/>
    <p:sldId id="303" r:id="rId8"/>
    <p:sldId id="314" r:id="rId9"/>
    <p:sldId id="319" r:id="rId10"/>
    <p:sldId id="316" r:id="rId11"/>
    <p:sldId id="313" r:id="rId12"/>
    <p:sldId id="317" r:id="rId13"/>
    <p:sldId id="320" r:id="rId14"/>
    <p:sldId id="323" r:id="rId15"/>
    <p:sldId id="321" r:id="rId16"/>
    <p:sldId id="322" r:id="rId17"/>
    <p:sldId id="318"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18ACF"/>
    <a:srgbClr val="BE0260"/>
    <a:srgbClr val="D0005E"/>
    <a:srgbClr val="00CC00"/>
    <a:srgbClr val="D68B1C"/>
    <a:srgbClr val="D09622"/>
    <a:srgbClr val="CC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15" autoAdjust="0"/>
    <p:restoredTop sz="94660"/>
  </p:normalViewPr>
  <p:slideViewPr>
    <p:cSldViewPr>
      <p:cViewPr varScale="1">
        <p:scale>
          <a:sx n="73" d="100"/>
          <a:sy n="73" d="100"/>
        </p:scale>
        <p:origin x="-1814" y="-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l-GR"/>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7AF00606-42C1-4085-B99D-7E8F7EF32907}" type="datetimeFigureOut">
              <a:rPr lang="el-GR"/>
              <a:pPr>
                <a:defRPr/>
              </a:pPr>
              <a:t>11/4/2024</a:t>
            </a:fld>
            <a:endParaRPr lang="el-G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l-GR"/>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7374FB3-6FED-4E63-80CD-AE3053B7CB26}" type="slidenum">
              <a:rPr lang="el-GR"/>
              <a:pPr>
                <a:defRPr/>
              </a:pPr>
              <a:t>‹#›</a:t>
            </a:fld>
            <a:endParaRPr lang="el-GR"/>
          </a:p>
        </p:txBody>
      </p:sp>
    </p:spTree>
    <p:extLst>
      <p:ext uri="{BB962C8B-B14F-4D97-AF65-F5344CB8AC3E}">
        <p14:creationId xmlns="" xmlns:p14="http://schemas.microsoft.com/office/powerpoint/2010/main" val="2451228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3301DEE-A310-4C33-A6BF-4976E2B4C5FA}" type="slidenum">
              <a:rPr lang="el-GR" sz="1200"/>
              <a:pPr algn="r"/>
              <a:t>3</a:t>
            </a:fld>
            <a:endParaRPr lang="el-GR"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 xmlns:p14="http://schemas.microsoft.com/office/powerpoint/2010/main" val="80789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3301DEE-A310-4C33-A6BF-4976E2B4C5FA}" type="slidenum">
              <a:rPr lang="el-GR" sz="1200"/>
              <a:pPr algn="r"/>
              <a:t>4</a:t>
            </a:fld>
            <a:endParaRPr lang="el-GR"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 xmlns:p14="http://schemas.microsoft.com/office/powerpoint/2010/main" val="80789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3301DEE-A310-4C33-A6BF-4976E2B4C5FA}" type="slidenum">
              <a:rPr lang="el-GR" sz="1200"/>
              <a:pPr algn="r"/>
              <a:t>5</a:t>
            </a:fld>
            <a:endParaRPr lang="el-GR"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 xmlns:p14="http://schemas.microsoft.com/office/powerpoint/2010/main" val="80789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3301DEE-A310-4C33-A6BF-4976E2B4C5FA}" type="slidenum">
              <a:rPr lang="el-GR" sz="1200"/>
              <a:pPr algn="r"/>
              <a:t>6</a:t>
            </a:fld>
            <a:endParaRPr lang="el-GR"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 xmlns:p14="http://schemas.microsoft.com/office/powerpoint/2010/main" val="80789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3301DEE-A310-4C33-A6BF-4976E2B4C5FA}" type="slidenum">
              <a:rPr lang="el-GR" sz="1200"/>
              <a:pPr algn="r"/>
              <a:t>7</a:t>
            </a:fld>
            <a:endParaRPr lang="el-GR"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 xmlns:p14="http://schemas.microsoft.com/office/powerpoint/2010/main" val="80789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1138425"/>
            <a:ext cx="7772400" cy="137434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28720" y="4650640"/>
            <a:ext cx="6400800" cy="1374345"/>
          </a:xfrm>
        </p:spPr>
        <p:txBody>
          <a:bodyPr>
            <a:normAutofit/>
          </a:bodyPr>
          <a:lstStyle>
            <a:lvl1pPr marL="0" indent="0" algn="r">
              <a:buNone/>
              <a:defRPr sz="26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AD9E57A-A097-4D40-8BF5-197E2928B21E}" type="datetimeFigureOut">
              <a:rPr lang="en-US"/>
              <a:pPr>
                <a:defRPr/>
              </a:pPr>
              <a:t>4/11/2024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04C45E-9AF6-458B-AF4D-E0C66CDE5D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61F80E-D52C-46E4-94CF-FC5F0B6ABEBE}" type="datetimeFigureOut">
              <a:rPr lang="en-US"/>
              <a:pPr>
                <a:defRPr/>
              </a:pPr>
              <a:t>4/11/2024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910FDC-A77E-4649-A0B2-19BE094375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34A019-C050-4CFC-99D5-C1A6EAB6E488}" type="datetimeFigureOut">
              <a:rPr lang="en-US"/>
              <a:pPr>
                <a:defRPr/>
              </a:pPr>
              <a:t>4/11/2024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65A2B7-C5B2-4F8D-AF7E-BC926F42604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FA2F6D-115D-4B80-A861-1EAD62846DD4}" type="datetimeFigureOut">
              <a:rPr lang="en-US"/>
              <a:pPr>
                <a:defRPr/>
              </a:pPr>
              <a:t>4/11/2024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EAC738-F12A-47BE-A190-4E94ADE33A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229600" cy="45811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596540"/>
            <a:ext cx="8229600" cy="3918803"/>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7CCB98A-3373-4532-8362-4EC4662C3E6C}" type="datetimeFigureOut">
              <a:rPr lang="en-US"/>
              <a:pPr>
                <a:defRPr/>
              </a:pPr>
              <a:t>4/11/2024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87DC4E-C731-4C08-B29E-B9758F6315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10820"/>
          </a:xfrm>
        </p:spPr>
        <p:txBody>
          <a:bodyPr>
            <a:normAutofit/>
          </a:bodyPr>
          <a:lstStyle>
            <a:lvl1pPr algn="l">
              <a:defRPr sz="3600">
                <a:solidFill>
                  <a:srgbClr val="D000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1" y="1138425"/>
            <a:ext cx="7016195" cy="4275740"/>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B2FFB90-F4B3-471E-8A1D-EE5F88F45BDB}" type="datetimeFigureOut">
              <a:rPr lang="en-US"/>
              <a:pPr>
                <a:defRPr/>
              </a:pPr>
              <a:t>4/11/2024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40089F-F594-4FA9-8ED5-77521D1C0A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A176E6-0C81-4164-A4DC-4E32C709EFF3}" type="datetimeFigureOut">
              <a:rPr lang="en-US"/>
              <a:pPr>
                <a:defRPr/>
              </a:pPr>
              <a:t>4/11/2024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E826B1-F489-4308-ACBE-A8016CFDF0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2B5A22-BBA8-4387-B2A9-38AB5B0A6F77}" type="datetimeFigureOut">
              <a:rPr lang="en-US"/>
              <a:pPr>
                <a:defRPr/>
              </a:pPr>
              <a:t>4/11/2024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0B8B54-5702-488C-93F0-E49CEA9CAF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8229600"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96539"/>
            <a:ext cx="4040188"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26402"/>
            <a:ext cx="4040188"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96539"/>
            <a:ext cx="4041775"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26402"/>
            <a:ext cx="4041775"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2570B54-B653-43BA-81F8-AB631C30CD08}" type="datetimeFigureOut">
              <a:rPr lang="en-US"/>
              <a:pPr>
                <a:defRPr/>
              </a:pPr>
              <a:t>4/11/2024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AB95D36-F63A-445C-8B3B-DCDCBC7900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05A1EB-56F8-4590-8420-B502FEF3FC92}" type="datetimeFigureOut">
              <a:rPr lang="en-US"/>
              <a:pPr>
                <a:defRPr/>
              </a:pPr>
              <a:t>4/11/2024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A65DA4-2550-4F10-9B0E-14E09B5550B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F96615-6927-4F99-BBAD-B08804CAA4BB}" type="datetimeFigureOut">
              <a:rPr lang="en-US"/>
              <a:pPr>
                <a:defRPr/>
              </a:pPr>
              <a:t>4/11/2024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0A8BD61-7C55-446E-81B7-FFF614AF25B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D3C193-1F94-47DA-9DE5-2AA1AF48244D}" type="datetimeFigureOut">
              <a:rPr lang="en-US"/>
              <a:pPr>
                <a:defRPr/>
              </a:pPr>
              <a:t>4/11/2024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A3DA45-290B-4823-959F-A9A825A87F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B1B153A-D82D-4E89-88D1-4901949688ED}" type="datetimeFigureOut">
              <a:rPr lang="en-US"/>
              <a:pPr>
                <a:defRPr/>
              </a:pPr>
              <a:t>4/11/2024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5667813-EAD8-4B1E-B8B3-F20BE3BD64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00100" y="142852"/>
            <a:ext cx="6572296" cy="369332"/>
          </a:xfrm>
          <a:prstGeom prst="rect">
            <a:avLst/>
          </a:prstGeom>
          <a:noFill/>
        </p:spPr>
        <p:txBody>
          <a:bodyPr wrap="square" rtlCol="0">
            <a:spAutoFit/>
          </a:bodyPr>
          <a:lstStyle/>
          <a:p>
            <a:r>
              <a:rPr lang="el-GR" b="1" spc="600" dirty="0" smtClean="0"/>
              <a:t>Χαρακτηριστικά οργανισμών</a:t>
            </a:r>
            <a:endParaRPr lang="el-GR" b="1" spc="600" dirty="0"/>
          </a:p>
        </p:txBody>
      </p:sp>
      <p:cxnSp>
        <p:nvCxnSpPr>
          <p:cNvPr id="6" name="5 - Ευθύγραμμο βέλος σύνδεσης"/>
          <p:cNvCxnSpPr>
            <a:endCxn id="10" idx="0"/>
          </p:cNvCxnSpPr>
          <p:nvPr/>
        </p:nvCxnSpPr>
        <p:spPr>
          <a:xfrm rot="10800000" flipV="1">
            <a:off x="1974060" y="571480"/>
            <a:ext cx="1169183" cy="928694"/>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9 - Ορθογώνιο"/>
          <p:cNvSpPr/>
          <p:nvPr/>
        </p:nvSpPr>
        <p:spPr>
          <a:xfrm>
            <a:off x="214282" y="1500174"/>
            <a:ext cx="3519553" cy="369332"/>
          </a:xfrm>
          <a:prstGeom prst="rect">
            <a:avLst/>
          </a:prstGeom>
        </p:spPr>
        <p:txBody>
          <a:bodyPr wrap="none">
            <a:spAutoFit/>
          </a:bodyPr>
          <a:lstStyle/>
          <a:p>
            <a:r>
              <a:rPr lang="el-GR" b="1" dirty="0" smtClean="0"/>
              <a:t>Κληρονομικά Χαρακτηριστικά </a:t>
            </a:r>
            <a:endParaRPr lang="el-GR" b="1" dirty="0"/>
          </a:p>
        </p:txBody>
      </p:sp>
      <p:sp>
        <p:nvSpPr>
          <p:cNvPr id="11" name="10 - Ορθογώνιο"/>
          <p:cNvSpPr/>
          <p:nvPr/>
        </p:nvSpPr>
        <p:spPr>
          <a:xfrm>
            <a:off x="6000760" y="1571612"/>
            <a:ext cx="3067186" cy="369332"/>
          </a:xfrm>
          <a:prstGeom prst="rect">
            <a:avLst/>
          </a:prstGeom>
        </p:spPr>
        <p:txBody>
          <a:bodyPr wrap="none">
            <a:spAutoFit/>
          </a:bodyPr>
          <a:lstStyle/>
          <a:p>
            <a:r>
              <a:rPr lang="el-GR" b="1" dirty="0" smtClean="0"/>
              <a:t>Επίκτητα Χαρακτηριστικά </a:t>
            </a:r>
            <a:endParaRPr lang="el-GR" b="1" dirty="0"/>
          </a:p>
        </p:txBody>
      </p:sp>
      <p:cxnSp>
        <p:nvCxnSpPr>
          <p:cNvPr id="7" name="6 - Ευθύγραμμο βέλος σύνδεσης"/>
          <p:cNvCxnSpPr/>
          <p:nvPr/>
        </p:nvCxnSpPr>
        <p:spPr>
          <a:xfrm>
            <a:off x="5286380" y="500042"/>
            <a:ext cx="1857388" cy="928694"/>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214282" y="2000241"/>
            <a:ext cx="3286148" cy="1754326"/>
          </a:xfrm>
          <a:prstGeom prst="rect">
            <a:avLst/>
          </a:prstGeom>
          <a:noFill/>
        </p:spPr>
        <p:txBody>
          <a:bodyPr wrap="square" rtlCol="0">
            <a:spAutoFit/>
          </a:bodyPr>
          <a:lstStyle/>
          <a:p>
            <a:r>
              <a:rPr lang="el-GR" dirty="0" smtClean="0"/>
              <a:t>Είναι τα χαρακτηριστικά   του ανθρώπου, τα οποία οφείλονται στους γονείς του και τα έχει κληρονομήσει από αυτούς.</a:t>
            </a:r>
          </a:p>
          <a:p>
            <a:endParaRPr lang="el-GR" dirty="0"/>
          </a:p>
        </p:txBody>
      </p:sp>
      <p:sp>
        <p:nvSpPr>
          <p:cNvPr id="13" name="12 - TextBox"/>
          <p:cNvSpPr txBox="1"/>
          <p:nvPr/>
        </p:nvSpPr>
        <p:spPr>
          <a:xfrm>
            <a:off x="142844" y="3857628"/>
            <a:ext cx="3214710" cy="923330"/>
          </a:xfrm>
          <a:prstGeom prst="rect">
            <a:avLst/>
          </a:prstGeom>
          <a:noFill/>
        </p:spPr>
        <p:txBody>
          <a:bodyPr wrap="square" rtlCol="0">
            <a:spAutoFit/>
          </a:bodyPr>
          <a:lstStyle/>
          <a:p>
            <a:r>
              <a:rPr lang="el-GR" dirty="0" smtClean="0"/>
              <a:t> Το χρώμα των μαλλιών μας, είναι κληρονομικό χαρακτηριστικό</a:t>
            </a:r>
            <a:endParaRPr lang="el-GR" dirty="0"/>
          </a:p>
        </p:txBody>
      </p:sp>
      <p:sp>
        <p:nvSpPr>
          <p:cNvPr id="14" name="13 - Ορθογώνιο"/>
          <p:cNvSpPr/>
          <p:nvPr/>
        </p:nvSpPr>
        <p:spPr>
          <a:xfrm>
            <a:off x="142844" y="3429000"/>
            <a:ext cx="1476686" cy="369332"/>
          </a:xfrm>
          <a:prstGeom prst="rect">
            <a:avLst/>
          </a:prstGeom>
        </p:spPr>
        <p:txBody>
          <a:bodyPr wrap="none">
            <a:spAutoFit/>
          </a:bodyPr>
          <a:lstStyle/>
          <a:p>
            <a:r>
              <a:rPr lang="el-GR" u="sng" dirty="0" smtClean="0"/>
              <a:t>Παράδειγμα </a:t>
            </a:r>
            <a:endParaRPr lang="el-GR" u="sng" dirty="0"/>
          </a:p>
        </p:txBody>
      </p:sp>
      <p:sp>
        <p:nvSpPr>
          <p:cNvPr id="15" name="14 - TextBox"/>
          <p:cNvSpPr txBox="1"/>
          <p:nvPr/>
        </p:nvSpPr>
        <p:spPr>
          <a:xfrm>
            <a:off x="5357818" y="2071678"/>
            <a:ext cx="3786182" cy="1200329"/>
          </a:xfrm>
          <a:prstGeom prst="rect">
            <a:avLst/>
          </a:prstGeom>
          <a:noFill/>
        </p:spPr>
        <p:txBody>
          <a:bodyPr wrap="square" rtlCol="0">
            <a:spAutoFit/>
          </a:bodyPr>
          <a:lstStyle/>
          <a:p>
            <a:r>
              <a:rPr lang="el-GR" dirty="0" smtClean="0"/>
              <a:t>Είναι τα χαρακτηριστικά   του ανθρώπου, τα οποία δεν έχει  κληρονομήσει από τους γονείς του.</a:t>
            </a:r>
          </a:p>
          <a:p>
            <a:endParaRPr lang="el-GR" dirty="0"/>
          </a:p>
        </p:txBody>
      </p:sp>
      <p:sp>
        <p:nvSpPr>
          <p:cNvPr id="16" name="15 - Ορθογώνιο"/>
          <p:cNvSpPr/>
          <p:nvPr/>
        </p:nvSpPr>
        <p:spPr>
          <a:xfrm>
            <a:off x="6500826" y="3214686"/>
            <a:ext cx="1476686" cy="369332"/>
          </a:xfrm>
          <a:prstGeom prst="rect">
            <a:avLst/>
          </a:prstGeom>
        </p:spPr>
        <p:txBody>
          <a:bodyPr wrap="none">
            <a:spAutoFit/>
          </a:bodyPr>
          <a:lstStyle/>
          <a:p>
            <a:r>
              <a:rPr lang="el-GR" u="sng" dirty="0" smtClean="0"/>
              <a:t>Παράδειγμα </a:t>
            </a:r>
            <a:endParaRPr lang="el-GR" u="sng" dirty="0"/>
          </a:p>
        </p:txBody>
      </p:sp>
      <p:sp>
        <p:nvSpPr>
          <p:cNvPr id="17" name="16 - TextBox"/>
          <p:cNvSpPr txBox="1"/>
          <p:nvPr/>
        </p:nvSpPr>
        <p:spPr>
          <a:xfrm>
            <a:off x="5357786" y="3714752"/>
            <a:ext cx="3786214" cy="1200329"/>
          </a:xfrm>
          <a:prstGeom prst="rect">
            <a:avLst/>
          </a:prstGeom>
          <a:noFill/>
        </p:spPr>
        <p:txBody>
          <a:bodyPr wrap="square" rtlCol="0">
            <a:spAutoFit/>
          </a:bodyPr>
          <a:lstStyle/>
          <a:p>
            <a:r>
              <a:rPr lang="el-GR" dirty="0" smtClean="0"/>
              <a:t>Αν  ένας άνθρωπος μπορεί να οδηγεί, είναι γιατί έχει εκπαιδευτεί γιαυτό και όχι γιατί το έχει κληρονομήσει από του γονείς του</a:t>
            </a:r>
            <a:endParaRPr lang="el-GR" dirty="0"/>
          </a:p>
        </p:txBody>
      </p:sp>
      <p:pic>
        <p:nvPicPr>
          <p:cNvPr id="1026" name="Picture 2"/>
          <p:cNvPicPr>
            <a:picLocks noChangeAspect="1" noChangeArrowheads="1"/>
          </p:cNvPicPr>
          <p:nvPr/>
        </p:nvPicPr>
        <p:blipFill>
          <a:blip r:embed="rId2"/>
          <a:srcRect/>
          <a:stretch>
            <a:fillRect/>
          </a:stretch>
        </p:blipFill>
        <p:spPr bwMode="auto">
          <a:xfrm>
            <a:off x="0" y="4937125"/>
            <a:ext cx="1928813" cy="19208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160821" y="4929198"/>
            <a:ext cx="3983179" cy="17984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strVal val="#ppt_w*0.70"/>
                                          </p:val>
                                        </p:tav>
                                        <p:tav tm="100000">
                                          <p:val>
                                            <p:strVal val="#ppt_w"/>
                                          </p:val>
                                        </p:tav>
                                      </p:tavLst>
                                    </p:anim>
                                    <p:anim calcmode="lin" valueType="num">
                                      <p:cBhvr>
                                        <p:cTn id="36" dur="1000" fill="hold"/>
                                        <p:tgtEl>
                                          <p:spTgt spid="11"/>
                                        </p:tgtEl>
                                        <p:attrNameLst>
                                          <p:attrName>ppt_h</p:attrName>
                                        </p:attrNameLst>
                                      </p:cBhvr>
                                      <p:tavLst>
                                        <p:tav tm="0">
                                          <p:val>
                                            <p:strVal val="#ppt_h"/>
                                          </p:val>
                                        </p:tav>
                                        <p:tav tm="100000">
                                          <p:val>
                                            <p:strVal val="#ppt_h"/>
                                          </p:val>
                                        </p:tav>
                                      </p:tavLst>
                                    </p:anim>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strVal val="#ppt_w*0.70"/>
                                          </p:val>
                                        </p:tav>
                                        <p:tav tm="100000">
                                          <p:val>
                                            <p:strVal val="#ppt_w"/>
                                          </p:val>
                                        </p:tav>
                                      </p:tavLst>
                                    </p:anim>
                                    <p:anim calcmode="lin" valueType="num">
                                      <p:cBhvr>
                                        <p:cTn id="50" dur="1000" fill="hold"/>
                                        <p:tgtEl>
                                          <p:spTgt spid="15"/>
                                        </p:tgtEl>
                                        <p:attrNameLst>
                                          <p:attrName>ppt_h</p:attrName>
                                        </p:attrNameLst>
                                      </p:cBhvr>
                                      <p:tavLst>
                                        <p:tav tm="0">
                                          <p:val>
                                            <p:strVal val="#ppt_h"/>
                                          </p:val>
                                        </p:tav>
                                        <p:tav tm="100000">
                                          <p:val>
                                            <p:strVal val="#ppt_h"/>
                                          </p:val>
                                        </p:tav>
                                      </p:tavLst>
                                    </p:anim>
                                    <p:animEffect transition="in" filter="fade">
                                      <p:cBhvr>
                                        <p:cTn id="51" dur="1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ppt_w</p:attrName>
                                        </p:attrNameLst>
                                      </p:cBhvr>
                                      <p:tavLst>
                                        <p:tav tm="0">
                                          <p:val>
                                            <p:strVal val="#ppt_w*0.70"/>
                                          </p:val>
                                        </p:tav>
                                        <p:tav tm="100000">
                                          <p:val>
                                            <p:strVal val="#ppt_w"/>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animEffect transition="in" filter="fade">
                                      <p:cBhvr>
                                        <p:cTn id="58" dur="1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anim calcmode="lin" valueType="num">
                                      <p:cBhvr>
                                        <p:cTn id="63" dur="1000" fill="hold"/>
                                        <p:tgtEl>
                                          <p:spTgt spid="1026"/>
                                        </p:tgtEl>
                                        <p:attrNameLst>
                                          <p:attrName>ppt_w</p:attrName>
                                        </p:attrNameLst>
                                      </p:cBhvr>
                                      <p:tavLst>
                                        <p:tav tm="0">
                                          <p:val>
                                            <p:strVal val="#ppt_w*0.70"/>
                                          </p:val>
                                        </p:tav>
                                        <p:tav tm="100000">
                                          <p:val>
                                            <p:strVal val="#ppt_w"/>
                                          </p:val>
                                        </p:tav>
                                      </p:tavLst>
                                    </p:anim>
                                    <p:anim calcmode="lin" valueType="num">
                                      <p:cBhvr>
                                        <p:cTn id="64" dur="1000" fill="hold"/>
                                        <p:tgtEl>
                                          <p:spTgt spid="1026"/>
                                        </p:tgtEl>
                                        <p:attrNameLst>
                                          <p:attrName>ppt_h</p:attrName>
                                        </p:attrNameLst>
                                      </p:cBhvr>
                                      <p:tavLst>
                                        <p:tav tm="0">
                                          <p:val>
                                            <p:strVal val="#ppt_h"/>
                                          </p:val>
                                        </p:tav>
                                        <p:tav tm="100000">
                                          <p:val>
                                            <p:strVal val="#ppt_h"/>
                                          </p:val>
                                        </p:tav>
                                      </p:tavLst>
                                    </p:anim>
                                    <p:animEffect transition="in" filter="fade">
                                      <p:cBhvr>
                                        <p:cTn id="65" dur="1000"/>
                                        <p:tgtEl>
                                          <p:spTgt spid="1026"/>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1000" fill="hold"/>
                                        <p:tgtEl>
                                          <p:spTgt spid="13"/>
                                        </p:tgtEl>
                                        <p:attrNameLst>
                                          <p:attrName>ppt_w</p:attrName>
                                        </p:attrNameLst>
                                      </p:cBhvr>
                                      <p:tavLst>
                                        <p:tav tm="0">
                                          <p:val>
                                            <p:strVal val="#ppt_w*0.70"/>
                                          </p:val>
                                        </p:tav>
                                        <p:tav tm="100000">
                                          <p:val>
                                            <p:strVal val="#ppt_w"/>
                                          </p:val>
                                        </p:tav>
                                      </p:tavLst>
                                    </p:anim>
                                    <p:anim calcmode="lin" valueType="num">
                                      <p:cBhvr>
                                        <p:cTn id="71" dur="1000" fill="hold"/>
                                        <p:tgtEl>
                                          <p:spTgt spid="13"/>
                                        </p:tgtEl>
                                        <p:attrNameLst>
                                          <p:attrName>ppt_h</p:attrName>
                                        </p:attrNameLst>
                                      </p:cBhvr>
                                      <p:tavLst>
                                        <p:tav tm="0">
                                          <p:val>
                                            <p:strVal val="#ppt_h"/>
                                          </p:val>
                                        </p:tav>
                                        <p:tav tm="100000">
                                          <p:val>
                                            <p:strVal val="#ppt_h"/>
                                          </p:val>
                                        </p:tav>
                                      </p:tavLst>
                                    </p:anim>
                                    <p:animEffect transition="in" filter="fade">
                                      <p:cBhvr>
                                        <p:cTn id="72" dur="10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strVal val="#ppt_w*0.70"/>
                                          </p:val>
                                        </p:tav>
                                        <p:tav tm="100000">
                                          <p:val>
                                            <p:strVal val="#ppt_w"/>
                                          </p:val>
                                        </p:tav>
                                      </p:tavLst>
                                    </p:anim>
                                    <p:anim calcmode="lin" valueType="num">
                                      <p:cBhvr>
                                        <p:cTn id="78" dur="1000" fill="hold"/>
                                        <p:tgtEl>
                                          <p:spTgt spid="16"/>
                                        </p:tgtEl>
                                        <p:attrNameLst>
                                          <p:attrName>ppt_h</p:attrName>
                                        </p:attrNameLst>
                                      </p:cBhvr>
                                      <p:tavLst>
                                        <p:tav tm="0">
                                          <p:val>
                                            <p:strVal val="#ppt_h"/>
                                          </p:val>
                                        </p:tav>
                                        <p:tav tm="100000">
                                          <p:val>
                                            <p:strVal val="#ppt_h"/>
                                          </p:val>
                                        </p:tav>
                                      </p:tavLst>
                                    </p:anim>
                                    <p:animEffect transition="in" filter="fade">
                                      <p:cBhvr>
                                        <p:cTn id="79" dur="10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nodeType="clickEffect">
                                  <p:stCondLst>
                                    <p:cond delay="0"/>
                                  </p:stCondLst>
                                  <p:childTnLst>
                                    <p:set>
                                      <p:cBhvr>
                                        <p:cTn id="83" dur="1" fill="hold">
                                          <p:stCondLst>
                                            <p:cond delay="0"/>
                                          </p:stCondLst>
                                        </p:cTn>
                                        <p:tgtEl>
                                          <p:spTgt spid="1027"/>
                                        </p:tgtEl>
                                        <p:attrNameLst>
                                          <p:attrName>style.visibility</p:attrName>
                                        </p:attrNameLst>
                                      </p:cBhvr>
                                      <p:to>
                                        <p:strVal val="visible"/>
                                      </p:to>
                                    </p:set>
                                    <p:anim calcmode="lin" valueType="num">
                                      <p:cBhvr>
                                        <p:cTn id="84" dur="1000" fill="hold"/>
                                        <p:tgtEl>
                                          <p:spTgt spid="1027"/>
                                        </p:tgtEl>
                                        <p:attrNameLst>
                                          <p:attrName>ppt_w</p:attrName>
                                        </p:attrNameLst>
                                      </p:cBhvr>
                                      <p:tavLst>
                                        <p:tav tm="0">
                                          <p:val>
                                            <p:strVal val="#ppt_w*0.70"/>
                                          </p:val>
                                        </p:tav>
                                        <p:tav tm="100000">
                                          <p:val>
                                            <p:strVal val="#ppt_w"/>
                                          </p:val>
                                        </p:tav>
                                      </p:tavLst>
                                    </p:anim>
                                    <p:anim calcmode="lin" valueType="num">
                                      <p:cBhvr>
                                        <p:cTn id="85" dur="1000" fill="hold"/>
                                        <p:tgtEl>
                                          <p:spTgt spid="1027"/>
                                        </p:tgtEl>
                                        <p:attrNameLst>
                                          <p:attrName>ppt_h</p:attrName>
                                        </p:attrNameLst>
                                      </p:cBhvr>
                                      <p:tavLst>
                                        <p:tav tm="0">
                                          <p:val>
                                            <p:strVal val="#ppt_h"/>
                                          </p:val>
                                        </p:tav>
                                        <p:tav tm="100000">
                                          <p:val>
                                            <p:strVal val="#ppt_h"/>
                                          </p:val>
                                        </p:tav>
                                      </p:tavLst>
                                    </p:anim>
                                    <p:animEffect transition="in" filter="fade">
                                      <p:cBhvr>
                                        <p:cTn id="86" dur="1000"/>
                                        <p:tgtEl>
                                          <p:spTgt spid="1027"/>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strVal val="#ppt_w*0.70"/>
                                          </p:val>
                                        </p:tav>
                                        <p:tav tm="100000">
                                          <p:val>
                                            <p:strVal val="#ppt_w"/>
                                          </p:val>
                                        </p:tav>
                                      </p:tavLst>
                                    </p:anim>
                                    <p:anim calcmode="lin" valueType="num">
                                      <p:cBhvr>
                                        <p:cTn id="92" dur="1000" fill="hold"/>
                                        <p:tgtEl>
                                          <p:spTgt spid="17"/>
                                        </p:tgtEl>
                                        <p:attrNameLst>
                                          <p:attrName>ppt_h</p:attrName>
                                        </p:attrNameLst>
                                      </p:cBhvr>
                                      <p:tavLst>
                                        <p:tav tm="0">
                                          <p:val>
                                            <p:strVal val="#ppt_h"/>
                                          </p:val>
                                        </p:tav>
                                        <p:tav tm="100000">
                                          <p:val>
                                            <p:strVal val="#ppt_h"/>
                                          </p:val>
                                        </p:tav>
                                      </p:tavLst>
                                    </p:anim>
                                    <p:animEffect transition="in" filter="fade">
                                      <p:cBhvr>
                                        <p:cTn id="9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312814">
            <a:off x="2048344" y="1251210"/>
            <a:ext cx="859696" cy="109808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rot="20438132">
            <a:off x="1612347" y="3946775"/>
            <a:ext cx="1192284" cy="1310961"/>
          </a:xfrm>
          <a:prstGeom prst="rect">
            <a:avLst/>
          </a:prstGeom>
          <a:noFill/>
          <a:ln w="9525">
            <a:noFill/>
            <a:miter lim="800000"/>
            <a:headEnd/>
            <a:tailEnd/>
          </a:ln>
          <a:effectLst/>
        </p:spPr>
      </p:pic>
      <p:sp>
        <p:nvSpPr>
          <p:cNvPr id="13" name="12 - TextBox"/>
          <p:cNvSpPr txBox="1"/>
          <p:nvPr/>
        </p:nvSpPr>
        <p:spPr>
          <a:xfrm>
            <a:off x="3214678" y="1714488"/>
            <a:ext cx="5072098" cy="369332"/>
          </a:xfrm>
          <a:prstGeom prst="rect">
            <a:avLst/>
          </a:prstGeom>
          <a:noFill/>
        </p:spPr>
        <p:txBody>
          <a:bodyPr wrap="square" rtlCol="0">
            <a:spAutoFit/>
          </a:bodyPr>
          <a:lstStyle/>
          <a:p>
            <a:r>
              <a:rPr lang="el-GR" dirty="0" smtClean="0"/>
              <a:t>Σύμβολο για το θηλυκό (μητέρα)</a:t>
            </a:r>
            <a:endParaRPr lang="el-GR" dirty="0"/>
          </a:p>
        </p:txBody>
      </p:sp>
      <p:sp>
        <p:nvSpPr>
          <p:cNvPr id="14" name="13 - TextBox"/>
          <p:cNvSpPr txBox="1"/>
          <p:nvPr/>
        </p:nvSpPr>
        <p:spPr>
          <a:xfrm>
            <a:off x="3071802" y="4357694"/>
            <a:ext cx="5072098" cy="369332"/>
          </a:xfrm>
          <a:prstGeom prst="rect">
            <a:avLst/>
          </a:prstGeom>
          <a:noFill/>
        </p:spPr>
        <p:txBody>
          <a:bodyPr wrap="square" rtlCol="0">
            <a:spAutoFit/>
          </a:bodyPr>
          <a:lstStyle/>
          <a:p>
            <a:r>
              <a:rPr lang="el-GR" dirty="0" smtClean="0"/>
              <a:t>Σύμβολο για το αρσενικό  (πατέρας)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1000" fill="hold"/>
                                        <p:tgtEl>
                                          <p:spTgt spid="1027"/>
                                        </p:tgtEl>
                                        <p:attrNameLst>
                                          <p:attrName>ppt_w</p:attrName>
                                        </p:attrNameLst>
                                      </p:cBhvr>
                                      <p:tavLst>
                                        <p:tav tm="0">
                                          <p:val>
                                            <p:strVal val="#ppt_w*0.70"/>
                                          </p:val>
                                        </p:tav>
                                        <p:tav tm="100000">
                                          <p:val>
                                            <p:strVal val="#ppt_w"/>
                                          </p:val>
                                        </p:tav>
                                      </p:tavLst>
                                    </p:anim>
                                    <p:anim calcmode="lin" valueType="num">
                                      <p:cBhvr>
                                        <p:cTn id="22" dur="1000" fill="hold"/>
                                        <p:tgtEl>
                                          <p:spTgt spid="1027"/>
                                        </p:tgtEl>
                                        <p:attrNameLst>
                                          <p:attrName>ppt_h</p:attrName>
                                        </p:attrNameLst>
                                      </p:cBhvr>
                                      <p:tavLst>
                                        <p:tav tm="0">
                                          <p:val>
                                            <p:strVal val="#ppt_h"/>
                                          </p:val>
                                        </p:tav>
                                        <p:tav tm="100000">
                                          <p:val>
                                            <p:strVal val="#ppt_h"/>
                                          </p:val>
                                        </p:tav>
                                      </p:tavLst>
                                    </p:anim>
                                    <p:animEffect transition="in" filter="fade">
                                      <p:cBhvr>
                                        <p:cTn id="23" dur="10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strVal val="#ppt_w*0.70"/>
                                          </p:val>
                                        </p:tav>
                                        <p:tav tm="100000">
                                          <p:val>
                                            <p:strVal val="#ppt_w"/>
                                          </p:val>
                                        </p:tav>
                                      </p:tavLst>
                                    </p:anim>
                                    <p:anim calcmode="lin" valueType="num">
                                      <p:cBhvr>
                                        <p:cTn id="29" dur="1000" fill="hold"/>
                                        <p:tgtEl>
                                          <p:spTgt spid="14"/>
                                        </p:tgtEl>
                                        <p:attrNameLst>
                                          <p:attrName>ppt_h</p:attrName>
                                        </p:attrNameLst>
                                      </p:cBhvr>
                                      <p:tavLst>
                                        <p:tav tm="0">
                                          <p:val>
                                            <p:strVal val="#ppt_h"/>
                                          </p:val>
                                        </p:tav>
                                        <p:tav tm="100000">
                                          <p:val>
                                            <p:strVal val="#ppt_h"/>
                                          </p:val>
                                        </p:tav>
                                      </p:tavLst>
                                    </p:anim>
                                    <p:animEffect transition="in" filter="fade">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571480"/>
            <a:ext cx="8929718" cy="1200329"/>
          </a:xfrm>
          <a:prstGeom prst="rect">
            <a:avLst/>
          </a:prstGeom>
        </p:spPr>
        <p:txBody>
          <a:bodyPr wrap="square">
            <a:spAutoFit/>
          </a:bodyPr>
          <a:lstStyle/>
          <a:p>
            <a:r>
              <a:rPr lang="el-GR" dirty="0" smtClean="0"/>
              <a:t> Αν η μητέρα έχει γαλανά μάτια και ο πατέρας καστανά και είναι και οι δύο ομόζυγοι γι’ αυτό το χαρακτηριστικό, και το καστανό είναι το επικρατές</a:t>
            </a:r>
          </a:p>
          <a:p>
            <a:r>
              <a:rPr lang="el-GR" dirty="0" smtClean="0"/>
              <a:t>Α) Ποιος ο γονότυπος  των γονέων;</a:t>
            </a:r>
          </a:p>
          <a:p>
            <a:r>
              <a:rPr lang="el-GR" dirty="0" smtClean="0"/>
              <a:t>Β) Ποιος ο γονότυπος των παιδιών τους και ποιος ο φαινότυπος τους; </a:t>
            </a:r>
            <a:endParaRPr lang="el-GR" dirty="0"/>
          </a:p>
        </p:txBody>
      </p:sp>
      <p:sp>
        <p:nvSpPr>
          <p:cNvPr id="3" name="2 - TextBox"/>
          <p:cNvSpPr txBox="1"/>
          <p:nvPr/>
        </p:nvSpPr>
        <p:spPr>
          <a:xfrm>
            <a:off x="2857488" y="142852"/>
            <a:ext cx="2143140" cy="369332"/>
          </a:xfrm>
          <a:prstGeom prst="rect">
            <a:avLst/>
          </a:prstGeom>
          <a:noFill/>
        </p:spPr>
        <p:txBody>
          <a:bodyPr wrap="square" rtlCol="0">
            <a:spAutoFit/>
          </a:bodyPr>
          <a:lstStyle/>
          <a:p>
            <a:r>
              <a:rPr lang="el-GR" b="1" dirty="0" smtClean="0"/>
              <a:t>Ερώτηση 1</a:t>
            </a:r>
            <a:endParaRPr lang="el-GR" b="1" dirty="0"/>
          </a:p>
        </p:txBody>
      </p:sp>
      <p:sp>
        <p:nvSpPr>
          <p:cNvPr id="4" name="3 - TextBox"/>
          <p:cNvSpPr txBox="1"/>
          <p:nvPr/>
        </p:nvSpPr>
        <p:spPr>
          <a:xfrm>
            <a:off x="2000232" y="1928802"/>
            <a:ext cx="2214578" cy="369332"/>
          </a:xfrm>
          <a:prstGeom prst="rect">
            <a:avLst/>
          </a:prstGeom>
          <a:noFill/>
        </p:spPr>
        <p:txBody>
          <a:bodyPr wrap="square" rtlCol="0">
            <a:spAutoFit/>
          </a:bodyPr>
          <a:lstStyle/>
          <a:p>
            <a:r>
              <a:rPr lang="el-GR" dirty="0" smtClean="0"/>
              <a:t>Απάντηση</a:t>
            </a:r>
            <a:endParaRPr lang="el-GR" dirty="0"/>
          </a:p>
        </p:txBody>
      </p:sp>
      <p:sp>
        <p:nvSpPr>
          <p:cNvPr id="5" name="4 - Ορθογώνιο"/>
          <p:cNvSpPr/>
          <p:nvPr/>
        </p:nvSpPr>
        <p:spPr>
          <a:xfrm>
            <a:off x="857224" y="3214686"/>
            <a:ext cx="7358114" cy="369332"/>
          </a:xfrm>
          <a:prstGeom prst="rect">
            <a:avLst/>
          </a:prstGeom>
        </p:spPr>
        <p:txBody>
          <a:bodyPr wrap="square">
            <a:spAutoFit/>
          </a:bodyPr>
          <a:lstStyle/>
          <a:p>
            <a:r>
              <a:rPr lang="el-GR" dirty="0" smtClean="0"/>
              <a:t> και </a:t>
            </a:r>
            <a:r>
              <a:rPr lang="el-GR" dirty="0" smtClean="0"/>
              <a:t>με μ το υπολειπόμενο αλληλόμορφο για τα γαλανά, τότε:</a:t>
            </a:r>
            <a:endParaRPr lang="el-GR" dirty="0"/>
          </a:p>
        </p:txBody>
      </p:sp>
      <p:sp>
        <p:nvSpPr>
          <p:cNvPr id="10" name="9 - TextBox"/>
          <p:cNvSpPr txBox="1"/>
          <p:nvPr/>
        </p:nvSpPr>
        <p:spPr>
          <a:xfrm>
            <a:off x="357158" y="2702478"/>
            <a:ext cx="415498" cy="369332"/>
          </a:xfrm>
          <a:prstGeom prst="rect">
            <a:avLst/>
          </a:prstGeom>
          <a:noFill/>
        </p:spPr>
        <p:txBody>
          <a:bodyPr wrap="none" rtlCol="0">
            <a:spAutoFit/>
          </a:bodyPr>
          <a:lstStyle/>
          <a:p>
            <a:r>
              <a:rPr lang="el-GR" dirty="0" smtClean="0"/>
              <a:t>Α)</a:t>
            </a:r>
            <a:endParaRPr lang="el-GR" dirty="0"/>
          </a:p>
        </p:txBody>
      </p:sp>
      <p:sp>
        <p:nvSpPr>
          <p:cNvPr id="11" name="10 - Ορθογώνιο"/>
          <p:cNvSpPr/>
          <p:nvPr/>
        </p:nvSpPr>
        <p:spPr>
          <a:xfrm>
            <a:off x="428596" y="3774048"/>
            <a:ext cx="2872709" cy="369332"/>
          </a:xfrm>
          <a:prstGeom prst="rect">
            <a:avLst/>
          </a:prstGeom>
        </p:spPr>
        <p:txBody>
          <a:bodyPr wrap="none">
            <a:spAutoFit/>
          </a:bodyPr>
          <a:lstStyle/>
          <a:p>
            <a:r>
              <a:rPr lang="el-GR" dirty="0" smtClean="0"/>
              <a:t>Γονότυπος πατέρα:    </a:t>
            </a:r>
            <a:r>
              <a:rPr lang="el-GR" b="1" dirty="0" smtClean="0"/>
              <a:t>ΜΜ</a:t>
            </a:r>
            <a:r>
              <a:rPr lang="el-GR" dirty="0" smtClean="0"/>
              <a:t> </a:t>
            </a:r>
            <a:endParaRPr lang="el-GR" dirty="0"/>
          </a:p>
        </p:txBody>
      </p:sp>
      <p:sp>
        <p:nvSpPr>
          <p:cNvPr id="12" name="11 - Ορθογώνιο"/>
          <p:cNvSpPr/>
          <p:nvPr/>
        </p:nvSpPr>
        <p:spPr>
          <a:xfrm>
            <a:off x="428596" y="4274114"/>
            <a:ext cx="2917658" cy="369332"/>
          </a:xfrm>
          <a:prstGeom prst="rect">
            <a:avLst/>
          </a:prstGeom>
        </p:spPr>
        <p:txBody>
          <a:bodyPr wrap="none">
            <a:spAutoFit/>
          </a:bodyPr>
          <a:lstStyle/>
          <a:p>
            <a:r>
              <a:rPr lang="el-GR" dirty="0" smtClean="0"/>
              <a:t>Γονότυπος μητέρας :    </a:t>
            </a:r>
            <a:r>
              <a:rPr lang="el-GR" b="1" dirty="0" smtClean="0"/>
              <a:t>μμ</a:t>
            </a:r>
            <a:r>
              <a:rPr lang="el-GR" dirty="0" smtClean="0"/>
              <a:t> </a:t>
            </a:r>
            <a:endParaRPr lang="el-GR" dirty="0"/>
          </a:p>
        </p:txBody>
      </p:sp>
      <p:sp>
        <p:nvSpPr>
          <p:cNvPr id="13" name="12 - TextBox"/>
          <p:cNvSpPr txBox="1"/>
          <p:nvPr/>
        </p:nvSpPr>
        <p:spPr>
          <a:xfrm>
            <a:off x="5429256" y="5929330"/>
            <a:ext cx="3071834" cy="369332"/>
          </a:xfrm>
          <a:prstGeom prst="rect">
            <a:avLst/>
          </a:prstGeom>
          <a:noFill/>
        </p:spPr>
        <p:txBody>
          <a:bodyPr wrap="square" rtlCol="0">
            <a:spAutoFit/>
          </a:bodyPr>
          <a:lstStyle/>
          <a:p>
            <a:r>
              <a:rPr lang="el-GR" dirty="0" smtClean="0"/>
              <a:t>Συνέχεια …</a:t>
            </a:r>
            <a:endParaRPr lang="el-GR" dirty="0"/>
          </a:p>
        </p:txBody>
      </p:sp>
      <p:sp>
        <p:nvSpPr>
          <p:cNvPr id="14" name="13 - Ορθογώνιο"/>
          <p:cNvSpPr/>
          <p:nvPr/>
        </p:nvSpPr>
        <p:spPr>
          <a:xfrm>
            <a:off x="857224" y="2786058"/>
            <a:ext cx="8286776" cy="369332"/>
          </a:xfrm>
          <a:prstGeom prst="rect">
            <a:avLst/>
          </a:prstGeom>
        </p:spPr>
        <p:txBody>
          <a:bodyPr wrap="square">
            <a:spAutoFit/>
          </a:bodyPr>
          <a:lstStyle/>
          <a:p>
            <a:r>
              <a:rPr lang="el-GR" dirty="0" smtClean="0"/>
              <a:t>Αν συμβολίσουμε με Μ το επικρατές αλληλόμορφο για τα </a:t>
            </a:r>
            <a:r>
              <a:rPr lang="el-GR" dirty="0" smtClean="0"/>
              <a:t>καστανά μάτια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strVal val="#ppt_w*0.70"/>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Effect transition="in" filter="fade">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strVal val="#ppt_w*0.70"/>
                                          </p:val>
                                        </p:tav>
                                        <p:tav tm="100000">
                                          <p:val>
                                            <p:strVal val="#ppt_w"/>
                                          </p:val>
                                        </p:tav>
                                      </p:tavLst>
                                    </p:anim>
                                    <p:anim calcmode="lin" valueType="num">
                                      <p:cBhvr>
                                        <p:cTn id="36" dur="1000" fill="hold"/>
                                        <p:tgtEl>
                                          <p:spTgt spid="11"/>
                                        </p:tgtEl>
                                        <p:attrNameLst>
                                          <p:attrName>ppt_h</p:attrName>
                                        </p:attrNameLst>
                                      </p:cBhvr>
                                      <p:tavLst>
                                        <p:tav tm="0">
                                          <p:val>
                                            <p:strVal val="#ppt_h"/>
                                          </p:val>
                                        </p:tav>
                                        <p:tav tm="100000">
                                          <p:val>
                                            <p:strVal val="#ppt_h"/>
                                          </p:val>
                                        </p:tav>
                                      </p:tavLst>
                                    </p:anim>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strVal val="#ppt_w*0.70"/>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Effect transition="in" filter="fade">
                                      <p:cBhvr>
                                        <p:cTn id="5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857488" y="142852"/>
            <a:ext cx="2143140" cy="369332"/>
          </a:xfrm>
          <a:prstGeom prst="rect">
            <a:avLst/>
          </a:prstGeom>
          <a:noFill/>
        </p:spPr>
        <p:txBody>
          <a:bodyPr wrap="square" rtlCol="0">
            <a:spAutoFit/>
          </a:bodyPr>
          <a:lstStyle/>
          <a:p>
            <a:r>
              <a:rPr lang="el-GR" b="1" dirty="0" smtClean="0"/>
              <a:t>Ερώτηση 1</a:t>
            </a:r>
            <a:endParaRPr lang="el-GR" b="1" dirty="0"/>
          </a:p>
        </p:txBody>
      </p:sp>
      <p:sp>
        <p:nvSpPr>
          <p:cNvPr id="4" name="3 - TextBox"/>
          <p:cNvSpPr txBox="1"/>
          <p:nvPr/>
        </p:nvSpPr>
        <p:spPr>
          <a:xfrm>
            <a:off x="1785918" y="785794"/>
            <a:ext cx="1500198" cy="369332"/>
          </a:xfrm>
          <a:prstGeom prst="rect">
            <a:avLst/>
          </a:prstGeom>
          <a:noFill/>
        </p:spPr>
        <p:txBody>
          <a:bodyPr wrap="square" rtlCol="0">
            <a:spAutoFit/>
          </a:bodyPr>
          <a:lstStyle/>
          <a:p>
            <a:r>
              <a:rPr lang="el-GR" dirty="0" smtClean="0"/>
              <a:t>Απάντηση</a:t>
            </a:r>
            <a:endParaRPr lang="el-GR" dirty="0"/>
          </a:p>
        </p:txBody>
      </p:sp>
      <p:sp>
        <p:nvSpPr>
          <p:cNvPr id="5" name="4 - Ορθογώνιο"/>
          <p:cNvSpPr/>
          <p:nvPr/>
        </p:nvSpPr>
        <p:spPr>
          <a:xfrm>
            <a:off x="785786" y="1785926"/>
            <a:ext cx="7358114" cy="923330"/>
          </a:xfrm>
          <a:prstGeom prst="rect">
            <a:avLst/>
          </a:prstGeom>
        </p:spPr>
        <p:txBody>
          <a:bodyPr wrap="square">
            <a:spAutoFit/>
          </a:bodyPr>
          <a:lstStyle/>
          <a:p>
            <a:r>
              <a:rPr lang="el-GR" dirty="0" smtClean="0"/>
              <a:t>Για να περιγράψουμε την διασταύρωση ζωγραφίζουμε το παρακάτω πίνακα, και βάζουμε τους γονότυπους των δυο γονέων όπως φαίνεται στο παρακάτω σχήμα:</a:t>
            </a:r>
            <a:endParaRPr lang="el-GR" dirty="0"/>
          </a:p>
        </p:txBody>
      </p:sp>
      <p:graphicFrame>
        <p:nvGraphicFramePr>
          <p:cNvPr id="9" name="8 - Πίνακας"/>
          <p:cNvGraphicFramePr>
            <a:graphicFrameLocks noGrp="1"/>
          </p:cNvGraphicFramePr>
          <p:nvPr/>
        </p:nvGraphicFramePr>
        <p:xfrm>
          <a:off x="1071538" y="3857628"/>
          <a:ext cx="6096000" cy="1857390"/>
        </p:xfrm>
        <a:graphic>
          <a:graphicData uri="http://schemas.openxmlformats.org/drawingml/2006/table">
            <a:tbl>
              <a:tblPr firstRow="1" bandRow="1">
                <a:tableStyleId>{5C22544A-7EE6-4342-B048-85BDC9FD1C3A}</a:tableStyleId>
              </a:tblPr>
              <a:tblGrid>
                <a:gridCol w="2032000"/>
                <a:gridCol w="2032000"/>
                <a:gridCol w="2032000"/>
              </a:tblGrid>
              <a:tr h="619130">
                <a:tc>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9130">
                <a:tc>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9130">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rot="312814">
            <a:off x="2590711" y="3872137"/>
            <a:ext cx="339060" cy="43307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rot="20438132">
            <a:off x="1199251" y="4049720"/>
            <a:ext cx="365410" cy="401782"/>
          </a:xfrm>
          <a:prstGeom prst="rect">
            <a:avLst/>
          </a:prstGeom>
          <a:noFill/>
          <a:ln w="9525">
            <a:noFill/>
            <a:miter lim="800000"/>
            <a:headEnd/>
            <a:tailEnd/>
          </a:ln>
          <a:effectLst/>
        </p:spPr>
      </p:pic>
      <p:sp>
        <p:nvSpPr>
          <p:cNvPr id="10" name="9 - TextBox"/>
          <p:cNvSpPr txBox="1"/>
          <p:nvPr/>
        </p:nvSpPr>
        <p:spPr>
          <a:xfrm>
            <a:off x="214282" y="1785926"/>
            <a:ext cx="415498" cy="369332"/>
          </a:xfrm>
          <a:prstGeom prst="rect">
            <a:avLst/>
          </a:prstGeom>
          <a:noFill/>
        </p:spPr>
        <p:txBody>
          <a:bodyPr wrap="none" rtlCol="0">
            <a:spAutoFit/>
          </a:bodyPr>
          <a:lstStyle/>
          <a:p>
            <a:r>
              <a:rPr lang="el-GR" dirty="0" smtClean="0"/>
              <a:t>Β)</a:t>
            </a:r>
            <a:endParaRPr lang="el-GR" dirty="0"/>
          </a:p>
        </p:txBody>
      </p:sp>
      <p:sp>
        <p:nvSpPr>
          <p:cNvPr id="11" name="10 - Ορθογώνιο"/>
          <p:cNvSpPr/>
          <p:nvPr/>
        </p:nvSpPr>
        <p:spPr>
          <a:xfrm>
            <a:off x="642910" y="2857496"/>
            <a:ext cx="2808589" cy="369332"/>
          </a:xfrm>
          <a:prstGeom prst="rect">
            <a:avLst/>
          </a:prstGeom>
        </p:spPr>
        <p:txBody>
          <a:bodyPr wrap="none">
            <a:spAutoFit/>
          </a:bodyPr>
          <a:lstStyle/>
          <a:p>
            <a:r>
              <a:rPr lang="el-GR" dirty="0" smtClean="0">
                <a:solidFill>
                  <a:srgbClr val="018ACF"/>
                </a:solidFill>
              </a:rPr>
              <a:t>Γονότυπος πατέρα:    </a:t>
            </a:r>
            <a:r>
              <a:rPr lang="el-GR" b="1" dirty="0" smtClean="0">
                <a:solidFill>
                  <a:srgbClr val="018ACF"/>
                </a:solidFill>
              </a:rPr>
              <a:t>ΜΜ</a:t>
            </a:r>
            <a:endParaRPr lang="el-GR" dirty="0">
              <a:solidFill>
                <a:srgbClr val="018ACF"/>
              </a:solidFill>
            </a:endParaRPr>
          </a:p>
        </p:txBody>
      </p:sp>
      <p:sp>
        <p:nvSpPr>
          <p:cNvPr id="12" name="11 - Ορθογώνιο"/>
          <p:cNvSpPr/>
          <p:nvPr/>
        </p:nvSpPr>
        <p:spPr>
          <a:xfrm>
            <a:off x="4000496" y="2857496"/>
            <a:ext cx="2773388" cy="369332"/>
          </a:xfrm>
          <a:prstGeom prst="rect">
            <a:avLst/>
          </a:prstGeom>
        </p:spPr>
        <p:txBody>
          <a:bodyPr wrap="none">
            <a:spAutoFit/>
          </a:bodyPr>
          <a:lstStyle/>
          <a:p>
            <a:r>
              <a:rPr lang="el-GR" dirty="0" smtClean="0">
                <a:solidFill>
                  <a:srgbClr val="FF3399"/>
                </a:solidFill>
              </a:rPr>
              <a:t>Γονότυπος μητέρας :   μμ</a:t>
            </a:r>
            <a:endParaRPr lang="el-GR" dirty="0">
              <a:solidFill>
                <a:srgbClr val="FF3399"/>
              </a:solidFill>
            </a:endParaRPr>
          </a:p>
        </p:txBody>
      </p:sp>
      <p:sp>
        <p:nvSpPr>
          <p:cNvPr id="13" name="12 - TextBox"/>
          <p:cNvSpPr txBox="1"/>
          <p:nvPr/>
        </p:nvSpPr>
        <p:spPr>
          <a:xfrm>
            <a:off x="3428992" y="1000108"/>
            <a:ext cx="3071834" cy="369332"/>
          </a:xfrm>
          <a:prstGeom prst="rect">
            <a:avLst/>
          </a:prstGeom>
          <a:noFill/>
        </p:spPr>
        <p:txBody>
          <a:bodyPr wrap="square" rtlCol="0">
            <a:spAutoFit/>
          </a:bodyPr>
          <a:lstStyle/>
          <a:p>
            <a:r>
              <a:rPr lang="el-GR" dirty="0" smtClean="0"/>
              <a:t>Συνέχεια …</a:t>
            </a:r>
            <a:endParaRPr lang="el-GR" dirty="0"/>
          </a:p>
        </p:txBody>
      </p:sp>
      <p:sp>
        <p:nvSpPr>
          <p:cNvPr id="14" name="13 - TextBox"/>
          <p:cNvSpPr txBox="1"/>
          <p:nvPr/>
        </p:nvSpPr>
        <p:spPr>
          <a:xfrm>
            <a:off x="5500694" y="3929066"/>
            <a:ext cx="500066" cy="461665"/>
          </a:xfrm>
          <a:prstGeom prst="rect">
            <a:avLst/>
          </a:prstGeom>
          <a:noFill/>
        </p:spPr>
        <p:txBody>
          <a:bodyPr wrap="square" rtlCol="0">
            <a:spAutoFit/>
          </a:bodyPr>
          <a:lstStyle/>
          <a:p>
            <a:r>
              <a:rPr lang="el-GR" sz="2400" b="1" dirty="0" smtClean="0">
                <a:solidFill>
                  <a:srgbClr val="BE0260"/>
                </a:solidFill>
              </a:rPr>
              <a:t>μ</a:t>
            </a:r>
            <a:endParaRPr lang="el-GR" sz="2400" b="1" dirty="0">
              <a:solidFill>
                <a:srgbClr val="BE0260"/>
              </a:solidFill>
            </a:endParaRPr>
          </a:p>
        </p:txBody>
      </p:sp>
      <p:sp>
        <p:nvSpPr>
          <p:cNvPr id="15" name="14 - TextBox"/>
          <p:cNvSpPr txBox="1"/>
          <p:nvPr/>
        </p:nvSpPr>
        <p:spPr>
          <a:xfrm>
            <a:off x="3857620" y="3929066"/>
            <a:ext cx="500066" cy="461665"/>
          </a:xfrm>
          <a:prstGeom prst="rect">
            <a:avLst/>
          </a:prstGeom>
          <a:noFill/>
        </p:spPr>
        <p:txBody>
          <a:bodyPr wrap="square" rtlCol="0">
            <a:spAutoFit/>
          </a:bodyPr>
          <a:lstStyle/>
          <a:p>
            <a:r>
              <a:rPr lang="el-GR" sz="2400" b="1" dirty="0" smtClean="0">
                <a:solidFill>
                  <a:srgbClr val="BE0260"/>
                </a:solidFill>
              </a:rPr>
              <a:t>μ</a:t>
            </a:r>
            <a:endParaRPr lang="el-GR" sz="2400" b="1" dirty="0">
              <a:solidFill>
                <a:srgbClr val="BE0260"/>
              </a:solidFill>
            </a:endParaRPr>
          </a:p>
        </p:txBody>
      </p:sp>
      <p:sp>
        <p:nvSpPr>
          <p:cNvPr id="16" name="15 - TextBox"/>
          <p:cNvSpPr txBox="1"/>
          <p:nvPr/>
        </p:nvSpPr>
        <p:spPr>
          <a:xfrm>
            <a:off x="1857356" y="4572008"/>
            <a:ext cx="500066" cy="461665"/>
          </a:xfrm>
          <a:prstGeom prst="rect">
            <a:avLst/>
          </a:prstGeom>
          <a:noFill/>
        </p:spPr>
        <p:txBody>
          <a:bodyPr wrap="square" rtlCol="0">
            <a:spAutoFit/>
          </a:bodyPr>
          <a:lstStyle/>
          <a:p>
            <a:r>
              <a:rPr lang="el-GR" sz="2400" b="1" dirty="0" smtClean="0">
                <a:solidFill>
                  <a:srgbClr val="0070C0"/>
                </a:solidFill>
              </a:rPr>
              <a:t>Μ</a:t>
            </a:r>
            <a:endParaRPr lang="el-GR" sz="2400" b="1" dirty="0">
              <a:solidFill>
                <a:srgbClr val="0070C0"/>
              </a:solidFill>
            </a:endParaRPr>
          </a:p>
        </p:txBody>
      </p:sp>
      <p:sp>
        <p:nvSpPr>
          <p:cNvPr id="17" name="16 - TextBox"/>
          <p:cNvSpPr txBox="1"/>
          <p:nvPr/>
        </p:nvSpPr>
        <p:spPr>
          <a:xfrm>
            <a:off x="1857356" y="5143512"/>
            <a:ext cx="500066" cy="461665"/>
          </a:xfrm>
          <a:prstGeom prst="rect">
            <a:avLst/>
          </a:prstGeom>
          <a:noFill/>
        </p:spPr>
        <p:txBody>
          <a:bodyPr wrap="square" rtlCol="0">
            <a:spAutoFit/>
          </a:bodyPr>
          <a:lstStyle/>
          <a:p>
            <a:r>
              <a:rPr lang="el-GR" sz="2400" b="1" dirty="0" smtClean="0">
                <a:solidFill>
                  <a:srgbClr val="0070C0"/>
                </a:solidFill>
              </a:rPr>
              <a:t>Μ</a:t>
            </a:r>
            <a:endParaRPr lang="el-GR" sz="2400" b="1" dirty="0">
              <a:solidFill>
                <a:srgbClr val="0070C0"/>
              </a:solidFill>
            </a:endParaRPr>
          </a:p>
        </p:txBody>
      </p:sp>
      <p:sp>
        <p:nvSpPr>
          <p:cNvPr id="18" name="17 - TextBox"/>
          <p:cNvSpPr txBox="1"/>
          <p:nvPr/>
        </p:nvSpPr>
        <p:spPr>
          <a:xfrm>
            <a:off x="3500430" y="4572008"/>
            <a:ext cx="500066" cy="461665"/>
          </a:xfrm>
          <a:prstGeom prst="rect">
            <a:avLst/>
          </a:prstGeom>
          <a:noFill/>
        </p:spPr>
        <p:txBody>
          <a:bodyPr wrap="square" rtlCol="0">
            <a:spAutoFit/>
          </a:bodyPr>
          <a:lstStyle/>
          <a:p>
            <a:r>
              <a:rPr lang="el-GR" sz="2400" b="1" dirty="0" smtClean="0">
                <a:solidFill>
                  <a:srgbClr val="018ACF"/>
                </a:solidFill>
              </a:rPr>
              <a:t>Μ</a:t>
            </a:r>
            <a:endParaRPr lang="el-GR" sz="2400" b="1" dirty="0">
              <a:solidFill>
                <a:srgbClr val="018ACF"/>
              </a:solidFill>
            </a:endParaRPr>
          </a:p>
        </p:txBody>
      </p:sp>
      <p:sp>
        <p:nvSpPr>
          <p:cNvPr id="19" name="18 - TextBox"/>
          <p:cNvSpPr txBox="1"/>
          <p:nvPr/>
        </p:nvSpPr>
        <p:spPr>
          <a:xfrm>
            <a:off x="3857620" y="4572008"/>
            <a:ext cx="500066" cy="461665"/>
          </a:xfrm>
          <a:prstGeom prst="rect">
            <a:avLst/>
          </a:prstGeom>
          <a:noFill/>
        </p:spPr>
        <p:txBody>
          <a:bodyPr wrap="square" rtlCol="0">
            <a:spAutoFit/>
          </a:bodyPr>
          <a:lstStyle/>
          <a:p>
            <a:r>
              <a:rPr lang="el-GR" sz="2400" b="1" dirty="0" smtClean="0">
                <a:solidFill>
                  <a:srgbClr val="FF3399"/>
                </a:solidFill>
              </a:rPr>
              <a:t>μ</a:t>
            </a:r>
            <a:endParaRPr lang="el-GR" sz="2400" b="1" dirty="0">
              <a:solidFill>
                <a:srgbClr val="FF3399"/>
              </a:solidFill>
            </a:endParaRPr>
          </a:p>
        </p:txBody>
      </p:sp>
      <p:sp>
        <p:nvSpPr>
          <p:cNvPr id="20" name="19 - TextBox"/>
          <p:cNvSpPr txBox="1"/>
          <p:nvPr/>
        </p:nvSpPr>
        <p:spPr>
          <a:xfrm>
            <a:off x="3428992" y="5143512"/>
            <a:ext cx="500066" cy="461665"/>
          </a:xfrm>
          <a:prstGeom prst="rect">
            <a:avLst/>
          </a:prstGeom>
          <a:noFill/>
        </p:spPr>
        <p:txBody>
          <a:bodyPr wrap="square" rtlCol="0">
            <a:spAutoFit/>
          </a:bodyPr>
          <a:lstStyle/>
          <a:p>
            <a:r>
              <a:rPr lang="el-GR" sz="2400" b="1" dirty="0" smtClean="0">
                <a:solidFill>
                  <a:srgbClr val="018ACF"/>
                </a:solidFill>
              </a:rPr>
              <a:t>Μ</a:t>
            </a:r>
            <a:endParaRPr lang="el-GR" sz="2400" b="1" dirty="0">
              <a:solidFill>
                <a:srgbClr val="018ACF"/>
              </a:solidFill>
            </a:endParaRPr>
          </a:p>
        </p:txBody>
      </p:sp>
      <p:sp>
        <p:nvSpPr>
          <p:cNvPr id="21" name="20 - TextBox"/>
          <p:cNvSpPr txBox="1"/>
          <p:nvPr/>
        </p:nvSpPr>
        <p:spPr>
          <a:xfrm>
            <a:off x="3714744" y="5143512"/>
            <a:ext cx="500066" cy="461665"/>
          </a:xfrm>
          <a:prstGeom prst="rect">
            <a:avLst/>
          </a:prstGeom>
          <a:noFill/>
        </p:spPr>
        <p:txBody>
          <a:bodyPr wrap="square" rtlCol="0">
            <a:spAutoFit/>
          </a:bodyPr>
          <a:lstStyle/>
          <a:p>
            <a:r>
              <a:rPr lang="el-GR" sz="2400" b="1" dirty="0" smtClean="0">
                <a:solidFill>
                  <a:srgbClr val="FF3399"/>
                </a:solidFill>
              </a:rPr>
              <a:t>μ</a:t>
            </a:r>
            <a:endParaRPr lang="el-GR" sz="2400" b="1" dirty="0">
              <a:solidFill>
                <a:srgbClr val="FF3399"/>
              </a:solidFill>
            </a:endParaRPr>
          </a:p>
        </p:txBody>
      </p:sp>
      <p:sp>
        <p:nvSpPr>
          <p:cNvPr id="22" name="21 - TextBox"/>
          <p:cNvSpPr txBox="1"/>
          <p:nvPr/>
        </p:nvSpPr>
        <p:spPr>
          <a:xfrm>
            <a:off x="5357818" y="4500570"/>
            <a:ext cx="500066" cy="461665"/>
          </a:xfrm>
          <a:prstGeom prst="rect">
            <a:avLst/>
          </a:prstGeom>
          <a:noFill/>
        </p:spPr>
        <p:txBody>
          <a:bodyPr wrap="square" rtlCol="0">
            <a:spAutoFit/>
          </a:bodyPr>
          <a:lstStyle/>
          <a:p>
            <a:r>
              <a:rPr lang="el-GR" sz="2400" b="1" dirty="0" smtClean="0">
                <a:solidFill>
                  <a:srgbClr val="018ACF"/>
                </a:solidFill>
              </a:rPr>
              <a:t>Μ</a:t>
            </a:r>
            <a:endParaRPr lang="el-GR" sz="2400" b="1" dirty="0">
              <a:solidFill>
                <a:srgbClr val="018ACF"/>
              </a:solidFill>
            </a:endParaRPr>
          </a:p>
        </p:txBody>
      </p:sp>
      <p:sp>
        <p:nvSpPr>
          <p:cNvPr id="23" name="22 - TextBox"/>
          <p:cNvSpPr txBox="1"/>
          <p:nvPr/>
        </p:nvSpPr>
        <p:spPr>
          <a:xfrm>
            <a:off x="5643570" y="4500570"/>
            <a:ext cx="500066" cy="461665"/>
          </a:xfrm>
          <a:prstGeom prst="rect">
            <a:avLst/>
          </a:prstGeom>
          <a:noFill/>
        </p:spPr>
        <p:txBody>
          <a:bodyPr wrap="square" rtlCol="0">
            <a:spAutoFit/>
          </a:bodyPr>
          <a:lstStyle/>
          <a:p>
            <a:r>
              <a:rPr lang="el-GR" sz="2400" b="1" dirty="0" smtClean="0">
                <a:solidFill>
                  <a:srgbClr val="FF3399"/>
                </a:solidFill>
              </a:rPr>
              <a:t>μ</a:t>
            </a:r>
            <a:endParaRPr lang="el-GR" sz="2400" b="1" dirty="0">
              <a:solidFill>
                <a:srgbClr val="FF3399"/>
              </a:solidFill>
            </a:endParaRPr>
          </a:p>
        </p:txBody>
      </p:sp>
      <p:sp>
        <p:nvSpPr>
          <p:cNvPr id="24" name="23 - TextBox"/>
          <p:cNvSpPr txBox="1"/>
          <p:nvPr/>
        </p:nvSpPr>
        <p:spPr>
          <a:xfrm>
            <a:off x="5429256" y="5110475"/>
            <a:ext cx="500066" cy="461665"/>
          </a:xfrm>
          <a:prstGeom prst="rect">
            <a:avLst/>
          </a:prstGeom>
          <a:noFill/>
        </p:spPr>
        <p:txBody>
          <a:bodyPr wrap="square" rtlCol="0">
            <a:spAutoFit/>
          </a:bodyPr>
          <a:lstStyle/>
          <a:p>
            <a:r>
              <a:rPr lang="el-GR" sz="2400" b="1" dirty="0" smtClean="0">
                <a:solidFill>
                  <a:srgbClr val="018ACF"/>
                </a:solidFill>
              </a:rPr>
              <a:t>Μ</a:t>
            </a:r>
            <a:endParaRPr lang="el-GR" sz="2400" b="1" dirty="0">
              <a:solidFill>
                <a:srgbClr val="018ACF"/>
              </a:solidFill>
            </a:endParaRPr>
          </a:p>
        </p:txBody>
      </p:sp>
      <p:sp>
        <p:nvSpPr>
          <p:cNvPr id="25" name="24 - TextBox"/>
          <p:cNvSpPr txBox="1"/>
          <p:nvPr/>
        </p:nvSpPr>
        <p:spPr>
          <a:xfrm>
            <a:off x="5715008" y="5110475"/>
            <a:ext cx="500066" cy="461665"/>
          </a:xfrm>
          <a:prstGeom prst="rect">
            <a:avLst/>
          </a:prstGeom>
          <a:noFill/>
        </p:spPr>
        <p:txBody>
          <a:bodyPr wrap="square" rtlCol="0">
            <a:spAutoFit/>
          </a:bodyPr>
          <a:lstStyle/>
          <a:p>
            <a:r>
              <a:rPr lang="el-GR" sz="2400" b="1" dirty="0" smtClean="0">
                <a:solidFill>
                  <a:srgbClr val="FF3399"/>
                </a:solidFill>
              </a:rPr>
              <a:t>μ</a:t>
            </a:r>
            <a:endParaRPr lang="el-GR" sz="2400" b="1" dirty="0">
              <a:solidFill>
                <a:srgbClr val="FF3399"/>
              </a:solidFill>
            </a:endParaRPr>
          </a:p>
        </p:txBody>
      </p:sp>
      <p:sp>
        <p:nvSpPr>
          <p:cNvPr id="26" name="25 - TextBox"/>
          <p:cNvSpPr txBox="1"/>
          <p:nvPr/>
        </p:nvSpPr>
        <p:spPr>
          <a:xfrm>
            <a:off x="428596" y="5786454"/>
            <a:ext cx="7858180" cy="923330"/>
          </a:xfrm>
          <a:prstGeom prst="rect">
            <a:avLst/>
          </a:prstGeom>
          <a:noFill/>
        </p:spPr>
        <p:txBody>
          <a:bodyPr wrap="square" rtlCol="0">
            <a:spAutoFit/>
          </a:bodyPr>
          <a:lstStyle/>
          <a:p>
            <a:r>
              <a:rPr lang="el-GR" dirty="0" smtClean="0"/>
              <a:t>Σύμφωνα με το παραπάνω πίνακα που δείχνει όλους πους πιθανούς συνδυασμούς των αλληλόμορφων το παιδί θα έχει γονότυπο Μμ και φαινότυπο καστανά μάτια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strVal val="#ppt_w*0.70"/>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Effect transition="in" filter="fade">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p:cTn id="49" dur="1000" fill="hold"/>
                                        <p:tgtEl>
                                          <p:spTgt spid="1026"/>
                                        </p:tgtEl>
                                        <p:attrNameLst>
                                          <p:attrName>ppt_w</p:attrName>
                                        </p:attrNameLst>
                                      </p:cBhvr>
                                      <p:tavLst>
                                        <p:tav tm="0">
                                          <p:val>
                                            <p:strVal val="#ppt_w*0.70"/>
                                          </p:val>
                                        </p:tav>
                                        <p:tav tm="100000">
                                          <p:val>
                                            <p:strVal val="#ppt_w"/>
                                          </p:val>
                                        </p:tav>
                                      </p:tavLst>
                                    </p:anim>
                                    <p:anim calcmode="lin" valueType="num">
                                      <p:cBhvr>
                                        <p:cTn id="50" dur="1000" fill="hold"/>
                                        <p:tgtEl>
                                          <p:spTgt spid="1026"/>
                                        </p:tgtEl>
                                        <p:attrNameLst>
                                          <p:attrName>ppt_h</p:attrName>
                                        </p:attrNameLst>
                                      </p:cBhvr>
                                      <p:tavLst>
                                        <p:tav tm="0">
                                          <p:val>
                                            <p:strVal val="#ppt_h"/>
                                          </p:val>
                                        </p:tav>
                                        <p:tav tm="100000">
                                          <p:val>
                                            <p:strVal val="#ppt_h"/>
                                          </p:val>
                                        </p:tav>
                                      </p:tavLst>
                                    </p:anim>
                                    <p:animEffect transition="in" filter="fade">
                                      <p:cBhvr>
                                        <p:cTn id="51" dur="1000"/>
                                        <p:tgtEl>
                                          <p:spTgt spid="1026"/>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027"/>
                                        </p:tgtEl>
                                        <p:attrNameLst>
                                          <p:attrName>style.visibility</p:attrName>
                                        </p:attrNameLst>
                                      </p:cBhvr>
                                      <p:to>
                                        <p:strVal val="visible"/>
                                      </p:to>
                                    </p:set>
                                    <p:anim calcmode="lin" valueType="num">
                                      <p:cBhvr>
                                        <p:cTn id="56" dur="1000" fill="hold"/>
                                        <p:tgtEl>
                                          <p:spTgt spid="1027"/>
                                        </p:tgtEl>
                                        <p:attrNameLst>
                                          <p:attrName>ppt_w</p:attrName>
                                        </p:attrNameLst>
                                      </p:cBhvr>
                                      <p:tavLst>
                                        <p:tav tm="0">
                                          <p:val>
                                            <p:strVal val="#ppt_w*0.70"/>
                                          </p:val>
                                        </p:tav>
                                        <p:tav tm="100000">
                                          <p:val>
                                            <p:strVal val="#ppt_w"/>
                                          </p:val>
                                        </p:tav>
                                      </p:tavLst>
                                    </p:anim>
                                    <p:anim calcmode="lin" valueType="num">
                                      <p:cBhvr>
                                        <p:cTn id="57" dur="1000" fill="hold"/>
                                        <p:tgtEl>
                                          <p:spTgt spid="1027"/>
                                        </p:tgtEl>
                                        <p:attrNameLst>
                                          <p:attrName>ppt_h</p:attrName>
                                        </p:attrNameLst>
                                      </p:cBhvr>
                                      <p:tavLst>
                                        <p:tav tm="0">
                                          <p:val>
                                            <p:strVal val="#ppt_h"/>
                                          </p:val>
                                        </p:tav>
                                        <p:tav tm="100000">
                                          <p:val>
                                            <p:strVal val="#ppt_h"/>
                                          </p:val>
                                        </p:tav>
                                      </p:tavLst>
                                    </p:anim>
                                    <p:animEffect transition="in" filter="fade">
                                      <p:cBhvr>
                                        <p:cTn id="58" dur="1000"/>
                                        <p:tgtEl>
                                          <p:spTgt spid="1027"/>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strVal val="#ppt_w*0.70"/>
                                          </p:val>
                                        </p:tav>
                                        <p:tav tm="100000">
                                          <p:val>
                                            <p:strVal val="#ppt_w"/>
                                          </p:val>
                                        </p:tav>
                                      </p:tavLst>
                                    </p:anim>
                                    <p:anim calcmode="lin" valueType="num">
                                      <p:cBhvr>
                                        <p:cTn id="64" dur="1000" fill="hold"/>
                                        <p:tgtEl>
                                          <p:spTgt spid="15"/>
                                        </p:tgtEl>
                                        <p:attrNameLst>
                                          <p:attrName>ppt_h</p:attrName>
                                        </p:attrNameLst>
                                      </p:cBhvr>
                                      <p:tavLst>
                                        <p:tav tm="0">
                                          <p:val>
                                            <p:strVal val="#ppt_h"/>
                                          </p:val>
                                        </p:tav>
                                        <p:tav tm="100000">
                                          <p:val>
                                            <p:strVal val="#ppt_h"/>
                                          </p:val>
                                        </p:tav>
                                      </p:tavLst>
                                    </p:anim>
                                    <p:animEffect transition="in" filter="fade">
                                      <p:cBhvr>
                                        <p:cTn id="65" dur="1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strVal val="#ppt_w*0.70"/>
                                          </p:val>
                                        </p:tav>
                                        <p:tav tm="100000">
                                          <p:val>
                                            <p:strVal val="#ppt_w"/>
                                          </p:val>
                                        </p:tav>
                                      </p:tavLst>
                                    </p:anim>
                                    <p:anim calcmode="lin" valueType="num">
                                      <p:cBhvr>
                                        <p:cTn id="71" dur="1000" fill="hold"/>
                                        <p:tgtEl>
                                          <p:spTgt spid="14"/>
                                        </p:tgtEl>
                                        <p:attrNameLst>
                                          <p:attrName>ppt_h</p:attrName>
                                        </p:attrNameLst>
                                      </p:cBhvr>
                                      <p:tavLst>
                                        <p:tav tm="0">
                                          <p:val>
                                            <p:strVal val="#ppt_h"/>
                                          </p:val>
                                        </p:tav>
                                        <p:tav tm="100000">
                                          <p:val>
                                            <p:strVal val="#ppt_h"/>
                                          </p:val>
                                        </p:tav>
                                      </p:tavLst>
                                    </p:anim>
                                    <p:animEffect transition="in" filter="fade">
                                      <p:cBhvr>
                                        <p:cTn id="72" dur="10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strVal val="#ppt_w*0.70"/>
                                          </p:val>
                                        </p:tav>
                                        <p:tav tm="100000">
                                          <p:val>
                                            <p:strVal val="#ppt_w"/>
                                          </p:val>
                                        </p:tav>
                                      </p:tavLst>
                                    </p:anim>
                                    <p:anim calcmode="lin" valueType="num">
                                      <p:cBhvr>
                                        <p:cTn id="78" dur="1000" fill="hold"/>
                                        <p:tgtEl>
                                          <p:spTgt spid="16"/>
                                        </p:tgtEl>
                                        <p:attrNameLst>
                                          <p:attrName>ppt_h</p:attrName>
                                        </p:attrNameLst>
                                      </p:cBhvr>
                                      <p:tavLst>
                                        <p:tav tm="0">
                                          <p:val>
                                            <p:strVal val="#ppt_h"/>
                                          </p:val>
                                        </p:tav>
                                        <p:tav tm="100000">
                                          <p:val>
                                            <p:strVal val="#ppt_h"/>
                                          </p:val>
                                        </p:tav>
                                      </p:tavLst>
                                    </p:anim>
                                    <p:animEffect transition="in" filter="fade">
                                      <p:cBhvr>
                                        <p:cTn id="79" dur="10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1000" fill="hold"/>
                                        <p:tgtEl>
                                          <p:spTgt spid="17"/>
                                        </p:tgtEl>
                                        <p:attrNameLst>
                                          <p:attrName>ppt_w</p:attrName>
                                        </p:attrNameLst>
                                      </p:cBhvr>
                                      <p:tavLst>
                                        <p:tav tm="0">
                                          <p:val>
                                            <p:strVal val="#ppt_w*0.70"/>
                                          </p:val>
                                        </p:tav>
                                        <p:tav tm="100000">
                                          <p:val>
                                            <p:strVal val="#ppt_w"/>
                                          </p:val>
                                        </p:tav>
                                      </p:tavLst>
                                    </p:anim>
                                    <p:anim calcmode="lin" valueType="num">
                                      <p:cBhvr>
                                        <p:cTn id="85" dur="1000" fill="hold"/>
                                        <p:tgtEl>
                                          <p:spTgt spid="17"/>
                                        </p:tgtEl>
                                        <p:attrNameLst>
                                          <p:attrName>ppt_h</p:attrName>
                                        </p:attrNameLst>
                                      </p:cBhvr>
                                      <p:tavLst>
                                        <p:tav tm="0">
                                          <p:val>
                                            <p:strVal val="#ppt_h"/>
                                          </p:val>
                                        </p:tav>
                                        <p:tav tm="100000">
                                          <p:val>
                                            <p:strVal val="#ppt_h"/>
                                          </p:val>
                                        </p:tav>
                                      </p:tavLst>
                                    </p:anim>
                                    <p:animEffect transition="in" filter="fade">
                                      <p:cBhvr>
                                        <p:cTn id="86" dur="10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1000" fill="hold"/>
                                        <p:tgtEl>
                                          <p:spTgt spid="18"/>
                                        </p:tgtEl>
                                        <p:attrNameLst>
                                          <p:attrName>ppt_w</p:attrName>
                                        </p:attrNameLst>
                                      </p:cBhvr>
                                      <p:tavLst>
                                        <p:tav tm="0">
                                          <p:val>
                                            <p:strVal val="#ppt_w*0.70"/>
                                          </p:val>
                                        </p:tav>
                                        <p:tav tm="100000">
                                          <p:val>
                                            <p:strVal val="#ppt_w"/>
                                          </p:val>
                                        </p:tav>
                                      </p:tavLst>
                                    </p:anim>
                                    <p:anim calcmode="lin" valueType="num">
                                      <p:cBhvr>
                                        <p:cTn id="92" dur="1000" fill="hold"/>
                                        <p:tgtEl>
                                          <p:spTgt spid="18"/>
                                        </p:tgtEl>
                                        <p:attrNameLst>
                                          <p:attrName>ppt_h</p:attrName>
                                        </p:attrNameLst>
                                      </p:cBhvr>
                                      <p:tavLst>
                                        <p:tav tm="0">
                                          <p:val>
                                            <p:strVal val="#ppt_h"/>
                                          </p:val>
                                        </p:tav>
                                        <p:tav tm="100000">
                                          <p:val>
                                            <p:strVal val="#ppt_h"/>
                                          </p:val>
                                        </p:tav>
                                      </p:tavLst>
                                    </p:anim>
                                    <p:animEffect transition="in" filter="fade">
                                      <p:cBhvr>
                                        <p:cTn id="93" dur="10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1000" fill="hold"/>
                                        <p:tgtEl>
                                          <p:spTgt spid="19"/>
                                        </p:tgtEl>
                                        <p:attrNameLst>
                                          <p:attrName>ppt_w</p:attrName>
                                        </p:attrNameLst>
                                      </p:cBhvr>
                                      <p:tavLst>
                                        <p:tav tm="0">
                                          <p:val>
                                            <p:strVal val="#ppt_w*0.70"/>
                                          </p:val>
                                        </p:tav>
                                        <p:tav tm="100000">
                                          <p:val>
                                            <p:strVal val="#ppt_w"/>
                                          </p:val>
                                        </p:tav>
                                      </p:tavLst>
                                    </p:anim>
                                    <p:anim calcmode="lin" valueType="num">
                                      <p:cBhvr>
                                        <p:cTn id="99" dur="1000" fill="hold"/>
                                        <p:tgtEl>
                                          <p:spTgt spid="19"/>
                                        </p:tgtEl>
                                        <p:attrNameLst>
                                          <p:attrName>ppt_h</p:attrName>
                                        </p:attrNameLst>
                                      </p:cBhvr>
                                      <p:tavLst>
                                        <p:tav tm="0">
                                          <p:val>
                                            <p:strVal val="#ppt_h"/>
                                          </p:val>
                                        </p:tav>
                                        <p:tav tm="100000">
                                          <p:val>
                                            <p:strVal val="#ppt_h"/>
                                          </p:val>
                                        </p:tav>
                                      </p:tavLst>
                                    </p:anim>
                                    <p:animEffect transition="in" filter="fade">
                                      <p:cBhvr>
                                        <p:cTn id="100" dur="1000"/>
                                        <p:tgtEl>
                                          <p:spTgt spid="19"/>
                                        </p:tgtEl>
                                      </p:cBhvr>
                                    </p:animEffect>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p:cTn id="105" dur="1000" fill="hold"/>
                                        <p:tgtEl>
                                          <p:spTgt spid="20"/>
                                        </p:tgtEl>
                                        <p:attrNameLst>
                                          <p:attrName>ppt_w</p:attrName>
                                        </p:attrNameLst>
                                      </p:cBhvr>
                                      <p:tavLst>
                                        <p:tav tm="0">
                                          <p:val>
                                            <p:strVal val="#ppt_w*0.70"/>
                                          </p:val>
                                        </p:tav>
                                        <p:tav tm="100000">
                                          <p:val>
                                            <p:strVal val="#ppt_w"/>
                                          </p:val>
                                        </p:tav>
                                      </p:tavLst>
                                    </p:anim>
                                    <p:anim calcmode="lin" valueType="num">
                                      <p:cBhvr>
                                        <p:cTn id="106" dur="1000" fill="hold"/>
                                        <p:tgtEl>
                                          <p:spTgt spid="20"/>
                                        </p:tgtEl>
                                        <p:attrNameLst>
                                          <p:attrName>ppt_h</p:attrName>
                                        </p:attrNameLst>
                                      </p:cBhvr>
                                      <p:tavLst>
                                        <p:tav tm="0">
                                          <p:val>
                                            <p:strVal val="#ppt_h"/>
                                          </p:val>
                                        </p:tav>
                                        <p:tav tm="100000">
                                          <p:val>
                                            <p:strVal val="#ppt_h"/>
                                          </p:val>
                                        </p:tav>
                                      </p:tavLst>
                                    </p:anim>
                                    <p:animEffect transition="in" filter="fade">
                                      <p:cBhvr>
                                        <p:cTn id="107" dur="10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1000" fill="hold"/>
                                        <p:tgtEl>
                                          <p:spTgt spid="21"/>
                                        </p:tgtEl>
                                        <p:attrNameLst>
                                          <p:attrName>ppt_w</p:attrName>
                                        </p:attrNameLst>
                                      </p:cBhvr>
                                      <p:tavLst>
                                        <p:tav tm="0">
                                          <p:val>
                                            <p:strVal val="#ppt_w*0.70"/>
                                          </p:val>
                                        </p:tav>
                                        <p:tav tm="100000">
                                          <p:val>
                                            <p:strVal val="#ppt_w"/>
                                          </p:val>
                                        </p:tav>
                                      </p:tavLst>
                                    </p:anim>
                                    <p:anim calcmode="lin" valueType="num">
                                      <p:cBhvr>
                                        <p:cTn id="113" dur="1000" fill="hold"/>
                                        <p:tgtEl>
                                          <p:spTgt spid="21"/>
                                        </p:tgtEl>
                                        <p:attrNameLst>
                                          <p:attrName>ppt_h</p:attrName>
                                        </p:attrNameLst>
                                      </p:cBhvr>
                                      <p:tavLst>
                                        <p:tav tm="0">
                                          <p:val>
                                            <p:strVal val="#ppt_h"/>
                                          </p:val>
                                        </p:tav>
                                        <p:tav tm="100000">
                                          <p:val>
                                            <p:strVal val="#ppt_h"/>
                                          </p:val>
                                        </p:tav>
                                      </p:tavLst>
                                    </p:anim>
                                    <p:animEffect transition="in" filter="fade">
                                      <p:cBhvr>
                                        <p:cTn id="114" dur="10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55" presetClass="entr" presetSubtype="0"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p:cTn id="119" dur="1000" fill="hold"/>
                                        <p:tgtEl>
                                          <p:spTgt spid="22"/>
                                        </p:tgtEl>
                                        <p:attrNameLst>
                                          <p:attrName>ppt_w</p:attrName>
                                        </p:attrNameLst>
                                      </p:cBhvr>
                                      <p:tavLst>
                                        <p:tav tm="0">
                                          <p:val>
                                            <p:strVal val="#ppt_w*0.70"/>
                                          </p:val>
                                        </p:tav>
                                        <p:tav tm="100000">
                                          <p:val>
                                            <p:strVal val="#ppt_w"/>
                                          </p:val>
                                        </p:tav>
                                      </p:tavLst>
                                    </p:anim>
                                    <p:anim calcmode="lin" valueType="num">
                                      <p:cBhvr>
                                        <p:cTn id="120" dur="1000" fill="hold"/>
                                        <p:tgtEl>
                                          <p:spTgt spid="22"/>
                                        </p:tgtEl>
                                        <p:attrNameLst>
                                          <p:attrName>ppt_h</p:attrName>
                                        </p:attrNameLst>
                                      </p:cBhvr>
                                      <p:tavLst>
                                        <p:tav tm="0">
                                          <p:val>
                                            <p:strVal val="#ppt_h"/>
                                          </p:val>
                                        </p:tav>
                                        <p:tav tm="100000">
                                          <p:val>
                                            <p:strVal val="#ppt_h"/>
                                          </p:val>
                                        </p:tav>
                                      </p:tavLst>
                                    </p:anim>
                                    <p:animEffect transition="in" filter="fade">
                                      <p:cBhvr>
                                        <p:cTn id="121" dur="1000"/>
                                        <p:tgtEl>
                                          <p:spTgt spid="22"/>
                                        </p:tgtEl>
                                      </p:cBhvr>
                                    </p:animEffect>
                                  </p:childTnLst>
                                </p:cTn>
                              </p:par>
                            </p:childTnLst>
                          </p:cTn>
                        </p:par>
                      </p:childTnLst>
                    </p:cTn>
                  </p:par>
                  <p:par>
                    <p:cTn id="122" fill="hold">
                      <p:stCondLst>
                        <p:cond delay="indefinite"/>
                      </p:stCondLst>
                      <p:childTnLst>
                        <p:par>
                          <p:cTn id="123" fill="hold">
                            <p:stCondLst>
                              <p:cond delay="0"/>
                            </p:stCondLst>
                            <p:childTnLst>
                              <p:par>
                                <p:cTn id="124" presetID="55" presetClass="entr" presetSubtype="0" fill="hold" grpId="0" nodeType="clickEffect">
                                  <p:stCondLst>
                                    <p:cond delay="0"/>
                                  </p:stCondLst>
                                  <p:childTnLst>
                                    <p:set>
                                      <p:cBhvr>
                                        <p:cTn id="125" dur="1" fill="hold">
                                          <p:stCondLst>
                                            <p:cond delay="0"/>
                                          </p:stCondLst>
                                        </p:cTn>
                                        <p:tgtEl>
                                          <p:spTgt spid="23"/>
                                        </p:tgtEl>
                                        <p:attrNameLst>
                                          <p:attrName>style.visibility</p:attrName>
                                        </p:attrNameLst>
                                      </p:cBhvr>
                                      <p:to>
                                        <p:strVal val="visible"/>
                                      </p:to>
                                    </p:set>
                                    <p:anim calcmode="lin" valueType="num">
                                      <p:cBhvr>
                                        <p:cTn id="126" dur="1000" fill="hold"/>
                                        <p:tgtEl>
                                          <p:spTgt spid="23"/>
                                        </p:tgtEl>
                                        <p:attrNameLst>
                                          <p:attrName>ppt_w</p:attrName>
                                        </p:attrNameLst>
                                      </p:cBhvr>
                                      <p:tavLst>
                                        <p:tav tm="0">
                                          <p:val>
                                            <p:strVal val="#ppt_w*0.70"/>
                                          </p:val>
                                        </p:tav>
                                        <p:tav tm="100000">
                                          <p:val>
                                            <p:strVal val="#ppt_w"/>
                                          </p:val>
                                        </p:tav>
                                      </p:tavLst>
                                    </p:anim>
                                    <p:anim calcmode="lin" valueType="num">
                                      <p:cBhvr>
                                        <p:cTn id="127" dur="1000" fill="hold"/>
                                        <p:tgtEl>
                                          <p:spTgt spid="23"/>
                                        </p:tgtEl>
                                        <p:attrNameLst>
                                          <p:attrName>ppt_h</p:attrName>
                                        </p:attrNameLst>
                                      </p:cBhvr>
                                      <p:tavLst>
                                        <p:tav tm="0">
                                          <p:val>
                                            <p:strVal val="#ppt_h"/>
                                          </p:val>
                                        </p:tav>
                                        <p:tav tm="100000">
                                          <p:val>
                                            <p:strVal val="#ppt_h"/>
                                          </p:val>
                                        </p:tav>
                                      </p:tavLst>
                                    </p:anim>
                                    <p:animEffect transition="in" filter="fade">
                                      <p:cBhvr>
                                        <p:cTn id="128" dur="10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grpId="0" nodeType="click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1000" fill="hold"/>
                                        <p:tgtEl>
                                          <p:spTgt spid="24"/>
                                        </p:tgtEl>
                                        <p:attrNameLst>
                                          <p:attrName>ppt_w</p:attrName>
                                        </p:attrNameLst>
                                      </p:cBhvr>
                                      <p:tavLst>
                                        <p:tav tm="0">
                                          <p:val>
                                            <p:strVal val="#ppt_w*0.70"/>
                                          </p:val>
                                        </p:tav>
                                        <p:tav tm="100000">
                                          <p:val>
                                            <p:strVal val="#ppt_w"/>
                                          </p:val>
                                        </p:tav>
                                      </p:tavLst>
                                    </p:anim>
                                    <p:anim calcmode="lin" valueType="num">
                                      <p:cBhvr>
                                        <p:cTn id="134" dur="1000" fill="hold"/>
                                        <p:tgtEl>
                                          <p:spTgt spid="24"/>
                                        </p:tgtEl>
                                        <p:attrNameLst>
                                          <p:attrName>ppt_h</p:attrName>
                                        </p:attrNameLst>
                                      </p:cBhvr>
                                      <p:tavLst>
                                        <p:tav tm="0">
                                          <p:val>
                                            <p:strVal val="#ppt_h"/>
                                          </p:val>
                                        </p:tav>
                                        <p:tav tm="100000">
                                          <p:val>
                                            <p:strVal val="#ppt_h"/>
                                          </p:val>
                                        </p:tav>
                                      </p:tavLst>
                                    </p:anim>
                                    <p:animEffect transition="in" filter="fade">
                                      <p:cBhvr>
                                        <p:cTn id="135" dur="1000"/>
                                        <p:tgtEl>
                                          <p:spTgt spid="24"/>
                                        </p:tgtEl>
                                      </p:cBhvr>
                                    </p:animEffect>
                                  </p:childTnLst>
                                </p:cTn>
                              </p:par>
                            </p:childTnLst>
                          </p:cTn>
                        </p:par>
                      </p:childTnLst>
                    </p:cTn>
                  </p:par>
                  <p:par>
                    <p:cTn id="136" fill="hold">
                      <p:stCondLst>
                        <p:cond delay="indefinite"/>
                      </p:stCondLst>
                      <p:childTnLst>
                        <p:par>
                          <p:cTn id="137" fill="hold">
                            <p:stCondLst>
                              <p:cond delay="0"/>
                            </p:stCondLst>
                            <p:childTnLst>
                              <p:par>
                                <p:cTn id="138" presetID="55" presetClass="entr" presetSubtype="0" fill="hold" grpId="0" nodeType="clickEffect">
                                  <p:stCondLst>
                                    <p:cond delay="0"/>
                                  </p:stCondLst>
                                  <p:childTnLst>
                                    <p:set>
                                      <p:cBhvr>
                                        <p:cTn id="139" dur="1" fill="hold">
                                          <p:stCondLst>
                                            <p:cond delay="0"/>
                                          </p:stCondLst>
                                        </p:cTn>
                                        <p:tgtEl>
                                          <p:spTgt spid="25"/>
                                        </p:tgtEl>
                                        <p:attrNameLst>
                                          <p:attrName>style.visibility</p:attrName>
                                        </p:attrNameLst>
                                      </p:cBhvr>
                                      <p:to>
                                        <p:strVal val="visible"/>
                                      </p:to>
                                    </p:set>
                                    <p:anim calcmode="lin" valueType="num">
                                      <p:cBhvr>
                                        <p:cTn id="140" dur="1000" fill="hold"/>
                                        <p:tgtEl>
                                          <p:spTgt spid="25"/>
                                        </p:tgtEl>
                                        <p:attrNameLst>
                                          <p:attrName>ppt_w</p:attrName>
                                        </p:attrNameLst>
                                      </p:cBhvr>
                                      <p:tavLst>
                                        <p:tav tm="0">
                                          <p:val>
                                            <p:strVal val="#ppt_w*0.70"/>
                                          </p:val>
                                        </p:tav>
                                        <p:tav tm="100000">
                                          <p:val>
                                            <p:strVal val="#ppt_w"/>
                                          </p:val>
                                        </p:tav>
                                      </p:tavLst>
                                    </p:anim>
                                    <p:anim calcmode="lin" valueType="num">
                                      <p:cBhvr>
                                        <p:cTn id="141" dur="1000" fill="hold"/>
                                        <p:tgtEl>
                                          <p:spTgt spid="25"/>
                                        </p:tgtEl>
                                        <p:attrNameLst>
                                          <p:attrName>ppt_h</p:attrName>
                                        </p:attrNameLst>
                                      </p:cBhvr>
                                      <p:tavLst>
                                        <p:tav tm="0">
                                          <p:val>
                                            <p:strVal val="#ppt_h"/>
                                          </p:val>
                                        </p:tav>
                                        <p:tav tm="100000">
                                          <p:val>
                                            <p:strVal val="#ppt_h"/>
                                          </p:val>
                                        </p:tav>
                                      </p:tavLst>
                                    </p:anim>
                                    <p:animEffect transition="in" filter="fade">
                                      <p:cBhvr>
                                        <p:cTn id="142" dur="1000"/>
                                        <p:tgtEl>
                                          <p:spTgt spid="25"/>
                                        </p:tgtEl>
                                      </p:cBhvr>
                                    </p:animEffect>
                                  </p:childTnLst>
                                </p:cTn>
                              </p:par>
                            </p:childTnLst>
                          </p:cTn>
                        </p:par>
                      </p:childTnLst>
                    </p:cTn>
                  </p:par>
                  <p:par>
                    <p:cTn id="143" fill="hold">
                      <p:stCondLst>
                        <p:cond delay="indefinite"/>
                      </p:stCondLst>
                      <p:childTnLst>
                        <p:par>
                          <p:cTn id="144" fill="hold">
                            <p:stCondLst>
                              <p:cond delay="0"/>
                            </p:stCondLst>
                            <p:childTnLst>
                              <p:par>
                                <p:cTn id="145" presetID="55" presetClass="entr" presetSubtype="0" fill="hold" grpId="0" nodeType="click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1000" fill="hold"/>
                                        <p:tgtEl>
                                          <p:spTgt spid="26"/>
                                        </p:tgtEl>
                                        <p:attrNameLst>
                                          <p:attrName>ppt_w</p:attrName>
                                        </p:attrNameLst>
                                      </p:cBhvr>
                                      <p:tavLst>
                                        <p:tav tm="0">
                                          <p:val>
                                            <p:strVal val="#ppt_w*0.70"/>
                                          </p:val>
                                        </p:tav>
                                        <p:tav tm="100000">
                                          <p:val>
                                            <p:strVal val="#ppt_w"/>
                                          </p:val>
                                        </p:tav>
                                      </p:tavLst>
                                    </p:anim>
                                    <p:anim calcmode="lin" valueType="num">
                                      <p:cBhvr>
                                        <p:cTn id="148" dur="1000" fill="hold"/>
                                        <p:tgtEl>
                                          <p:spTgt spid="26"/>
                                        </p:tgtEl>
                                        <p:attrNameLst>
                                          <p:attrName>ppt_h</p:attrName>
                                        </p:attrNameLst>
                                      </p:cBhvr>
                                      <p:tavLst>
                                        <p:tav tm="0">
                                          <p:val>
                                            <p:strVal val="#ppt_h"/>
                                          </p:val>
                                        </p:tav>
                                        <p:tav tm="100000">
                                          <p:val>
                                            <p:strVal val="#ppt_h"/>
                                          </p:val>
                                        </p:tav>
                                      </p:tavLst>
                                    </p:anim>
                                    <p:animEffect transition="in" filter="fade">
                                      <p:cBhvr>
                                        <p:cTn id="14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 Πίνακας"/>
          <p:cNvGraphicFramePr>
            <a:graphicFrameLocks noGrp="1"/>
          </p:cNvGraphicFramePr>
          <p:nvPr/>
        </p:nvGraphicFramePr>
        <p:xfrm>
          <a:off x="1071538" y="2214555"/>
          <a:ext cx="6096000" cy="1857390"/>
        </p:xfrm>
        <a:graphic>
          <a:graphicData uri="http://schemas.openxmlformats.org/drawingml/2006/table">
            <a:tbl>
              <a:tblPr firstRow="1" bandRow="1">
                <a:tableStyleId>{5C22544A-7EE6-4342-B048-85BDC9FD1C3A}</a:tableStyleId>
              </a:tblPr>
              <a:tblGrid>
                <a:gridCol w="2032000"/>
                <a:gridCol w="2032000"/>
                <a:gridCol w="2032000"/>
              </a:tblGrid>
              <a:tr h="619130">
                <a:tc>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9130">
                <a:tc>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dirty="0" smtClean="0"/>
                        <a:t> </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9130">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rot="312814">
            <a:off x="2590711" y="2229064"/>
            <a:ext cx="339060" cy="43307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rot="20438132">
            <a:off x="1199251" y="2406647"/>
            <a:ext cx="365410" cy="401782"/>
          </a:xfrm>
          <a:prstGeom prst="rect">
            <a:avLst/>
          </a:prstGeom>
          <a:noFill/>
          <a:ln w="9525">
            <a:noFill/>
            <a:miter lim="800000"/>
            <a:headEnd/>
            <a:tailEnd/>
          </a:ln>
          <a:effectLst/>
        </p:spPr>
      </p:pic>
      <p:sp>
        <p:nvSpPr>
          <p:cNvPr id="14" name="13 - TextBox"/>
          <p:cNvSpPr txBox="1"/>
          <p:nvPr/>
        </p:nvSpPr>
        <p:spPr>
          <a:xfrm>
            <a:off x="5500694" y="2285993"/>
            <a:ext cx="500066" cy="461665"/>
          </a:xfrm>
          <a:prstGeom prst="rect">
            <a:avLst/>
          </a:prstGeom>
          <a:noFill/>
        </p:spPr>
        <p:txBody>
          <a:bodyPr wrap="square" rtlCol="0">
            <a:spAutoFit/>
          </a:bodyPr>
          <a:lstStyle/>
          <a:p>
            <a:r>
              <a:rPr lang="el-GR" sz="2400" b="1" dirty="0" smtClean="0">
                <a:solidFill>
                  <a:srgbClr val="BE0260"/>
                </a:solidFill>
              </a:rPr>
              <a:t>μ</a:t>
            </a:r>
            <a:endParaRPr lang="el-GR" sz="2400" b="1" dirty="0">
              <a:solidFill>
                <a:srgbClr val="BE0260"/>
              </a:solidFill>
            </a:endParaRPr>
          </a:p>
        </p:txBody>
      </p:sp>
      <p:sp>
        <p:nvSpPr>
          <p:cNvPr id="15" name="14 - TextBox"/>
          <p:cNvSpPr txBox="1"/>
          <p:nvPr/>
        </p:nvSpPr>
        <p:spPr>
          <a:xfrm>
            <a:off x="3857620" y="2285993"/>
            <a:ext cx="500066" cy="461665"/>
          </a:xfrm>
          <a:prstGeom prst="rect">
            <a:avLst/>
          </a:prstGeom>
          <a:noFill/>
        </p:spPr>
        <p:txBody>
          <a:bodyPr wrap="square" rtlCol="0">
            <a:spAutoFit/>
          </a:bodyPr>
          <a:lstStyle/>
          <a:p>
            <a:r>
              <a:rPr lang="el-GR" sz="2400" b="1" dirty="0" smtClean="0">
                <a:solidFill>
                  <a:srgbClr val="BE0260"/>
                </a:solidFill>
              </a:rPr>
              <a:t>μ</a:t>
            </a:r>
            <a:endParaRPr lang="el-GR" sz="2400" b="1" dirty="0">
              <a:solidFill>
                <a:srgbClr val="BE0260"/>
              </a:solidFill>
            </a:endParaRPr>
          </a:p>
        </p:txBody>
      </p:sp>
      <p:sp>
        <p:nvSpPr>
          <p:cNvPr id="16" name="15 - TextBox"/>
          <p:cNvSpPr txBox="1"/>
          <p:nvPr/>
        </p:nvSpPr>
        <p:spPr>
          <a:xfrm>
            <a:off x="1857356" y="2928935"/>
            <a:ext cx="500066" cy="461665"/>
          </a:xfrm>
          <a:prstGeom prst="rect">
            <a:avLst/>
          </a:prstGeom>
          <a:noFill/>
        </p:spPr>
        <p:txBody>
          <a:bodyPr wrap="square" rtlCol="0">
            <a:spAutoFit/>
          </a:bodyPr>
          <a:lstStyle/>
          <a:p>
            <a:r>
              <a:rPr lang="el-GR" sz="2400" b="1" dirty="0" smtClean="0">
                <a:solidFill>
                  <a:srgbClr val="0070C0"/>
                </a:solidFill>
              </a:rPr>
              <a:t>Μ</a:t>
            </a:r>
            <a:endParaRPr lang="el-GR" sz="2400" b="1" dirty="0">
              <a:solidFill>
                <a:srgbClr val="0070C0"/>
              </a:solidFill>
            </a:endParaRPr>
          </a:p>
        </p:txBody>
      </p:sp>
      <p:sp>
        <p:nvSpPr>
          <p:cNvPr id="17" name="16 - TextBox"/>
          <p:cNvSpPr txBox="1"/>
          <p:nvPr/>
        </p:nvSpPr>
        <p:spPr>
          <a:xfrm>
            <a:off x="1857356" y="3500439"/>
            <a:ext cx="500066" cy="461665"/>
          </a:xfrm>
          <a:prstGeom prst="rect">
            <a:avLst/>
          </a:prstGeom>
          <a:noFill/>
        </p:spPr>
        <p:txBody>
          <a:bodyPr wrap="square" rtlCol="0">
            <a:spAutoFit/>
          </a:bodyPr>
          <a:lstStyle/>
          <a:p>
            <a:r>
              <a:rPr lang="el-GR" sz="2400" b="1" dirty="0" smtClean="0">
                <a:solidFill>
                  <a:srgbClr val="0070C0"/>
                </a:solidFill>
              </a:rPr>
              <a:t>Μ</a:t>
            </a:r>
            <a:endParaRPr lang="el-GR" sz="2400" b="1" dirty="0">
              <a:solidFill>
                <a:srgbClr val="0070C0"/>
              </a:solidFill>
            </a:endParaRPr>
          </a:p>
        </p:txBody>
      </p:sp>
      <p:sp>
        <p:nvSpPr>
          <p:cNvPr id="18" name="17 - TextBox"/>
          <p:cNvSpPr txBox="1"/>
          <p:nvPr/>
        </p:nvSpPr>
        <p:spPr>
          <a:xfrm>
            <a:off x="3500430" y="2928935"/>
            <a:ext cx="500066" cy="461665"/>
          </a:xfrm>
          <a:prstGeom prst="rect">
            <a:avLst/>
          </a:prstGeom>
          <a:noFill/>
        </p:spPr>
        <p:txBody>
          <a:bodyPr wrap="square" rtlCol="0">
            <a:spAutoFit/>
          </a:bodyPr>
          <a:lstStyle/>
          <a:p>
            <a:r>
              <a:rPr lang="el-GR" sz="2400" b="1" dirty="0" smtClean="0">
                <a:solidFill>
                  <a:srgbClr val="018ACF"/>
                </a:solidFill>
              </a:rPr>
              <a:t>Μ</a:t>
            </a:r>
            <a:endParaRPr lang="el-GR" sz="2400" b="1" dirty="0">
              <a:solidFill>
                <a:srgbClr val="018ACF"/>
              </a:solidFill>
            </a:endParaRPr>
          </a:p>
        </p:txBody>
      </p:sp>
      <p:sp>
        <p:nvSpPr>
          <p:cNvPr id="19" name="18 - TextBox"/>
          <p:cNvSpPr txBox="1"/>
          <p:nvPr/>
        </p:nvSpPr>
        <p:spPr>
          <a:xfrm>
            <a:off x="3857620" y="2928935"/>
            <a:ext cx="500066" cy="461665"/>
          </a:xfrm>
          <a:prstGeom prst="rect">
            <a:avLst/>
          </a:prstGeom>
          <a:noFill/>
        </p:spPr>
        <p:txBody>
          <a:bodyPr wrap="square" rtlCol="0">
            <a:spAutoFit/>
          </a:bodyPr>
          <a:lstStyle/>
          <a:p>
            <a:r>
              <a:rPr lang="el-GR" sz="2400" b="1" dirty="0" smtClean="0">
                <a:solidFill>
                  <a:srgbClr val="FF3399"/>
                </a:solidFill>
              </a:rPr>
              <a:t>μ</a:t>
            </a:r>
            <a:endParaRPr lang="el-GR" sz="2400" b="1" dirty="0">
              <a:solidFill>
                <a:srgbClr val="FF3399"/>
              </a:solidFill>
            </a:endParaRPr>
          </a:p>
        </p:txBody>
      </p:sp>
      <p:sp>
        <p:nvSpPr>
          <p:cNvPr id="20" name="19 - TextBox"/>
          <p:cNvSpPr txBox="1"/>
          <p:nvPr/>
        </p:nvSpPr>
        <p:spPr>
          <a:xfrm>
            <a:off x="3428992" y="3500439"/>
            <a:ext cx="500066" cy="461665"/>
          </a:xfrm>
          <a:prstGeom prst="rect">
            <a:avLst/>
          </a:prstGeom>
          <a:noFill/>
        </p:spPr>
        <p:txBody>
          <a:bodyPr wrap="square" rtlCol="0">
            <a:spAutoFit/>
          </a:bodyPr>
          <a:lstStyle/>
          <a:p>
            <a:r>
              <a:rPr lang="el-GR" sz="2400" b="1" dirty="0" smtClean="0">
                <a:solidFill>
                  <a:srgbClr val="018ACF"/>
                </a:solidFill>
              </a:rPr>
              <a:t>Μ</a:t>
            </a:r>
            <a:endParaRPr lang="el-GR" sz="2400" b="1" dirty="0">
              <a:solidFill>
                <a:srgbClr val="018ACF"/>
              </a:solidFill>
            </a:endParaRPr>
          </a:p>
        </p:txBody>
      </p:sp>
      <p:sp>
        <p:nvSpPr>
          <p:cNvPr id="21" name="20 - TextBox"/>
          <p:cNvSpPr txBox="1"/>
          <p:nvPr/>
        </p:nvSpPr>
        <p:spPr>
          <a:xfrm>
            <a:off x="3714744" y="3500439"/>
            <a:ext cx="500066" cy="461665"/>
          </a:xfrm>
          <a:prstGeom prst="rect">
            <a:avLst/>
          </a:prstGeom>
          <a:noFill/>
        </p:spPr>
        <p:txBody>
          <a:bodyPr wrap="square" rtlCol="0">
            <a:spAutoFit/>
          </a:bodyPr>
          <a:lstStyle/>
          <a:p>
            <a:r>
              <a:rPr lang="el-GR" sz="2400" b="1" dirty="0" smtClean="0">
                <a:solidFill>
                  <a:srgbClr val="FF3399"/>
                </a:solidFill>
              </a:rPr>
              <a:t>μ</a:t>
            </a:r>
            <a:endParaRPr lang="el-GR" sz="2400" b="1" dirty="0">
              <a:solidFill>
                <a:srgbClr val="FF3399"/>
              </a:solidFill>
            </a:endParaRPr>
          </a:p>
        </p:txBody>
      </p:sp>
      <p:sp>
        <p:nvSpPr>
          <p:cNvPr id="22" name="21 - TextBox"/>
          <p:cNvSpPr txBox="1"/>
          <p:nvPr/>
        </p:nvSpPr>
        <p:spPr>
          <a:xfrm>
            <a:off x="5357818" y="2857497"/>
            <a:ext cx="500066" cy="461665"/>
          </a:xfrm>
          <a:prstGeom prst="rect">
            <a:avLst/>
          </a:prstGeom>
          <a:noFill/>
        </p:spPr>
        <p:txBody>
          <a:bodyPr wrap="square" rtlCol="0">
            <a:spAutoFit/>
          </a:bodyPr>
          <a:lstStyle/>
          <a:p>
            <a:r>
              <a:rPr lang="el-GR" sz="2400" b="1" dirty="0" smtClean="0">
                <a:solidFill>
                  <a:srgbClr val="018ACF"/>
                </a:solidFill>
              </a:rPr>
              <a:t>Μ</a:t>
            </a:r>
            <a:endParaRPr lang="el-GR" sz="2400" b="1" dirty="0">
              <a:solidFill>
                <a:srgbClr val="018ACF"/>
              </a:solidFill>
            </a:endParaRPr>
          </a:p>
        </p:txBody>
      </p:sp>
      <p:sp>
        <p:nvSpPr>
          <p:cNvPr id="23" name="22 - TextBox"/>
          <p:cNvSpPr txBox="1"/>
          <p:nvPr/>
        </p:nvSpPr>
        <p:spPr>
          <a:xfrm>
            <a:off x="5643570" y="2857497"/>
            <a:ext cx="500066" cy="461665"/>
          </a:xfrm>
          <a:prstGeom prst="rect">
            <a:avLst/>
          </a:prstGeom>
          <a:noFill/>
        </p:spPr>
        <p:txBody>
          <a:bodyPr wrap="square" rtlCol="0">
            <a:spAutoFit/>
          </a:bodyPr>
          <a:lstStyle/>
          <a:p>
            <a:r>
              <a:rPr lang="el-GR" sz="2400" b="1" dirty="0" smtClean="0">
                <a:solidFill>
                  <a:srgbClr val="FF3399"/>
                </a:solidFill>
              </a:rPr>
              <a:t>μ</a:t>
            </a:r>
            <a:endParaRPr lang="el-GR" sz="2400" b="1" dirty="0">
              <a:solidFill>
                <a:srgbClr val="FF3399"/>
              </a:solidFill>
            </a:endParaRPr>
          </a:p>
        </p:txBody>
      </p:sp>
      <p:sp>
        <p:nvSpPr>
          <p:cNvPr id="24" name="23 - TextBox"/>
          <p:cNvSpPr txBox="1"/>
          <p:nvPr/>
        </p:nvSpPr>
        <p:spPr>
          <a:xfrm>
            <a:off x="5429256" y="3467402"/>
            <a:ext cx="500066" cy="461665"/>
          </a:xfrm>
          <a:prstGeom prst="rect">
            <a:avLst/>
          </a:prstGeom>
          <a:noFill/>
        </p:spPr>
        <p:txBody>
          <a:bodyPr wrap="square" rtlCol="0">
            <a:spAutoFit/>
          </a:bodyPr>
          <a:lstStyle/>
          <a:p>
            <a:r>
              <a:rPr lang="el-GR" sz="2400" b="1" dirty="0" smtClean="0">
                <a:solidFill>
                  <a:srgbClr val="018ACF"/>
                </a:solidFill>
              </a:rPr>
              <a:t>Μ</a:t>
            </a:r>
            <a:endParaRPr lang="el-GR" sz="2400" b="1" dirty="0">
              <a:solidFill>
                <a:srgbClr val="018ACF"/>
              </a:solidFill>
            </a:endParaRPr>
          </a:p>
        </p:txBody>
      </p:sp>
      <p:sp>
        <p:nvSpPr>
          <p:cNvPr id="25" name="24 - TextBox"/>
          <p:cNvSpPr txBox="1"/>
          <p:nvPr/>
        </p:nvSpPr>
        <p:spPr>
          <a:xfrm>
            <a:off x="5715008" y="3467402"/>
            <a:ext cx="500066" cy="461665"/>
          </a:xfrm>
          <a:prstGeom prst="rect">
            <a:avLst/>
          </a:prstGeom>
          <a:noFill/>
        </p:spPr>
        <p:txBody>
          <a:bodyPr wrap="square" rtlCol="0">
            <a:spAutoFit/>
          </a:bodyPr>
          <a:lstStyle/>
          <a:p>
            <a:r>
              <a:rPr lang="el-GR" sz="2400" b="1" dirty="0" smtClean="0">
                <a:solidFill>
                  <a:srgbClr val="FF3399"/>
                </a:solidFill>
              </a:rPr>
              <a:t>μ</a:t>
            </a:r>
            <a:endParaRPr lang="el-GR" sz="2400" b="1" dirty="0">
              <a:solidFill>
                <a:srgbClr val="FF3399"/>
              </a:solidFill>
            </a:endParaRPr>
          </a:p>
        </p:txBody>
      </p:sp>
      <p:sp>
        <p:nvSpPr>
          <p:cNvPr id="27" name="26 - TextBox"/>
          <p:cNvSpPr txBox="1"/>
          <p:nvPr/>
        </p:nvSpPr>
        <p:spPr>
          <a:xfrm>
            <a:off x="857224" y="4429132"/>
            <a:ext cx="7286676" cy="646331"/>
          </a:xfrm>
          <a:prstGeom prst="rect">
            <a:avLst/>
          </a:prstGeom>
          <a:noFill/>
        </p:spPr>
        <p:txBody>
          <a:bodyPr wrap="square" rtlCol="0">
            <a:spAutoFit/>
          </a:bodyPr>
          <a:lstStyle/>
          <a:p>
            <a:r>
              <a:rPr lang="el-GR" dirty="0" smtClean="0"/>
              <a:t>Το κάθε κουτάκι που περιέχει το γονότυπο των απογόνων (παιδιών) αντιστοιχεί σε πιθανότητα 25% εμφάνισης αυτού  του γονότυπου</a:t>
            </a:r>
            <a:r>
              <a:rPr lang="en-US" dirty="0" smtClean="0"/>
              <a:t>, </a:t>
            </a:r>
            <a:r>
              <a:rPr lang="el-GR" dirty="0" smtClean="0"/>
              <a:t>άρα:</a:t>
            </a:r>
            <a:endParaRPr lang="el-GR" dirty="0"/>
          </a:p>
        </p:txBody>
      </p:sp>
      <p:sp>
        <p:nvSpPr>
          <p:cNvPr id="28" name="27 - Ορθογώνιο"/>
          <p:cNvSpPr/>
          <p:nvPr/>
        </p:nvSpPr>
        <p:spPr>
          <a:xfrm>
            <a:off x="4500562" y="3000372"/>
            <a:ext cx="593432" cy="307777"/>
          </a:xfrm>
          <a:prstGeom prst="rect">
            <a:avLst/>
          </a:prstGeom>
        </p:spPr>
        <p:txBody>
          <a:bodyPr wrap="none">
            <a:spAutoFit/>
          </a:bodyPr>
          <a:lstStyle/>
          <a:p>
            <a:r>
              <a:rPr lang="el-GR" sz="1400" dirty="0" smtClean="0"/>
              <a:t>25% </a:t>
            </a:r>
            <a:endParaRPr lang="el-GR" sz="1400" dirty="0"/>
          </a:p>
        </p:txBody>
      </p:sp>
      <p:sp>
        <p:nvSpPr>
          <p:cNvPr id="29" name="28 - Ορθογώνιο"/>
          <p:cNvSpPr/>
          <p:nvPr/>
        </p:nvSpPr>
        <p:spPr>
          <a:xfrm>
            <a:off x="6500826" y="3000372"/>
            <a:ext cx="593432" cy="307777"/>
          </a:xfrm>
          <a:prstGeom prst="rect">
            <a:avLst/>
          </a:prstGeom>
        </p:spPr>
        <p:txBody>
          <a:bodyPr wrap="none">
            <a:spAutoFit/>
          </a:bodyPr>
          <a:lstStyle/>
          <a:p>
            <a:r>
              <a:rPr lang="el-GR" sz="1400" dirty="0" smtClean="0"/>
              <a:t>25% </a:t>
            </a:r>
            <a:endParaRPr lang="el-GR" sz="1400" dirty="0"/>
          </a:p>
        </p:txBody>
      </p:sp>
      <p:sp>
        <p:nvSpPr>
          <p:cNvPr id="30" name="29 - Ορθογώνιο"/>
          <p:cNvSpPr/>
          <p:nvPr/>
        </p:nvSpPr>
        <p:spPr>
          <a:xfrm>
            <a:off x="6500826" y="3643314"/>
            <a:ext cx="593432" cy="307777"/>
          </a:xfrm>
          <a:prstGeom prst="rect">
            <a:avLst/>
          </a:prstGeom>
        </p:spPr>
        <p:txBody>
          <a:bodyPr wrap="none">
            <a:spAutoFit/>
          </a:bodyPr>
          <a:lstStyle/>
          <a:p>
            <a:r>
              <a:rPr lang="el-GR" sz="1400" dirty="0" smtClean="0"/>
              <a:t>25% </a:t>
            </a:r>
            <a:endParaRPr lang="el-GR" sz="1400" dirty="0"/>
          </a:p>
        </p:txBody>
      </p:sp>
      <p:sp>
        <p:nvSpPr>
          <p:cNvPr id="31" name="30 - Ορθογώνιο"/>
          <p:cNvSpPr/>
          <p:nvPr/>
        </p:nvSpPr>
        <p:spPr>
          <a:xfrm>
            <a:off x="4572000" y="3571876"/>
            <a:ext cx="593432" cy="307777"/>
          </a:xfrm>
          <a:prstGeom prst="rect">
            <a:avLst/>
          </a:prstGeom>
        </p:spPr>
        <p:txBody>
          <a:bodyPr wrap="none">
            <a:spAutoFit/>
          </a:bodyPr>
          <a:lstStyle/>
          <a:p>
            <a:r>
              <a:rPr lang="el-GR" sz="1400" dirty="0" smtClean="0"/>
              <a:t>25% </a:t>
            </a:r>
            <a:endParaRPr lang="el-GR" sz="1400" dirty="0"/>
          </a:p>
        </p:txBody>
      </p:sp>
      <p:sp>
        <p:nvSpPr>
          <p:cNvPr id="26" name="25 - TextBox"/>
          <p:cNvSpPr txBox="1"/>
          <p:nvPr/>
        </p:nvSpPr>
        <p:spPr>
          <a:xfrm>
            <a:off x="571472" y="5643578"/>
            <a:ext cx="2643206" cy="369332"/>
          </a:xfrm>
          <a:prstGeom prst="rect">
            <a:avLst/>
          </a:prstGeom>
          <a:noFill/>
        </p:spPr>
        <p:txBody>
          <a:bodyPr wrap="square" rtlCol="0">
            <a:spAutoFit/>
          </a:bodyPr>
          <a:lstStyle/>
          <a:p>
            <a:r>
              <a:rPr lang="el-GR" dirty="0" smtClean="0"/>
              <a:t>Γονότυπος  παιδιών:</a:t>
            </a:r>
            <a:endParaRPr lang="el-GR" dirty="0"/>
          </a:p>
        </p:txBody>
      </p:sp>
      <p:sp>
        <p:nvSpPr>
          <p:cNvPr id="32" name="31 - TextBox"/>
          <p:cNvSpPr txBox="1"/>
          <p:nvPr/>
        </p:nvSpPr>
        <p:spPr>
          <a:xfrm>
            <a:off x="3214678" y="5643578"/>
            <a:ext cx="1285884" cy="369332"/>
          </a:xfrm>
          <a:prstGeom prst="rect">
            <a:avLst/>
          </a:prstGeom>
          <a:noFill/>
        </p:spPr>
        <p:txBody>
          <a:bodyPr wrap="square" rtlCol="0">
            <a:spAutoFit/>
          </a:bodyPr>
          <a:lstStyle/>
          <a:p>
            <a:r>
              <a:rPr lang="el-GR" dirty="0" smtClean="0"/>
              <a:t>100% Μμ</a:t>
            </a:r>
            <a:endParaRPr lang="el-GR" dirty="0"/>
          </a:p>
        </p:txBody>
      </p:sp>
      <p:sp>
        <p:nvSpPr>
          <p:cNvPr id="33" name="32 - TextBox"/>
          <p:cNvSpPr txBox="1"/>
          <p:nvPr/>
        </p:nvSpPr>
        <p:spPr>
          <a:xfrm>
            <a:off x="571472" y="6274378"/>
            <a:ext cx="2643206" cy="369332"/>
          </a:xfrm>
          <a:prstGeom prst="rect">
            <a:avLst/>
          </a:prstGeom>
          <a:noFill/>
        </p:spPr>
        <p:txBody>
          <a:bodyPr wrap="square" rtlCol="0">
            <a:spAutoFit/>
          </a:bodyPr>
          <a:lstStyle/>
          <a:p>
            <a:r>
              <a:rPr lang="el-GR" dirty="0" smtClean="0"/>
              <a:t>Φαινότυπος  παιδιών:</a:t>
            </a:r>
            <a:endParaRPr lang="el-GR" dirty="0"/>
          </a:p>
        </p:txBody>
      </p:sp>
      <p:sp>
        <p:nvSpPr>
          <p:cNvPr id="34" name="33 - TextBox"/>
          <p:cNvSpPr txBox="1"/>
          <p:nvPr/>
        </p:nvSpPr>
        <p:spPr>
          <a:xfrm>
            <a:off x="3214678" y="6274378"/>
            <a:ext cx="3000396" cy="369332"/>
          </a:xfrm>
          <a:prstGeom prst="rect">
            <a:avLst/>
          </a:prstGeom>
          <a:noFill/>
        </p:spPr>
        <p:txBody>
          <a:bodyPr wrap="square" rtlCol="0">
            <a:spAutoFit/>
          </a:bodyPr>
          <a:lstStyle/>
          <a:p>
            <a:r>
              <a:rPr lang="el-GR" dirty="0" smtClean="0"/>
              <a:t>100%  καστανά   μάτια</a:t>
            </a:r>
            <a:endParaRPr lang="el-GR" dirty="0"/>
          </a:p>
        </p:txBody>
      </p:sp>
      <p:sp>
        <p:nvSpPr>
          <p:cNvPr id="35" name="34 - TextBox"/>
          <p:cNvSpPr txBox="1"/>
          <p:nvPr/>
        </p:nvSpPr>
        <p:spPr>
          <a:xfrm>
            <a:off x="2857488" y="142852"/>
            <a:ext cx="2143140" cy="369332"/>
          </a:xfrm>
          <a:prstGeom prst="rect">
            <a:avLst/>
          </a:prstGeom>
          <a:noFill/>
        </p:spPr>
        <p:txBody>
          <a:bodyPr wrap="square" rtlCol="0">
            <a:spAutoFit/>
          </a:bodyPr>
          <a:lstStyle/>
          <a:p>
            <a:r>
              <a:rPr lang="el-GR" b="1" dirty="0" smtClean="0"/>
              <a:t>Ερώτηση 1</a:t>
            </a:r>
            <a:endParaRPr lang="el-GR" b="1" dirty="0"/>
          </a:p>
        </p:txBody>
      </p:sp>
      <p:sp>
        <p:nvSpPr>
          <p:cNvPr id="36" name="35 - TextBox"/>
          <p:cNvSpPr txBox="1"/>
          <p:nvPr/>
        </p:nvSpPr>
        <p:spPr>
          <a:xfrm>
            <a:off x="1785918" y="785794"/>
            <a:ext cx="1500198" cy="369332"/>
          </a:xfrm>
          <a:prstGeom prst="rect">
            <a:avLst/>
          </a:prstGeom>
          <a:noFill/>
        </p:spPr>
        <p:txBody>
          <a:bodyPr wrap="square" rtlCol="0">
            <a:spAutoFit/>
          </a:bodyPr>
          <a:lstStyle/>
          <a:p>
            <a:r>
              <a:rPr lang="el-GR" dirty="0" smtClean="0"/>
              <a:t>Απάντηση</a:t>
            </a:r>
            <a:endParaRPr lang="el-GR" dirty="0"/>
          </a:p>
        </p:txBody>
      </p:sp>
      <p:sp>
        <p:nvSpPr>
          <p:cNvPr id="37" name="36 - TextBox"/>
          <p:cNvSpPr txBox="1"/>
          <p:nvPr/>
        </p:nvSpPr>
        <p:spPr>
          <a:xfrm>
            <a:off x="3428992" y="1000108"/>
            <a:ext cx="3071834" cy="369332"/>
          </a:xfrm>
          <a:prstGeom prst="rect">
            <a:avLst/>
          </a:prstGeom>
          <a:noFill/>
        </p:spPr>
        <p:txBody>
          <a:bodyPr wrap="square" rtlCol="0">
            <a:spAutoFit/>
          </a:bodyPr>
          <a:lstStyle/>
          <a:p>
            <a:r>
              <a:rPr lang="el-GR" dirty="0" smtClean="0"/>
              <a:t>Συνέχεια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strVal val="#ppt_w*0.70"/>
                                          </p:val>
                                        </p:tav>
                                        <p:tav tm="100000">
                                          <p:val>
                                            <p:strVal val="#ppt_w"/>
                                          </p:val>
                                        </p:tav>
                                      </p:tavLst>
                                    </p:anim>
                                    <p:anim calcmode="lin" valueType="num">
                                      <p:cBhvr>
                                        <p:cTn id="15" dur="1000" fill="hold"/>
                                        <p:tgtEl>
                                          <p:spTgt spid="1026"/>
                                        </p:tgtEl>
                                        <p:attrNameLst>
                                          <p:attrName>ppt_h</p:attrName>
                                        </p:attrNameLst>
                                      </p:cBhvr>
                                      <p:tavLst>
                                        <p:tav tm="0">
                                          <p:val>
                                            <p:strVal val="#ppt_h"/>
                                          </p:val>
                                        </p:tav>
                                        <p:tav tm="100000">
                                          <p:val>
                                            <p:strVal val="#ppt_h"/>
                                          </p:val>
                                        </p:tav>
                                      </p:tavLst>
                                    </p:anim>
                                    <p:animEffect transition="in" filter="fad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1000" fill="hold"/>
                                        <p:tgtEl>
                                          <p:spTgt spid="1027"/>
                                        </p:tgtEl>
                                        <p:attrNameLst>
                                          <p:attrName>ppt_w</p:attrName>
                                        </p:attrNameLst>
                                      </p:cBhvr>
                                      <p:tavLst>
                                        <p:tav tm="0">
                                          <p:val>
                                            <p:strVal val="#ppt_w*0.70"/>
                                          </p:val>
                                        </p:tav>
                                        <p:tav tm="100000">
                                          <p:val>
                                            <p:strVal val="#ppt_w"/>
                                          </p:val>
                                        </p:tav>
                                      </p:tavLst>
                                    </p:anim>
                                    <p:anim calcmode="lin" valueType="num">
                                      <p:cBhvr>
                                        <p:cTn id="22" dur="1000" fill="hold"/>
                                        <p:tgtEl>
                                          <p:spTgt spid="1027"/>
                                        </p:tgtEl>
                                        <p:attrNameLst>
                                          <p:attrName>ppt_h</p:attrName>
                                        </p:attrNameLst>
                                      </p:cBhvr>
                                      <p:tavLst>
                                        <p:tav tm="0">
                                          <p:val>
                                            <p:strVal val="#ppt_h"/>
                                          </p:val>
                                        </p:tav>
                                        <p:tav tm="100000">
                                          <p:val>
                                            <p:strVal val="#ppt_h"/>
                                          </p:val>
                                        </p:tav>
                                      </p:tavLst>
                                    </p:anim>
                                    <p:animEffect transition="in" filter="fade">
                                      <p:cBhvr>
                                        <p:cTn id="23" dur="10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0.70"/>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strVal val="#ppt_w*0.70"/>
                                          </p:val>
                                        </p:tav>
                                        <p:tav tm="100000">
                                          <p:val>
                                            <p:strVal val="#ppt_w"/>
                                          </p:val>
                                        </p:tav>
                                      </p:tavLst>
                                    </p:anim>
                                    <p:anim calcmode="lin" valueType="num">
                                      <p:cBhvr>
                                        <p:cTn id="36" dur="1000" fill="hold"/>
                                        <p:tgtEl>
                                          <p:spTgt spid="14"/>
                                        </p:tgtEl>
                                        <p:attrNameLst>
                                          <p:attrName>ppt_h</p:attrName>
                                        </p:attrNameLst>
                                      </p:cBhvr>
                                      <p:tavLst>
                                        <p:tav tm="0">
                                          <p:val>
                                            <p:strVal val="#ppt_h"/>
                                          </p:val>
                                        </p:tav>
                                        <p:tav tm="100000">
                                          <p:val>
                                            <p:strVal val="#ppt_h"/>
                                          </p:val>
                                        </p:tav>
                                      </p:tavLst>
                                    </p:anim>
                                    <p:animEffect transition="in" filter="fade">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strVal val="#ppt_w*0.70"/>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strVal val="#ppt_w*0.70"/>
                                          </p:val>
                                        </p:tav>
                                        <p:tav tm="100000">
                                          <p:val>
                                            <p:strVal val="#ppt_w"/>
                                          </p:val>
                                        </p:tav>
                                      </p:tavLst>
                                    </p:anim>
                                    <p:anim calcmode="lin" valueType="num">
                                      <p:cBhvr>
                                        <p:cTn id="50" dur="1000" fill="hold"/>
                                        <p:tgtEl>
                                          <p:spTgt spid="17"/>
                                        </p:tgtEl>
                                        <p:attrNameLst>
                                          <p:attrName>ppt_h</p:attrName>
                                        </p:attrNameLst>
                                      </p:cBhvr>
                                      <p:tavLst>
                                        <p:tav tm="0">
                                          <p:val>
                                            <p:strVal val="#ppt_h"/>
                                          </p:val>
                                        </p:tav>
                                        <p:tav tm="100000">
                                          <p:val>
                                            <p:strVal val="#ppt_h"/>
                                          </p:val>
                                        </p:tav>
                                      </p:tavLst>
                                    </p:anim>
                                    <p:animEffect transition="in" filter="fade">
                                      <p:cBhvr>
                                        <p:cTn id="51" dur="1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strVal val="#ppt_w*0.70"/>
                                          </p:val>
                                        </p:tav>
                                        <p:tav tm="100000">
                                          <p:val>
                                            <p:strVal val="#ppt_w"/>
                                          </p:val>
                                        </p:tav>
                                      </p:tavLst>
                                    </p:anim>
                                    <p:anim calcmode="lin" valueType="num">
                                      <p:cBhvr>
                                        <p:cTn id="57" dur="1000" fill="hold"/>
                                        <p:tgtEl>
                                          <p:spTgt spid="18"/>
                                        </p:tgtEl>
                                        <p:attrNameLst>
                                          <p:attrName>ppt_h</p:attrName>
                                        </p:attrNameLst>
                                      </p:cBhvr>
                                      <p:tavLst>
                                        <p:tav tm="0">
                                          <p:val>
                                            <p:strVal val="#ppt_h"/>
                                          </p:val>
                                        </p:tav>
                                        <p:tav tm="100000">
                                          <p:val>
                                            <p:strVal val="#ppt_h"/>
                                          </p:val>
                                        </p:tav>
                                      </p:tavLst>
                                    </p:anim>
                                    <p:animEffect transition="in" filter="fade">
                                      <p:cBhvr>
                                        <p:cTn id="58" dur="10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1000" fill="hold"/>
                                        <p:tgtEl>
                                          <p:spTgt spid="19"/>
                                        </p:tgtEl>
                                        <p:attrNameLst>
                                          <p:attrName>ppt_w</p:attrName>
                                        </p:attrNameLst>
                                      </p:cBhvr>
                                      <p:tavLst>
                                        <p:tav tm="0">
                                          <p:val>
                                            <p:strVal val="#ppt_w*0.70"/>
                                          </p:val>
                                        </p:tav>
                                        <p:tav tm="100000">
                                          <p:val>
                                            <p:strVal val="#ppt_w"/>
                                          </p:val>
                                        </p:tav>
                                      </p:tavLst>
                                    </p:anim>
                                    <p:anim calcmode="lin" valueType="num">
                                      <p:cBhvr>
                                        <p:cTn id="64" dur="1000" fill="hold"/>
                                        <p:tgtEl>
                                          <p:spTgt spid="19"/>
                                        </p:tgtEl>
                                        <p:attrNameLst>
                                          <p:attrName>ppt_h</p:attrName>
                                        </p:attrNameLst>
                                      </p:cBhvr>
                                      <p:tavLst>
                                        <p:tav tm="0">
                                          <p:val>
                                            <p:strVal val="#ppt_h"/>
                                          </p:val>
                                        </p:tav>
                                        <p:tav tm="100000">
                                          <p:val>
                                            <p:strVal val="#ppt_h"/>
                                          </p:val>
                                        </p:tav>
                                      </p:tavLst>
                                    </p:anim>
                                    <p:animEffect transition="in" filter="fade">
                                      <p:cBhvr>
                                        <p:cTn id="65" dur="10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1000" fill="hold"/>
                                        <p:tgtEl>
                                          <p:spTgt spid="20"/>
                                        </p:tgtEl>
                                        <p:attrNameLst>
                                          <p:attrName>ppt_w</p:attrName>
                                        </p:attrNameLst>
                                      </p:cBhvr>
                                      <p:tavLst>
                                        <p:tav tm="0">
                                          <p:val>
                                            <p:strVal val="#ppt_w*0.70"/>
                                          </p:val>
                                        </p:tav>
                                        <p:tav tm="100000">
                                          <p:val>
                                            <p:strVal val="#ppt_w"/>
                                          </p:val>
                                        </p:tav>
                                      </p:tavLst>
                                    </p:anim>
                                    <p:anim calcmode="lin" valueType="num">
                                      <p:cBhvr>
                                        <p:cTn id="71" dur="1000" fill="hold"/>
                                        <p:tgtEl>
                                          <p:spTgt spid="20"/>
                                        </p:tgtEl>
                                        <p:attrNameLst>
                                          <p:attrName>ppt_h</p:attrName>
                                        </p:attrNameLst>
                                      </p:cBhvr>
                                      <p:tavLst>
                                        <p:tav tm="0">
                                          <p:val>
                                            <p:strVal val="#ppt_h"/>
                                          </p:val>
                                        </p:tav>
                                        <p:tav tm="100000">
                                          <p:val>
                                            <p:strVal val="#ppt_h"/>
                                          </p:val>
                                        </p:tav>
                                      </p:tavLst>
                                    </p:anim>
                                    <p:animEffect transition="in" filter="fade">
                                      <p:cBhvr>
                                        <p:cTn id="72" dur="10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1000" fill="hold"/>
                                        <p:tgtEl>
                                          <p:spTgt spid="21"/>
                                        </p:tgtEl>
                                        <p:attrNameLst>
                                          <p:attrName>ppt_w</p:attrName>
                                        </p:attrNameLst>
                                      </p:cBhvr>
                                      <p:tavLst>
                                        <p:tav tm="0">
                                          <p:val>
                                            <p:strVal val="#ppt_w*0.70"/>
                                          </p:val>
                                        </p:tav>
                                        <p:tav tm="100000">
                                          <p:val>
                                            <p:strVal val="#ppt_w"/>
                                          </p:val>
                                        </p:tav>
                                      </p:tavLst>
                                    </p:anim>
                                    <p:anim calcmode="lin" valueType="num">
                                      <p:cBhvr>
                                        <p:cTn id="78" dur="1000" fill="hold"/>
                                        <p:tgtEl>
                                          <p:spTgt spid="21"/>
                                        </p:tgtEl>
                                        <p:attrNameLst>
                                          <p:attrName>ppt_h</p:attrName>
                                        </p:attrNameLst>
                                      </p:cBhvr>
                                      <p:tavLst>
                                        <p:tav tm="0">
                                          <p:val>
                                            <p:strVal val="#ppt_h"/>
                                          </p:val>
                                        </p:tav>
                                        <p:tav tm="100000">
                                          <p:val>
                                            <p:strVal val="#ppt_h"/>
                                          </p:val>
                                        </p:tav>
                                      </p:tavLst>
                                    </p:anim>
                                    <p:animEffect transition="in" filter="fade">
                                      <p:cBhvr>
                                        <p:cTn id="79" dur="10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1000" fill="hold"/>
                                        <p:tgtEl>
                                          <p:spTgt spid="22"/>
                                        </p:tgtEl>
                                        <p:attrNameLst>
                                          <p:attrName>ppt_w</p:attrName>
                                        </p:attrNameLst>
                                      </p:cBhvr>
                                      <p:tavLst>
                                        <p:tav tm="0">
                                          <p:val>
                                            <p:strVal val="#ppt_w*0.70"/>
                                          </p:val>
                                        </p:tav>
                                        <p:tav tm="100000">
                                          <p:val>
                                            <p:strVal val="#ppt_w"/>
                                          </p:val>
                                        </p:tav>
                                      </p:tavLst>
                                    </p:anim>
                                    <p:anim calcmode="lin" valueType="num">
                                      <p:cBhvr>
                                        <p:cTn id="85" dur="1000" fill="hold"/>
                                        <p:tgtEl>
                                          <p:spTgt spid="22"/>
                                        </p:tgtEl>
                                        <p:attrNameLst>
                                          <p:attrName>ppt_h</p:attrName>
                                        </p:attrNameLst>
                                      </p:cBhvr>
                                      <p:tavLst>
                                        <p:tav tm="0">
                                          <p:val>
                                            <p:strVal val="#ppt_h"/>
                                          </p:val>
                                        </p:tav>
                                        <p:tav tm="100000">
                                          <p:val>
                                            <p:strVal val="#ppt_h"/>
                                          </p:val>
                                        </p:tav>
                                      </p:tavLst>
                                    </p:anim>
                                    <p:animEffect transition="in" filter="fade">
                                      <p:cBhvr>
                                        <p:cTn id="86" dur="10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1000" fill="hold"/>
                                        <p:tgtEl>
                                          <p:spTgt spid="23"/>
                                        </p:tgtEl>
                                        <p:attrNameLst>
                                          <p:attrName>ppt_w</p:attrName>
                                        </p:attrNameLst>
                                      </p:cBhvr>
                                      <p:tavLst>
                                        <p:tav tm="0">
                                          <p:val>
                                            <p:strVal val="#ppt_w*0.70"/>
                                          </p:val>
                                        </p:tav>
                                        <p:tav tm="100000">
                                          <p:val>
                                            <p:strVal val="#ppt_w"/>
                                          </p:val>
                                        </p:tav>
                                      </p:tavLst>
                                    </p:anim>
                                    <p:anim calcmode="lin" valueType="num">
                                      <p:cBhvr>
                                        <p:cTn id="92" dur="1000" fill="hold"/>
                                        <p:tgtEl>
                                          <p:spTgt spid="23"/>
                                        </p:tgtEl>
                                        <p:attrNameLst>
                                          <p:attrName>ppt_h</p:attrName>
                                        </p:attrNameLst>
                                      </p:cBhvr>
                                      <p:tavLst>
                                        <p:tav tm="0">
                                          <p:val>
                                            <p:strVal val="#ppt_h"/>
                                          </p:val>
                                        </p:tav>
                                        <p:tav tm="100000">
                                          <p:val>
                                            <p:strVal val="#ppt_h"/>
                                          </p:val>
                                        </p:tav>
                                      </p:tavLst>
                                    </p:anim>
                                    <p:animEffect transition="in" filter="fade">
                                      <p:cBhvr>
                                        <p:cTn id="93" dur="10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1000" fill="hold"/>
                                        <p:tgtEl>
                                          <p:spTgt spid="24"/>
                                        </p:tgtEl>
                                        <p:attrNameLst>
                                          <p:attrName>ppt_w</p:attrName>
                                        </p:attrNameLst>
                                      </p:cBhvr>
                                      <p:tavLst>
                                        <p:tav tm="0">
                                          <p:val>
                                            <p:strVal val="#ppt_w*0.70"/>
                                          </p:val>
                                        </p:tav>
                                        <p:tav tm="100000">
                                          <p:val>
                                            <p:strVal val="#ppt_w"/>
                                          </p:val>
                                        </p:tav>
                                      </p:tavLst>
                                    </p:anim>
                                    <p:anim calcmode="lin" valueType="num">
                                      <p:cBhvr>
                                        <p:cTn id="99" dur="1000" fill="hold"/>
                                        <p:tgtEl>
                                          <p:spTgt spid="24"/>
                                        </p:tgtEl>
                                        <p:attrNameLst>
                                          <p:attrName>ppt_h</p:attrName>
                                        </p:attrNameLst>
                                      </p:cBhvr>
                                      <p:tavLst>
                                        <p:tav tm="0">
                                          <p:val>
                                            <p:strVal val="#ppt_h"/>
                                          </p:val>
                                        </p:tav>
                                        <p:tav tm="100000">
                                          <p:val>
                                            <p:strVal val="#ppt_h"/>
                                          </p:val>
                                        </p:tav>
                                      </p:tavLst>
                                    </p:anim>
                                    <p:animEffect transition="in" filter="fade">
                                      <p:cBhvr>
                                        <p:cTn id="100" dur="1000"/>
                                        <p:tgtEl>
                                          <p:spTgt spid="24"/>
                                        </p:tgtEl>
                                      </p:cBhvr>
                                    </p:animEffect>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strVal val="#ppt_w*0.70"/>
                                          </p:val>
                                        </p:tav>
                                        <p:tav tm="100000">
                                          <p:val>
                                            <p:strVal val="#ppt_w"/>
                                          </p:val>
                                        </p:tav>
                                      </p:tavLst>
                                    </p:anim>
                                    <p:anim calcmode="lin" valueType="num">
                                      <p:cBhvr>
                                        <p:cTn id="106" dur="1000" fill="hold"/>
                                        <p:tgtEl>
                                          <p:spTgt spid="25"/>
                                        </p:tgtEl>
                                        <p:attrNameLst>
                                          <p:attrName>ppt_h</p:attrName>
                                        </p:attrNameLst>
                                      </p:cBhvr>
                                      <p:tavLst>
                                        <p:tav tm="0">
                                          <p:val>
                                            <p:strVal val="#ppt_h"/>
                                          </p:val>
                                        </p:tav>
                                        <p:tav tm="100000">
                                          <p:val>
                                            <p:strVal val="#ppt_h"/>
                                          </p:val>
                                        </p:tav>
                                      </p:tavLst>
                                    </p:anim>
                                    <p:animEffect transition="in" filter="fade">
                                      <p:cBhvr>
                                        <p:cTn id="107" dur="10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1000" fill="hold"/>
                                        <p:tgtEl>
                                          <p:spTgt spid="28"/>
                                        </p:tgtEl>
                                        <p:attrNameLst>
                                          <p:attrName>ppt_w</p:attrName>
                                        </p:attrNameLst>
                                      </p:cBhvr>
                                      <p:tavLst>
                                        <p:tav tm="0">
                                          <p:val>
                                            <p:strVal val="#ppt_w*0.70"/>
                                          </p:val>
                                        </p:tav>
                                        <p:tav tm="100000">
                                          <p:val>
                                            <p:strVal val="#ppt_w"/>
                                          </p:val>
                                        </p:tav>
                                      </p:tavLst>
                                    </p:anim>
                                    <p:anim calcmode="lin" valueType="num">
                                      <p:cBhvr>
                                        <p:cTn id="113" dur="1000" fill="hold"/>
                                        <p:tgtEl>
                                          <p:spTgt spid="28"/>
                                        </p:tgtEl>
                                        <p:attrNameLst>
                                          <p:attrName>ppt_h</p:attrName>
                                        </p:attrNameLst>
                                      </p:cBhvr>
                                      <p:tavLst>
                                        <p:tav tm="0">
                                          <p:val>
                                            <p:strVal val="#ppt_h"/>
                                          </p:val>
                                        </p:tav>
                                        <p:tav tm="100000">
                                          <p:val>
                                            <p:strVal val="#ppt_h"/>
                                          </p:val>
                                        </p:tav>
                                      </p:tavLst>
                                    </p:anim>
                                    <p:animEffect transition="in" filter="fade">
                                      <p:cBhvr>
                                        <p:cTn id="114" dur="10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55" presetClass="entr" presetSubtype="0" fill="hold" grpId="0" nodeType="click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p:cTn id="119" dur="1000" fill="hold"/>
                                        <p:tgtEl>
                                          <p:spTgt spid="29"/>
                                        </p:tgtEl>
                                        <p:attrNameLst>
                                          <p:attrName>ppt_w</p:attrName>
                                        </p:attrNameLst>
                                      </p:cBhvr>
                                      <p:tavLst>
                                        <p:tav tm="0">
                                          <p:val>
                                            <p:strVal val="#ppt_w*0.70"/>
                                          </p:val>
                                        </p:tav>
                                        <p:tav tm="100000">
                                          <p:val>
                                            <p:strVal val="#ppt_w"/>
                                          </p:val>
                                        </p:tav>
                                      </p:tavLst>
                                    </p:anim>
                                    <p:anim calcmode="lin" valueType="num">
                                      <p:cBhvr>
                                        <p:cTn id="120" dur="1000" fill="hold"/>
                                        <p:tgtEl>
                                          <p:spTgt spid="29"/>
                                        </p:tgtEl>
                                        <p:attrNameLst>
                                          <p:attrName>ppt_h</p:attrName>
                                        </p:attrNameLst>
                                      </p:cBhvr>
                                      <p:tavLst>
                                        <p:tav tm="0">
                                          <p:val>
                                            <p:strVal val="#ppt_h"/>
                                          </p:val>
                                        </p:tav>
                                        <p:tav tm="100000">
                                          <p:val>
                                            <p:strVal val="#ppt_h"/>
                                          </p:val>
                                        </p:tav>
                                      </p:tavLst>
                                    </p:anim>
                                    <p:animEffect transition="in" filter="fade">
                                      <p:cBhvr>
                                        <p:cTn id="121" dur="1000"/>
                                        <p:tgtEl>
                                          <p:spTgt spid="29"/>
                                        </p:tgtEl>
                                      </p:cBhvr>
                                    </p:animEffect>
                                  </p:childTnLst>
                                </p:cTn>
                              </p:par>
                            </p:childTnLst>
                          </p:cTn>
                        </p:par>
                      </p:childTnLst>
                    </p:cTn>
                  </p:par>
                  <p:par>
                    <p:cTn id="122" fill="hold">
                      <p:stCondLst>
                        <p:cond delay="indefinite"/>
                      </p:stCondLst>
                      <p:childTnLst>
                        <p:par>
                          <p:cTn id="123" fill="hold">
                            <p:stCondLst>
                              <p:cond delay="0"/>
                            </p:stCondLst>
                            <p:childTnLst>
                              <p:par>
                                <p:cTn id="124" presetID="55" presetClass="entr" presetSubtype="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anim calcmode="lin" valueType="num">
                                      <p:cBhvr>
                                        <p:cTn id="126" dur="1000" fill="hold"/>
                                        <p:tgtEl>
                                          <p:spTgt spid="31"/>
                                        </p:tgtEl>
                                        <p:attrNameLst>
                                          <p:attrName>ppt_w</p:attrName>
                                        </p:attrNameLst>
                                      </p:cBhvr>
                                      <p:tavLst>
                                        <p:tav tm="0">
                                          <p:val>
                                            <p:strVal val="#ppt_w*0.70"/>
                                          </p:val>
                                        </p:tav>
                                        <p:tav tm="100000">
                                          <p:val>
                                            <p:strVal val="#ppt_w"/>
                                          </p:val>
                                        </p:tav>
                                      </p:tavLst>
                                    </p:anim>
                                    <p:anim calcmode="lin" valueType="num">
                                      <p:cBhvr>
                                        <p:cTn id="127" dur="1000" fill="hold"/>
                                        <p:tgtEl>
                                          <p:spTgt spid="31"/>
                                        </p:tgtEl>
                                        <p:attrNameLst>
                                          <p:attrName>ppt_h</p:attrName>
                                        </p:attrNameLst>
                                      </p:cBhvr>
                                      <p:tavLst>
                                        <p:tav tm="0">
                                          <p:val>
                                            <p:strVal val="#ppt_h"/>
                                          </p:val>
                                        </p:tav>
                                        <p:tav tm="100000">
                                          <p:val>
                                            <p:strVal val="#ppt_h"/>
                                          </p:val>
                                        </p:tav>
                                      </p:tavLst>
                                    </p:anim>
                                    <p:animEffect transition="in" filter="fade">
                                      <p:cBhvr>
                                        <p:cTn id="128" dur="1000"/>
                                        <p:tgtEl>
                                          <p:spTgt spid="31"/>
                                        </p:tgtEl>
                                      </p:cBhvr>
                                    </p:animEffect>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grpId="0" nodeType="clickEffect">
                                  <p:stCondLst>
                                    <p:cond delay="0"/>
                                  </p:stCondLst>
                                  <p:childTnLst>
                                    <p:set>
                                      <p:cBhvr>
                                        <p:cTn id="132" dur="1" fill="hold">
                                          <p:stCondLst>
                                            <p:cond delay="0"/>
                                          </p:stCondLst>
                                        </p:cTn>
                                        <p:tgtEl>
                                          <p:spTgt spid="30"/>
                                        </p:tgtEl>
                                        <p:attrNameLst>
                                          <p:attrName>style.visibility</p:attrName>
                                        </p:attrNameLst>
                                      </p:cBhvr>
                                      <p:to>
                                        <p:strVal val="visible"/>
                                      </p:to>
                                    </p:set>
                                    <p:anim calcmode="lin" valueType="num">
                                      <p:cBhvr>
                                        <p:cTn id="133" dur="1000" fill="hold"/>
                                        <p:tgtEl>
                                          <p:spTgt spid="30"/>
                                        </p:tgtEl>
                                        <p:attrNameLst>
                                          <p:attrName>ppt_w</p:attrName>
                                        </p:attrNameLst>
                                      </p:cBhvr>
                                      <p:tavLst>
                                        <p:tav tm="0">
                                          <p:val>
                                            <p:strVal val="#ppt_w*0.70"/>
                                          </p:val>
                                        </p:tav>
                                        <p:tav tm="100000">
                                          <p:val>
                                            <p:strVal val="#ppt_w"/>
                                          </p:val>
                                        </p:tav>
                                      </p:tavLst>
                                    </p:anim>
                                    <p:anim calcmode="lin" valueType="num">
                                      <p:cBhvr>
                                        <p:cTn id="134" dur="1000" fill="hold"/>
                                        <p:tgtEl>
                                          <p:spTgt spid="30"/>
                                        </p:tgtEl>
                                        <p:attrNameLst>
                                          <p:attrName>ppt_h</p:attrName>
                                        </p:attrNameLst>
                                      </p:cBhvr>
                                      <p:tavLst>
                                        <p:tav tm="0">
                                          <p:val>
                                            <p:strVal val="#ppt_h"/>
                                          </p:val>
                                        </p:tav>
                                        <p:tav tm="100000">
                                          <p:val>
                                            <p:strVal val="#ppt_h"/>
                                          </p:val>
                                        </p:tav>
                                      </p:tavLst>
                                    </p:anim>
                                    <p:animEffect transition="in" filter="fade">
                                      <p:cBhvr>
                                        <p:cTn id="135" dur="1000"/>
                                        <p:tgtEl>
                                          <p:spTgt spid="30"/>
                                        </p:tgtEl>
                                      </p:cBhvr>
                                    </p:animEffect>
                                  </p:childTnLst>
                                </p:cTn>
                              </p:par>
                            </p:childTnLst>
                          </p:cTn>
                        </p:par>
                      </p:childTnLst>
                    </p:cTn>
                  </p:par>
                  <p:par>
                    <p:cTn id="136" fill="hold">
                      <p:stCondLst>
                        <p:cond delay="indefinite"/>
                      </p:stCondLst>
                      <p:childTnLst>
                        <p:par>
                          <p:cTn id="137" fill="hold">
                            <p:stCondLst>
                              <p:cond delay="0"/>
                            </p:stCondLst>
                            <p:childTnLst>
                              <p:par>
                                <p:cTn id="138" presetID="55" presetClass="entr" presetSubtype="0" fill="hold" grpId="0" nodeType="clickEffect">
                                  <p:stCondLst>
                                    <p:cond delay="0"/>
                                  </p:stCondLst>
                                  <p:childTnLst>
                                    <p:set>
                                      <p:cBhvr>
                                        <p:cTn id="139" dur="1" fill="hold">
                                          <p:stCondLst>
                                            <p:cond delay="0"/>
                                          </p:stCondLst>
                                        </p:cTn>
                                        <p:tgtEl>
                                          <p:spTgt spid="27"/>
                                        </p:tgtEl>
                                        <p:attrNameLst>
                                          <p:attrName>style.visibility</p:attrName>
                                        </p:attrNameLst>
                                      </p:cBhvr>
                                      <p:to>
                                        <p:strVal val="visible"/>
                                      </p:to>
                                    </p:set>
                                    <p:anim calcmode="lin" valueType="num">
                                      <p:cBhvr>
                                        <p:cTn id="140" dur="1000" fill="hold"/>
                                        <p:tgtEl>
                                          <p:spTgt spid="27"/>
                                        </p:tgtEl>
                                        <p:attrNameLst>
                                          <p:attrName>ppt_w</p:attrName>
                                        </p:attrNameLst>
                                      </p:cBhvr>
                                      <p:tavLst>
                                        <p:tav tm="0">
                                          <p:val>
                                            <p:strVal val="#ppt_w*0.70"/>
                                          </p:val>
                                        </p:tav>
                                        <p:tav tm="100000">
                                          <p:val>
                                            <p:strVal val="#ppt_w"/>
                                          </p:val>
                                        </p:tav>
                                      </p:tavLst>
                                    </p:anim>
                                    <p:anim calcmode="lin" valueType="num">
                                      <p:cBhvr>
                                        <p:cTn id="141" dur="1000" fill="hold"/>
                                        <p:tgtEl>
                                          <p:spTgt spid="27"/>
                                        </p:tgtEl>
                                        <p:attrNameLst>
                                          <p:attrName>ppt_h</p:attrName>
                                        </p:attrNameLst>
                                      </p:cBhvr>
                                      <p:tavLst>
                                        <p:tav tm="0">
                                          <p:val>
                                            <p:strVal val="#ppt_h"/>
                                          </p:val>
                                        </p:tav>
                                        <p:tav tm="100000">
                                          <p:val>
                                            <p:strVal val="#ppt_h"/>
                                          </p:val>
                                        </p:tav>
                                      </p:tavLst>
                                    </p:anim>
                                    <p:animEffect transition="in" filter="fade">
                                      <p:cBhvr>
                                        <p:cTn id="142" dur="1000"/>
                                        <p:tgtEl>
                                          <p:spTgt spid="27"/>
                                        </p:tgtEl>
                                      </p:cBhvr>
                                    </p:animEffect>
                                  </p:childTnLst>
                                </p:cTn>
                              </p:par>
                            </p:childTnLst>
                          </p:cTn>
                        </p:par>
                      </p:childTnLst>
                    </p:cTn>
                  </p:par>
                  <p:par>
                    <p:cTn id="143" fill="hold">
                      <p:stCondLst>
                        <p:cond delay="indefinite"/>
                      </p:stCondLst>
                      <p:childTnLst>
                        <p:par>
                          <p:cTn id="144" fill="hold">
                            <p:stCondLst>
                              <p:cond delay="0"/>
                            </p:stCondLst>
                            <p:childTnLst>
                              <p:par>
                                <p:cTn id="145" presetID="55" presetClass="entr" presetSubtype="0" fill="hold" grpId="0" nodeType="click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p:cTn id="147" dur="1000" fill="hold"/>
                                        <p:tgtEl>
                                          <p:spTgt spid="36"/>
                                        </p:tgtEl>
                                        <p:attrNameLst>
                                          <p:attrName>ppt_w</p:attrName>
                                        </p:attrNameLst>
                                      </p:cBhvr>
                                      <p:tavLst>
                                        <p:tav tm="0">
                                          <p:val>
                                            <p:strVal val="#ppt_w*0.70"/>
                                          </p:val>
                                        </p:tav>
                                        <p:tav tm="100000">
                                          <p:val>
                                            <p:strVal val="#ppt_w"/>
                                          </p:val>
                                        </p:tav>
                                      </p:tavLst>
                                    </p:anim>
                                    <p:anim calcmode="lin" valueType="num">
                                      <p:cBhvr>
                                        <p:cTn id="148" dur="1000" fill="hold"/>
                                        <p:tgtEl>
                                          <p:spTgt spid="36"/>
                                        </p:tgtEl>
                                        <p:attrNameLst>
                                          <p:attrName>ppt_h</p:attrName>
                                        </p:attrNameLst>
                                      </p:cBhvr>
                                      <p:tavLst>
                                        <p:tav tm="0">
                                          <p:val>
                                            <p:strVal val="#ppt_h"/>
                                          </p:val>
                                        </p:tav>
                                        <p:tav tm="100000">
                                          <p:val>
                                            <p:strVal val="#ppt_h"/>
                                          </p:val>
                                        </p:tav>
                                      </p:tavLst>
                                    </p:anim>
                                    <p:animEffect transition="in" filter="fade">
                                      <p:cBhvr>
                                        <p:cTn id="149" dur="1000"/>
                                        <p:tgtEl>
                                          <p:spTgt spid="36"/>
                                        </p:tgtEl>
                                      </p:cBhvr>
                                    </p:animEffect>
                                  </p:childTnLst>
                                </p:cTn>
                              </p:par>
                            </p:childTnLst>
                          </p:cTn>
                        </p:par>
                      </p:childTnLst>
                    </p:cTn>
                  </p:par>
                  <p:par>
                    <p:cTn id="150" fill="hold">
                      <p:stCondLst>
                        <p:cond delay="indefinite"/>
                      </p:stCondLst>
                      <p:childTnLst>
                        <p:par>
                          <p:cTn id="151" fill="hold">
                            <p:stCondLst>
                              <p:cond delay="0"/>
                            </p:stCondLst>
                            <p:childTnLst>
                              <p:par>
                                <p:cTn id="152" presetID="55" presetClass="entr" presetSubtype="0" fill="hold" grpId="0" nodeType="clickEffect">
                                  <p:stCondLst>
                                    <p:cond delay="0"/>
                                  </p:stCondLst>
                                  <p:childTnLst>
                                    <p:set>
                                      <p:cBhvr>
                                        <p:cTn id="153" dur="1" fill="hold">
                                          <p:stCondLst>
                                            <p:cond delay="0"/>
                                          </p:stCondLst>
                                        </p:cTn>
                                        <p:tgtEl>
                                          <p:spTgt spid="37"/>
                                        </p:tgtEl>
                                        <p:attrNameLst>
                                          <p:attrName>style.visibility</p:attrName>
                                        </p:attrNameLst>
                                      </p:cBhvr>
                                      <p:to>
                                        <p:strVal val="visible"/>
                                      </p:to>
                                    </p:set>
                                    <p:anim calcmode="lin" valueType="num">
                                      <p:cBhvr>
                                        <p:cTn id="154" dur="1000" fill="hold"/>
                                        <p:tgtEl>
                                          <p:spTgt spid="37"/>
                                        </p:tgtEl>
                                        <p:attrNameLst>
                                          <p:attrName>ppt_w</p:attrName>
                                        </p:attrNameLst>
                                      </p:cBhvr>
                                      <p:tavLst>
                                        <p:tav tm="0">
                                          <p:val>
                                            <p:strVal val="#ppt_w*0.70"/>
                                          </p:val>
                                        </p:tav>
                                        <p:tav tm="100000">
                                          <p:val>
                                            <p:strVal val="#ppt_w"/>
                                          </p:val>
                                        </p:tav>
                                      </p:tavLst>
                                    </p:anim>
                                    <p:anim calcmode="lin" valueType="num">
                                      <p:cBhvr>
                                        <p:cTn id="155" dur="1000" fill="hold"/>
                                        <p:tgtEl>
                                          <p:spTgt spid="37"/>
                                        </p:tgtEl>
                                        <p:attrNameLst>
                                          <p:attrName>ppt_h</p:attrName>
                                        </p:attrNameLst>
                                      </p:cBhvr>
                                      <p:tavLst>
                                        <p:tav tm="0">
                                          <p:val>
                                            <p:strVal val="#ppt_h"/>
                                          </p:val>
                                        </p:tav>
                                        <p:tav tm="100000">
                                          <p:val>
                                            <p:strVal val="#ppt_h"/>
                                          </p:val>
                                        </p:tav>
                                      </p:tavLst>
                                    </p:anim>
                                    <p:animEffect transition="in" filter="fade">
                                      <p:cBhvr>
                                        <p:cTn id="156" dur="1000"/>
                                        <p:tgtEl>
                                          <p:spTgt spid="37"/>
                                        </p:tgtEl>
                                      </p:cBhvr>
                                    </p:animEffect>
                                  </p:childTnLst>
                                </p:cTn>
                              </p:par>
                            </p:childTnLst>
                          </p:cTn>
                        </p:par>
                      </p:childTnLst>
                    </p:cTn>
                  </p:par>
                  <p:par>
                    <p:cTn id="157" fill="hold">
                      <p:stCondLst>
                        <p:cond delay="indefinite"/>
                      </p:stCondLst>
                      <p:childTnLst>
                        <p:par>
                          <p:cTn id="158" fill="hold">
                            <p:stCondLst>
                              <p:cond delay="0"/>
                            </p:stCondLst>
                            <p:childTnLst>
                              <p:par>
                                <p:cTn id="159" presetID="55" presetClass="entr" presetSubtype="0" fill="hold" grpId="0" nodeType="clickEffect">
                                  <p:stCondLst>
                                    <p:cond delay="0"/>
                                  </p:stCondLst>
                                  <p:childTnLst>
                                    <p:set>
                                      <p:cBhvr>
                                        <p:cTn id="160" dur="1" fill="hold">
                                          <p:stCondLst>
                                            <p:cond delay="0"/>
                                          </p:stCondLst>
                                        </p:cTn>
                                        <p:tgtEl>
                                          <p:spTgt spid="26"/>
                                        </p:tgtEl>
                                        <p:attrNameLst>
                                          <p:attrName>style.visibility</p:attrName>
                                        </p:attrNameLst>
                                      </p:cBhvr>
                                      <p:to>
                                        <p:strVal val="visible"/>
                                      </p:to>
                                    </p:set>
                                    <p:anim calcmode="lin" valueType="num">
                                      <p:cBhvr>
                                        <p:cTn id="161" dur="1000" fill="hold"/>
                                        <p:tgtEl>
                                          <p:spTgt spid="26"/>
                                        </p:tgtEl>
                                        <p:attrNameLst>
                                          <p:attrName>ppt_w</p:attrName>
                                        </p:attrNameLst>
                                      </p:cBhvr>
                                      <p:tavLst>
                                        <p:tav tm="0">
                                          <p:val>
                                            <p:strVal val="#ppt_w*0.70"/>
                                          </p:val>
                                        </p:tav>
                                        <p:tav tm="100000">
                                          <p:val>
                                            <p:strVal val="#ppt_w"/>
                                          </p:val>
                                        </p:tav>
                                      </p:tavLst>
                                    </p:anim>
                                    <p:anim calcmode="lin" valueType="num">
                                      <p:cBhvr>
                                        <p:cTn id="162" dur="1000" fill="hold"/>
                                        <p:tgtEl>
                                          <p:spTgt spid="26"/>
                                        </p:tgtEl>
                                        <p:attrNameLst>
                                          <p:attrName>ppt_h</p:attrName>
                                        </p:attrNameLst>
                                      </p:cBhvr>
                                      <p:tavLst>
                                        <p:tav tm="0">
                                          <p:val>
                                            <p:strVal val="#ppt_h"/>
                                          </p:val>
                                        </p:tav>
                                        <p:tav tm="100000">
                                          <p:val>
                                            <p:strVal val="#ppt_h"/>
                                          </p:val>
                                        </p:tav>
                                      </p:tavLst>
                                    </p:anim>
                                    <p:animEffect transition="in" filter="fade">
                                      <p:cBhvr>
                                        <p:cTn id="163" dur="1000"/>
                                        <p:tgtEl>
                                          <p:spTgt spid="26"/>
                                        </p:tgtEl>
                                      </p:cBhvr>
                                    </p:animEffect>
                                  </p:childTnLst>
                                </p:cTn>
                              </p:par>
                              <p:par>
                                <p:cTn id="164" presetID="55" presetClass="entr" presetSubtype="0" fill="hold" grpId="0" nodeType="withEffect">
                                  <p:stCondLst>
                                    <p:cond delay="0"/>
                                  </p:stCondLst>
                                  <p:childTnLst>
                                    <p:set>
                                      <p:cBhvr>
                                        <p:cTn id="165" dur="1" fill="hold">
                                          <p:stCondLst>
                                            <p:cond delay="0"/>
                                          </p:stCondLst>
                                        </p:cTn>
                                        <p:tgtEl>
                                          <p:spTgt spid="32"/>
                                        </p:tgtEl>
                                        <p:attrNameLst>
                                          <p:attrName>style.visibility</p:attrName>
                                        </p:attrNameLst>
                                      </p:cBhvr>
                                      <p:to>
                                        <p:strVal val="visible"/>
                                      </p:to>
                                    </p:set>
                                    <p:anim calcmode="lin" valueType="num">
                                      <p:cBhvr>
                                        <p:cTn id="166" dur="1000" fill="hold"/>
                                        <p:tgtEl>
                                          <p:spTgt spid="32"/>
                                        </p:tgtEl>
                                        <p:attrNameLst>
                                          <p:attrName>ppt_w</p:attrName>
                                        </p:attrNameLst>
                                      </p:cBhvr>
                                      <p:tavLst>
                                        <p:tav tm="0">
                                          <p:val>
                                            <p:strVal val="#ppt_w*0.70"/>
                                          </p:val>
                                        </p:tav>
                                        <p:tav tm="100000">
                                          <p:val>
                                            <p:strVal val="#ppt_w"/>
                                          </p:val>
                                        </p:tav>
                                      </p:tavLst>
                                    </p:anim>
                                    <p:anim calcmode="lin" valueType="num">
                                      <p:cBhvr>
                                        <p:cTn id="167" dur="1000" fill="hold"/>
                                        <p:tgtEl>
                                          <p:spTgt spid="32"/>
                                        </p:tgtEl>
                                        <p:attrNameLst>
                                          <p:attrName>ppt_h</p:attrName>
                                        </p:attrNameLst>
                                      </p:cBhvr>
                                      <p:tavLst>
                                        <p:tav tm="0">
                                          <p:val>
                                            <p:strVal val="#ppt_h"/>
                                          </p:val>
                                        </p:tav>
                                        <p:tav tm="100000">
                                          <p:val>
                                            <p:strVal val="#ppt_h"/>
                                          </p:val>
                                        </p:tav>
                                      </p:tavLst>
                                    </p:anim>
                                    <p:animEffect transition="in" filter="fade">
                                      <p:cBhvr>
                                        <p:cTn id="168" dur="1000"/>
                                        <p:tgtEl>
                                          <p:spTgt spid="32"/>
                                        </p:tgtEl>
                                      </p:cBhvr>
                                    </p:animEffect>
                                  </p:childTnLst>
                                </p:cTn>
                              </p:par>
                            </p:childTnLst>
                          </p:cTn>
                        </p:par>
                      </p:childTnLst>
                    </p:cTn>
                  </p:par>
                  <p:par>
                    <p:cTn id="169" fill="hold">
                      <p:stCondLst>
                        <p:cond delay="indefinite"/>
                      </p:stCondLst>
                      <p:childTnLst>
                        <p:par>
                          <p:cTn id="170" fill="hold">
                            <p:stCondLst>
                              <p:cond delay="0"/>
                            </p:stCondLst>
                            <p:childTnLst>
                              <p:par>
                                <p:cTn id="171" presetID="55" presetClass="entr" presetSubtype="0" fill="hold" grpId="0" nodeType="clickEffect">
                                  <p:stCondLst>
                                    <p:cond delay="0"/>
                                  </p:stCondLst>
                                  <p:childTnLst>
                                    <p:set>
                                      <p:cBhvr>
                                        <p:cTn id="172" dur="1" fill="hold">
                                          <p:stCondLst>
                                            <p:cond delay="0"/>
                                          </p:stCondLst>
                                        </p:cTn>
                                        <p:tgtEl>
                                          <p:spTgt spid="33"/>
                                        </p:tgtEl>
                                        <p:attrNameLst>
                                          <p:attrName>style.visibility</p:attrName>
                                        </p:attrNameLst>
                                      </p:cBhvr>
                                      <p:to>
                                        <p:strVal val="visible"/>
                                      </p:to>
                                    </p:set>
                                    <p:anim calcmode="lin" valueType="num">
                                      <p:cBhvr>
                                        <p:cTn id="173" dur="1000" fill="hold"/>
                                        <p:tgtEl>
                                          <p:spTgt spid="33"/>
                                        </p:tgtEl>
                                        <p:attrNameLst>
                                          <p:attrName>ppt_w</p:attrName>
                                        </p:attrNameLst>
                                      </p:cBhvr>
                                      <p:tavLst>
                                        <p:tav tm="0">
                                          <p:val>
                                            <p:strVal val="#ppt_w*0.70"/>
                                          </p:val>
                                        </p:tav>
                                        <p:tav tm="100000">
                                          <p:val>
                                            <p:strVal val="#ppt_w"/>
                                          </p:val>
                                        </p:tav>
                                      </p:tavLst>
                                    </p:anim>
                                    <p:anim calcmode="lin" valueType="num">
                                      <p:cBhvr>
                                        <p:cTn id="174" dur="1000" fill="hold"/>
                                        <p:tgtEl>
                                          <p:spTgt spid="33"/>
                                        </p:tgtEl>
                                        <p:attrNameLst>
                                          <p:attrName>ppt_h</p:attrName>
                                        </p:attrNameLst>
                                      </p:cBhvr>
                                      <p:tavLst>
                                        <p:tav tm="0">
                                          <p:val>
                                            <p:strVal val="#ppt_h"/>
                                          </p:val>
                                        </p:tav>
                                        <p:tav tm="100000">
                                          <p:val>
                                            <p:strVal val="#ppt_h"/>
                                          </p:val>
                                        </p:tav>
                                      </p:tavLst>
                                    </p:anim>
                                    <p:animEffect transition="in" filter="fade">
                                      <p:cBhvr>
                                        <p:cTn id="175" dur="1000"/>
                                        <p:tgtEl>
                                          <p:spTgt spid="33"/>
                                        </p:tgtEl>
                                      </p:cBhvr>
                                    </p:animEffect>
                                  </p:childTnLst>
                                </p:cTn>
                              </p:par>
                              <p:par>
                                <p:cTn id="176" presetID="55" presetClass="entr" presetSubtype="0" fill="hold" grpId="0" nodeType="withEffect">
                                  <p:stCondLst>
                                    <p:cond delay="0"/>
                                  </p:stCondLst>
                                  <p:childTnLst>
                                    <p:set>
                                      <p:cBhvr>
                                        <p:cTn id="177" dur="1" fill="hold">
                                          <p:stCondLst>
                                            <p:cond delay="0"/>
                                          </p:stCondLst>
                                        </p:cTn>
                                        <p:tgtEl>
                                          <p:spTgt spid="34"/>
                                        </p:tgtEl>
                                        <p:attrNameLst>
                                          <p:attrName>style.visibility</p:attrName>
                                        </p:attrNameLst>
                                      </p:cBhvr>
                                      <p:to>
                                        <p:strVal val="visible"/>
                                      </p:to>
                                    </p:set>
                                    <p:anim calcmode="lin" valueType="num">
                                      <p:cBhvr>
                                        <p:cTn id="178" dur="1000" fill="hold"/>
                                        <p:tgtEl>
                                          <p:spTgt spid="34"/>
                                        </p:tgtEl>
                                        <p:attrNameLst>
                                          <p:attrName>ppt_w</p:attrName>
                                        </p:attrNameLst>
                                      </p:cBhvr>
                                      <p:tavLst>
                                        <p:tav tm="0">
                                          <p:val>
                                            <p:strVal val="#ppt_w*0.70"/>
                                          </p:val>
                                        </p:tav>
                                        <p:tav tm="100000">
                                          <p:val>
                                            <p:strVal val="#ppt_w"/>
                                          </p:val>
                                        </p:tav>
                                      </p:tavLst>
                                    </p:anim>
                                    <p:anim calcmode="lin" valueType="num">
                                      <p:cBhvr>
                                        <p:cTn id="179" dur="1000" fill="hold"/>
                                        <p:tgtEl>
                                          <p:spTgt spid="34"/>
                                        </p:tgtEl>
                                        <p:attrNameLst>
                                          <p:attrName>ppt_h</p:attrName>
                                        </p:attrNameLst>
                                      </p:cBhvr>
                                      <p:tavLst>
                                        <p:tav tm="0">
                                          <p:val>
                                            <p:strVal val="#ppt_h"/>
                                          </p:val>
                                        </p:tav>
                                        <p:tav tm="100000">
                                          <p:val>
                                            <p:strVal val="#ppt_h"/>
                                          </p:val>
                                        </p:tav>
                                      </p:tavLst>
                                    </p:anim>
                                    <p:animEffect transition="in" filter="fade">
                                      <p:cBhvr>
                                        <p:cTn id="18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7" grpId="0"/>
      <p:bldP spid="28" grpId="0"/>
      <p:bldP spid="29" grpId="0"/>
      <p:bldP spid="30" grpId="0"/>
      <p:bldP spid="31" grpId="0"/>
      <p:bldP spid="26" grpId="0"/>
      <p:bldP spid="32" grpId="0"/>
      <p:bldP spid="33" grpId="0"/>
      <p:bldP spid="34"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571480"/>
            <a:ext cx="8929718" cy="1477328"/>
          </a:xfrm>
          <a:prstGeom prst="rect">
            <a:avLst/>
          </a:prstGeom>
        </p:spPr>
        <p:txBody>
          <a:bodyPr wrap="square">
            <a:spAutoFit/>
          </a:bodyPr>
          <a:lstStyle/>
          <a:p>
            <a:r>
              <a:rPr lang="el-GR" dirty="0" smtClean="0"/>
              <a:t> Αν η μητέρα είναι  ετερόζυγη με καστανά μαλλιά και ο πατέρας είναι ομόζυγος υπολειπόμενος με ξανθά μαλλιά</a:t>
            </a:r>
          </a:p>
          <a:p>
            <a:r>
              <a:rPr lang="el-GR" dirty="0" smtClean="0"/>
              <a:t>Α) Ποιο είναι το επικρατές και ποιο το υπολειπόμενο αλληλόμορφο ;</a:t>
            </a:r>
          </a:p>
          <a:p>
            <a:r>
              <a:rPr lang="el-GR" dirty="0" smtClean="0"/>
              <a:t>Α) Ποιος ο γονότυπος  και ποιος ο φαινότυπος  των γονέων;</a:t>
            </a:r>
          </a:p>
          <a:p>
            <a:r>
              <a:rPr lang="el-GR" dirty="0" smtClean="0"/>
              <a:t>Β) Ποιος ο πιθανός γονότυπος των παιδιών τους και ποιος ο φαινότυπος τους; </a:t>
            </a:r>
            <a:endParaRPr lang="el-GR" dirty="0"/>
          </a:p>
        </p:txBody>
      </p:sp>
      <p:sp>
        <p:nvSpPr>
          <p:cNvPr id="3" name="2 - TextBox"/>
          <p:cNvSpPr txBox="1"/>
          <p:nvPr/>
        </p:nvSpPr>
        <p:spPr>
          <a:xfrm>
            <a:off x="2857488" y="142852"/>
            <a:ext cx="2143140" cy="369332"/>
          </a:xfrm>
          <a:prstGeom prst="rect">
            <a:avLst/>
          </a:prstGeom>
          <a:noFill/>
        </p:spPr>
        <p:txBody>
          <a:bodyPr wrap="square" rtlCol="0">
            <a:spAutoFit/>
          </a:bodyPr>
          <a:lstStyle/>
          <a:p>
            <a:r>
              <a:rPr lang="el-GR" b="1" dirty="0" smtClean="0"/>
              <a:t>Ερώτηση 2</a:t>
            </a:r>
            <a:endParaRPr lang="el-GR" b="1" dirty="0"/>
          </a:p>
        </p:txBody>
      </p:sp>
      <p:sp>
        <p:nvSpPr>
          <p:cNvPr id="4" name="3 - TextBox"/>
          <p:cNvSpPr txBox="1"/>
          <p:nvPr/>
        </p:nvSpPr>
        <p:spPr>
          <a:xfrm>
            <a:off x="2143108" y="2214554"/>
            <a:ext cx="2214578" cy="369332"/>
          </a:xfrm>
          <a:prstGeom prst="rect">
            <a:avLst/>
          </a:prstGeom>
          <a:noFill/>
        </p:spPr>
        <p:txBody>
          <a:bodyPr wrap="square" rtlCol="0">
            <a:spAutoFit/>
          </a:bodyPr>
          <a:lstStyle/>
          <a:p>
            <a:r>
              <a:rPr lang="el-GR" dirty="0" smtClean="0"/>
              <a:t>Απάντηση</a:t>
            </a:r>
            <a:endParaRPr lang="el-GR" dirty="0"/>
          </a:p>
        </p:txBody>
      </p:sp>
      <p:sp>
        <p:nvSpPr>
          <p:cNvPr id="10" name="9 - TextBox"/>
          <p:cNvSpPr txBox="1"/>
          <p:nvPr/>
        </p:nvSpPr>
        <p:spPr>
          <a:xfrm>
            <a:off x="357158" y="2702478"/>
            <a:ext cx="415498" cy="369332"/>
          </a:xfrm>
          <a:prstGeom prst="rect">
            <a:avLst/>
          </a:prstGeom>
          <a:noFill/>
        </p:spPr>
        <p:txBody>
          <a:bodyPr wrap="none" rtlCol="0">
            <a:spAutoFit/>
          </a:bodyPr>
          <a:lstStyle/>
          <a:p>
            <a:r>
              <a:rPr lang="el-GR" dirty="0" smtClean="0"/>
              <a:t>Α)</a:t>
            </a:r>
            <a:endParaRPr lang="el-GR" dirty="0"/>
          </a:p>
        </p:txBody>
      </p:sp>
      <p:sp>
        <p:nvSpPr>
          <p:cNvPr id="13" name="12 - TextBox"/>
          <p:cNvSpPr txBox="1"/>
          <p:nvPr/>
        </p:nvSpPr>
        <p:spPr>
          <a:xfrm>
            <a:off x="5429256" y="5929330"/>
            <a:ext cx="3071834" cy="369332"/>
          </a:xfrm>
          <a:prstGeom prst="rect">
            <a:avLst/>
          </a:prstGeom>
          <a:noFill/>
        </p:spPr>
        <p:txBody>
          <a:bodyPr wrap="square" rtlCol="0">
            <a:spAutoFit/>
          </a:bodyPr>
          <a:lstStyle/>
          <a:p>
            <a:r>
              <a:rPr lang="el-GR" dirty="0" smtClean="0"/>
              <a:t>Συνέχεια …</a:t>
            </a:r>
            <a:endParaRPr lang="el-GR" dirty="0"/>
          </a:p>
        </p:txBody>
      </p:sp>
      <p:sp>
        <p:nvSpPr>
          <p:cNvPr id="15" name="14 - TextBox"/>
          <p:cNvSpPr txBox="1"/>
          <p:nvPr/>
        </p:nvSpPr>
        <p:spPr>
          <a:xfrm>
            <a:off x="1000100" y="2786058"/>
            <a:ext cx="6786610" cy="646331"/>
          </a:xfrm>
          <a:prstGeom prst="rect">
            <a:avLst/>
          </a:prstGeom>
          <a:noFill/>
        </p:spPr>
        <p:txBody>
          <a:bodyPr wrap="square" rtlCol="0">
            <a:spAutoFit/>
          </a:bodyPr>
          <a:lstStyle/>
          <a:p>
            <a:r>
              <a:rPr lang="el-GR" dirty="0" smtClean="0"/>
              <a:t>Το αλληλόμορφο  ξανθά μαλλιά θα είναι το υπολειπόμενο αφού ο πατέρας είναι ομόζυγος υπολειπόμενος και έχει ξανθά μαλλιά  </a:t>
            </a:r>
            <a:endParaRPr lang="el-GR" dirty="0"/>
          </a:p>
        </p:txBody>
      </p:sp>
      <p:sp>
        <p:nvSpPr>
          <p:cNvPr id="16" name="15 - TextBox"/>
          <p:cNvSpPr txBox="1"/>
          <p:nvPr/>
        </p:nvSpPr>
        <p:spPr>
          <a:xfrm>
            <a:off x="857224" y="3714752"/>
            <a:ext cx="4000528" cy="369332"/>
          </a:xfrm>
          <a:prstGeom prst="rect">
            <a:avLst/>
          </a:prstGeom>
          <a:noFill/>
        </p:spPr>
        <p:txBody>
          <a:bodyPr wrap="square" rtlCol="0">
            <a:spAutoFit/>
          </a:bodyPr>
          <a:lstStyle/>
          <a:p>
            <a:r>
              <a:rPr lang="el-GR" b="1" dirty="0" smtClean="0"/>
              <a:t>Κ</a:t>
            </a:r>
            <a:r>
              <a:rPr lang="el-GR" dirty="0" smtClean="0"/>
              <a:t>  καστανά   μαλλιά επικρατές</a:t>
            </a:r>
            <a:endParaRPr lang="el-GR" dirty="0"/>
          </a:p>
        </p:txBody>
      </p:sp>
      <p:sp>
        <p:nvSpPr>
          <p:cNvPr id="18" name="17 - TextBox"/>
          <p:cNvSpPr txBox="1"/>
          <p:nvPr/>
        </p:nvSpPr>
        <p:spPr>
          <a:xfrm>
            <a:off x="857224" y="4214818"/>
            <a:ext cx="4000528" cy="369332"/>
          </a:xfrm>
          <a:prstGeom prst="rect">
            <a:avLst/>
          </a:prstGeom>
          <a:noFill/>
        </p:spPr>
        <p:txBody>
          <a:bodyPr wrap="square" rtlCol="0">
            <a:spAutoFit/>
          </a:bodyPr>
          <a:lstStyle/>
          <a:p>
            <a:r>
              <a:rPr lang="el-GR" b="1" dirty="0" smtClean="0"/>
              <a:t>κ</a:t>
            </a:r>
            <a:r>
              <a:rPr lang="el-GR" dirty="0" smtClean="0"/>
              <a:t>  ξανθά μαλλιά υπολειπόμενο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0.7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0.70"/>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strVal val="#ppt_w*0.70"/>
                                          </p:val>
                                        </p:tav>
                                        <p:tav tm="100000">
                                          <p:val>
                                            <p:strVal val="#ppt_w"/>
                                          </p:val>
                                        </p:tav>
                                      </p:tavLst>
                                    </p:anim>
                                    <p:anim calcmode="lin" valueType="num">
                                      <p:cBhvr>
                                        <p:cTn id="36" dur="1000" fill="hold"/>
                                        <p:tgtEl>
                                          <p:spTgt spid="18"/>
                                        </p:tgtEl>
                                        <p:attrNameLst>
                                          <p:attrName>ppt_h</p:attrName>
                                        </p:attrNameLst>
                                      </p:cBhvr>
                                      <p:tavLst>
                                        <p:tav tm="0">
                                          <p:val>
                                            <p:strVal val="#ppt_h"/>
                                          </p:val>
                                        </p:tav>
                                        <p:tav tm="100000">
                                          <p:val>
                                            <p:strVal val="#ppt_h"/>
                                          </p:val>
                                        </p:tav>
                                      </p:tavLst>
                                    </p:anim>
                                    <p:animEffect transition="in" filter="fade">
                                      <p:cBhvr>
                                        <p:cTn id="37" dur="1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strVal val="#ppt_w*0.70"/>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Effect transition="in" filter="fade">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P spid="15"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500042"/>
            <a:ext cx="8929718" cy="1200329"/>
          </a:xfrm>
          <a:prstGeom prst="rect">
            <a:avLst/>
          </a:prstGeom>
        </p:spPr>
        <p:txBody>
          <a:bodyPr wrap="square">
            <a:spAutoFit/>
          </a:bodyPr>
          <a:lstStyle/>
          <a:p>
            <a:r>
              <a:rPr lang="el-GR" dirty="0" smtClean="0">
                <a:solidFill>
                  <a:srgbClr val="FF0000"/>
                </a:solidFill>
              </a:rPr>
              <a:t> </a:t>
            </a:r>
            <a:r>
              <a:rPr lang="el-GR" dirty="0" smtClean="0"/>
              <a:t>Δύο </a:t>
            </a:r>
            <a:r>
              <a:rPr lang="el-GR" dirty="0" smtClean="0"/>
              <a:t>γονείς που έχουν ίσια μαλλιά (επικρατές αλληλόμορφο) αποκτούν μια κόρη που έχει κατσαρά μαλλιά. Αν το ζευγάρι αυτό αποκτήσει ένα ακόμη παιδί να βρείτε την πιθανότητα το παιδί αυτό να εμφανίζει:</a:t>
            </a:r>
          </a:p>
          <a:p>
            <a:r>
              <a:rPr lang="el-GR" dirty="0" smtClean="0"/>
              <a:t>α. κατσαρά μαλλιά, β. ίσια μαλλιά. </a:t>
            </a:r>
            <a:endParaRPr lang="el-GR" dirty="0">
              <a:solidFill>
                <a:srgbClr val="FF0000"/>
              </a:solidFill>
            </a:endParaRPr>
          </a:p>
        </p:txBody>
      </p:sp>
      <p:sp>
        <p:nvSpPr>
          <p:cNvPr id="3" name="2 - TextBox"/>
          <p:cNvSpPr txBox="1"/>
          <p:nvPr/>
        </p:nvSpPr>
        <p:spPr>
          <a:xfrm>
            <a:off x="2857488" y="142852"/>
            <a:ext cx="2143140" cy="369332"/>
          </a:xfrm>
          <a:prstGeom prst="rect">
            <a:avLst/>
          </a:prstGeom>
          <a:noFill/>
        </p:spPr>
        <p:txBody>
          <a:bodyPr wrap="square" rtlCol="0">
            <a:spAutoFit/>
          </a:bodyPr>
          <a:lstStyle/>
          <a:p>
            <a:r>
              <a:rPr lang="el-GR" b="1" dirty="0" smtClean="0"/>
              <a:t>Ερώτηση 3</a:t>
            </a:r>
            <a:endParaRPr lang="el-GR" b="1" dirty="0"/>
          </a:p>
        </p:txBody>
      </p:sp>
      <p:sp>
        <p:nvSpPr>
          <p:cNvPr id="4" name="3 - TextBox"/>
          <p:cNvSpPr txBox="1"/>
          <p:nvPr/>
        </p:nvSpPr>
        <p:spPr>
          <a:xfrm>
            <a:off x="3071802" y="1643050"/>
            <a:ext cx="2214578" cy="369332"/>
          </a:xfrm>
          <a:prstGeom prst="rect">
            <a:avLst/>
          </a:prstGeom>
          <a:noFill/>
        </p:spPr>
        <p:txBody>
          <a:bodyPr wrap="square" rtlCol="0">
            <a:spAutoFit/>
          </a:bodyPr>
          <a:lstStyle/>
          <a:p>
            <a:r>
              <a:rPr lang="el-GR" dirty="0" smtClean="0"/>
              <a:t>Απάντηση</a:t>
            </a:r>
            <a:endParaRPr lang="el-GR" dirty="0"/>
          </a:p>
        </p:txBody>
      </p:sp>
      <p:sp>
        <p:nvSpPr>
          <p:cNvPr id="11" name="10 - Ορθογώνιο"/>
          <p:cNvSpPr/>
          <p:nvPr/>
        </p:nvSpPr>
        <p:spPr>
          <a:xfrm>
            <a:off x="285720" y="4286256"/>
            <a:ext cx="2944909" cy="369332"/>
          </a:xfrm>
          <a:prstGeom prst="rect">
            <a:avLst/>
          </a:prstGeom>
        </p:spPr>
        <p:txBody>
          <a:bodyPr wrap="none">
            <a:spAutoFit/>
          </a:bodyPr>
          <a:lstStyle/>
          <a:p>
            <a:r>
              <a:rPr lang="el-GR" dirty="0" smtClean="0">
                <a:solidFill>
                  <a:srgbClr val="FF3399"/>
                </a:solidFill>
              </a:rPr>
              <a:t>Γονότυπος μητέρας :    </a:t>
            </a:r>
            <a:r>
              <a:rPr lang="el-GR" b="1" dirty="0" smtClean="0">
                <a:solidFill>
                  <a:srgbClr val="FF3399"/>
                </a:solidFill>
              </a:rPr>
              <a:t>Αα</a:t>
            </a:r>
            <a:r>
              <a:rPr lang="el-GR" dirty="0" smtClean="0">
                <a:solidFill>
                  <a:srgbClr val="FF3399"/>
                </a:solidFill>
              </a:rPr>
              <a:t> </a:t>
            </a:r>
            <a:endParaRPr lang="el-GR" dirty="0">
              <a:solidFill>
                <a:srgbClr val="FF3399"/>
              </a:solidFill>
            </a:endParaRPr>
          </a:p>
        </p:txBody>
      </p:sp>
      <p:sp>
        <p:nvSpPr>
          <p:cNvPr id="15" name="14 - TextBox"/>
          <p:cNvSpPr txBox="1"/>
          <p:nvPr/>
        </p:nvSpPr>
        <p:spPr>
          <a:xfrm>
            <a:off x="357158" y="2071678"/>
            <a:ext cx="5715040" cy="369332"/>
          </a:xfrm>
          <a:prstGeom prst="rect">
            <a:avLst/>
          </a:prstGeom>
          <a:noFill/>
        </p:spPr>
        <p:txBody>
          <a:bodyPr wrap="square" rtlCol="0">
            <a:spAutoFit/>
          </a:bodyPr>
          <a:lstStyle/>
          <a:p>
            <a:r>
              <a:rPr lang="el-GR" dirty="0" smtClean="0"/>
              <a:t>Σύμφωνα με την ερώτηση έχω δυο αλληλόμορφα</a:t>
            </a:r>
            <a:r>
              <a:rPr lang="el-GR" dirty="0" smtClean="0"/>
              <a:t>:</a:t>
            </a:r>
            <a:endParaRPr lang="el-GR" dirty="0"/>
          </a:p>
        </p:txBody>
      </p:sp>
      <p:sp>
        <p:nvSpPr>
          <p:cNvPr id="16" name="15 - TextBox"/>
          <p:cNvSpPr txBox="1"/>
          <p:nvPr/>
        </p:nvSpPr>
        <p:spPr>
          <a:xfrm>
            <a:off x="285720" y="2500306"/>
            <a:ext cx="1428760" cy="369332"/>
          </a:xfrm>
          <a:prstGeom prst="rect">
            <a:avLst/>
          </a:prstGeom>
          <a:noFill/>
        </p:spPr>
        <p:txBody>
          <a:bodyPr wrap="square" rtlCol="0">
            <a:spAutoFit/>
          </a:bodyPr>
          <a:lstStyle/>
          <a:p>
            <a:r>
              <a:rPr lang="el-GR" dirty="0" smtClean="0"/>
              <a:t>Ίσια μαλλιά</a:t>
            </a:r>
            <a:endParaRPr lang="el-GR" dirty="0"/>
          </a:p>
        </p:txBody>
      </p:sp>
      <p:sp>
        <p:nvSpPr>
          <p:cNvPr id="17" name="16 - TextBox"/>
          <p:cNvSpPr txBox="1"/>
          <p:nvPr/>
        </p:nvSpPr>
        <p:spPr>
          <a:xfrm>
            <a:off x="285720" y="3000372"/>
            <a:ext cx="2071702" cy="369332"/>
          </a:xfrm>
          <a:prstGeom prst="rect">
            <a:avLst/>
          </a:prstGeom>
          <a:noFill/>
        </p:spPr>
        <p:txBody>
          <a:bodyPr wrap="square" rtlCol="0">
            <a:spAutoFit/>
          </a:bodyPr>
          <a:lstStyle/>
          <a:p>
            <a:r>
              <a:rPr lang="el-GR" dirty="0" smtClean="0"/>
              <a:t>Κατσαρά  μαλλιά  </a:t>
            </a:r>
            <a:endParaRPr lang="el-GR" dirty="0"/>
          </a:p>
        </p:txBody>
      </p:sp>
      <p:sp>
        <p:nvSpPr>
          <p:cNvPr id="25" name="24 - Ορθογώνιο"/>
          <p:cNvSpPr/>
          <p:nvPr/>
        </p:nvSpPr>
        <p:spPr>
          <a:xfrm>
            <a:off x="2000232" y="2500306"/>
            <a:ext cx="338554" cy="369332"/>
          </a:xfrm>
          <a:prstGeom prst="rect">
            <a:avLst/>
          </a:prstGeom>
        </p:spPr>
        <p:txBody>
          <a:bodyPr wrap="none">
            <a:spAutoFit/>
          </a:bodyPr>
          <a:lstStyle/>
          <a:p>
            <a:r>
              <a:rPr lang="el-GR" dirty="0" smtClean="0"/>
              <a:t>Α</a:t>
            </a:r>
            <a:endParaRPr lang="el-GR" dirty="0"/>
          </a:p>
        </p:txBody>
      </p:sp>
      <p:sp>
        <p:nvSpPr>
          <p:cNvPr id="26" name="25 - TextBox"/>
          <p:cNvSpPr txBox="1"/>
          <p:nvPr/>
        </p:nvSpPr>
        <p:spPr>
          <a:xfrm>
            <a:off x="2714612" y="2500306"/>
            <a:ext cx="3286148" cy="369332"/>
          </a:xfrm>
          <a:prstGeom prst="rect">
            <a:avLst/>
          </a:prstGeom>
          <a:noFill/>
        </p:spPr>
        <p:txBody>
          <a:bodyPr wrap="square" rtlCol="0">
            <a:spAutoFit/>
          </a:bodyPr>
          <a:lstStyle/>
          <a:p>
            <a:r>
              <a:rPr lang="el-GR" dirty="0" smtClean="0"/>
              <a:t>Επικρατές αλληλόμορφο</a:t>
            </a:r>
            <a:endParaRPr lang="el-GR" dirty="0"/>
          </a:p>
        </p:txBody>
      </p:sp>
      <p:sp>
        <p:nvSpPr>
          <p:cNvPr id="27" name="26 - Ορθογώνιο"/>
          <p:cNvSpPr/>
          <p:nvPr/>
        </p:nvSpPr>
        <p:spPr>
          <a:xfrm>
            <a:off x="2500298" y="3000372"/>
            <a:ext cx="317716" cy="369332"/>
          </a:xfrm>
          <a:prstGeom prst="rect">
            <a:avLst/>
          </a:prstGeom>
        </p:spPr>
        <p:txBody>
          <a:bodyPr wrap="none">
            <a:spAutoFit/>
          </a:bodyPr>
          <a:lstStyle/>
          <a:p>
            <a:r>
              <a:rPr lang="el-GR" dirty="0" smtClean="0"/>
              <a:t>α</a:t>
            </a:r>
            <a:endParaRPr lang="el-GR" dirty="0"/>
          </a:p>
        </p:txBody>
      </p:sp>
      <p:sp>
        <p:nvSpPr>
          <p:cNvPr id="28" name="27 - TextBox"/>
          <p:cNvSpPr txBox="1"/>
          <p:nvPr/>
        </p:nvSpPr>
        <p:spPr>
          <a:xfrm>
            <a:off x="2928926" y="3000372"/>
            <a:ext cx="3643338" cy="369332"/>
          </a:xfrm>
          <a:prstGeom prst="rect">
            <a:avLst/>
          </a:prstGeom>
          <a:noFill/>
        </p:spPr>
        <p:txBody>
          <a:bodyPr wrap="square" rtlCol="0">
            <a:spAutoFit/>
          </a:bodyPr>
          <a:lstStyle/>
          <a:p>
            <a:r>
              <a:rPr lang="el-GR" dirty="0" smtClean="0"/>
              <a:t>Υπολειπόμενο   αλληλόμορφο</a:t>
            </a:r>
            <a:endParaRPr lang="el-GR" dirty="0"/>
          </a:p>
        </p:txBody>
      </p:sp>
      <p:sp>
        <p:nvSpPr>
          <p:cNvPr id="29" name="28 - TextBox"/>
          <p:cNvSpPr txBox="1"/>
          <p:nvPr/>
        </p:nvSpPr>
        <p:spPr>
          <a:xfrm>
            <a:off x="285720" y="3571876"/>
            <a:ext cx="8572560" cy="646331"/>
          </a:xfrm>
          <a:prstGeom prst="rect">
            <a:avLst/>
          </a:prstGeom>
          <a:noFill/>
        </p:spPr>
        <p:txBody>
          <a:bodyPr wrap="square" rtlCol="0">
            <a:spAutoFit/>
          </a:bodyPr>
          <a:lstStyle/>
          <a:p>
            <a:r>
              <a:rPr lang="el-GR" dirty="0" smtClean="0"/>
              <a:t>Αφού οι δύο γονείς έχουν ίσια μαλλιά αλλά η κόρη τους έχει κατσαρά μαλλιά, οι δυο γονείς θα είναι ετερόζυγοι: </a:t>
            </a:r>
            <a:endParaRPr lang="el-GR" dirty="0"/>
          </a:p>
        </p:txBody>
      </p:sp>
      <p:sp>
        <p:nvSpPr>
          <p:cNvPr id="30" name="29 - Ορθογώνιο"/>
          <p:cNvSpPr/>
          <p:nvPr/>
        </p:nvSpPr>
        <p:spPr>
          <a:xfrm>
            <a:off x="4000496" y="4286256"/>
            <a:ext cx="2797369" cy="369332"/>
          </a:xfrm>
          <a:prstGeom prst="rect">
            <a:avLst/>
          </a:prstGeom>
        </p:spPr>
        <p:txBody>
          <a:bodyPr wrap="none">
            <a:spAutoFit/>
          </a:bodyPr>
          <a:lstStyle/>
          <a:p>
            <a:r>
              <a:rPr lang="el-GR" dirty="0" smtClean="0">
                <a:solidFill>
                  <a:srgbClr val="018ACF"/>
                </a:solidFill>
              </a:rPr>
              <a:t>Γονότυπος πατέρα:    </a:t>
            </a:r>
            <a:r>
              <a:rPr lang="el-GR" b="1" dirty="0" smtClean="0">
                <a:solidFill>
                  <a:srgbClr val="018ACF"/>
                </a:solidFill>
              </a:rPr>
              <a:t>Αα</a:t>
            </a:r>
            <a:r>
              <a:rPr lang="el-GR" dirty="0" smtClean="0">
                <a:solidFill>
                  <a:srgbClr val="018ACF"/>
                </a:solidFill>
              </a:rPr>
              <a:t> </a:t>
            </a:r>
            <a:endParaRPr lang="el-GR" dirty="0">
              <a:solidFill>
                <a:srgbClr val="018ACF"/>
              </a:solidFill>
            </a:endParaRPr>
          </a:p>
        </p:txBody>
      </p:sp>
      <p:graphicFrame>
        <p:nvGraphicFramePr>
          <p:cNvPr id="31" name="30 - Πίνακας"/>
          <p:cNvGraphicFramePr>
            <a:graphicFrameLocks noGrp="1"/>
          </p:cNvGraphicFramePr>
          <p:nvPr/>
        </p:nvGraphicFramePr>
        <p:xfrm>
          <a:off x="571472" y="5143512"/>
          <a:ext cx="3357585" cy="1500201"/>
        </p:xfrm>
        <a:graphic>
          <a:graphicData uri="http://schemas.openxmlformats.org/drawingml/2006/table">
            <a:tbl>
              <a:tblPr firstRow="1" bandRow="1">
                <a:tableStyleId>{5C22544A-7EE6-4342-B048-85BDC9FD1C3A}</a:tableStyleId>
              </a:tblPr>
              <a:tblGrid>
                <a:gridCol w="1119195"/>
                <a:gridCol w="1119195"/>
                <a:gridCol w="1119195"/>
              </a:tblGrid>
              <a:tr h="500067">
                <a:tc>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r>
                        <a:rPr lang="el-GR" dirty="0" smtClean="0">
                          <a:solidFill>
                            <a:srgbClr val="FF3399"/>
                          </a:solidFill>
                        </a:rPr>
                        <a:t>      Α </a:t>
                      </a:r>
                      <a:endParaRPr lang="el-GR" dirty="0">
                        <a:solidFill>
                          <a:srgbClr val="FF33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dirty="0" smtClean="0">
                          <a:solidFill>
                            <a:srgbClr val="FF3399"/>
                          </a:solidFill>
                        </a:rPr>
                        <a:t> α </a:t>
                      </a:r>
                      <a:endParaRPr lang="el-GR" dirty="0">
                        <a:solidFill>
                          <a:srgbClr val="FF33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0067">
                <a:tc>
                  <a:txBody>
                    <a:bodyPr/>
                    <a:lstStyle/>
                    <a:p>
                      <a:pPr algn="ctr"/>
                      <a:r>
                        <a:rPr lang="el-GR" b="1" dirty="0" smtClean="0">
                          <a:solidFill>
                            <a:srgbClr val="00B0F0"/>
                          </a:solidFill>
                        </a:rPr>
                        <a:t>Α</a:t>
                      </a:r>
                      <a:endParaRPr lang="el-GR" b="1"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dirty="0" smtClean="0">
                          <a:solidFill>
                            <a:schemeClr val="tx1"/>
                          </a:solidFill>
                        </a:rPr>
                        <a:t> </a:t>
                      </a:r>
                      <a:r>
                        <a:rPr lang="el-GR" b="1" dirty="0" smtClean="0">
                          <a:solidFill>
                            <a:schemeClr val="accent6">
                              <a:lumMod val="50000"/>
                            </a:schemeClr>
                          </a:solidFill>
                        </a:rPr>
                        <a:t>ΑΑ</a:t>
                      </a:r>
                      <a:endParaRPr lang="el-GR" b="1" dirty="0">
                        <a:solidFill>
                          <a:schemeClr val="accent6">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b="1" dirty="0" smtClean="0">
                          <a:solidFill>
                            <a:schemeClr val="accent6">
                              <a:lumMod val="50000"/>
                            </a:schemeClr>
                          </a:solidFill>
                        </a:rPr>
                        <a:t>Αα</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0067">
                <a:tc>
                  <a:txBody>
                    <a:bodyPr/>
                    <a:lstStyle/>
                    <a:p>
                      <a:pPr algn="ctr"/>
                      <a:r>
                        <a:rPr lang="el-GR" b="1" dirty="0" smtClean="0">
                          <a:solidFill>
                            <a:srgbClr val="00B0F0"/>
                          </a:solidFill>
                        </a:rPr>
                        <a:t>α</a:t>
                      </a:r>
                      <a:endParaRPr lang="el-GR" b="1"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b="1" dirty="0" smtClean="0">
                          <a:solidFill>
                            <a:schemeClr val="accent6">
                              <a:lumMod val="50000"/>
                            </a:schemeClr>
                          </a:solidFill>
                        </a:rPr>
                        <a:t>Αα</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b="1" dirty="0" smtClean="0">
                          <a:solidFill>
                            <a:schemeClr val="accent6">
                              <a:lumMod val="50000"/>
                            </a:schemeClr>
                          </a:solidFill>
                        </a:rPr>
                        <a:t>αα</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32" name="Picture 2"/>
          <p:cNvPicPr>
            <a:picLocks noChangeAspect="1" noChangeArrowheads="1"/>
          </p:cNvPicPr>
          <p:nvPr/>
        </p:nvPicPr>
        <p:blipFill>
          <a:blip r:embed="rId2" cstate="print"/>
          <a:srcRect/>
          <a:stretch>
            <a:fillRect/>
          </a:stretch>
        </p:blipFill>
        <p:spPr bwMode="auto">
          <a:xfrm rot="312814">
            <a:off x="1439932" y="5223517"/>
            <a:ext cx="200203" cy="255717"/>
          </a:xfrm>
          <a:prstGeom prst="rect">
            <a:avLst/>
          </a:prstGeom>
          <a:noFill/>
          <a:ln w="9525">
            <a:noFill/>
            <a:miter lim="800000"/>
            <a:headEnd/>
            <a:tailEnd/>
          </a:ln>
          <a:effectLst/>
        </p:spPr>
      </p:pic>
      <p:pic>
        <p:nvPicPr>
          <p:cNvPr id="33" name="Picture 3"/>
          <p:cNvPicPr>
            <a:picLocks noChangeAspect="1" noChangeArrowheads="1"/>
          </p:cNvPicPr>
          <p:nvPr/>
        </p:nvPicPr>
        <p:blipFill>
          <a:blip r:embed="rId3" cstate="print"/>
          <a:srcRect/>
          <a:stretch>
            <a:fillRect/>
          </a:stretch>
        </p:blipFill>
        <p:spPr bwMode="auto">
          <a:xfrm rot="20438132">
            <a:off x="683183" y="5321610"/>
            <a:ext cx="261505" cy="287535"/>
          </a:xfrm>
          <a:prstGeom prst="rect">
            <a:avLst/>
          </a:prstGeom>
          <a:noFill/>
          <a:ln w="9525">
            <a:noFill/>
            <a:miter lim="800000"/>
            <a:headEnd/>
            <a:tailEnd/>
          </a:ln>
          <a:effectLst/>
        </p:spPr>
      </p:pic>
      <p:sp>
        <p:nvSpPr>
          <p:cNvPr id="34" name="33 - TextBox"/>
          <p:cNvSpPr txBox="1"/>
          <p:nvPr/>
        </p:nvSpPr>
        <p:spPr>
          <a:xfrm>
            <a:off x="4429124" y="5286388"/>
            <a:ext cx="4000528" cy="1200329"/>
          </a:xfrm>
          <a:prstGeom prst="rect">
            <a:avLst/>
          </a:prstGeom>
          <a:noFill/>
        </p:spPr>
        <p:txBody>
          <a:bodyPr wrap="square" rtlCol="0">
            <a:spAutoFit/>
          </a:bodyPr>
          <a:lstStyle/>
          <a:p>
            <a:r>
              <a:rPr lang="el-GR" dirty="0" smtClean="0"/>
              <a:t>Σύμφωνα με το πίνακα υπάρχει πιθανότητα 75% τα παιδιά να έχουν </a:t>
            </a:r>
            <a:r>
              <a:rPr lang="el-GR" smtClean="0"/>
              <a:t>ίσια μαλλιά,  </a:t>
            </a:r>
            <a:r>
              <a:rPr lang="el-GR" dirty="0" smtClean="0"/>
              <a:t>και 25% πιθανότητα τα παιδιά να έχουν </a:t>
            </a:r>
            <a:r>
              <a:rPr lang="el-GR" smtClean="0"/>
              <a:t>σγουρά μαλλιά.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strVal val="#ppt_w*0.70"/>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Effect transition="in" filter="fade">
                                      <p:cBhvr>
                                        <p:cTn id="23" dur="1000"/>
                                        <p:tgtEl>
                                          <p:spTgt spid="16"/>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strVal val="#ppt_w*0.70"/>
                                          </p:val>
                                        </p:tav>
                                        <p:tav tm="100000">
                                          <p:val>
                                            <p:strVal val="#ppt_w"/>
                                          </p:val>
                                        </p:tav>
                                      </p:tavLst>
                                    </p:anim>
                                    <p:anim calcmode="lin" valueType="num">
                                      <p:cBhvr>
                                        <p:cTn id="27" dur="1000" fill="hold"/>
                                        <p:tgtEl>
                                          <p:spTgt spid="25"/>
                                        </p:tgtEl>
                                        <p:attrNameLst>
                                          <p:attrName>ppt_h</p:attrName>
                                        </p:attrNameLst>
                                      </p:cBhvr>
                                      <p:tavLst>
                                        <p:tav tm="0">
                                          <p:val>
                                            <p:strVal val="#ppt_h"/>
                                          </p:val>
                                        </p:tav>
                                        <p:tav tm="100000">
                                          <p:val>
                                            <p:strVal val="#ppt_h"/>
                                          </p:val>
                                        </p:tav>
                                      </p:tavLst>
                                    </p:anim>
                                    <p:animEffect transition="in" filter="fade">
                                      <p:cBhvr>
                                        <p:cTn id="28" dur="1000"/>
                                        <p:tgtEl>
                                          <p:spTgt spid="25"/>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ppt_w</p:attrName>
                                        </p:attrNameLst>
                                      </p:cBhvr>
                                      <p:tavLst>
                                        <p:tav tm="0">
                                          <p:val>
                                            <p:strVal val="#ppt_w*0.70"/>
                                          </p:val>
                                        </p:tav>
                                        <p:tav tm="100000">
                                          <p:val>
                                            <p:strVal val="#ppt_w"/>
                                          </p:val>
                                        </p:tav>
                                      </p:tavLst>
                                    </p:anim>
                                    <p:anim calcmode="lin" valueType="num">
                                      <p:cBhvr>
                                        <p:cTn id="32" dur="1000" fill="hold"/>
                                        <p:tgtEl>
                                          <p:spTgt spid="26"/>
                                        </p:tgtEl>
                                        <p:attrNameLst>
                                          <p:attrName>ppt_h</p:attrName>
                                        </p:attrNameLst>
                                      </p:cBhvr>
                                      <p:tavLst>
                                        <p:tav tm="0">
                                          <p:val>
                                            <p:strVal val="#ppt_h"/>
                                          </p:val>
                                        </p:tav>
                                        <p:tav tm="100000">
                                          <p:val>
                                            <p:strVal val="#ppt_h"/>
                                          </p:val>
                                        </p:tav>
                                      </p:tavLst>
                                    </p:anim>
                                    <p:animEffect transition="in" filter="fade">
                                      <p:cBhvr>
                                        <p:cTn id="33" dur="10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strVal val="#ppt_w*0.70"/>
                                          </p:val>
                                        </p:tav>
                                        <p:tav tm="100000">
                                          <p:val>
                                            <p:strVal val="#ppt_w"/>
                                          </p:val>
                                        </p:tav>
                                      </p:tavLst>
                                    </p:anim>
                                    <p:anim calcmode="lin" valueType="num">
                                      <p:cBhvr>
                                        <p:cTn id="39" dur="1000" fill="hold"/>
                                        <p:tgtEl>
                                          <p:spTgt spid="17"/>
                                        </p:tgtEl>
                                        <p:attrNameLst>
                                          <p:attrName>ppt_h</p:attrName>
                                        </p:attrNameLst>
                                      </p:cBhvr>
                                      <p:tavLst>
                                        <p:tav tm="0">
                                          <p:val>
                                            <p:strVal val="#ppt_h"/>
                                          </p:val>
                                        </p:tav>
                                        <p:tav tm="100000">
                                          <p:val>
                                            <p:strVal val="#ppt_h"/>
                                          </p:val>
                                        </p:tav>
                                      </p:tavLst>
                                    </p:anim>
                                    <p:animEffect transition="in" filter="fade">
                                      <p:cBhvr>
                                        <p:cTn id="40" dur="1000"/>
                                        <p:tgtEl>
                                          <p:spTgt spid="17"/>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strVal val="#ppt_w*0.70"/>
                                          </p:val>
                                        </p:tav>
                                        <p:tav tm="100000">
                                          <p:val>
                                            <p:strVal val="#ppt_w"/>
                                          </p:val>
                                        </p:tav>
                                      </p:tavLst>
                                    </p:anim>
                                    <p:anim calcmode="lin" valueType="num">
                                      <p:cBhvr>
                                        <p:cTn id="44" dur="1000" fill="hold"/>
                                        <p:tgtEl>
                                          <p:spTgt spid="27"/>
                                        </p:tgtEl>
                                        <p:attrNameLst>
                                          <p:attrName>ppt_h</p:attrName>
                                        </p:attrNameLst>
                                      </p:cBhvr>
                                      <p:tavLst>
                                        <p:tav tm="0">
                                          <p:val>
                                            <p:strVal val="#ppt_h"/>
                                          </p:val>
                                        </p:tav>
                                        <p:tav tm="100000">
                                          <p:val>
                                            <p:strVal val="#ppt_h"/>
                                          </p:val>
                                        </p:tav>
                                      </p:tavLst>
                                    </p:anim>
                                    <p:animEffect transition="in" filter="fade">
                                      <p:cBhvr>
                                        <p:cTn id="45" dur="1000"/>
                                        <p:tgtEl>
                                          <p:spTgt spid="27"/>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1000" fill="hold"/>
                                        <p:tgtEl>
                                          <p:spTgt spid="28"/>
                                        </p:tgtEl>
                                        <p:attrNameLst>
                                          <p:attrName>ppt_w</p:attrName>
                                        </p:attrNameLst>
                                      </p:cBhvr>
                                      <p:tavLst>
                                        <p:tav tm="0">
                                          <p:val>
                                            <p:strVal val="#ppt_w*0.70"/>
                                          </p:val>
                                        </p:tav>
                                        <p:tav tm="100000">
                                          <p:val>
                                            <p:strVal val="#ppt_w"/>
                                          </p:val>
                                        </p:tav>
                                      </p:tavLst>
                                    </p:anim>
                                    <p:anim calcmode="lin" valueType="num">
                                      <p:cBhvr>
                                        <p:cTn id="49" dur="1000" fill="hold"/>
                                        <p:tgtEl>
                                          <p:spTgt spid="28"/>
                                        </p:tgtEl>
                                        <p:attrNameLst>
                                          <p:attrName>ppt_h</p:attrName>
                                        </p:attrNameLst>
                                      </p:cBhvr>
                                      <p:tavLst>
                                        <p:tav tm="0">
                                          <p:val>
                                            <p:strVal val="#ppt_h"/>
                                          </p:val>
                                        </p:tav>
                                        <p:tav tm="100000">
                                          <p:val>
                                            <p:strVal val="#ppt_h"/>
                                          </p:val>
                                        </p:tav>
                                      </p:tavLst>
                                    </p:anim>
                                    <p:animEffect transition="in" filter="fade">
                                      <p:cBhvr>
                                        <p:cTn id="50" dur="10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1000" fill="hold"/>
                                        <p:tgtEl>
                                          <p:spTgt spid="29"/>
                                        </p:tgtEl>
                                        <p:attrNameLst>
                                          <p:attrName>ppt_w</p:attrName>
                                        </p:attrNameLst>
                                      </p:cBhvr>
                                      <p:tavLst>
                                        <p:tav tm="0">
                                          <p:val>
                                            <p:strVal val="#ppt_w*0.70"/>
                                          </p:val>
                                        </p:tav>
                                        <p:tav tm="100000">
                                          <p:val>
                                            <p:strVal val="#ppt_w"/>
                                          </p:val>
                                        </p:tav>
                                      </p:tavLst>
                                    </p:anim>
                                    <p:anim calcmode="lin" valueType="num">
                                      <p:cBhvr>
                                        <p:cTn id="56" dur="1000" fill="hold"/>
                                        <p:tgtEl>
                                          <p:spTgt spid="29"/>
                                        </p:tgtEl>
                                        <p:attrNameLst>
                                          <p:attrName>ppt_h</p:attrName>
                                        </p:attrNameLst>
                                      </p:cBhvr>
                                      <p:tavLst>
                                        <p:tav tm="0">
                                          <p:val>
                                            <p:strVal val="#ppt_h"/>
                                          </p:val>
                                        </p:tav>
                                        <p:tav tm="100000">
                                          <p:val>
                                            <p:strVal val="#ppt_h"/>
                                          </p:val>
                                        </p:tav>
                                      </p:tavLst>
                                    </p:anim>
                                    <p:animEffect transition="in" filter="fade">
                                      <p:cBhvr>
                                        <p:cTn id="57" dur="10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ppt_w</p:attrName>
                                        </p:attrNameLst>
                                      </p:cBhvr>
                                      <p:tavLst>
                                        <p:tav tm="0">
                                          <p:val>
                                            <p:strVal val="#ppt_w*0.70"/>
                                          </p:val>
                                        </p:tav>
                                        <p:tav tm="100000">
                                          <p:val>
                                            <p:strVal val="#ppt_w"/>
                                          </p:val>
                                        </p:tav>
                                      </p:tavLst>
                                    </p:anim>
                                    <p:anim calcmode="lin" valueType="num">
                                      <p:cBhvr>
                                        <p:cTn id="63" dur="1000" fill="hold"/>
                                        <p:tgtEl>
                                          <p:spTgt spid="11"/>
                                        </p:tgtEl>
                                        <p:attrNameLst>
                                          <p:attrName>ppt_h</p:attrName>
                                        </p:attrNameLst>
                                      </p:cBhvr>
                                      <p:tavLst>
                                        <p:tav tm="0">
                                          <p:val>
                                            <p:strVal val="#ppt_h"/>
                                          </p:val>
                                        </p:tav>
                                        <p:tav tm="100000">
                                          <p:val>
                                            <p:strVal val="#ppt_h"/>
                                          </p:val>
                                        </p:tav>
                                      </p:tavLst>
                                    </p:anim>
                                    <p:animEffect transition="in" filter="fade">
                                      <p:cBhvr>
                                        <p:cTn id="64" dur="10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1000" fill="hold"/>
                                        <p:tgtEl>
                                          <p:spTgt spid="30"/>
                                        </p:tgtEl>
                                        <p:attrNameLst>
                                          <p:attrName>ppt_w</p:attrName>
                                        </p:attrNameLst>
                                      </p:cBhvr>
                                      <p:tavLst>
                                        <p:tav tm="0">
                                          <p:val>
                                            <p:strVal val="#ppt_w*0.70"/>
                                          </p:val>
                                        </p:tav>
                                        <p:tav tm="100000">
                                          <p:val>
                                            <p:strVal val="#ppt_w"/>
                                          </p:val>
                                        </p:tav>
                                      </p:tavLst>
                                    </p:anim>
                                    <p:anim calcmode="lin" valueType="num">
                                      <p:cBhvr>
                                        <p:cTn id="70" dur="1000" fill="hold"/>
                                        <p:tgtEl>
                                          <p:spTgt spid="30"/>
                                        </p:tgtEl>
                                        <p:attrNameLst>
                                          <p:attrName>ppt_h</p:attrName>
                                        </p:attrNameLst>
                                      </p:cBhvr>
                                      <p:tavLst>
                                        <p:tav tm="0">
                                          <p:val>
                                            <p:strVal val="#ppt_h"/>
                                          </p:val>
                                        </p:tav>
                                        <p:tav tm="100000">
                                          <p:val>
                                            <p:strVal val="#ppt_h"/>
                                          </p:val>
                                        </p:tav>
                                      </p:tavLst>
                                    </p:anim>
                                    <p:animEffect transition="in" filter="fade">
                                      <p:cBhvr>
                                        <p:cTn id="71" dur="10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p:cTn id="76" dur="1000" fill="hold"/>
                                        <p:tgtEl>
                                          <p:spTgt spid="31"/>
                                        </p:tgtEl>
                                        <p:attrNameLst>
                                          <p:attrName>ppt_w</p:attrName>
                                        </p:attrNameLst>
                                      </p:cBhvr>
                                      <p:tavLst>
                                        <p:tav tm="0">
                                          <p:val>
                                            <p:strVal val="#ppt_w*0.70"/>
                                          </p:val>
                                        </p:tav>
                                        <p:tav tm="100000">
                                          <p:val>
                                            <p:strVal val="#ppt_w"/>
                                          </p:val>
                                        </p:tav>
                                      </p:tavLst>
                                    </p:anim>
                                    <p:anim calcmode="lin" valueType="num">
                                      <p:cBhvr>
                                        <p:cTn id="77" dur="1000" fill="hold"/>
                                        <p:tgtEl>
                                          <p:spTgt spid="31"/>
                                        </p:tgtEl>
                                        <p:attrNameLst>
                                          <p:attrName>ppt_h</p:attrName>
                                        </p:attrNameLst>
                                      </p:cBhvr>
                                      <p:tavLst>
                                        <p:tav tm="0">
                                          <p:val>
                                            <p:strVal val="#ppt_h"/>
                                          </p:val>
                                        </p:tav>
                                        <p:tav tm="100000">
                                          <p:val>
                                            <p:strVal val="#ppt_h"/>
                                          </p:val>
                                        </p:tav>
                                      </p:tavLst>
                                    </p:anim>
                                    <p:animEffect transition="in" filter="fade">
                                      <p:cBhvr>
                                        <p:cTn id="78" dur="1000"/>
                                        <p:tgtEl>
                                          <p:spTgt spid="31"/>
                                        </p:tgtEl>
                                      </p:cBhvr>
                                    </p:animEffect>
                                  </p:childTnLst>
                                </p:cTn>
                              </p:par>
                              <p:par>
                                <p:cTn id="79" presetID="55"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1000" fill="hold"/>
                                        <p:tgtEl>
                                          <p:spTgt spid="32"/>
                                        </p:tgtEl>
                                        <p:attrNameLst>
                                          <p:attrName>ppt_w</p:attrName>
                                        </p:attrNameLst>
                                      </p:cBhvr>
                                      <p:tavLst>
                                        <p:tav tm="0">
                                          <p:val>
                                            <p:strVal val="#ppt_w*0.70"/>
                                          </p:val>
                                        </p:tav>
                                        <p:tav tm="100000">
                                          <p:val>
                                            <p:strVal val="#ppt_w"/>
                                          </p:val>
                                        </p:tav>
                                      </p:tavLst>
                                    </p:anim>
                                    <p:anim calcmode="lin" valueType="num">
                                      <p:cBhvr>
                                        <p:cTn id="82" dur="1000" fill="hold"/>
                                        <p:tgtEl>
                                          <p:spTgt spid="32"/>
                                        </p:tgtEl>
                                        <p:attrNameLst>
                                          <p:attrName>ppt_h</p:attrName>
                                        </p:attrNameLst>
                                      </p:cBhvr>
                                      <p:tavLst>
                                        <p:tav tm="0">
                                          <p:val>
                                            <p:strVal val="#ppt_h"/>
                                          </p:val>
                                        </p:tav>
                                        <p:tav tm="100000">
                                          <p:val>
                                            <p:strVal val="#ppt_h"/>
                                          </p:val>
                                        </p:tav>
                                      </p:tavLst>
                                    </p:anim>
                                    <p:animEffect transition="in" filter="fade">
                                      <p:cBhvr>
                                        <p:cTn id="83" dur="1000"/>
                                        <p:tgtEl>
                                          <p:spTgt spid="32"/>
                                        </p:tgtEl>
                                      </p:cBhvr>
                                    </p:animEffect>
                                  </p:childTnLst>
                                </p:cTn>
                              </p:par>
                              <p:par>
                                <p:cTn id="84" presetID="55" presetClass="entr" presetSubtype="0" fill="hold" nodeType="with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p:cTn id="86" dur="1000" fill="hold"/>
                                        <p:tgtEl>
                                          <p:spTgt spid="33"/>
                                        </p:tgtEl>
                                        <p:attrNameLst>
                                          <p:attrName>ppt_w</p:attrName>
                                        </p:attrNameLst>
                                      </p:cBhvr>
                                      <p:tavLst>
                                        <p:tav tm="0">
                                          <p:val>
                                            <p:strVal val="#ppt_w*0.70"/>
                                          </p:val>
                                        </p:tav>
                                        <p:tav tm="100000">
                                          <p:val>
                                            <p:strVal val="#ppt_w"/>
                                          </p:val>
                                        </p:tav>
                                      </p:tavLst>
                                    </p:anim>
                                    <p:anim calcmode="lin" valueType="num">
                                      <p:cBhvr>
                                        <p:cTn id="87" dur="1000" fill="hold"/>
                                        <p:tgtEl>
                                          <p:spTgt spid="33"/>
                                        </p:tgtEl>
                                        <p:attrNameLst>
                                          <p:attrName>ppt_h</p:attrName>
                                        </p:attrNameLst>
                                      </p:cBhvr>
                                      <p:tavLst>
                                        <p:tav tm="0">
                                          <p:val>
                                            <p:strVal val="#ppt_h"/>
                                          </p:val>
                                        </p:tav>
                                        <p:tav tm="100000">
                                          <p:val>
                                            <p:strVal val="#ppt_h"/>
                                          </p:val>
                                        </p:tav>
                                      </p:tavLst>
                                    </p:anim>
                                    <p:animEffect transition="in" filter="fade">
                                      <p:cBhvr>
                                        <p:cTn id="88" dur="1000"/>
                                        <p:tgtEl>
                                          <p:spTgt spid="33"/>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p:cTn id="93" dur="1000" fill="hold"/>
                                        <p:tgtEl>
                                          <p:spTgt spid="34"/>
                                        </p:tgtEl>
                                        <p:attrNameLst>
                                          <p:attrName>ppt_w</p:attrName>
                                        </p:attrNameLst>
                                      </p:cBhvr>
                                      <p:tavLst>
                                        <p:tav tm="0">
                                          <p:val>
                                            <p:strVal val="#ppt_w*0.70"/>
                                          </p:val>
                                        </p:tav>
                                        <p:tav tm="100000">
                                          <p:val>
                                            <p:strVal val="#ppt_w"/>
                                          </p:val>
                                        </p:tav>
                                      </p:tavLst>
                                    </p:anim>
                                    <p:anim calcmode="lin" valueType="num">
                                      <p:cBhvr>
                                        <p:cTn id="94" dur="1000" fill="hold"/>
                                        <p:tgtEl>
                                          <p:spTgt spid="34"/>
                                        </p:tgtEl>
                                        <p:attrNameLst>
                                          <p:attrName>ppt_h</p:attrName>
                                        </p:attrNameLst>
                                      </p:cBhvr>
                                      <p:tavLst>
                                        <p:tav tm="0">
                                          <p:val>
                                            <p:strVal val="#ppt_h"/>
                                          </p:val>
                                        </p:tav>
                                        <p:tav tm="100000">
                                          <p:val>
                                            <p:strVal val="#ppt_h"/>
                                          </p:val>
                                        </p:tav>
                                      </p:tavLst>
                                    </p:anim>
                                    <p:animEffect transition="in" filter="fade">
                                      <p:cBhvr>
                                        <p:cTn id="9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5" grpId="0"/>
      <p:bldP spid="16" grpId="0"/>
      <p:bldP spid="17" grpId="0"/>
      <p:bldP spid="25" grpId="0"/>
      <p:bldP spid="26" grpId="0"/>
      <p:bldP spid="27" grpId="0"/>
      <p:bldP spid="28" grpId="0"/>
      <p:bldP spid="29" grpId="0"/>
      <p:bldP spid="30"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857488" y="142852"/>
            <a:ext cx="2143140" cy="369332"/>
          </a:xfrm>
          <a:prstGeom prst="rect">
            <a:avLst/>
          </a:prstGeom>
          <a:noFill/>
        </p:spPr>
        <p:txBody>
          <a:bodyPr wrap="square" rtlCol="0">
            <a:spAutoFit/>
          </a:bodyPr>
          <a:lstStyle/>
          <a:p>
            <a:r>
              <a:rPr lang="el-GR" b="1" dirty="0" smtClean="0"/>
              <a:t>Ερώτηση 2</a:t>
            </a:r>
            <a:endParaRPr lang="el-GR" b="1" dirty="0"/>
          </a:p>
        </p:txBody>
      </p:sp>
      <p:sp>
        <p:nvSpPr>
          <p:cNvPr id="12" name="11 - TextBox"/>
          <p:cNvSpPr txBox="1"/>
          <p:nvPr/>
        </p:nvSpPr>
        <p:spPr>
          <a:xfrm>
            <a:off x="1785918" y="642918"/>
            <a:ext cx="1500198" cy="369332"/>
          </a:xfrm>
          <a:prstGeom prst="rect">
            <a:avLst/>
          </a:prstGeom>
          <a:noFill/>
        </p:spPr>
        <p:txBody>
          <a:bodyPr wrap="square" rtlCol="0">
            <a:spAutoFit/>
          </a:bodyPr>
          <a:lstStyle/>
          <a:p>
            <a:r>
              <a:rPr lang="el-GR" dirty="0" smtClean="0"/>
              <a:t>Απάντηση</a:t>
            </a:r>
            <a:endParaRPr lang="el-GR" dirty="0"/>
          </a:p>
        </p:txBody>
      </p:sp>
      <p:sp>
        <p:nvSpPr>
          <p:cNvPr id="14" name="13 - TextBox"/>
          <p:cNvSpPr txBox="1"/>
          <p:nvPr/>
        </p:nvSpPr>
        <p:spPr>
          <a:xfrm>
            <a:off x="3357554" y="714356"/>
            <a:ext cx="3071834" cy="369332"/>
          </a:xfrm>
          <a:prstGeom prst="rect">
            <a:avLst/>
          </a:prstGeom>
          <a:noFill/>
        </p:spPr>
        <p:txBody>
          <a:bodyPr wrap="square" rtlCol="0">
            <a:spAutoFit/>
          </a:bodyPr>
          <a:lstStyle/>
          <a:p>
            <a:r>
              <a:rPr lang="el-GR" dirty="0" smtClean="0"/>
              <a:t>Συνέχεια …</a:t>
            </a:r>
            <a:endParaRPr lang="el-GR" dirty="0"/>
          </a:p>
        </p:txBody>
      </p:sp>
      <p:sp>
        <p:nvSpPr>
          <p:cNvPr id="17" name="16 - Ορθογώνιο"/>
          <p:cNvSpPr/>
          <p:nvPr/>
        </p:nvSpPr>
        <p:spPr>
          <a:xfrm>
            <a:off x="428596" y="1285860"/>
            <a:ext cx="2744469" cy="369332"/>
          </a:xfrm>
          <a:prstGeom prst="rect">
            <a:avLst/>
          </a:prstGeom>
        </p:spPr>
        <p:txBody>
          <a:bodyPr wrap="none">
            <a:spAutoFit/>
          </a:bodyPr>
          <a:lstStyle/>
          <a:p>
            <a:r>
              <a:rPr lang="el-GR" dirty="0" smtClean="0"/>
              <a:t>Γονότυπος πατέρα:    </a:t>
            </a:r>
            <a:r>
              <a:rPr lang="el-GR" b="1" dirty="0" smtClean="0"/>
              <a:t>κκ</a:t>
            </a:r>
            <a:r>
              <a:rPr lang="el-GR" dirty="0" smtClean="0"/>
              <a:t> </a:t>
            </a:r>
            <a:endParaRPr lang="el-GR" dirty="0"/>
          </a:p>
        </p:txBody>
      </p:sp>
      <p:sp>
        <p:nvSpPr>
          <p:cNvPr id="19" name="18 - Ορθογώνιο"/>
          <p:cNvSpPr/>
          <p:nvPr/>
        </p:nvSpPr>
        <p:spPr>
          <a:xfrm>
            <a:off x="428596" y="2000240"/>
            <a:ext cx="2930482" cy="369332"/>
          </a:xfrm>
          <a:prstGeom prst="rect">
            <a:avLst/>
          </a:prstGeom>
        </p:spPr>
        <p:txBody>
          <a:bodyPr wrap="none">
            <a:spAutoFit/>
          </a:bodyPr>
          <a:lstStyle/>
          <a:p>
            <a:r>
              <a:rPr lang="el-GR" dirty="0" smtClean="0"/>
              <a:t>Γονότυπος μητέρας :    </a:t>
            </a:r>
            <a:r>
              <a:rPr lang="el-GR" b="1" dirty="0" smtClean="0"/>
              <a:t>Κκ</a:t>
            </a:r>
            <a:r>
              <a:rPr lang="el-GR" dirty="0" smtClean="0"/>
              <a:t> </a:t>
            </a:r>
            <a:endParaRPr lang="el-GR" dirty="0"/>
          </a:p>
        </p:txBody>
      </p:sp>
      <p:sp>
        <p:nvSpPr>
          <p:cNvPr id="20" name="19 - Ορθογώνιο"/>
          <p:cNvSpPr/>
          <p:nvPr/>
        </p:nvSpPr>
        <p:spPr>
          <a:xfrm>
            <a:off x="3500430" y="1285860"/>
            <a:ext cx="3987182" cy="369332"/>
          </a:xfrm>
          <a:prstGeom prst="rect">
            <a:avLst/>
          </a:prstGeom>
        </p:spPr>
        <p:txBody>
          <a:bodyPr wrap="none">
            <a:spAutoFit/>
          </a:bodyPr>
          <a:lstStyle/>
          <a:p>
            <a:r>
              <a:rPr lang="el-GR" dirty="0" smtClean="0"/>
              <a:t>Φαινότυπος πατέρα:    </a:t>
            </a:r>
            <a:r>
              <a:rPr lang="el-GR" b="1" dirty="0" smtClean="0"/>
              <a:t>ξανθά μαλλιά</a:t>
            </a:r>
            <a:endParaRPr lang="el-GR" dirty="0"/>
          </a:p>
        </p:txBody>
      </p:sp>
      <p:sp>
        <p:nvSpPr>
          <p:cNvPr id="21" name="20 - Ορθογώνιο"/>
          <p:cNvSpPr/>
          <p:nvPr/>
        </p:nvSpPr>
        <p:spPr>
          <a:xfrm>
            <a:off x="3714744" y="1928802"/>
            <a:ext cx="4363887" cy="369332"/>
          </a:xfrm>
          <a:prstGeom prst="rect">
            <a:avLst/>
          </a:prstGeom>
        </p:spPr>
        <p:txBody>
          <a:bodyPr wrap="none">
            <a:spAutoFit/>
          </a:bodyPr>
          <a:lstStyle/>
          <a:p>
            <a:r>
              <a:rPr lang="el-GR" dirty="0" smtClean="0"/>
              <a:t>Φαινότυπος μητέρας:    </a:t>
            </a:r>
            <a:r>
              <a:rPr lang="el-GR" b="1" dirty="0" smtClean="0"/>
              <a:t>καστανά μαλλιά</a:t>
            </a:r>
            <a:endParaRPr lang="el-GR" dirty="0"/>
          </a:p>
        </p:txBody>
      </p:sp>
      <p:sp>
        <p:nvSpPr>
          <p:cNvPr id="22" name="21 - TextBox"/>
          <p:cNvSpPr txBox="1"/>
          <p:nvPr/>
        </p:nvSpPr>
        <p:spPr>
          <a:xfrm>
            <a:off x="0" y="1357298"/>
            <a:ext cx="428596" cy="369332"/>
          </a:xfrm>
          <a:prstGeom prst="rect">
            <a:avLst/>
          </a:prstGeom>
          <a:noFill/>
        </p:spPr>
        <p:txBody>
          <a:bodyPr wrap="square" rtlCol="0">
            <a:spAutoFit/>
          </a:bodyPr>
          <a:lstStyle/>
          <a:p>
            <a:r>
              <a:rPr lang="el-GR" b="1" dirty="0" smtClean="0"/>
              <a:t>Β) </a:t>
            </a:r>
            <a:endParaRPr lang="el-GR" b="1" dirty="0"/>
          </a:p>
        </p:txBody>
      </p:sp>
      <p:sp>
        <p:nvSpPr>
          <p:cNvPr id="23" name="22 - TextBox"/>
          <p:cNvSpPr txBox="1"/>
          <p:nvPr/>
        </p:nvSpPr>
        <p:spPr>
          <a:xfrm>
            <a:off x="142844" y="3357559"/>
            <a:ext cx="428596" cy="369332"/>
          </a:xfrm>
          <a:prstGeom prst="rect">
            <a:avLst/>
          </a:prstGeom>
          <a:noFill/>
        </p:spPr>
        <p:txBody>
          <a:bodyPr wrap="square" rtlCol="0">
            <a:spAutoFit/>
          </a:bodyPr>
          <a:lstStyle/>
          <a:p>
            <a:r>
              <a:rPr lang="el-GR" b="1" dirty="0" smtClean="0"/>
              <a:t>Γ) </a:t>
            </a:r>
            <a:endParaRPr lang="el-GR" b="1" dirty="0"/>
          </a:p>
        </p:txBody>
      </p:sp>
      <p:graphicFrame>
        <p:nvGraphicFramePr>
          <p:cNvPr id="24" name="23 - Πίνακας"/>
          <p:cNvGraphicFramePr>
            <a:graphicFrameLocks noGrp="1"/>
          </p:cNvGraphicFramePr>
          <p:nvPr/>
        </p:nvGraphicFramePr>
        <p:xfrm>
          <a:off x="1071538" y="3000370"/>
          <a:ext cx="6096000" cy="1857390"/>
        </p:xfrm>
        <a:graphic>
          <a:graphicData uri="http://schemas.openxmlformats.org/drawingml/2006/table">
            <a:tbl>
              <a:tblPr firstRow="1" bandRow="1">
                <a:tableStyleId>{5C22544A-7EE6-4342-B048-85BDC9FD1C3A}</a:tableStyleId>
              </a:tblPr>
              <a:tblGrid>
                <a:gridCol w="2032000"/>
                <a:gridCol w="2032000"/>
                <a:gridCol w="2032000"/>
              </a:tblGrid>
              <a:tr h="619130">
                <a:tc>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9130">
                <a:tc>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dirty="0" smtClean="0"/>
                        <a:t> </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9130">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5" name="Picture 2"/>
          <p:cNvPicPr>
            <a:picLocks noChangeAspect="1" noChangeArrowheads="1"/>
          </p:cNvPicPr>
          <p:nvPr/>
        </p:nvPicPr>
        <p:blipFill>
          <a:blip r:embed="rId2" cstate="print"/>
          <a:srcRect/>
          <a:stretch>
            <a:fillRect/>
          </a:stretch>
        </p:blipFill>
        <p:spPr bwMode="auto">
          <a:xfrm rot="312814">
            <a:off x="2590711" y="3014879"/>
            <a:ext cx="339060" cy="433078"/>
          </a:xfrm>
          <a:prstGeom prst="rect">
            <a:avLst/>
          </a:prstGeom>
          <a:noFill/>
          <a:ln w="9525">
            <a:noFill/>
            <a:miter lim="800000"/>
            <a:headEnd/>
            <a:tailEnd/>
          </a:ln>
          <a:effectLst/>
        </p:spPr>
      </p:pic>
      <p:pic>
        <p:nvPicPr>
          <p:cNvPr id="26" name="Picture 3"/>
          <p:cNvPicPr>
            <a:picLocks noChangeAspect="1" noChangeArrowheads="1"/>
          </p:cNvPicPr>
          <p:nvPr/>
        </p:nvPicPr>
        <p:blipFill>
          <a:blip r:embed="rId3" cstate="print"/>
          <a:srcRect/>
          <a:stretch>
            <a:fillRect/>
          </a:stretch>
        </p:blipFill>
        <p:spPr bwMode="auto">
          <a:xfrm rot="20438132">
            <a:off x="1199251" y="3192462"/>
            <a:ext cx="365410" cy="401782"/>
          </a:xfrm>
          <a:prstGeom prst="rect">
            <a:avLst/>
          </a:prstGeom>
          <a:noFill/>
          <a:ln w="9525">
            <a:noFill/>
            <a:miter lim="800000"/>
            <a:headEnd/>
            <a:tailEnd/>
          </a:ln>
          <a:effectLst/>
        </p:spPr>
      </p:pic>
      <p:sp>
        <p:nvSpPr>
          <p:cNvPr id="27" name="26 - TextBox"/>
          <p:cNvSpPr txBox="1"/>
          <p:nvPr/>
        </p:nvSpPr>
        <p:spPr>
          <a:xfrm>
            <a:off x="5500694" y="3071808"/>
            <a:ext cx="500066" cy="461665"/>
          </a:xfrm>
          <a:prstGeom prst="rect">
            <a:avLst/>
          </a:prstGeom>
          <a:noFill/>
        </p:spPr>
        <p:txBody>
          <a:bodyPr wrap="square" rtlCol="0">
            <a:spAutoFit/>
          </a:bodyPr>
          <a:lstStyle/>
          <a:p>
            <a:r>
              <a:rPr lang="el-GR" sz="2400" b="1" dirty="0" smtClean="0">
                <a:solidFill>
                  <a:srgbClr val="BE0260"/>
                </a:solidFill>
              </a:rPr>
              <a:t>κ</a:t>
            </a:r>
            <a:endParaRPr lang="el-GR" sz="2400" b="1" dirty="0">
              <a:solidFill>
                <a:srgbClr val="BE0260"/>
              </a:solidFill>
            </a:endParaRPr>
          </a:p>
        </p:txBody>
      </p:sp>
      <p:sp>
        <p:nvSpPr>
          <p:cNvPr id="28" name="27 - TextBox"/>
          <p:cNvSpPr txBox="1"/>
          <p:nvPr/>
        </p:nvSpPr>
        <p:spPr>
          <a:xfrm>
            <a:off x="3857620" y="3071808"/>
            <a:ext cx="500066" cy="461665"/>
          </a:xfrm>
          <a:prstGeom prst="rect">
            <a:avLst/>
          </a:prstGeom>
          <a:noFill/>
        </p:spPr>
        <p:txBody>
          <a:bodyPr wrap="square" rtlCol="0">
            <a:spAutoFit/>
          </a:bodyPr>
          <a:lstStyle/>
          <a:p>
            <a:r>
              <a:rPr lang="el-GR" sz="2400" b="1" dirty="0" smtClean="0">
                <a:solidFill>
                  <a:srgbClr val="BE0260"/>
                </a:solidFill>
              </a:rPr>
              <a:t>Κ</a:t>
            </a:r>
            <a:endParaRPr lang="el-GR" sz="2400" b="1" dirty="0">
              <a:solidFill>
                <a:srgbClr val="BE0260"/>
              </a:solidFill>
            </a:endParaRPr>
          </a:p>
        </p:txBody>
      </p:sp>
      <p:sp>
        <p:nvSpPr>
          <p:cNvPr id="29" name="28 - TextBox"/>
          <p:cNvSpPr txBox="1"/>
          <p:nvPr/>
        </p:nvSpPr>
        <p:spPr>
          <a:xfrm>
            <a:off x="1857356" y="3714750"/>
            <a:ext cx="500066" cy="461665"/>
          </a:xfrm>
          <a:prstGeom prst="rect">
            <a:avLst/>
          </a:prstGeom>
          <a:noFill/>
        </p:spPr>
        <p:txBody>
          <a:bodyPr wrap="square" rtlCol="0">
            <a:spAutoFit/>
          </a:bodyPr>
          <a:lstStyle/>
          <a:p>
            <a:r>
              <a:rPr lang="el-GR" sz="2400" b="1" dirty="0" smtClean="0">
                <a:solidFill>
                  <a:srgbClr val="0070C0"/>
                </a:solidFill>
              </a:rPr>
              <a:t>κ</a:t>
            </a:r>
            <a:endParaRPr lang="el-GR" sz="2400" b="1" dirty="0">
              <a:solidFill>
                <a:srgbClr val="0070C0"/>
              </a:solidFill>
            </a:endParaRPr>
          </a:p>
        </p:txBody>
      </p:sp>
      <p:sp>
        <p:nvSpPr>
          <p:cNvPr id="30" name="29 - TextBox"/>
          <p:cNvSpPr txBox="1"/>
          <p:nvPr/>
        </p:nvSpPr>
        <p:spPr>
          <a:xfrm>
            <a:off x="1857356" y="4286254"/>
            <a:ext cx="500066" cy="461665"/>
          </a:xfrm>
          <a:prstGeom prst="rect">
            <a:avLst/>
          </a:prstGeom>
          <a:noFill/>
        </p:spPr>
        <p:txBody>
          <a:bodyPr wrap="square" rtlCol="0">
            <a:spAutoFit/>
          </a:bodyPr>
          <a:lstStyle/>
          <a:p>
            <a:r>
              <a:rPr lang="el-GR" sz="2400" b="1" dirty="0" smtClean="0">
                <a:solidFill>
                  <a:srgbClr val="0070C0"/>
                </a:solidFill>
              </a:rPr>
              <a:t>κ</a:t>
            </a:r>
            <a:endParaRPr lang="el-GR" sz="2400" b="1" dirty="0">
              <a:solidFill>
                <a:srgbClr val="0070C0"/>
              </a:solidFill>
            </a:endParaRPr>
          </a:p>
        </p:txBody>
      </p:sp>
      <p:sp>
        <p:nvSpPr>
          <p:cNvPr id="31" name="30 - TextBox"/>
          <p:cNvSpPr txBox="1"/>
          <p:nvPr/>
        </p:nvSpPr>
        <p:spPr>
          <a:xfrm>
            <a:off x="3929058" y="3714752"/>
            <a:ext cx="500066" cy="461665"/>
          </a:xfrm>
          <a:prstGeom prst="rect">
            <a:avLst/>
          </a:prstGeom>
          <a:noFill/>
        </p:spPr>
        <p:txBody>
          <a:bodyPr wrap="square" rtlCol="0">
            <a:spAutoFit/>
          </a:bodyPr>
          <a:lstStyle/>
          <a:p>
            <a:r>
              <a:rPr lang="el-GR" sz="2400" b="1" dirty="0" smtClean="0">
                <a:solidFill>
                  <a:srgbClr val="018ACF"/>
                </a:solidFill>
              </a:rPr>
              <a:t>κ</a:t>
            </a:r>
            <a:endParaRPr lang="el-GR" sz="2400" b="1" dirty="0">
              <a:solidFill>
                <a:srgbClr val="018ACF"/>
              </a:solidFill>
            </a:endParaRPr>
          </a:p>
        </p:txBody>
      </p:sp>
      <p:sp>
        <p:nvSpPr>
          <p:cNvPr id="32" name="31 - TextBox"/>
          <p:cNvSpPr txBox="1"/>
          <p:nvPr/>
        </p:nvSpPr>
        <p:spPr>
          <a:xfrm>
            <a:off x="3571868" y="3714752"/>
            <a:ext cx="500066" cy="461665"/>
          </a:xfrm>
          <a:prstGeom prst="rect">
            <a:avLst/>
          </a:prstGeom>
          <a:noFill/>
        </p:spPr>
        <p:txBody>
          <a:bodyPr wrap="square" rtlCol="0">
            <a:spAutoFit/>
          </a:bodyPr>
          <a:lstStyle/>
          <a:p>
            <a:r>
              <a:rPr lang="el-GR" sz="2400" b="1" dirty="0" smtClean="0">
                <a:solidFill>
                  <a:srgbClr val="FF3399"/>
                </a:solidFill>
              </a:rPr>
              <a:t>Κ</a:t>
            </a:r>
            <a:endParaRPr lang="el-GR" sz="2400" b="1" dirty="0">
              <a:solidFill>
                <a:srgbClr val="FF3399"/>
              </a:solidFill>
            </a:endParaRPr>
          </a:p>
        </p:txBody>
      </p:sp>
      <p:sp>
        <p:nvSpPr>
          <p:cNvPr id="33" name="32 - TextBox"/>
          <p:cNvSpPr txBox="1"/>
          <p:nvPr/>
        </p:nvSpPr>
        <p:spPr>
          <a:xfrm>
            <a:off x="4000496" y="4286256"/>
            <a:ext cx="500066" cy="461665"/>
          </a:xfrm>
          <a:prstGeom prst="rect">
            <a:avLst/>
          </a:prstGeom>
          <a:noFill/>
        </p:spPr>
        <p:txBody>
          <a:bodyPr wrap="square" rtlCol="0">
            <a:spAutoFit/>
          </a:bodyPr>
          <a:lstStyle/>
          <a:p>
            <a:r>
              <a:rPr lang="el-GR" sz="2400" b="1" dirty="0" smtClean="0">
                <a:solidFill>
                  <a:srgbClr val="018ACF"/>
                </a:solidFill>
              </a:rPr>
              <a:t>κ</a:t>
            </a:r>
            <a:endParaRPr lang="el-GR" sz="2400" b="1" dirty="0">
              <a:solidFill>
                <a:srgbClr val="018ACF"/>
              </a:solidFill>
            </a:endParaRPr>
          </a:p>
        </p:txBody>
      </p:sp>
      <p:sp>
        <p:nvSpPr>
          <p:cNvPr id="34" name="33 - TextBox"/>
          <p:cNvSpPr txBox="1"/>
          <p:nvPr/>
        </p:nvSpPr>
        <p:spPr>
          <a:xfrm>
            <a:off x="3571868" y="4286256"/>
            <a:ext cx="500066" cy="461665"/>
          </a:xfrm>
          <a:prstGeom prst="rect">
            <a:avLst/>
          </a:prstGeom>
          <a:noFill/>
        </p:spPr>
        <p:txBody>
          <a:bodyPr wrap="square" rtlCol="0">
            <a:spAutoFit/>
          </a:bodyPr>
          <a:lstStyle/>
          <a:p>
            <a:r>
              <a:rPr lang="el-GR" sz="2400" b="1" dirty="0" smtClean="0">
                <a:solidFill>
                  <a:srgbClr val="FF3399"/>
                </a:solidFill>
              </a:rPr>
              <a:t>Κ</a:t>
            </a:r>
            <a:endParaRPr lang="el-GR" sz="2400" b="1" dirty="0">
              <a:solidFill>
                <a:srgbClr val="FF3399"/>
              </a:solidFill>
            </a:endParaRPr>
          </a:p>
        </p:txBody>
      </p:sp>
      <p:sp>
        <p:nvSpPr>
          <p:cNvPr id="35" name="34 - TextBox"/>
          <p:cNvSpPr txBox="1"/>
          <p:nvPr/>
        </p:nvSpPr>
        <p:spPr>
          <a:xfrm>
            <a:off x="5357818" y="3643312"/>
            <a:ext cx="500066" cy="461665"/>
          </a:xfrm>
          <a:prstGeom prst="rect">
            <a:avLst/>
          </a:prstGeom>
          <a:noFill/>
        </p:spPr>
        <p:txBody>
          <a:bodyPr wrap="square" rtlCol="0">
            <a:spAutoFit/>
          </a:bodyPr>
          <a:lstStyle/>
          <a:p>
            <a:r>
              <a:rPr lang="el-GR" sz="2400" b="1" dirty="0" smtClean="0">
                <a:solidFill>
                  <a:srgbClr val="018ACF"/>
                </a:solidFill>
              </a:rPr>
              <a:t>κ</a:t>
            </a:r>
            <a:endParaRPr lang="el-GR" sz="2400" b="1" dirty="0">
              <a:solidFill>
                <a:srgbClr val="018ACF"/>
              </a:solidFill>
            </a:endParaRPr>
          </a:p>
        </p:txBody>
      </p:sp>
      <p:sp>
        <p:nvSpPr>
          <p:cNvPr id="36" name="35 - TextBox"/>
          <p:cNvSpPr txBox="1"/>
          <p:nvPr/>
        </p:nvSpPr>
        <p:spPr>
          <a:xfrm>
            <a:off x="5643570" y="3643312"/>
            <a:ext cx="500066" cy="461665"/>
          </a:xfrm>
          <a:prstGeom prst="rect">
            <a:avLst/>
          </a:prstGeom>
          <a:noFill/>
        </p:spPr>
        <p:txBody>
          <a:bodyPr wrap="square" rtlCol="0">
            <a:spAutoFit/>
          </a:bodyPr>
          <a:lstStyle/>
          <a:p>
            <a:r>
              <a:rPr lang="el-GR" sz="2400" b="1" dirty="0" smtClean="0">
                <a:solidFill>
                  <a:srgbClr val="FF3399"/>
                </a:solidFill>
              </a:rPr>
              <a:t>κ</a:t>
            </a:r>
            <a:endParaRPr lang="el-GR" sz="2400" b="1" dirty="0">
              <a:solidFill>
                <a:srgbClr val="FF3399"/>
              </a:solidFill>
            </a:endParaRPr>
          </a:p>
        </p:txBody>
      </p:sp>
      <p:sp>
        <p:nvSpPr>
          <p:cNvPr id="37" name="36 - TextBox"/>
          <p:cNvSpPr txBox="1"/>
          <p:nvPr/>
        </p:nvSpPr>
        <p:spPr>
          <a:xfrm>
            <a:off x="5429256" y="4253217"/>
            <a:ext cx="500066" cy="461665"/>
          </a:xfrm>
          <a:prstGeom prst="rect">
            <a:avLst/>
          </a:prstGeom>
          <a:noFill/>
        </p:spPr>
        <p:txBody>
          <a:bodyPr wrap="square" rtlCol="0">
            <a:spAutoFit/>
          </a:bodyPr>
          <a:lstStyle/>
          <a:p>
            <a:r>
              <a:rPr lang="el-GR" sz="2400" b="1" dirty="0" smtClean="0">
                <a:solidFill>
                  <a:srgbClr val="018ACF"/>
                </a:solidFill>
              </a:rPr>
              <a:t>κ</a:t>
            </a:r>
            <a:endParaRPr lang="el-GR" sz="2400" b="1" dirty="0">
              <a:solidFill>
                <a:srgbClr val="018ACF"/>
              </a:solidFill>
            </a:endParaRPr>
          </a:p>
        </p:txBody>
      </p:sp>
      <p:sp>
        <p:nvSpPr>
          <p:cNvPr id="38" name="37 - TextBox"/>
          <p:cNvSpPr txBox="1"/>
          <p:nvPr/>
        </p:nvSpPr>
        <p:spPr>
          <a:xfrm>
            <a:off x="5715008" y="4253217"/>
            <a:ext cx="500066" cy="461665"/>
          </a:xfrm>
          <a:prstGeom prst="rect">
            <a:avLst/>
          </a:prstGeom>
          <a:noFill/>
        </p:spPr>
        <p:txBody>
          <a:bodyPr wrap="square" rtlCol="0">
            <a:spAutoFit/>
          </a:bodyPr>
          <a:lstStyle/>
          <a:p>
            <a:r>
              <a:rPr lang="el-GR" sz="2400" b="1" dirty="0" smtClean="0">
                <a:solidFill>
                  <a:srgbClr val="FF3399"/>
                </a:solidFill>
              </a:rPr>
              <a:t>κ</a:t>
            </a:r>
            <a:endParaRPr lang="el-GR" sz="2400" b="1" dirty="0">
              <a:solidFill>
                <a:srgbClr val="FF3399"/>
              </a:solidFill>
            </a:endParaRPr>
          </a:p>
        </p:txBody>
      </p:sp>
      <p:sp>
        <p:nvSpPr>
          <p:cNvPr id="44" name="43 - TextBox"/>
          <p:cNvSpPr txBox="1"/>
          <p:nvPr/>
        </p:nvSpPr>
        <p:spPr>
          <a:xfrm>
            <a:off x="571472" y="5572140"/>
            <a:ext cx="2643206" cy="369332"/>
          </a:xfrm>
          <a:prstGeom prst="rect">
            <a:avLst/>
          </a:prstGeom>
          <a:noFill/>
        </p:spPr>
        <p:txBody>
          <a:bodyPr wrap="square" rtlCol="0">
            <a:spAutoFit/>
          </a:bodyPr>
          <a:lstStyle/>
          <a:p>
            <a:r>
              <a:rPr lang="el-GR" dirty="0" smtClean="0"/>
              <a:t>Γονότυπος  παιδιών:</a:t>
            </a:r>
            <a:endParaRPr lang="el-GR" dirty="0"/>
          </a:p>
        </p:txBody>
      </p:sp>
      <p:sp>
        <p:nvSpPr>
          <p:cNvPr id="45" name="44 - TextBox"/>
          <p:cNvSpPr txBox="1"/>
          <p:nvPr/>
        </p:nvSpPr>
        <p:spPr>
          <a:xfrm>
            <a:off x="3214678" y="5572140"/>
            <a:ext cx="1285884" cy="369332"/>
          </a:xfrm>
          <a:prstGeom prst="rect">
            <a:avLst/>
          </a:prstGeom>
          <a:noFill/>
        </p:spPr>
        <p:txBody>
          <a:bodyPr wrap="square" rtlCol="0">
            <a:spAutoFit/>
          </a:bodyPr>
          <a:lstStyle/>
          <a:p>
            <a:r>
              <a:rPr lang="el-GR" dirty="0" smtClean="0"/>
              <a:t>50% Κκ</a:t>
            </a:r>
            <a:endParaRPr lang="el-GR" dirty="0"/>
          </a:p>
        </p:txBody>
      </p:sp>
      <p:sp>
        <p:nvSpPr>
          <p:cNvPr id="46" name="45 - TextBox"/>
          <p:cNvSpPr txBox="1"/>
          <p:nvPr/>
        </p:nvSpPr>
        <p:spPr>
          <a:xfrm>
            <a:off x="571472" y="6202940"/>
            <a:ext cx="2643206" cy="369332"/>
          </a:xfrm>
          <a:prstGeom prst="rect">
            <a:avLst/>
          </a:prstGeom>
          <a:noFill/>
        </p:spPr>
        <p:txBody>
          <a:bodyPr wrap="square" rtlCol="0">
            <a:spAutoFit/>
          </a:bodyPr>
          <a:lstStyle/>
          <a:p>
            <a:r>
              <a:rPr lang="el-GR" dirty="0" smtClean="0"/>
              <a:t>Φαινότυπος  παιδιών:</a:t>
            </a:r>
            <a:endParaRPr lang="el-GR" dirty="0"/>
          </a:p>
        </p:txBody>
      </p:sp>
      <p:sp>
        <p:nvSpPr>
          <p:cNvPr id="47" name="46 - TextBox"/>
          <p:cNvSpPr txBox="1"/>
          <p:nvPr/>
        </p:nvSpPr>
        <p:spPr>
          <a:xfrm>
            <a:off x="3214678" y="6202940"/>
            <a:ext cx="3000396" cy="369332"/>
          </a:xfrm>
          <a:prstGeom prst="rect">
            <a:avLst/>
          </a:prstGeom>
          <a:noFill/>
        </p:spPr>
        <p:txBody>
          <a:bodyPr wrap="square" rtlCol="0">
            <a:spAutoFit/>
          </a:bodyPr>
          <a:lstStyle/>
          <a:p>
            <a:r>
              <a:rPr lang="el-GR" dirty="0" smtClean="0"/>
              <a:t>50%  καστανά   μαλλιά</a:t>
            </a:r>
            <a:endParaRPr lang="el-GR" dirty="0"/>
          </a:p>
        </p:txBody>
      </p:sp>
      <p:sp>
        <p:nvSpPr>
          <p:cNvPr id="48" name="47 - TextBox"/>
          <p:cNvSpPr txBox="1"/>
          <p:nvPr/>
        </p:nvSpPr>
        <p:spPr>
          <a:xfrm>
            <a:off x="4786314" y="5643578"/>
            <a:ext cx="1285884" cy="369332"/>
          </a:xfrm>
          <a:prstGeom prst="rect">
            <a:avLst/>
          </a:prstGeom>
          <a:noFill/>
        </p:spPr>
        <p:txBody>
          <a:bodyPr wrap="square" rtlCol="0">
            <a:spAutoFit/>
          </a:bodyPr>
          <a:lstStyle/>
          <a:p>
            <a:r>
              <a:rPr lang="el-GR" dirty="0" smtClean="0"/>
              <a:t>50% κκ</a:t>
            </a:r>
            <a:endParaRPr lang="el-GR" dirty="0"/>
          </a:p>
        </p:txBody>
      </p:sp>
      <p:sp>
        <p:nvSpPr>
          <p:cNvPr id="49" name="48 - TextBox"/>
          <p:cNvSpPr txBox="1"/>
          <p:nvPr/>
        </p:nvSpPr>
        <p:spPr>
          <a:xfrm>
            <a:off x="5786446" y="6215082"/>
            <a:ext cx="3000396" cy="369332"/>
          </a:xfrm>
          <a:prstGeom prst="rect">
            <a:avLst/>
          </a:prstGeom>
          <a:noFill/>
        </p:spPr>
        <p:txBody>
          <a:bodyPr wrap="square" rtlCol="0">
            <a:spAutoFit/>
          </a:bodyPr>
          <a:lstStyle/>
          <a:p>
            <a:r>
              <a:rPr lang="el-GR" dirty="0" smtClean="0"/>
              <a:t>50%  ξανθά μαλλιά</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strVal val="#ppt_w*0.70"/>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Effect transition="in" filter="fade">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0.70"/>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strVal val="#ppt_w*0.70"/>
                                          </p:val>
                                        </p:tav>
                                        <p:tav tm="100000">
                                          <p:val>
                                            <p:strVal val="#ppt_w"/>
                                          </p:val>
                                        </p:tav>
                                      </p:tavLst>
                                    </p:anim>
                                    <p:anim calcmode="lin" valueType="num">
                                      <p:cBhvr>
                                        <p:cTn id="36" dur="1000" fill="hold"/>
                                        <p:tgtEl>
                                          <p:spTgt spid="20"/>
                                        </p:tgtEl>
                                        <p:attrNameLst>
                                          <p:attrName>ppt_h</p:attrName>
                                        </p:attrNameLst>
                                      </p:cBhvr>
                                      <p:tavLst>
                                        <p:tav tm="0">
                                          <p:val>
                                            <p:strVal val="#ppt_h"/>
                                          </p:val>
                                        </p:tav>
                                        <p:tav tm="100000">
                                          <p:val>
                                            <p:strVal val="#ppt_h"/>
                                          </p:val>
                                        </p:tav>
                                      </p:tavLst>
                                    </p:anim>
                                    <p:animEffect transition="in" filter="fade">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1000" fill="hold"/>
                                        <p:tgtEl>
                                          <p:spTgt spid="21"/>
                                        </p:tgtEl>
                                        <p:attrNameLst>
                                          <p:attrName>ppt_w</p:attrName>
                                        </p:attrNameLst>
                                      </p:cBhvr>
                                      <p:tavLst>
                                        <p:tav tm="0">
                                          <p:val>
                                            <p:strVal val="#ppt_w*0.70"/>
                                          </p:val>
                                        </p:tav>
                                        <p:tav tm="100000">
                                          <p:val>
                                            <p:strVal val="#ppt_w"/>
                                          </p:val>
                                        </p:tav>
                                      </p:tavLst>
                                    </p:anim>
                                    <p:anim calcmode="lin" valueType="num">
                                      <p:cBhvr>
                                        <p:cTn id="43" dur="1000" fill="hold"/>
                                        <p:tgtEl>
                                          <p:spTgt spid="21"/>
                                        </p:tgtEl>
                                        <p:attrNameLst>
                                          <p:attrName>ppt_h</p:attrName>
                                        </p:attrNameLst>
                                      </p:cBhvr>
                                      <p:tavLst>
                                        <p:tav tm="0">
                                          <p:val>
                                            <p:strVal val="#ppt_h"/>
                                          </p:val>
                                        </p:tav>
                                        <p:tav tm="100000">
                                          <p:val>
                                            <p:strVal val="#ppt_h"/>
                                          </p:val>
                                        </p:tav>
                                      </p:tavLst>
                                    </p:anim>
                                    <p:animEffect transition="in" filter="fade">
                                      <p:cBhvr>
                                        <p:cTn id="44" dur="1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000" fill="hold"/>
                                        <p:tgtEl>
                                          <p:spTgt spid="24"/>
                                        </p:tgtEl>
                                        <p:attrNameLst>
                                          <p:attrName>ppt_w</p:attrName>
                                        </p:attrNameLst>
                                      </p:cBhvr>
                                      <p:tavLst>
                                        <p:tav tm="0">
                                          <p:val>
                                            <p:strVal val="#ppt_w*0.70"/>
                                          </p:val>
                                        </p:tav>
                                        <p:tav tm="100000">
                                          <p:val>
                                            <p:strVal val="#ppt_w"/>
                                          </p:val>
                                        </p:tav>
                                      </p:tavLst>
                                    </p:anim>
                                    <p:anim calcmode="lin" valueType="num">
                                      <p:cBhvr>
                                        <p:cTn id="50" dur="1000" fill="hold"/>
                                        <p:tgtEl>
                                          <p:spTgt spid="24"/>
                                        </p:tgtEl>
                                        <p:attrNameLst>
                                          <p:attrName>ppt_h</p:attrName>
                                        </p:attrNameLst>
                                      </p:cBhvr>
                                      <p:tavLst>
                                        <p:tav tm="0">
                                          <p:val>
                                            <p:strVal val="#ppt_h"/>
                                          </p:val>
                                        </p:tav>
                                        <p:tav tm="100000">
                                          <p:val>
                                            <p:strVal val="#ppt_h"/>
                                          </p:val>
                                        </p:tav>
                                      </p:tavLst>
                                    </p:anim>
                                    <p:animEffect transition="in" filter="fade">
                                      <p:cBhvr>
                                        <p:cTn id="51" dur="10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1000" fill="hold"/>
                                        <p:tgtEl>
                                          <p:spTgt spid="25"/>
                                        </p:tgtEl>
                                        <p:attrNameLst>
                                          <p:attrName>ppt_w</p:attrName>
                                        </p:attrNameLst>
                                      </p:cBhvr>
                                      <p:tavLst>
                                        <p:tav tm="0">
                                          <p:val>
                                            <p:strVal val="#ppt_w*0.70"/>
                                          </p:val>
                                        </p:tav>
                                        <p:tav tm="100000">
                                          <p:val>
                                            <p:strVal val="#ppt_w"/>
                                          </p:val>
                                        </p:tav>
                                      </p:tavLst>
                                    </p:anim>
                                    <p:anim calcmode="lin" valueType="num">
                                      <p:cBhvr>
                                        <p:cTn id="57" dur="1000" fill="hold"/>
                                        <p:tgtEl>
                                          <p:spTgt spid="25"/>
                                        </p:tgtEl>
                                        <p:attrNameLst>
                                          <p:attrName>ppt_h</p:attrName>
                                        </p:attrNameLst>
                                      </p:cBhvr>
                                      <p:tavLst>
                                        <p:tav tm="0">
                                          <p:val>
                                            <p:strVal val="#ppt_h"/>
                                          </p:val>
                                        </p:tav>
                                        <p:tav tm="100000">
                                          <p:val>
                                            <p:strVal val="#ppt_h"/>
                                          </p:val>
                                        </p:tav>
                                      </p:tavLst>
                                    </p:anim>
                                    <p:animEffect transition="in" filter="fade">
                                      <p:cBhvr>
                                        <p:cTn id="58" dur="10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strVal val="#ppt_w*0.70"/>
                                          </p:val>
                                        </p:tav>
                                        <p:tav tm="100000">
                                          <p:val>
                                            <p:strVal val="#ppt_w"/>
                                          </p:val>
                                        </p:tav>
                                      </p:tavLst>
                                    </p:anim>
                                    <p:anim calcmode="lin" valueType="num">
                                      <p:cBhvr>
                                        <p:cTn id="64" dur="1000" fill="hold"/>
                                        <p:tgtEl>
                                          <p:spTgt spid="26"/>
                                        </p:tgtEl>
                                        <p:attrNameLst>
                                          <p:attrName>ppt_h</p:attrName>
                                        </p:attrNameLst>
                                      </p:cBhvr>
                                      <p:tavLst>
                                        <p:tav tm="0">
                                          <p:val>
                                            <p:strVal val="#ppt_h"/>
                                          </p:val>
                                        </p:tav>
                                        <p:tav tm="100000">
                                          <p:val>
                                            <p:strVal val="#ppt_h"/>
                                          </p:val>
                                        </p:tav>
                                      </p:tavLst>
                                    </p:anim>
                                    <p:animEffect transition="in" filter="fade">
                                      <p:cBhvr>
                                        <p:cTn id="65" dur="10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1000" fill="hold"/>
                                        <p:tgtEl>
                                          <p:spTgt spid="28"/>
                                        </p:tgtEl>
                                        <p:attrNameLst>
                                          <p:attrName>ppt_w</p:attrName>
                                        </p:attrNameLst>
                                      </p:cBhvr>
                                      <p:tavLst>
                                        <p:tav tm="0">
                                          <p:val>
                                            <p:strVal val="#ppt_w*0.70"/>
                                          </p:val>
                                        </p:tav>
                                        <p:tav tm="100000">
                                          <p:val>
                                            <p:strVal val="#ppt_w"/>
                                          </p:val>
                                        </p:tav>
                                      </p:tavLst>
                                    </p:anim>
                                    <p:anim calcmode="lin" valueType="num">
                                      <p:cBhvr>
                                        <p:cTn id="71" dur="1000" fill="hold"/>
                                        <p:tgtEl>
                                          <p:spTgt spid="28"/>
                                        </p:tgtEl>
                                        <p:attrNameLst>
                                          <p:attrName>ppt_h</p:attrName>
                                        </p:attrNameLst>
                                      </p:cBhvr>
                                      <p:tavLst>
                                        <p:tav tm="0">
                                          <p:val>
                                            <p:strVal val="#ppt_h"/>
                                          </p:val>
                                        </p:tav>
                                        <p:tav tm="100000">
                                          <p:val>
                                            <p:strVal val="#ppt_h"/>
                                          </p:val>
                                        </p:tav>
                                      </p:tavLst>
                                    </p:anim>
                                    <p:animEffect transition="in" filter="fade">
                                      <p:cBhvr>
                                        <p:cTn id="72" dur="10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1000" fill="hold"/>
                                        <p:tgtEl>
                                          <p:spTgt spid="27"/>
                                        </p:tgtEl>
                                        <p:attrNameLst>
                                          <p:attrName>ppt_w</p:attrName>
                                        </p:attrNameLst>
                                      </p:cBhvr>
                                      <p:tavLst>
                                        <p:tav tm="0">
                                          <p:val>
                                            <p:strVal val="#ppt_w*0.70"/>
                                          </p:val>
                                        </p:tav>
                                        <p:tav tm="100000">
                                          <p:val>
                                            <p:strVal val="#ppt_w"/>
                                          </p:val>
                                        </p:tav>
                                      </p:tavLst>
                                    </p:anim>
                                    <p:anim calcmode="lin" valueType="num">
                                      <p:cBhvr>
                                        <p:cTn id="78" dur="1000" fill="hold"/>
                                        <p:tgtEl>
                                          <p:spTgt spid="27"/>
                                        </p:tgtEl>
                                        <p:attrNameLst>
                                          <p:attrName>ppt_h</p:attrName>
                                        </p:attrNameLst>
                                      </p:cBhvr>
                                      <p:tavLst>
                                        <p:tav tm="0">
                                          <p:val>
                                            <p:strVal val="#ppt_h"/>
                                          </p:val>
                                        </p:tav>
                                        <p:tav tm="100000">
                                          <p:val>
                                            <p:strVal val="#ppt_h"/>
                                          </p:val>
                                        </p:tav>
                                      </p:tavLst>
                                    </p:anim>
                                    <p:animEffect transition="in" filter="fade">
                                      <p:cBhvr>
                                        <p:cTn id="79" dur="10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1000" fill="hold"/>
                                        <p:tgtEl>
                                          <p:spTgt spid="29"/>
                                        </p:tgtEl>
                                        <p:attrNameLst>
                                          <p:attrName>ppt_w</p:attrName>
                                        </p:attrNameLst>
                                      </p:cBhvr>
                                      <p:tavLst>
                                        <p:tav tm="0">
                                          <p:val>
                                            <p:strVal val="#ppt_w*0.70"/>
                                          </p:val>
                                        </p:tav>
                                        <p:tav tm="100000">
                                          <p:val>
                                            <p:strVal val="#ppt_w"/>
                                          </p:val>
                                        </p:tav>
                                      </p:tavLst>
                                    </p:anim>
                                    <p:anim calcmode="lin" valueType="num">
                                      <p:cBhvr>
                                        <p:cTn id="85" dur="1000" fill="hold"/>
                                        <p:tgtEl>
                                          <p:spTgt spid="29"/>
                                        </p:tgtEl>
                                        <p:attrNameLst>
                                          <p:attrName>ppt_h</p:attrName>
                                        </p:attrNameLst>
                                      </p:cBhvr>
                                      <p:tavLst>
                                        <p:tav tm="0">
                                          <p:val>
                                            <p:strVal val="#ppt_h"/>
                                          </p:val>
                                        </p:tav>
                                        <p:tav tm="100000">
                                          <p:val>
                                            <p:strVal val="#ppt_h"/>
                                          </p:val>
                                        </p:tav>
                                      </p:tavLst>
                                    </p:anim>
                                    <p:animEffect transition="in" filter="fade">
                                      <p:cBhvr>
                                        <p:cTn id="86" dur="10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1000" fill="hold"/>
                                        <p:tgtEl>
                                          <p:spTgt spid="30"/>
                                        </p:tgtEl>
                                        <p:attrNameLst>
                                          <p:attrName>ppt_w</p:attrName>
                                        </p:attrNameLst>
                                      </p:cBhvr>
                                      <p:tavLst>
                                        <p:tav tm="0">
                                          <p:val>
                                            <p:strVal val="#ppt_w*0.70"/>
                                          </p:val>
                                        </p:tav>
                                        <p:tav tm="100000">
                                          <p:val>
                                            <p:strVal val="#ppt_w"/>
                                          </p:val>
                                        </p:tav>
                                      </p:tavLst>
                                    </p:anim>
                                    <p:anim calcmode="lin" valueType="num">
                                      <p:cBhvr>
                                        <p:cTn id="92" dur="1000" fill="hold"/>
                                        <p:tgtEl>
                                          <p:spTgt spid="30"/>
                                        </p:tgtEl>
                                        <p:attrNameLst>
                                          <p:attrName>ppt_h</p:attrName>
                                        </p:attrNameLst>
                                      </p:cBhvr>
                                      <p:tavLst>
                                        <p:tav tm="0">
                                          <p:val>
                                            <p:strVal val="#ppt_h"/>
                                          </p:val>
                                        </p:tav>
                                        <p:tav tm="100000">
                                          <p:val>
                                            <p:strVal val="#ppt_h"/>
                                          </p:val>
                                        </p:tav>
                                      </p:tavLst>
                                    </p:anim>
                                    <p:animEffect transition="in" filter="fade">
                                      <p:cBhvr>
                                        <p:cTn id="93" dur="10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p:cTn id="98" dur="1000" fill="hold"/>
                                        <p:tgtEl>
                                          <p:spTgt spid="31"/>
                                        </p:tgtEl>
                                        <p:attrNameLst>
                                          <p:attrName>ppt_w</p:attrName>
                                        </p:attrNameLst>
                                      </p:cBhvr>
                                      <p:tavLst>
                                        <p:tav tm="0">
                                          <p:val>
                                            <p:strVal val="#ppt_w*0.70"/>
                                          </p:val>
                                        </p:tav>
                                        <p:tav tm="100000">
                                          <p:val>
                                            <p:strVal val="#ppt_w"/>
                                          </p:val>
                                        </p:tav>
                                      </p:tavLst>
                                    </p:anim>
                                    <p:anim calcmode="lin" valueType="num">
                                      <p:cBhvr>
                                        <p:cTn id="99" dur="1000" fill="hold"/>
                                        <p:tgtEl>
                                          <p:spTgt spid="31"/>
                                        </p:tgtEl>
                                        <p:attrNameLst>
                                          <p:attrName>ppt_h</p:attrName>
                                        </p:attrNameLst>
                                      </p:cBhvr>
                                      <p:tavLst>
                                        <p:tav tm="0">
                                          <p:val>
                                            <p:strVal val="#ppt_h"/>
                                          </p:val>
                                        </p:tav>
                                        <p:tav tm="100000">
                                          <p:val>
                                            <p:strVal val="#ppt_h"/>
                                          </p:val>
                                        </p:tav>
                                      </p:tavLst>
                                    </p:anim>
                                    <p:animEffect transition="in" filter="fade">
                                      <p:cBhvr>
                                        <p:cTn id="100" dur="10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1000" fill="hold"/>
                                        <p:tgtEl>
                                          <p:spTgt spid="32"/>
                                        </p:tgtEl>
                                        <p:attrNameLst>
                                          <p:attrName>ppt_w</p:attrName>
                                        </p:attrNameLst>
                                      </p:cBhvr>
                                      <p:tavLst>
                                        <p:tav tm="0">
                                          <p:val>
                                            <p:strVal val="#ppt_w*0.70"/>
                                          </p:val>
                                        </p:tav>
                                        <p:tav tm="100000">
                                          <p:val>
                                            <p:strVal val="#ppt_w"/>
                                          </p:val>
                                        </p:tav>
                                      </p:tavLst>
                                    </p:anim>
                                    <p:anim calcmode="lin" valueType="num">
                                      <p:cBhvr>
                                        <p:cTn id="106" dur="1000" fill="hold"/>
                                        <p:tgtEl>
                                          <p:spTgt spid="32"/>
                                        </p:tgtEl>
                                        <p:attrNameLst>
                                          <p:attrName>ppt_h</p:attrName>
                                        </p:attrNameLst>
                                      </p:cBhvr>
                                      <p:tavLst>
                                        <p:tav tm="0">
                                          <p:val>
                                            <p:strVal val="#ppt_h"/>
                                          </p:val>
                                        </p:tav>
                                        <p:tav tm="100000">
                                          <p:val>
                                            <p:strVal val="#ppt_h"/>
                                          </p:val>
                                        </p:tav>
                                      </p:tavLst>
                                    </p:anim>
                                    <p:animEffect transition="in" filter="fade">
                                      <p:cBhvr>
                                        <p:cTn id="107" dur="10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grpId="0" nodeType="click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1000" fill="hold"/>
                                        <p:tgtEl>
                                          <p:spTgt spid="33"/>
                                        </p:tgtEl>
                                        <p:attrNameLst>
                                          <p:attrName>ppt_w</p:attrName>
                                        </p:attrNameLst>
                                      </p:cBhvr>
                                      <p:tavLst>
                                        <p:tav tm="0">
                                          <p:val>
                                            <p:strVal val="#ppt_w*0.70"/>
                                          </p:val>
                                        </p:tav>
                                        <p:tav tm="100000">
                                          <p:val>
                                            <p:strVal val="#ppt_w"/>
                                          </p:val>
                                        </p:tav>
                                      </p:tavLst>
                                    </p:anim>
                                    <p:anim calcmode="lin" valueType="num">
                                      <p:cBhvr>
                                        <p:cTn id="113" dur="1000" fill="hold"/>
                                        <p:tgtEl>
                                          <p:spTgt spid="33"/>
                                        </p:tgtEl>
                                        <p:attrNameLst>
                                          <p:attrName>ppt_h</p:attrName>
                                        </p:attrNameLst>
                                      </p:cBhvr>
                                      <p:tavLst>
                                        <p:tav tm="0">
                                          <p:val>
                                            <p:strVal val="#ppt_h"/>
                                          </p:val>
                                        </p:tav>
                                        <p:tav tm="100000">
                                          <p:val>
                                            <p:strVal val="#ppt_h"/>
                                          </p:val>
                                        </p:tav>
                                      </p:tavLst>
                                    </p:anim>
                                    <p:animEffect transition="in" filter="fade">
                                      <p:cBhvr>
                                        <p:cTn id="114" dur="10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55" presetClass="entr"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p:cTn id="119" dur="1000" fill="hold"/>
                                        <p:tgtEl>
                                          <p:spTgt spid="34"/>
                                        </p:tgtEl>
                                        <p:attrNameLst>
                                          <p:attrName>ppt_w</p:attrName>
                                        </p:attrNameLst>
                                      </p:cBhvr>
                                      <p:tavLst>
                                        <p:tav tm="0">
                                          <p:val>
                                            <p:strVal val="#ppt_w*0.70"/>
                                          </p:val>
                                        </p:tav>
                                        <p:tav tm="100000">
                                          <p:val>
                                            <p:strVal val="#ppt_w"/>
                                          </p:val>
                                        </p:tav>
                                      </p:tavLst>
                                    </p:anim>
                                    <p:anim calcmode="lin" valueType="num">
                                      <p:cBhvr>
                                        <p:cTn id="120" dur="1000" fill="hold"/>
                                        <p:tgtEl>
                                          <p:spTgt spid="34"/>
                                        </p:tgtEl>
                                        <p:attrNameLst>
                                          <p:attrName>ppt_h</p:attrName>
                                        </p:attrNameLst>
                                      </p:cBhvr>
                                      <p:tavLst>
                                        <p:tav tm="0">
                                          <p:val>
                                            <p:strVal val="#ppt_h"/>
                                          </p:val>
                                        </p:tav>
                                        <p:tav tm="100000">
                                          <p:val>
                                            <p:strVal val="#ppt_h"/>
                                          </p:val>
                                        </p:tav>
                                      </p:tavLst>
                                    </p:anim>
                                    <p:animEffect transition="in" filter="fade">
                                      <p:cBhvr>
                                        <p:cTn id="121" dur="1000"/>
                                        <p:tgtEl>
                                          <p:spTgt spid="34"/>
                                        </p:tgtEl>
                                      </p:cBhvr>
                                    </p:animEffect>
                                  </p:childTnLst>
                                </p:cTn>
                              </p:par>
                            </p:childTnLst>
                          </p:cTn>
                        </p:par>
                      </p:childTnLst>
                    </p:cTn>
                  </p:par>
                  <p:par>
                    <p:cTn id="122" fill="hold">
                      <p:stCondLst>
                        <p:cond delay="indefinite"/>
                      </p:stCondLst>
                      <p:childTnLst>
                        <p:par>
                          <p:cTn id="123" fill="hold">
                            <p:stCondLst>
                              <p:cond delay="0"/>
                            </p:stCondLst>
                            <p:childTnLst>
                              <p:par>
                                <p:cTn id="124" presetID="55" presetClass="entr" presetSubtype="0" fill="hold" grpId="0" nodeType="clickEffect">
                                  <p:stCondLst>
                                    <p:cond delay="0"/>
                                  </p:stCondLst>
                                  <p:childTnLst>
                                    <p:set>
                                      <p:cBhvr>
                                        <p:cTn id="125" dur="1" fill="hold">
                                          <p:stCondLst>
                                            <p:cond delay="0"/>
                                          </p:stCondLst>
                                        </p:cTn>
                                        <p:tgtEl>
                                          <p:spTgt spid="35"/>
                                        </p:tgtEl>
                                        <p:attrNameLst>
                                          <p:attrName>style.visibility</p:attrName>
                                        </p:attrNameLst>
                                      </p:cBhvr>
                                      <p:to>
                                        <p:strVal val="visible"/>
                                      </p:to>
                                    </p:set>
                                    <p:anim calcmode="lin" valueType="num">
                                      <p:cBhvr>
                                        <p:cTn id="126" dur="1000" fill="hold"/>
                                        <p:tgtEl>
                                          <p:spTgt spid="35"/>
                                        </p:tgtEl>
                                        <p:attrNameLst>
                                          <p:attrName>ppt_w</p:attrName>
                                        </p:attrNameLst>
                                      </p:cBhvr>
                                      <p:tavLst>
                                        <p:tav tm="0">
                                          <p:val>
                                            <p:strVal val="#ppt_w*0.70"/>
                                          </p:val>
                                        </p:tav>
                                        <p:tav tm="100000">
                                          <p:val>
                                            <p:strVal val="#ppt_w"/>
                                          </p:val>
                                        </p:tav>
                                      </p:tavLst>
                                    </p:anim>
                                    <p:anim calcmode="lin" valueType="num">
                                      <p:cBhvr>
                                        <p:cTn id="127" dur="1000" fill="hold"/>
                                        <p:tgtEl>
                                          <p:spTgt spid="35"/>
                                        </p:tgtEl>
                                        <p:attrNameLst>
                                          <p:attrName>ppt_h</p:attrName>
                                        </p:attrNameLst>
                                      </p:cBhvr>
                                      <p:tavLst>
                                        <p:tav tm="0">
                                          <p:val>
                                            <p:strVal val="#ppt_h"/>
                                          </p:val>
                                        </p:tav>
                                        <p:tav tm="100000">
                                          <p:val>
                                            <p:strVal val="#ppt_h"/>
                                          </p:val>
                                        </p:tav>
                                      </p:tavLst>
                                    </p:anim>
                                    <p:animEffect transition="in" filter="fade">
                                      <p:cBhvr>
                                        <p:cTn id="128" dur="1000"/>
                                        <p:tgtEl>
                                          <p:spTgt spid="35"/>
                                        </p:tgtEl>
                                      </p:cBhvr>
                                    </p:animEffect>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grpId="0" nodeType="clickEffect">
                                  <p:stCondLst>
                                    <p:cond delay="0"/>
                                  </p:stCondLst>
                                  <p:childTnLst>
                                    <p:set>
                                      <p:cBhvr>
                                        <p:cTn id="132" dur="1" fill="hold">
                                          <p:stCondLst>
                                            <p:cond delay="0"/>
                                          </p:stCondLst>
                                        </p:cTn>
                                        <p:tgtEl>
                                          <p:spTgt spid="36"/>
                                        </p:tgtEl>
                                        <p:attrNameLst>
                                          <p:attrName>style.visibility</p:attrName>
                                        </p:attrNameLst>
                                      </p:cBhvr>
                                      <p:to>
                                        <p:strVal val="visible"/>
                                      </p:to>
                                    </p:set>
                                    <p:anim calcmode="lin" valueType="num">
                                      <p:cBhvr>
                                        <p:cTn id="133" dur="1000" fill="hold"/>
                                        <p:tgtEl>
                                          <p:spTgt spid="36"/>
                                        </p:tgtEl>
                                        <p:attrNameLst>
                                          <p:attrName>ppt_w</p:attrName>
                                        </p:attrNameLst>
                                      </p:cBhvr>
                                      <p:tavLst>
                                        <p:tav tm="0">
                                          <p:val>
                                            <p:strVal val="#ppt_w*0.70"/>
                                          </p:val>
                                        </p:tav>
                                        <p:tav tm="100000">
                                          <p:val>
                                            <p:strVal val="#ppt_w"/>
                                          </p:val>
                                        </p:tav>
                                      </p:tavLst>
                                    </p:anim>
                                    <p:anim calcmode="lin" valueType="num">
                                      <p:cBhvr>
                                        <p:cTn id="134" dur="1000" fill="hold"/>
                                        <p:tgtEl>
                                          <p:spTgt spid="36"/>
                                        </p:tgtEl>
                                        <p:attrNameLst>
                                          <p:attrName>ppt_h</p:attrName>
                                        </p:attrNameLst>
                                      </p:cBhvr>
                                      <p:tavLst>
                                        <p:tav tm="0">
                                          <p:val>
                                            <p:strVal val="#ppt_h"/>
                                          </p:val>
                                        </p:tav>
                                        <p:tav tm="100000">
                                          <p:val>
                                            <p:strVal val="#ppt_h"/>
                                          </p:val>
                                        </p:tav>
                                      </p:tavLst>
                                    </p:anim>
                                    <p:animEffect transition="in" filter="fade">
                                      <p:cBhvr>
                                        <p:cTn id="135" dur="1000"/>
                                        <p:tgtEl>
                                          <p:spTgt spid="36"/>
                                        </p:tgtEl>
                                      </p:cBhvr>
                                    </p:animEffect>
                                  </p:childTnLst>
                                </p:cTn>
                              </p:par>
                            </p:childTnLst>
                          </p:cTn>
                        </p:par>
                      </p:childTnLst>
                    </p:cTn>
                  </p:par>
                  <p:par>
                    <p:cTn id="136" fill="hold">
                      <p:stCondLst>
                        <p:cond delay="indefinite"/>
                      </p:stCondLst>
                      <p:childTnLst>
                        <p:par>
                          <p:cTn id="137" fill="hold">
                            <p:stCondLst>
                              <p:cond delay="0"/>
                            </p:stCondLst>
                            <p:childTnLst>
                              <p:par>
                                <p:cTn id="138" presetID="55" presetClass="entr" presetSubtype="0" fill="hold" grpId="0" nodeType="clickEffect">
                                  <p:stCondLst>
                                    <p:cond delay="0"/>
                                  </p:stCondLst>
                                  <p:childTnLst>
                                    <p:set>
                                      <p:cBhvr>
                                        <p:cTn id="139" dur="1" fill="hold">
                                          <p:stCondLst>
                                            <p:cond delay="0"/>
                                          </p:stCondLst>
                                        </p:cTn>
                                        <p:tgtEl>
                                          <p:spTgt spid="37"/>
                                        </p:tgtEl>
                                        <p:attrNameLst>
                                          <p:attrName>style.visibility</p:attrName>
                                        </p:attrNameLst>
                                      </p:cBhvr>
                                      <p:to>
                                        <p:strVal val="visible"/>
                                      </p:to>
                                    </p:set>
                                    <p:anim calcmode="lin" valueType="num">
                                      <p:cBhvr>
                                        <p:cTn id="140" dur="1000" fill="hold"/>
                                        <p:tgtEl>
                                          <p:spTgt spid="37"/>
                                        </p:tgtEl>
                                        <p:attrNameLst>
                                          <p:attrName>ppt_w</p:attrName>
                                        </p:attrNameLst>
                                      </p:cBhvr>
                                      <p:tavLst>
                                        <p:tav tm="0">
                                          <p:val>
                                            <p:strVal val="#ppt_w*0.70"/>
                                          </p:val>
                                        </p:tav>
                                        <p:tav tm="100000">
                                          <p:val>
                                            <p:strVal val="#ppt_w"/>
                                          </p:val>
                                        </p:tav>
                                      </p:tavLst>
                                    </p:anim>
                                    <p:anim calcmode="lin" valueType="num">
                                      <p:cBhvr>
                                        <p:cTn id="141" dur="1000" fill="hold"/>
                                        <p:tgtEl>
                                          <p:spTgt spid="37"/>
                                        </p:tgtEl>
                                        <p:attrNameLst>
                                          <p:attrName>ppt_h</p:attrName>
                                        </p:attrNameLst>
                                      </p:cBhvr>
                                      <p:tavLst>
                                        <p:tav tm="0">
                                          <p:val>
                                            <p:strVal val="#ppt_h"/>
                                          </p:val>
                                        </p:tav>
                                        <p:tav tm="100000">
                                          <p:val>
                                            <p:strVal val="#ppt_h"/>
                                          </p:val>
                                        </p:tav>
                                      </p:tavLst>
                                    </p:anim>
                                    <p:animEffect transition="in" filter="fade">
                                      <p:cBhvr>
                                        <p:cTn id="142" dur="1000"/>
                                        <p:tgtEl>
                                          <p:spTgt spid="37"/>
                                        </p:tgtEl>
                                      </p:cBhvr>
                                    </p:animEffect>
                                  </p:childTnLst>
                                </p:cTn>
                              </p:par>
                            </p:childTnLst>
                          </p:cTn>
                        </p:par>
                      </p:childTnLst>
                    </p:cTn>
                  </p:par>
                  <p:par>
                    <p:cTn id="143" fill="hold">
                      <p:stCondLst>
                        <p:cond delay="indefinite"/>
                      </p:stCondLst>
                      <p:childTnLst>
                        <p:par>
                          <p:cTn id="144" fill="hold">
                            <p:stCondLst>
                              <p:cond delay="0"/>
                            </p:stCondLst>
                            <p:childTnLst>
                              <p:par>
                                <p:cTn id="145" presetID="55"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 calcmode="lin" valueType="num">
                                      <p:cBhvr>
                                        <p:cTn id="147" dur="1000" fill="hold"/>
                                        <p:tgtEl>
                                          <p:spTgt spid="38"/>
                                        </p:tgtEl>
                                        <p:attrNameLst>
                                          <p:attrName>ppt_w</p:attrName>
                                        </p:attrNameLst>
                                      </p:cBhvr>
                                      <p:tavLst>
                                        <p:tav tm="0">
                                          <p:val>
                                            <p:strVal val="#ppt_w*0.70"/>
                                          </p:val>
                                        </p:tav>
                                        <p:tav tm="100000">
                                          <p:val>
                                            <p:strVal val="#ppt_w"/>
                                          </p:val>
                                        </p:tav>
                                      </p:tavLst>
                                    </p:anim>
                                    <p:anim calcmode="lin" valueType="num">
                                      <p:cBhvr>
                                        <p:cTn id="148" dur="1000" fill="hold"/>
                                        <p:tgtEl>
                                          <p:spTgt spid="38"/>
                                        </p:tgtEl>
                                        <p:attrNameLst>
                                          <p:attrName>ppt_h</p:attrName>
                                        </p:attrNameLst>
                                      </p:cBhvr>
                                      <p:tavLst>
                                        <p:tav tm="0">
                                          <p:val>
                                            <p:strVal val="#ppt_h"/>
                                          </p:val>
                                        </p:tav>
                                        <p:tav tm="100000">
                                          <p:val>
                                            <p:strVal val="#ppt_h"/>
                                          </p:val>
                                        </p:tav>
                                      </p:tavLst>
                                    </p:anim>
                                    <p:animEffect transition="in" filter="fade">
                                      <p:cBhvr>
                                        <p:cTn id="149" dur="1000"/>
                                        <p:tgtEl>
                                          <p:spTgt spid="38"/>
                                        </p:tgtEl>
                                      </p:cBhvr>
                                    </p:animEffect>
                                  </p:childTnLst>
                                </p:cTn>
                              </p:par>
                            </p:childTnLst>
                          </p:cTn>
                        </p:par>
                      </p:childTnLst>
                    </p:cTn>
                  </p:par>
                  <p:par>
                    <p:cTn id="150" fill="hold">
                      <p:stCondLst>
                        <p:cond delay="indefinite"/>
                      </p:stCondLst>
                      <p:childTnLst>
                        <p:par>
                          <p:cTn id="151" fill="hold">
                            <p:stCondLst>
                              <p:cond delay="0"/>
                            </p:stCondLst>
                            <p:childTnLst>
                              <p:par>
                                <p:cTn id="152" presetID="55" presetClass="entr" presetSubtype="0" fill="hold" grpId="0" nodeType="clickEffect">
                                  <p:stCondLst>
                                    <p:cond delay="0"/>
                                  </p:stCondLst>
                                  <p:childTnLst>
                                    <p:set>
                                      <p:cBhvr>
                                        <p:cTn id="153" dur="1" fill="hold">
                                          <p:stCondLst>
                                            <p:cond delay="0"/>
                                          </p:stCondLst>
                                        </p:cTn>
                                        <p:tgtEl>
                                          <p:spTgt spid="44"/>
                                        </p:tgtEl>
                                        <p:attrNameLst>
                                          <p:attrName>style.visibility</p:attrName>
                                        </p:attrNameLst>
                                      </p:cBhvr>
                                      <p:to>
                                        <p:strVal val="visible"/>
                                      </p:to>
                                    </p:set>
                                    <p:anim calcmode="lin" valueType="num">
                                      <p:cBhvr>
                                        <p:cTn id="154" dur="1000" fill="hold"/>
                                        <p:tgtEl>
                                          <p:spTgt spid="44"/>
                                        </p:tgtEl>
                                        <p:attrNameLst>
                                          <p:attrName>ppt_w</p:attrName>
                                        </p:attrNameLst>
                                      </p:cBhvr>
                                      <p:tavLst>
                                        <p:tav tm="0">
                                          <p:val>
                                            <p:strVal val="#ppt_w*0.70"/>
                                          </p:val>
                                        </p:tav>
                                        <p:tav tm="100000">
                                          <p:val>
                                            <p:strVal val="#ppt_w"/>
                                          </p:val>
                                        </p:tav>
                                      </p:tavLst>
                                    </p:anim>
                                    <p:anim calcmode="lin" valueType="num">
                                      <p:cBhvr>
                                        <p:cTn id="155" dur="1000" fill="hold"/>
                                        <p:tgtEl>
                                          <p:spTgt spid="44"/>
                                        </p:tgtEl>
                                        <p:attrNameLst>
                                          <p:attrName>ppt_h</p:attrName>
                                        </p:attrNameLst>
                                      </p:cBhvr>
                                      <p:tavLst>
                                        <p:tav tm="0">
                                          <p:val>
                                            <p:strVal val="#ppt_h"/>
                                          </p:val>
                                        </p:tav>
                                        <p:tav tm="100000">
                                          <p:val>
                                            <p:strVal val="#ppt_h"/>
                                          </p:val>
                                        </p:tav>
                                      </p:tavLst>
                                    </p:anim>
                                    <p:animEffect transition="in" filter="fade">
                                      <p:cBhvr>
                                        <p:cTn id="156" dur="1000"/>
                                        <p:tgtEl>
                                          <p:spTgt spid="44"/>
                                        </p:tgtEl>
                                      </p:cBhvr>
                                    </p:animEffect>
                                  </p:childTnLst>
                                </p:cTn>
                              </p:par>
                            </p:childTnLst>
                          </p:cTn>
                        </p:par>
                      </p:childTnLst>
                    </p:cTn>
                  </p:par>
                  <p:par>
                    <p:cTn id="157" fill="hold">
                      <p:stCondLst>
                        <p:cond delay="indefinite"/>
                      </p:stCondLst>
                      <p:childTnLst>
                        <p:par>
                          <p:cTn id="158" fill="hold">
                            <p:stCondLst>
                              <p:cond delay="0"/>
                            </p:stCondLst>
                            <p:childTnLst>
                              <p:par>
                                <p:cTn id="159" presetID="55" presetClass="entr" presetSubtype="0" fill="hold" grpId="0" nodeType="clickEffect">
                                  <p:stCondLst>
                                    <p:cond delay="0"/>
                                  </p:stCondLst>
                                  <p:childTnLst>
                                    <p:set>
                                      <p:cBhvr>
                                        <p:cTn id="160" dur="1" fill="hold">
                                          <p:stCondLst>
                                            <p:cond delay="0"/>
                                          </p:stCondLst>
                                        </p:cTn>
                                        <p:tgtEl>
                                          <p:spTgt spid="45"/>
                                        </p:tgtEl>
                                        <p:attrNameLst>
                                          <p:attrName>style.visibility</p:attrName>
                                        </p:attrNameLst>
                                      </p:cBhvr>
                                      <p:to>
                                        <p:strVal val="visible"/>
                                      </p:to>
                                    </p:set>
                                    <p:anim calcmode="lin" valueType="num">
                                      <p:cBhvr>
                                        <p:cTn id="161" dur="1000" fill="hold"/>
                                        <p:tgtEl>
                                          <p:spTgt spid="45"/>
                                        </p:tgtEl>
                                        <p:attrNameLst>
                                          <p:attrName>ppt_w</p:attrName>
                                        </p:attrNameLst>
                                      </p:cBhvr>
                                      <p:tavLst>
                                        <p:tav tm="0">
                                          <p:val>
                                            <p:strVal val="#ppt_w*0.70"/>
                                          </p:val>
                                        </p:tav>
                                        <p:tav tm="100000">
                                          <p:val>
                                            <p:strVal val="#ppt_w"/>
                                          </p:val>
                                        </p:tav>
                                      </p:tavLst>
                                    </p:anim>
                                    <p:anim calcmode="lin" valueType="num">
                                      <p:cBhvr>
                                        <p:cTn id="162" dur="1000" fill="hold"/>
                                        <p:tgtEl>
                                          <p:spTgt spid="45"/>
                                        </p:tgtEl>
                                        <p:attrNameLst>
                                          <p:attrName>ppt_h</p:attrName>
                                        </p:attrNameLst>
                                      </p:cBhvr>
                                      <p:tavLst>
                                        <p:tav tm="0">
                                          <p:val>
                                            <p:strVal val="#ppt_h"/>
                                          </p:val>
                                        </p:tav>
                                        <p:tav tm="100000">
                                          <p:val>
                                            <p:strVal val="#ppt_h"/>
                                          </p:val>
                                        </p:tav>
                                      </p:tavLst>
                                    </p:anim>
                                    <p:animEffect transition="in" filter="fade">
                                      <p:cBhvr>
                                        <p:cTn id="163" dur="1000"/>
                                        <p:tgtEl>
                                          <p:spTgt spid="45"/>
                                        </p:tgtEl>
                                      </p:cBhvr>
                                    </p:animEffect>
                                  </p:childTnLst>
                                </p:cTn>
                              </p:par>
                            </p:childTnLst>
                          </p:cTn>
                        </p:par>
                      </p:childTnLst>
                    </p:cTn>
                  </p:par>
                  <p:par>
                    <p:cTn id="164" fill="hold">
                      <p:stCondLst>
                        <p:cond delay="indefinite"/>
                      </p:stCondLst>
                      <p:childTnLst>
                        <p:par>
                          <p:cTn id="165" fill="hold">
                            <p:stCondLst>
                              <p:cond delay="0"/>
                            </p:stCondLst>
                            <p:childTnLst>
                              <p:par>
                                <p:cTn id="166" presetID="55" presetClass="entr" presetSubtype="0" fill="hold" grpId="0" nodeType="clickEffect">
                                  <p:stCondLst>
                                    <p:cond delay="0"/>
                                  </p:stCondLst>
                                  <p:childTnLst>
                                    <p:set>
                                      <p:cBhvr>
                                        <p:cTn id="167" dur="1" fill="hold">
                                          <p:stCondLst>
                                            <p:cond delay="0"/>
                                          </p:stCondLst>
                                        </p:cTn>
                                        <p:tgtEl>
                                          <p:spTgt spid="48"/>
                                        </p:tgtEl>
                                        <p:attrNameLst>
                                          <p:attrName>style.visibility</p:attrName>
                                        </p:attrNameLst>
                                      </p:cBhvr>
                                      <p:to>
                                        <p:strVal val="visible"/>
                                      </p:to>
                                    </p:set>
                                    <p:anim calcmode="lin" valueType="num">
                                      <p:cBhvr>
                                        <p:cTn id="168" dur="1000" fill="hold"/>
                                        <p:tgtEl>
                                          <p:spTgt spid="48"/>
                                        </p:tgtEl>
                                        <p:attrNameLst>
                                          <p:attrName>ppt_w</p:attrName>
                                        </p:attrNameLst>
                                      </p:cBhvr>
                                      <p:tavLst>
                                        <p:tav tm="0">
                                          <p:val>
                                            <p:strVal val="#ppt_w*0.70"/>
                                          </p:val>
                                        </p:tav>
                                        <p:tav tm="100000">
                                          <p:val>
                                            <p:strVal val="#ppt_w"/>
                                          </p:val>
                                        </p:tav>
                                      </p:tavLst>
                                    </p:anim>
                                    <p:anim calcmode="lin" valueType="num">
                                      <p:cBhvr>
                                        <p:cTn id="169" dur="1000" fill="hold"/>
                                        <p:tgtEl>
                                          <p:spTgt spid="48"/>
                                        </p:tgtEl>
                                        <p:attrNameLst>
                                          <p:attrName>ppt_h</p:attrName>
                                        </p:attrNameLst>
                                      </p:cBhvr>
                                      <p:tavLst>
                                        <p:tav tm="0">
                                          <p:val>
                                            <p:strVal val="#ppt_h"/>
                                          </p:val>
                                        </p:tav>
                                        <p:tav tm="100000">
                                          <p:val>
                                            <p:strVal val="#ppt_h"/>
                                          </p:val>
                                        </p:tav>
                                      </p:tavLst>
                                    </p:anim>
                                    <p:animEffect transition="in" filter="fade">
                                      <p:cBhvr>
                                        <p:cTn id="170" dur="1000"/>
                                        <p:tgtEl>
                                          <p:spTgt spid="48"/>
                                        </p:tgtEl>
                                      </p:cBhvr>
                                    </p:animEffect>
                                  </p:childTnLst>
                                </p:cTn>
                              </p:par>
                            </p:childTnLst>
                          </p:cTn>
                        </p:par>
                      </p:childTnLst>
                    </p:cTn>
                  </p:par>
                  <p:par>
                    <p:cTn id="171" fill="hold">
                      <p:stCondLst>
                        <p:cond delay="indefinite"/>
                      </p:stCondLst>
                      <p:childTnLst>
                        <p:par>
                          <p:cTn id="172" fill="hold">
                            <p:stCondLst>
                              <p:cond delay="0"/>
                            </p:stCondLst>
                            <p:childTnLst>
                              <p:par>
                                <p:cTn id="173" presetID="55" presetClass="entr" presetSubtype="0" fill="hold" grpId="0" nodeType="clickEffect">
                                  <p:stCondLst>
                                    <p:cond delay="0"/>
                                  </p:stCondLst>
                                  <p:childTnLst>
                                    <p:set>
                                      <p:cBhvr>
                                        <p:cTn id="174" dur="1" fill="hold">
                                          <p:stCondLst>
                                            <p:cond delay="0"/>
                                          </p:stCondLst>
                                        </p:cTn>
                                        <p:tgtEl>
                                          <p:spTgt spid="46"/>
                                        </p:tgtEl>
                                        <p:attrNameLst>
                                          <p:attrName>style.visibility</p:attrName>
                                        </p:attrNameLst>
                                      </p:cBhvr>
                                      <p:to>
                                        <p:strVal val="visible"/>
                                      </p:to>
                                    </p:set>
                                    <p:anim calcmode="lin" valueType="num">
                                      <p:cBhvr>
                                        <p:cTn id="175" dur="1000" fill="hold"/>
                                        <p:tgtEl>
                                          <p:spTgt spid="46"/>
                                        </p:tgtEl>
                                        <p:attrNameLst>
                                          <p:attrName>ppt_w</p:attrName>
                                        </p:attrNameLst>
                                      </p:cBhvr>
                                      <p:tavLst>
                                        <p:tav tm="0">
                                          <p:val>
                                            <p:strVal val="#ppt_w*0.70"/>
                                          </p:val>
                                        </p:tav>
                                        <p:tav tm="100000">
                                          <p:val>
                                            <p:strVal val="#ppt_w"/>
                                          </p:val>
                                        </p:tav>
                                      </p:tavLst>
                                    </p:anim>
                                    <p:anim calcmode="lin" valueType="num">
                                      <p:cBhvr>
                                        <p:cTn id="176" dur="1000" fill="hold"/>
                                        <p:tgtEl>
                                          <p:spTgt spid="46"/>
                                        </p:tgtEl>
                                        <p:attrNameLst>
                                          <p:attrName>ppt_h</p:attrName>
                                        </p:attrNameLst>
                                      </p:cBhvr>
                                      <p:tavLst>
                                        <p:tav tm="0">
                                          <p:val>
                                            <p:strVal val="#ppt_h"/>
                                          </p:val>
                                        </p:tav>
                                        <p:tav tm="100000">
                                          <p:val>
                                            <p:strVal val="#ppt_h"/>
                                          </p:val>
                                        </p:tav>
                                      </p:tavLst>
                                    </p:anim>
                                    <p:animEffect transition="in" filter="fade">
                                      <p:cBhvr>
                                        <p:cTn id="177" dur="1000"/>
                                        <p:tgtEl>
                                          <p:spTgt spid="46"/>
                                        </p:tgtEl>
                                      </p:cBhvr>
                                    </p:animEffect>
                                  </p:childTnLst>
                                </p:cTn>
                              </p:par>
                            </p:childTnLst>
                          </p:cTn>
                        </p:par>
                      </p:childTnLst>
                    </p:cTn>
                  </p:par>
                  <p:par>
                    <p:cTn id="178" fill="hold">
                      <p:stCondLst>
                        <p:cond delay="indefinite"/>
                      </p:stCondLst>
                      <p:childTnLst>
                        <p:par>
                          <p:cTn id="179" fill="hold">
                            <p:stCondLst>
                              <p:cond delay="0"/>
                            </p:stCondLst>
                            <p:childTnLst>
                              <p:par>
                                <p:cTn id="180" presetID="55" presetClass="entr" presetSubtype="0" fill="hold" grpId="0" nodeType="clickEffect">
                                  <p:stCondLst>
                                    <p:cond delay="0"/>
                                  </p:stCondLst>
                                  <p:childTnLst>
                                    <p:set>
                                      <p:cBhvr>
                                        <p:cTn id="181" dur="1" fill="hold">
                                          <p:stCondLst>
                                            <p:cond delay="0"/>
                                          </p:stCondLst>
                                        </p:cTn>
                                        <p:tgtEl>
                                          <p:spTgt spid="47"/>
                                        </p:tgtEl>
                                        <p:attrNameLst>
                                          <p:attrName>style.visibility</p:attrName>
                                        </p:attrNameLst>
                                      </p:cBhvr>
                                      <p:to>
                                        <p:strVal val="visible"/>
                                      </p:to>
                                    </p:set>
                                    <p:anim calcmode="lin" valueType="num">
                                      <p:cBhvr>
                                        <p:cTn id="182" dur="1000" fill="hold"/>
                                        <p:tgtEl>
                                          <p:spTgt spid="47"/>
                                        </p:tgtEl>
                                        <p:attrNameLst>
                                          <p:attrName>ppt_w</p:attrName>
                                        </p:attrNameLst>
                                      </p:cBhvr>
                                      <p:tavLst>
                                        <p:tav tm="0">
                                          <p:val>
                                            <p:strVal val="#ppt_w*0.70"/>
                                          </p:val>
                                        </p:tav>
                                        <p:tav tm="100000">
                                          <p:val>
                                            <p:strVal val="#ppt_w"/>
                                          </p:val>
                                        </p:tav>
                                      </p:tavLst>
                                    </p:anim>
                                    <p:anim calcmode="lin" valueType="num">
                                      <p:cBhvr>
                                        <p:cTn id="183" dur="1000" fill="hold"/>
                                        <p:tgtEl>
                                          <p:spTgt spid="47"/>
                                        </p:tgtEl>
                                        <p:attrNameLst>
                                          <p:attrName>ppt_h</p:attrName>
                                        </p:attrNameLst>
                                      </p:cBhvr>
                                      <p:tavLst>
                                        <p:tav tm="0">
                                          <p:val>
                                            <p:strVal val="#ppt_h"/>
                                          </p:val>
                                        </p:tav>
                                        <p:tav tm="100000">
                                          <p:val>
                                            <p:strVal val="#ppt_h"/>
                                          </p:val>
                                        </p:tav>
                                      </p:tavLst>
                                    </p:anim>
                                    <p:animEffect transition="in" filter="fade">
                                      <p:cBhvr>
                                        <p:cTn id="184" dur="1000"/>
                                        <p:tgtEl>
                                          <p:spTgt spid="47"/>
                                        </p:tgtEl>
                                      </p:cBhvr>
                                    </p:animEffect>
                                  </p:childTnLst>
                                </p:cTn>
                              </p:par>
                            </p:childTnLst>
                          </p:cTn>
                        </p:par>
                      </p:childTnLst>
                    </p:cTn>
                  </p:par>
                  <p:par>
                    <p:cTn id="185" fill="hold">
                      <p:stCondLst>
                        <p:cond delay="indefinite"/>
                      </p:stCondLst>
                      <p:childTnLst>
                        <p:par>
                          <p:cTn id="186" fill="hold">
                            <p:stCondLst>
                              <p:cond delay="0"/>
                            </p:stCondLst>
                            <p:childTnLst>
                              <p:par>
                                <p:cTn id="187" presetID="55" presetClass="entr" presetSubtype="0" fill="hold" grpId="0" nodeType="clickEffect">
                                  <p:stCondLst>
                                    <p:cond delay="0"/>
                                  </p:stCondLst>
                                  <p:childTnLst>
                                    <p:set>
                                      <p:cBhvr>
                                        <p:cTn id="188" dur="1" fill="hold">
                                          <p:stCondLst>
                                            <p:cond delay="0"/>
                                          </p:stCondLst>
                                        </p:cTn>
                                        <p:tgtEl>
                                          <p:spTgt spid="49"/>
                                        </p:tgtEl>
                                        <p:attrNameLst>
                                          <p:attrName>style.visibility</p:attrName>
                                        </p:attrNameLst>
                                      </p:cBhvr>
                                      <p:to>
                                        <p:strVal val="visible"/>
                                      </p:to>
                                    </p:set>
                                    <p:anim calcmode="lin" valueType="num">
                                      <p:cBhvr>
                                        <p:cTn id="189" dur="1000" fill="hold"/>
                                        <p:tgtEl>
                                          <p:spTgt spid="49"/>
                                        </p:tgtEl>
                                        <p:attrNameLst>
                                          <p:attrName>ppt_w</p:attrName>
                                        </p:attrNameLst>
                                      </p:cBhvr>
                                      <p:tavLst>
                                        <p:tav tm="0">
                                          <p:val>
                                            <p:strVal val="#ppt_w*0.70"/>
                                          </p:val>
                                        </p:tav>
                                        <p:tav tm="100000">
                                          <p:val>
                                            <p:strVal val="#ppt_w"/>
                                          </p:val>
                                        </p:tav>
                                      </p:tavLst>
                                    </p:anim>
                                    <p:anim calcmode="lin" valueType="num">
                                      <p:cBhvr>
                                        <p:cTn id="190" dur="1000" fill="hold"/>
                                        <p:tgtEl>
                                          <p:spTgt spid="49"/>
                                        </p:tgtEl>
                                        <p:attrNameLst>
                                          <p:attrName>ppt_h</p:attrName>
                                        </p:attrNameLst>
                                      </p:cBhvr>
                                      <p:tavLst>
                                        <p:tav tm="0">
                                          <p:val>
                                            <p:strVal val="#ppt_h"/>
                                          </p:val>
                                        </p:tav>
                                        <p:tav tm="100000">
                                          <p:val>
                                            <p:strVal val="#ppt_h"/>
                                          </p:val>
                                        </p:tav>
                                      </p:tavLst>
                                    </p:anim>
                                    <p:animEffect transition="in" filter="fade">
                                      <p:cBhvr>
                                        <p:cTn id="191"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19" grpId="0"/>
      <p:bldP spid="20" grpId="0"/>
      <p:bldP spid="21" grpId="0"/>
      <p:bldP spid="27" grpId="0"/>
      <p:bldP spid="28" grpId="0"/>
      <p:bldP spid="29" grpId="0"/>
      <p:bldP spid="30" grpId="0"/>
      <p:bldP spid="31" grpId="0"/>
      <p:bldP spid="32" grpId="0"/>
      <p:bldP spid="33" grpId="0"/>
      <p:bldP spid="34" grpId="0"/>
      <p:bldP spid="35" grpId="0"/>
      <p:bldP spid="36" grpId="0"/>
      <p:bldP spid="37" grpId="0"/>
      <p:bldP spid="38" grpId="0"/>
      <p:bldP spid="44" grpId="0"/>
      <p:bldP spid="45" grpId="0"/>
      <p:bldP spid="46" grpId="0"/>
      <p:bldP spid="47"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142976" y="0"/>
            <a:ext cx="3857652" cy="369332"/>
          </a:xfrm>
          <a:prstGeom prst="rect">
            <a:avLst/>
          </a:prstGeom>
          <a:noFill/>
        </p:spPr>
        <p:txBody>
          <a:bodyPr wrap="square" rtlCol="0">
            <a:spAutoFit/>
          </a:bodyPr>
          <a:lstStyle/>
          <a:p>
            <a:r>
              <a:rPr lang="el-GR" dirty="0" smtClean="0"/>
              <a:t>Νόμοι Μέντελ</a:t>
            </a:r>
            <a:endParaRPr lang="el-GR" dirty="0"/>
          </a:p>
        </p:txBody>
      </p:sp>
      <p:sp>
        <p:nvSpPr>
          <p:cNvPr id="1025" name="Rectangle 1"/>
          <p:cNvSpPr>
            <a:spLocks noChangeArrowheads="1"/>
          </p:cNvSpPr>
          <p:nvPr/>
        </p:nvSpPr>
        <p:spPr bwMode="auto">
          <a:xfrm rot="10800000" flipV="1">
            <a:off x="0" y="4554501"/>
            <a:ext cx="89297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l-GR" sz="1800" b="0" i="0" u="none" strike="noStrike" cap="none" normalizeH="0" baseline="0" dirty="0" smtClean="0">
                <a:ln>
                  <a:noFill/>
                </a:ln>
                <a:solidFill>
                  <a:srgbClr val="FF0000"/>
                </a:solidFill>
                <a:effectLst/>
                <a:latin typeface="Arial" charset="0"/>
                <a:cs typeface="Arial" charset="0"/>
              </a:rPr>
              <a:t>Όταν διασταυρώνουμε </a:t>
            </a:r>
            <a:r>
              <a:rPr kumimoji="0" lang="el-GR" sz="1800" b="0" i="0" u="none" strike="noStrike" cap="none" normalizeH="0" baseline="0" dirty="0" err="1" smtClean="0">
                <a:ln>
                  <a:noFill/>
                </a:ln>
                <a:solidFill>
                  <a:srgbClr val="FF0000"/>
                </a:solidFill>
                <a:effectLst/>
                <a:latin typeface="Arial" charset="0"/>
                <a:cs typeface="Arial" charset="0"/>
              </a:rPr>
              <a:t>ετερόζυγα</a:t>
            </a:r>
            <a:r>
              <a:rPr kumimoji="0" lang="el-GR" sz="1800" b="0" i="0" u="none" strike="noStrike" cap="none" normalizeH="0" baseline="0" dirty="0" smtClean="0">
                <a:ln>
                  <a:noFill/>
                </a:ln>
                <a:solidFill>
                  <a:srgbClr val="FF0000"/>
                </a:solidFill>
                <a:effectLst/>
                <a:latin typeface="Arial" charset="0"/>
                <a:cs typeface="Arial" charset="0"/>
              </a:rPr>
              <a:t> άτομα, επανεμφανίζονται στους απογόνους τους τα χαρακτηριστικά των γονέων τους με καθορισμένη αναλογία. </a:t>
            </a:r>
          </a:p>
        </p:txBody>
      </p:sp>
      <p:sp>
        <p:nvSpPr>
          <p:cNvPr id="5" name="4 - TextBox"/>
          <p:cNvSpPr txBox="1"/>
          <p:nvPr/>
        </p:nvSpPr>
        <p:spPr>
          <a:xfrm>
            <a:off x="214282" y="428604"/>
            <a:ext cx="3857652" cy="369332"/>
          </a:xfrm>
          <a:prstGeom prst="rect">
            <a:avLst/>
          </a:prstGeom>
          <a:noFill/>
        </p:spPr>
        <p:txBody>
          <a:bodyPr wrap="square" rtlCol="0">
            <a:spAutoFit/>
          </a:bodyPr>
          <a:lstStyle/>
          <a:p>
            <a:r>
              <a:rPr lang="el-GR" b="1" u="sng" dirty="0" smtClean="0"/>
              <a:t>1</a:t>
            </a:r>
            <a:r>
              <a:rPr lang="el-GR" b="1" u="sng" baseline="30000" dirty="0" smtClean="0"/>
              <a:t>ος</a:t>
            </a:r>
            <a:r>
              <a:rPr lang="el-GR" b="1" u="sng" dirty="0" smtClean="0"/>
              <a:t> Νόμος Μέντελ</a:t>
            </a:r>
            <a:endParaRPr lang="el-GR" b="1" u="sng" dirty="0"/>
          </a:p>
        </p:txBody>
      </p:sp>
      <p:sp>
        <p:nvSpPr>
          <p:cNvPr id="6" name="5 - Ορθογώνιο"/>
          <p:cNvSpPr/>
          <p:nvPr/>
        </p:nvSpPr>
        <p:spPr>
          <a:xfrm>
            <a:off x="285720" y="857232"/>
            <a:ext cx="8429684" cy="923330"/>
          </a:xfrm>
          <a:prstGeom prst="rect">
            <a:avLst/>
          </a:prstGeom>
        </p:spPr>
        <p:txBody>
          <a:bodyPr wrap="square">
            <a:spAutoFit/>
          </a:bodyPr>
          <a:lstStyle/>
          <a:p>
            <a:r>
              <a:rPr lang="el-GR" dirty="0" smtClean="0">
                <a:solidFill>
                  <a:srgbClr val="FF0000"/>
                </a:solidFill>
              </a:rPr>
              <a:t>Άτομα (παιδιά) που προέρχονται από διασταύρωση ομόζυγων γονέων οι οποίοι έχουν διαφορετικό φαινότυπο, είναι ομοιόμορφα μεταξύ τους( δηλαδή θα έχουν όλα ίδιο γονότυπο)</a:t>
            </a:r>
            <a:endParaRPr lang="el-GR" dirty="0"/>
          </a:p>
        </p:txBody>
      </p:sp>
      <p:sp>
        <p:nvSpPr>
          <p:cNvPr id="7" name="6 - TextBox"/>
          <p:cNvSpPr txBox="1"/>
          <p:nvPr/>
        </p:nvSpPr>
        <p:spPr>
          <a:xfrm>
            <a:off x="214282" y="2000240"/>
            <a:ext cx="2071702" cy="369332"/>
          </a:xfrm>
          <a:prstGeom prst="rect">
            <a:avLst/>
          </a:prstGeom>
          <a:noFill/>
        </p:spPr>
        <p:txBody>
          <a:bodyPr wrap="square" rtlCol="0">
            <a:spAutoFit/>
          </a:bodyPr>
          <a:lstStyle/>
          <a:p>
            <a:r>
              <a:rPr lang="el-GR" dirty="0" smtClean="0"/>
              <a:t>Παράδειγμα</a:t>
            </a:r>
            <a:endParaRPr lang="el-GR" dirty="0"/>
          </a:p>
        </p:txBody>
      </p:sp>
      <p:graphicFrame>
        <p:nvGraphicFramePr>
          <p:cNvPr id="8" name="7 - Πίνακας"/>
          <p:cNvGraphicFramePr>
            <a:graphicFrameLocks noGrp="1"/>
          </p:cNvGraphicFramePr>
          <p:nvPr/>
        </p:nvGraphicFramePr>
        <p:xfrm>
          <a:off x="1928796" y="2000240"/>
          <a:ext cx="3357585" cy="1500201"/>
        </p:xfrm>
        <a:graphic>
          <a:graphicData uri="http://schemas.openxmlformats.org/drawingml/2006/table">
            <a:tbl>
              <a:tblPr firstRow="1" bandRow="1">
                <a:tableStyleId>{5C22544A-7EE6-4342-B048-85BDC9FD1C3A}</a:tableStyleId>
              </a:tblPr>
              <a:tblGrid>
                <a:gridCol w="1119195"/>
                <a:gridCol w="1119195"/>
                <a:gridCol w="1119195"/>
              </a:tblGrid>
              <a:tr h="500067">
                <a:tc>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r>
                        <a:rPr lang="el-GR" dirty="0" smtClean="0">
                          <a:solidFill>
                            <a:schemeClr val="tx1"/>
                          </a:solidFill>
                        </a:rPr>
                        <a:t>      Α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dirty="0" smtClean="0">
                          <a:solidFill>
                            <a:schemeClr val="tx1"/>
                          </a:solidFill>
                        </a:rPr>
                        <a:t> Α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0067">
                <a:tc>
                  <a:txBody>
                    <a:bodyPr/>
                    <a:lstStyle/>
                    <a:p>
                      <a:pPr algn="ctr"/>
                      <a:r>
                        <a:rPr lang="el-GR" b="1" dirty="0" smtClean="0">
                          <a:solidFill>
                            <a:schemeClr val="tx1"/>
                          </a:solidFill>
                        </a:rPr>
                        <a:t>α</a:t>
                      </a:r>
                      <a:endParaRPr lang="el-G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dirty="0" smtClean="0">
                          <a:solidFill>
                            <a:schemeClr val="tx1"/>
                          </a:solidFill>
                        </a:rPr>
                        <a:t> </a:t>
                      </a:r>
                      <a:r>
                        <a:rPr lang="el-GR" b="1" dirty="0" smtClean="0">
                          <a:solidFill>
                            <a:schemeClr val="accent6">
                              <a:lumMod val="50000"/>
                            </a:schemeClr>
                          </a:solidFill>
                        </a:rPr>
                        <a:t>Αα</a:t>
                      </a:r>
                      <a:endParaRPr lang="el-GR" b="1" dirty="0">
                        <a:solidFill>
                          <a:schemeClr val="accent6">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b="1" dirty="0" smtClean="0">
                          <a:solidFill>
                            <a:schemeClr val="accent6">
                              <a:lumMod val="50000"/>
                            </a:schemeClr>
                          </a:solidFill>
                        </a:rPr>
                        <a:t>Αα</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0067">
                <a:tc>
                  <a:txBody>
                    <a:bodyPr/>
                    <a:lstStyle/>
                    <a:p>
                      <a:pPr algn="ctr"/>
                      <a:r>
                        <a:rPr lang="el-GR" b="1" dirty="0" smtClean="0">
                          <a:solidFill>
                            <a:schemeClr val="tx1"/>
                          </a:solidFill>
                        </a:rPr>
                        <a:t>α</a:t>
                      </a:r>
                      <a:endParaRPr lang="el-G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b="1" dirty="0" smtClean="0">
                          <a:solidFill>
                            <a:schemeClr val="accent6">
                              <a:lumMod val="50000"/>
                            </a:schemeClr>
                          </a:solidFill>
                        </a:rPr>
                        <a:t>Αα</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b="1" dirty="0" smtClean="0">
                          <a:solidFill>
                            <a:schemeClr val="accent6">
                              <a:lumMod val="50000"/>
                            </a:schemeClr>
                          </a:solidFill>
                        </a:rPr>
                        <a:t>Αα</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9" name="Picture 2"/>
          <p:cNvPicPr>
            <a:picLocks noChangeAspect="1" noChangeArrowheads="1"/>
          </p:cNvPicPr>
          <p:nvPr/>
        </p:nvPicPr>
        <p:blipFill>
          <a:blip r:embed="rId2" cstate="print"/>
          <a:srcRect/>
          <a:stretch>
            <a:fillRect/>
          </a:stretch>
        </p:blipFill>
        <p:spPr bwMode="auto">
          <a:xfrm rot="312814">
            <a:off x="2725818" y="2080245"/>
            <a:ext cx="200203" cy="255717"/>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a:stretch>
            <a:fillRect/>
          </a:stretch>
        </p:blipFill>
        <p:spPr bwMode="auto">
          <a:xfrm rot="20438132">
            <a:off x="1969067" y="2178338"/>
            <a:ext cx="261505" cy="287535"/>
          </a:xfrm>
          <a:prstGeom prst="rect">
            <a:avLst/>
          </a:prstGeom>
          <a:noFill/>
          <a:ln w="9525">
            <a:noFill/>
            <a:miter lim="800000"/>
            <a:headEnd/>
            <a:tailEnd/>
          </a:ln>
          <a:effectLst/>
        </p:spPr>
      </p:pic>
      <p:sp>
        <p:nvSpPr>
          <p:cNvPr id="11" name="10 - TextBox"/>
          <p:cNvSpPr txBox="1"/>
          <p:nvPr/>
        </p:nvSpPr>
        <p:spPr>
          <a:xfrm>
            <a:off x="5500696" y="2071678"/>
            <a:ext cx="2714644" cy="769441"/>
          </a:xfrm>
          <a:prstGeom prst="rect">
            <a:avLst/>
          </a:prstGeom>
          <a:noFill/>
        </p:spPr>
        <p:txBody>
          <a:bodyPr wrap="square" rtlCol="0">
            <a:spAutoFit/>
          </a:bodyPr>
          <a:lstStyle/>
          <a:p>
            <a:r>
              <a:rPr lang="el-GR" sz="1100" dirty="0" smtClean="0"/>
              <a:t>Όλα τα παιδιά που θα προκύψουν θα έχουν τον ίδιο γονότυπο (Αα)  και ίδιο φαινότυπο (θα είναι δηλαδή ομοιόμορφα μεταξύ τους)</a:t>
            </a:r>
            <a:endParaRPr lang="el-GR" sz="1100" dirty="0"/>
          </a:p>
        </p:txBody>
      </p:sp>
      <p:sp>
        <p:nvSpPr>
          <p:cNvPr id="12" name="11 - TextBox"/>
          <p:cNvSpPr txBox="1"/>
          <p:nvPr/>
        </p:nvSpPr>
        <p:spPr>
          <a:xfrm>
            <a:off x="142844" y="4071942"/>
            <a:ext cx="3857652" cy="369332"/>
          </a:xfrm>
          <a:prstGeom prst="rect">
            <a:avLst/>
          </a:prstGeom>
          <a:noFill/>
        </p:spPr>
        <p:txBody>
          <a:bodyPr wrap="square" rtlCol="0">
            <a:spAutoFit/>
          </a:bodyPr>
          <a:lstStyle/>
          <a:p>
            <a:r>
              <a:rPr lang="el-GR" b="1" u="sng" dirty="0" smtClean="0"/>
              <a:t>2</a:t>
            </a:r>
            <a:r>
              <a:rPr lang="el-GR" b="1" u="sng" baseline="30000" dirty="0" smtClean="0"/>
              <a:t>ος</a:t>
            </a:r>
            <a:r>
              <a:rPr lang="el-GR" b="1" u="sng" dirty="0" smtClean="0"/>
              <a:t> Νόμος Μέντελ</a:t>
            </a:r>
            <a:endParaRPr lang="el-GR" b="1" u="sng" dirty="0"/>
          </a:p>
        </p:txBody>
      </p:sp>
      <p:sp>
        <p:nvSpPr>
          <p:cNvPr id="13" name="12 - TextBox"/>
          <p:cNvSpPr txBox="1"/>
          <p:nvPr/>
        </p:nvSpPr>
        <p:spPr>
          <a:xfrm>
            <a:off x="0" y="5286388"/>
            <a:ext cx="2071702" cy="369332"/>
          </a:xfrm>
          <a:prstGeom prst="rect">
            <a:avLst/>
          </a:prstGeom>
          <a:noFill/>
        </p:spPr>
        <p:txBody>
          <a:bodyPr wrap="square" rtlCol="0">
            <a:spAutoFit/>
          </a:bodyPr>
          <a:lstStyle/>
          <a:p>
            <a:r>
              <a:rPr lang="el-GR" dirty="0" smtClean="0"/>
              <a:t>Παράδειγμα</a:t>
            </a:r>
            <a:endParaRPr lang="el-GR" dirty="0"/>
          </a:p>
        </p:txBody>
      </p:sp>
      <p:graphicFrame>
        <p:nvGraphicFramePr>
          <p:cNvPr id="15" name="14 - Πίνακας"/>
          <p:cNvGraphicFramePr>
            <a:graphicFrameLocks noGrp="1"/>
          </p:cNvGraphicFramePr>
          <p:nvPr/>
        </p:nvGraphicFramePr>
        <p:xfrm>
          <a:off x="2000234" y="5357823"/>
          <a:ext cx="3357585" cy="1500201"/>
        </p:xfrm>
        <a:graphic>
          <a:graphicData uri="http://schemas.openxmlformats.org/drawingml/2006/table">
            <a:tbl>
              <a:tblPr firstRow="1" bandRow="1">
                <a:tableStyleId>{5C22544A-7EE6-4342-B048-85BDC9FD1C3A}</a:tableStyleId>
              </a:tblPr>
              <a:tblGrid>
                <a:gridCol w="1119195"/>
                <a:gridCol w="1119195"/>
                <a:gridCol w="1119195"/>
              </a:tblGrid>
              <a:tr h="500067">
                <a:tc>
                  <a:txBody>
                    <a:bodyPr/>
                    <a:lstStyle/>
                    <a:p>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r>
                        <a:rPr lang="el-GR" dirty="0" smtClean="0">
                          <a:solidFill>
                            <a:schemeClr val="tx1"/>
                          </a:solidFill>
                        </a:rPr>
                        <a:t>      Α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dirty="0" smtClean="0">
                          <a:solidFill>
                            <a:schemeClr val="tx1"/>
                          </a:solidFill>
                        </a:rPr>
                        <a:t> α </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0067">
                <a:tc>
                  <a:txBody>
                    <a:bodyPr/>
                    <a:lstStyle/>
                    <a:p>
                      <a:pPr algn="ctr"/>
                      <a:r>
                        <a:rPr lang="el-GR" b="1" dirty="0" smtClean="0">
                          <a:solidFill>
                            <a:schemeClr val="tx1"/>
                          </a:solidFill>
                        </a:rPr>
                        <a:t>Α</a:t>
                      </a:r>
                      <a:endParaRPr lang="el-G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dirty="0" smtClean="0">
                          <a:solidFill>
                            <a:schemeClr val="tx1"/>
                          </a:solidFill>
                        </a:rPr>
                        <a:t> </a:t>
                      </a:r>
                      <a:r>
                        <a:rPr lang="el-GR" b="1" dirty="0" smtClean="0">
                          <a:solidFill>
                            <a:schemeClr val="accent6">
                              <a:lumMod val="50000"/>
                            </a:schemeClr>
                          </a:solidFill>
                        </a:rPr>
                        <a:t>ΑΑ</a:t>
                      </a:r>
                      <a:endParaRPr lang="el-GR" b="1" dirty="0">
                        <a:solidFill>
                          <a:schemeClr val="accent6">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b="1" dirty="0" smtClean="0">
                          <a:solidFill>
                            <a:schemeClr val="accent6">
                              <a:lumMod val="50000"/>
                            </a:schemeClr>
                          </a:solidFill>
                        </a:rPr>
                        <a:t>Αα</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0067">
                <a:tc>
                  <a:txBody>
                    <a:bodyPr/>
                    <a:lstStyle/>
                    <a:p>
                      <a:pPr algn="ctr"/>
                      <a:r>
                        <a:rPr lang="el-GR" b="1" dirty="0" smtClean="0">
                          <a:solidFill>
                            <a:schemeClr val="tx1"/>
                          </a:solidFill>
                        </a:rPr>
                        <a:t>α</a:t>
                      </a:r>
                      <a:endParaRPr lang="el-G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b="1" dirty="0" smtClean="0">
                          <a:solidFill>
                            <a:schemeClr val="accent6">
                              <a:lumMod val="50000"/>
                            </a:schemeClr>
                          </a:solidFill>
                        </a:rPr>
                        <a:t>Αα</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b="1" dirty="0" smtClean="0">
                          <a:solidFill>
                            <a:schemeClr val="accent6">
                              <a:lumMod val="50000"/>
                            </a:schemeClr>
                          </a:solidFill>
                        </a:rPr>
                        <a:t>αα</a:t>
                      </a:r>
                      <a:endParaRPr lang="el-G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6" name="Picture 2"/>
          <p:cNvPicPr>
            <a:picLocks noChangeAspect="1" noChangeArrowheads="1"/>
          </p:cNvPicPr>
          <p:nvPr/>
        </p:nvPicPr>
        <p:blipFill>
          <a:blip r:embed="rId2" cstate="print"/>
          <a:srcRect/>
          <a:stretch>
            <a:fillRect/>
          </a:stretch>
        </p:blipFill>
        <p:spPr bwMode="auto">
          <a:xfrm rot="312814">
            <a:off x="2797256" y="5437828"/>
            <a:ext cx="200203" cy="255717"/>
          </a:xfrm>
          <a:prstGeom prst="rect">
            <a:avLst/>
          </a:prstGeom>
          <a:noFill/>
          <a:ln w="9525">
            <a:noFill/>
            <a:miter lim="800000"/>
            <a:headEnd/>
            <a:tailEnd/>
          </a:ln>
          <a:effectLst/>
        </p:spPr>
      </p:pic>
      <p:pic>
        <p:nvPicPr>
          <p:cNvPr id="17" name="Picture 3"/>
          <p:cNvPicPr>
            <a:picLocks noChangeAspect="1" noChangeArrowheads="1"/>
          </p:cNvPicPr>
          <p:nvPr/>
        </p:nvPicPr>
        <p:blipFill>
          <a:blip r:embed="rId3" cstate="print"/>
          <a:srcRect/>
          <a:stretch>
            <a:fillRect/>
          </a:stretch>
        </p:blipFill>
        <p:spPr bwMode="auto">
          <a:xfrm rot="20438132">
            <a:off x="2040505" y="5535921"/>
            <a:ext cx="261505" cy="287535"/>
          </a:xfrm>
          <a:prstGeom prst="rect">
            <a:avLst/>
          </a:prstGeom>
          <a:noFill/>
          <a:ln w="9525">
            <a:noFill/>
            <a:miter lim="800000"/>
            <a:headEnd/>
            <a:tailEnd/>
          </a:ln>
          <a:effectLst/>
        </p:spPr>
      </p:pic>
      <p:sp>
        <p:nvSpPr>
          <p:cNvPr id="18" name="17 - TextBox"/>
          <p:cNvSpPr txBox="1"/>
          <p:nvPr/>
        </p:nvSpPr>
        <p:spPr>
          <a:xfrm>
            <a:off x="5572134" y="5429261"/>
            <a:ext cx="2714644" cy="600164"/>
          </a:xfrm>
          <a:prstGeom prst="rect">
            <a:avLst/>
          </a:prstGeom>
          <a:noFill/>
        </p:spPr>
        <p:txBody>
          <a:bodyPr wrap="square" rtlCol="0">
            <a:spAutoFit/>
          </a:bodyPr>
          <a:lstStyle/>
          <a:p>
            <a:r>
              <a:rPr lang="el-GR" sz="1100" dirty="0" smtClean="0"/>
              <a:t>Υπάρχουν πιθανότητες    τα παιδιά που θα προκύψουν να έχουν ίδιο φαινότυπο με αυτό των γονιών )</a:t>
            </a:r>
            <a:endParaRPr lang="el-GR"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par>
                                <p:cTn id="17" presetID="55"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par>
                                <p:cTn id="22" presetID="55"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0.70"/>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strVal val="#ppt_w*0.70"/>
                                          </p:val>
                                        </p:tav>
                                        <p:tav tm="100000">
                                          <p:val>
                                            <p:strVal val="#ppt_w"/>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strVal val="#ppt_w*0.70"/>
                                          </p:val>
                                        </p:tav>
                                        <p:tav tm="100000">
                                          <p:val>
                                            <p:strVal val="#ppt_w"/>
                                          </p:val>
                                        </p:tav>
                                      </p:tavLst>
                                    </p:anim>
                                    <p:anim calcmode="lin" valueType="num">
                                      <p:cBhvr>
                                        <p:cTn id="46" dur="1000" fill="hold"/>
                                        <p:tgtEl>
                                          <p:spTgt spid="6"/>
                                        </p:tgtEl>
                                        <p:attrNameLst>
                                          <p:attrName>ppt_h</p:attrName>
                                        </p:attrNameLst>
                                      </p:cBhvr>
                                      <p:tavLst>
                                        <p:tav tm="0">
                                          <p:val>
                                            <p:strVal val="#ppt_h"/>
                                          </p:val>
                                        </p:tav>
                                        <p:tav tm="100000">
                                          <p:val>
                                            <p:strVal val="#ppt_h"/>
                                          </p:val>
                                        </p:tav>
                                      </p:tavLst>
                                    </p:anim>
                                    <p:animEffect transition="in" filter="fade">
                                      <p:cBhvr>
                                        <p:cTn id="47" dur="1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70"/>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strVal val="#ppt_w*0.70"/>
                                          </p:val>
                                        </p:tav>
                                        <p:tav tm="100000">
                                          <p:val>
                                            <p:strVal val="#ppt_w"/>
                                          </p:val>
                                        </p:tav>
                                      </p:tavLst>
                                    </p:anim>
                                    <p:anim calcmode="lin" valueType="num">
                                      <p:cBhvr>
                                        <p:cTn id="60" dur="1000" fill="hold"/>
                                        <p:tgtEl>
                                          <p:spTgt spid="15"/>
                                        </p:tgtEl>
                                        <p:attrNameLst>
                                          <p:attrName>ppt_h</p:attrName>
                                        </p:attrNameLst>
                                      </p:cBhvr>
                                      <p:tavLst>
                                        <p:tav tm="0">
                                          <p:val>
                                            <p:strVal val="#ppt_h"/>
                                          </p:val>
                                        </p:tav>
                                        <p:tav tm="100000">
                                          <p:val>
                                            <p:strVal val="#ppt_h"/>
                                          </p:val>
                                        </p:tav>
                                      </p:tavLst>
                                    </p:anim>
                                    <p:animEffect transition="in" filter="fade">
                                      <p:cBhvr>
                                        <p:cTn id="61" dur="1000"/>
                                        <p:tgtEl>
                                          <p:spTgt spid="15"/>
                                        </p:tgtEl>
                                      </p:cBhvr>
                                    </p:animEffect>
                                  </p:childTnLst>
                                </p:cTn>
                              </p:par>
                              <p:par>
                                <p:cTn id="62" presetID="55" presetClass="entr" presetSubtype="0"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strVal val="#ppt_w*0.70"/>
                                          </p:val>
                                        </p:tav>
                                        <p:tav tm="100000">
                                          <p:val>
                                            <p:strVal val="#ppt_w"/>
                                          </p:val>
                                        </p:tav>
                                      </p:tavLst>
                                    </p:anim>
                                    <p:anim calcmode="lin" valueType="num">
                                      <p:cBhvr>
                                        <p:cTn id="65" dur="1000" fill="hold"/>
                                        <p:tgtEl>
                                          <p:spTgt spid="16"/>
                                        </p:tgtEl>
                                        <p:attrNameLst>
                                          <p:attrName>ppt_h</p:attrName>
                                        </p:attrNameLst>
                                      </p:cBhvr>
                                      <p:tavLst>
                                        <p:tav tm="0">
                                          <p:val>
                                            <p:strVal val="#ppt_h"/>
                                          </p:val>
                                        </p:tav>
                                        <p:tav tm="100000">
                                          <p:val>
                                            <p:strVal val="#ppt_h"/>
                                          </p:val>
                                        </p:tav>
                                      </p:tavLst>
                                    </p:anim>
                                    <p:animEffect transition="in" filter="fade">
                                      <p:cBhvr>
                                        <p:cTn id="66" dur="1000"/>
                                        <p:tgtEl>
                                          <p:spTgt spid="16"/>
                                        </p:tgtEl>
                                      </p:cBhvr>
                                    </p:animEffect>
                                  </p:childTnLst>
                                </p:cTn>
                              </p:par>
                              <p:par>
                                <p:cTn id="67" presetID="55" presetClass="entr" presetSubtype="0"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1000" fill="hold"/>
                                        <p:tgtEl>
                                          <p:spTgt spid="17"/>
                                        </p:tgtEl>
                                        <p:attrNameLst>
                                          <p:attrName>ppt_w</p:attrName>
                                        </p:attrNameLst>
                                      </p:cBhvr>
                                      <p:tavLst>
                                        <p:tav tm="0">
                                          <p:val>
                                            <p:strVal val="#ppt_w*0.70"/>
                                          </p:val>
                                        </p:tav>
                                        <p:tav tm="100000">
                                          <p:val>
                                            <p:strVal val="#ppt_w"/>
                                          </p:val>
                                        </p:tav>
                                      </p:tavLst>
                                    </p:anim>
                                    <p:anim calcmode="lin" valueType="num">
                                      <p:cBhvr>
                                        <p:cTn id="70" dur="1000" fill="hold"/>
                                        <p:tgtEl>
                                          <p:spTgt spid="17"/>
                                        </p:tgtEl>
                                        <p:attrNameLst>
                                          <p:attrName>ppt_h</p:attrName>
                                        </p:attrNameLst>
                                      </p:cBhvr>
                                      <p:tavLst>
                                        <p:tav tm="0">
                                          <p:val>
                                            <p:strVal val="#ppt_h"/>
                                          </p:val>
                                        </p:tav>
                                        <p:tav tm="100000">
                                          <p:val>
                                            <p:strVal val="#ppt_h"/>
                                          </p:val>
                                        </p:tav>
                                      </p:tavLst>
                                    </p:anim>
                                    <p:animEffect transition="in" filter="fade">
                                      <p:cBhvr>
                                        <p:cTn id="71" dur="10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1000" fill="hold"/>
                                        <p:tgtEl>
                                          <p:spTgt spid="18"/>
                                        </p:tgtEl>
                                        <p:attrNameLst>
                                          <p:attrName>ppt_w</p:attrName>
                                        </p:attrNameLst>
                                      </p:cBhvr>
                                      <p:tavLst>
                                        <p:tav tm="0">
                                          <p:val>
                                            <p:strVal val="#ppt_w*0.70"/>
                                          </p:val>
                                        </p:tav>
                                        <p:tav tm="100000">
                                          <p:val>
                                            <p:strVal val="#ppt_w"/>
                                          </p:val>
                                        </p:tav>
                                      </p:tavLst>
                                    </p:anim>
                                    <p:anim calcmode="lin" valueType="num">
                                      <p:cBhvr>
                                        <p:cTn id="77" dur="1000" fill="hold"/>
                                        <p:tgtEl>
                                          <p:spTgt spid="18"/>
                                        </p:tgtEl>
                                        <p:attrNameLst>
                                          <p:attrName>ppt_h</p:attrName>
                                        </p:attrNameLst>
                                      </p:cBhvr>
                                      <p:tavLst>
                                        <p:tav tm="0">
                                          <p:val>
                                            <p:strVal val="#ppt_h"/>
                                          </p:val>
                                        </p:tav>
                                        <p:tav tm="100000">
                                          <p:val>
                                            <p:strVal val="#ppt_h"/>
                                          </p:val>
                                        </p:tav>
                                      </p:tavLst>
                                    </p:anim>
                                    <p:animEffect transition="in" filter="fade">
                                      <p:cBhvr>
                                        <p:cTn id="78" dur="10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1000" fill="hold"/>
                                        <p:tgtEl>
                                          <p:spTgt spid="12"/>
                                        </p:tgtEl>
                                        <p:attrNameLst>
                                          <p:attrName>ppt_w</p:attrName>
                                        </p:attrNameLst>
                                      </p:cBhvr>
                                      <p:tavLst>
                                        <p:tav tm="0">
                                          <p:val>
                                            <p:strVal val="#ppt_w*0.70"/>
                                          </p:val>
                                        </p:tav>
                                        <p:tav tm="100000">
                                          <p:val>
                                            <p:strVal val="#ppt_w"/>
                                          </p:val>
                                        </p:tav>
                                      </p:tavLst>
                                    </p:anim>
                                    <p:anim calcmode="lin" valueType="num">
                                      <p:cBhvr>
                                        <p:cTn id="84" dur="1000" fill="hold"/>
                                        <p:tgtEl>
                                          <p:spTgt spid="12"/>
                                        </p:tgtEl>
                                        <p:attrNameLst>
                                          <p:attrName>ppt_h</p:attrName>
                                        </p:attrNameLst>
                                      </p:cBhvr>
                                      <p:tavLst>
                                        <p:tav tm="0">
                                          <p:val>
                                            <p:strVal val="#ppt_h"/>
                                          </p:val>
                                        </p:tav>
                                        <p:tav tm="100000">
                                          <p:val>
                                            <p:strVal val="#ppt_h"/>
                                          </p:val>
                                        </p:tav>
                                      </p:tavLst>
                                    </p:anim>
                                    <p:animEffect transition="in" filter="fade">
                                      <p:cBhvr>
                                        <p:cTn id="85" dur="1000"/>
                                        <p:tgtEl>
                                          <p:spTgt spid="12"/>
                                        </p:tgtEl>
                                      </p:cBhvr>
                                    </p:animEffect>
                                  </p:childTnLst>
                                </p:cTn>
                              </p:par>
                            </p:childTnLst>
                          </p:cTn>
                        </p:par>
                      </p:childTnLst>
                    </p:cTn>
                  </p:par>
                  <p:par>
                    <p:cTn id="86" fill="hold">
                      <p:stCondLst>
                        <p:cond delay="indefinite"/>
                      </p:stCondLst>
                      <p:childTnLst>
                        <p:par>
                          <p:cTn id="87" fill="hold">
                            <p:stCondLst>
                              <p:cond delay="0"/>
                            </p:stCondLst>
                            <p:childTnLst>
                              <p:par>
                                <p:cTn id="88" presetID="55" presetClass="entr" presetSubtype="0" fill="hold" grpId="0" nodeType="clickEffect">
                                  <p:stCondLst>
                                    <p:cond delay="0"/>
                                  </p:stCondLst>
                                  <p:childTnLst>
                                    <p:set>
                                      <p:cBhvr>
                                        <p:cTn id="89" dur="1" fill="hold">
                                          <p:stCondLst>
                                            <p:cond delay="0"/>
                                          </p:stCondLst>
                                        </p:cTn>
                                        <p:tgtEl>
                                          <p:spTgt spid="1025"/>
                                        </p:tgtEl>
                                        <p:attrNameLst>
                                          <p:attrName>style.visibility</p:attrName>
                                        </p:attrNameLst>
                                      </p:cBhvr>
                                      <p:to>
                                        <p:strVal val="visible"/>
                                      </p:to>
                                    </p:set>
                                    <p:anim calcmode="lin" valueType="num">
                                      <p:cBhvr>
                                        <p:cTn id="90" dur="1000" fill="hold"/>
                                        <p:tgtEl>
                                          <p:spTgt spid="1025"/>
                                        </p:tgtEl>
                                        <p:attrNameLst>
                                          <p:attrName>ppt_w</p:attrName>
                                        </p:attrNameLst>
                                      </p:cBhvr>
                                      <p:tavLst>
                                        <p:tav tm="0">
                                          <p:val>
                                            <p:strVal val="#ppt_w*0.70"/>
                                          </p:val>
                                        </p:tav>
                                        <p:tav tm="100000">
                                          <p:val>
                                            <p:strVal val="#ppt_w"/>
                                          </p:val>
                                        </p:tav>
                                      </p:tavLst>
                                    </p:anim>
                                    <p:anim calcmode="lin" valueType="num">
                                      <p:cBhvr>
                                        <p:cTn id="91" dur="1000" fill="hold"/>
                                        <p:tgtEl>
                                          <p:spTgt spid="1025"/>
                                        </p:tgtEl>
                                        <p:attrNameLst>
                                          <p:attrName>ppt_h</p:attrName>
                                        </p:attrNameLst>
                                      </p:cBhvr>
                                      <p:tavLst>
                                        <p:tav tm="0">
                                          <p:val>
                                            <p:strVal val="#ppt_h"/>
                                          </p:val>
                                        </p:tav>
                                        <p:tav tm="100000">
                                          <p:val>
                                            <p:strVal val="#ppt_h"/>
                                          </p:val>
                                        </p:tav>
                                      </p:tavLst>
                                    </p:anim>
                                    <p:animEffect transition="in" filter="fade">
                                      <p:cBhvr>
                                        <p:cTn id="92" dur="1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5" grpId="0"/>
      <p:bldP spid="6" grpId="0"/>
      <p:bldP spid="7" grpId="0"/>
      <p:bldP spid="11" grpId="0"/>
      <p:bldP spid="12" grpId="0"/>
      <p:bldP spid="13"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500034" y="214290"/>
            <a:ext cx="6786610" cy="646331"/>
          </a:xfrm>
          <a:prstGeom prst="rect">
            <a:avLst/>
          </a:prstGeom>
        </p:spPr>
        <p:txBody>
          <a:bodyPr wrap="square">
            <a:spAutoFit/>
          </a:bodyPr>
          <a:lstStyle/>
          <a:p>
            <a:r>
              <a:rPr lang="el-GR" dirty="0" smtClean="0"/>
              <a:t>Κάθε γονίδιο μπορεί να εμφανίζεται με διαφορετικές μορφές, που ονομάζονται </a:t>
            </a:r>
            <a:r>
              <a:rPr lang="el-GR" b="1" dirty="0" smtClean="0"/>
              <a:t>αλληλόμορφα</a:t>
            </a:r>
            <a:endParaRPr lang="el-GR" dirty="0"/>
          </a:p>
        </p:txBody>
      </p:sp>
      <p:sp>
        <p:nvSpPr>
          <p:cNvPr id="10" name="9 - Ορθογώνιο"/>
          <p:cNvSpPr/>
          <p:nvPr/>
        </p:nvSpPr>
        <p:spPr>
          <a:xfrm>
            <a:off x="142844" y="1000108"/>
            <a:ext cx="8786842" cy="2031325"/>
          </a:xfrm>
          <a:prstGeom prst="rect">
            <a:avLst/>
          </a:prstGeom>
        </p:spPr>
        <p:txBody>
          <a:bodyPr wrap="square">
            <a:spAutoFit/>
          </a:bodyPr>
          <a:lstStyle/>
          <a:p>
            <a:r>
              <a:rPr lang="el-GR" b="1" dirty="0" smtClean="0"/>
              <a:t>Παράδειγμα *</a:t>
            </a:r>
            <a:r>
              <a:rPr lang="el-GR" dirty="0" smtClean="0"/>
              <a:t> το γονίδιο που ελέγχει </a:t>
            </a:r>
            <a:r>
              <a:rPr lang="el-GR" u="sng" dirty="0" smtClean="0"/>
              <a:t>το χρώμα των ματιών </a:t>
            </a:r>
            <a:r>
              <a:rPr lang="el-GR" dirty="0" smtClean="0"/>
              <a:t>μπορεί να έχει διάφορα αλληλόμορφα , όπως  αλληλόμορφο που αντιστοιχεί σε </a:t>
            </a:r>
            <a:r>
              <a:rPr lang="el-GR" b="1" u="sng" dirty="0" smtClean="0">
                <a:solidFill>
                  <a:srgbClr val="0070C0"/>
                </a:solidFill>
              </a:rPr>
              <a:t>μπλε</a:t>
            </a:r>
            <a:r>
              <a:rPr lang="el-GR" dirty="0" smtClean="0"/>
              <a:t> μάτια,    αλληλόμορφο που  αντιστοιχεί σε </a:t>
            </a:r>
            <a:r>
              <a:rPr lang="el-GR" b="1" u="sng" dirty="0" smtClean="0">
                <a:solidFill>
                  <a:schemeClr val="tx1">
                    <a:lumMod val="95000"/>
                    <a:lumOff val="5000"/>
                  </a:schemeClr>
                </a:solidFill>
              </a:rPr>
              <a:t>μαύρα</a:t>
            </a:r>
            <a:r>
              <a:rPr lang="el-GR" dirty="0" smtClean="0"/>
              <a:t> μάτια, αλληλόμορφο που αντιστοιχεί σε </a:t>
            </a:r>
            <a:r>
              <a:rPr lang="el-GR" b="1" u="sng" dirty="0" smtClean="0">
                <a:solidFill>
                  <a:srgbClr val="00CC00"/>
                </a:solidFill>
              </a:rPr>
              <a:t>πράσινα</a:t>
            </a:r>
            <a:r>
              <a:rPr lang="el-GR" dirty="0" smtClean="0"/>
              <a:t> μάτια, ή σε </a:t>
            </a:r>
            <a:r>
              <a:rPr lang="el-GR" b="1" u="sng" dirty="0" smtClean="0">
                <a:solidFill>
                  <a:schemeClr val="accent2">
                    <a:lumMod val="50000"/>
                  </a:schemeClr>
                </a:solidFill>
              </a:rPr>
              <a:t>καφέ</a:t>
            </a:r>
            <a:r>
              <a:rPr lang="el-GR" dirty="0" smtClean="0"/>
              <a:t> μάτια</a:t>
            </a:r>
          </a:p>
          <a:p>
            <a:r>
              <a:rPr lang="el-GR" dirty="0" smtClean="0"/>
              <a:t> </a:t>
            </a:r>
          </a:p>
          <a:p>
            <a:r>
              <a:rPr lang="el-GR" dirty="0" smtClean="0"/>
              <a:t/>
            </a:r>
            <a:br>
              <a:rPr lang="el-GR" dirty="0" smtClean="0"/>
            </a:br>
            <a:endParaRPr lang="el-GR" dirty="0"/>
          </a:p>
        </p:txBody>
      </p:sp>
      <p:pic>
        <p:nvPicPr>
          <p:cNvPr id="143362" name="Picture 2"/>
          <p:cNvPicPr>
            <a:picLocks noChangeAspect="1" noChangeArrowheads="1"/>
          </p:cNvPicPr>
          <p:nvPr/>
        </p:nvPicPr>
        <p:blipFill>
          <a:blip r:embed="rId2" cstate="print"/>
          <a:srcRect/>
          <a:stretch>
            <a:fillRect/>
          </a:stretch>
        </p:blipFill>
        <p:spPr bwMode="auto">
          <a:xfrm>
            <a:off x="0" y="2857496"/>
            <a:ext cx="4062106" cy="4000504"/>
          </a:xfrm>
          <a:prstGeom prst="rect">
            <a:avLst/>
          </a:prstGeom>
          <a:noFill/>
          <a:ln w="9525">
            <a:noFill/>
            <a:miter lim="800000"/>
            <a:headEnd/>
            <a:tailEnd/>
          </a:ln>
          <a:effectLst/>
        </p:spPr>
      </p:pic>
      <p:sp>
        <p:nvSpPr>
          <p:cNvPr id="11" name="10 - Ορθογώνιο"/>
          <p:cNvSpPr/>
          <p:nvPr/>
        </p:nvSpPr>
        <p:spPr>
          <a:xfrm>
            <a:off x="4071934" y="6357958"/>
            <a:ext cx="4681794" cy="307777"/>
          </a:xfrm>
          <a:prstGeom prst="rect">
            <a:avLst/>
          </a:prstGeom>
        </p:spPr>
        <p:txBody>
          <a:bodyPr wrap="none">
            <a:spAutoFit/>
          </a:bodyPr>
          <a:lstStyle/>
          <a:p>
            <a:r>
              <a:rPr lang="el-GR" sz="1400" b="1" dirty="0" smtClean="0"/>
              <a:t>*</a:t>
            </a:r>
            <a:r>
              <a:rPr lang="el-GR" sz="1400" dirty="0" smtClean="0"/>
              <a:t> το χρώμα των ματιών καθορίζεται από πολλά γονίδια…</a:t>
            </a:r>
            <a:endParaRPr lang="el-GR" sz="1400" dirty="0"/>
          </a:p>
        </p:txBody>
      </p:sp>
      <p:sp>
        <p:nvSpPr>
          <p:cNvPr id="12" name="11 - Ορθογώνιο"/>
          <p:cNvSpPr/>
          <p:nvPr/>
        </p:nvSpPr>
        <p:spPr>
          <a:xfrm>
            <a:off x="4071934" y="3857628"/>
            <a:ext cx="4572000" cy="923330"/>
          </a:xfrm>
          <a:prstGeom prst="rect">
            <a:avLst/>
          </a:prstGeom>
        </p:spPr>
        <p:txBody>
          <a:bodyPr>
            <a:spAutoFit/>
          </a:bodyPr>
          <a:lstStyle/>
          <a:p>
            <a:r>
              <a:rPr lang="el-GR" dirty="0" smtClean="0"/>
              <a:t>Άρα μπορούμε να πούμε ότι το γονίδιο που ελέγχει το χρώμα των ματιών,  μπορεί να έχει 4 αλληλόμορφα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7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a:srcRect/>
          <a:stretch>
            <a:fillRect/>
          </a:stretch>
        </p:blipFill>
        <p:spPr bwMode="auto">
          <a:xfrm>
            <a:off x="3143240" y="2285992"/>
            <a:ext cx="922337" cy="4664075"/>
          </a:xfrm>
          <a:prstGeom prst="rect">
            <a:avLst/>
          </a:prstGeom>
          <a:noFill/>
          <a:ln w="9525">
            <a:noFill/>
            <a:miter lim="800000"/>
            <a:headEnd/>
            <a:tailEnd/>
          </a:ln>
          <a:effectLst/>
        </p:spPr>
      </p:pic>
      <p:pic>
        <p:nvPicPr>
          <p:cNvPr id="125955" name="Picture 3"/>
          <p:cNvPicPr>
            <a:picLocks noChangeAspect="1" noChangeArrowheads="1"/>
          </p:cNvPicPr>
          <p:nvPr/>
        </p:nvPicPr>
        <p:blipFill>
          <a:blip r:embed="rId4"/>
          <a:srcRect/>
          <a:stretch>
            <a:fillRect/>
          </a:stretch>
        </p:blipFill>
        <p:spPr bwMode="auto">
          <a:xfrm>
            <a:off x="4857752" y="2285992"/>
            <a:ext cx="808037" cy="4519613"/>
          </a:xfrm>
          <a:prstGeom prst="rect">
            <a:avLst/>
          </a:prstGeom>
          <a:noFill/>
          <a:ln w="9525">
            <a:noFill/>
            <a:miter lim="800000"/>
            <a:headEnd/>
            <a:tailEnd/>
          </a:ln>
          <a:effectLst/>
        </p:spPr>
      </p:pic>
      <p:sp>
        <p:nvSpPr>
          <p:cNvPr id="23" name="22 - TextBox"/>
          <p:cNvSpPr txBox="1"/>
          <p:nvPr/>
        </p:nvSpPr>
        <p:spPr>
          <a:xfrm>
            <a:off x="2714612" y="1928802"/>
            <a:ext cx="3643338" cy="307777"/>
          </a:xfrm>
          <a:prstGeom prst="rect">
            <a:avLst/>
          </a:prstGeom>
          <a:noFill/>
        </p:spPr>
        <p:txBody>
          <a:bodyPr wrap="square" rtlCol="0">
            <a:spAutoFit/>
          </a:bodyPr>
          <a:lstStyle/>
          <a:p>
            <a:r>
              <a:rPr lang="en-US" sz="1400" b="1" dirty="0" smtClean="0"/>
              <a:t> </a:t>
            </a:r>
            <a:r>
              <a:rPr lang="el-GR" sz="1400" b="1" dirty="0" smtClean="0"/>
              <a:t>Ένα ζεύγος ομόλογων χρωμοσωμάτων</a:t>
            </a:r>
            <a:endParaRPr lang="el-GR" sz="1400" b="1" dirty="0"/>
          </a:p>
        </p:txBody>
      </p:sp>
      <p:sp>
        <p:nvSpPr>
          <p:cNvPr id="10" name="9 - Ορθογώνιο"/>
          <p:cNvSpPr/>
          <p:nvPr/>
        </p:nvSpPr>
        <p:spPr>
          <a:xfrm>
            <a:off x="285720" y="214290"/>
            <a:ext cx="8572560" cy="1323439"/>
          </a:xfrm>
          <a:prstGeom prst="rect">
            <a:avLst/>
          </a:prstGeom>
        </p:spPr>
        <p:txBody>
          <a:bodyPr wrap="square">
            <a:spAutoFit/>
          </a:bodyPr>
          <a:lstStyle/>
          <a:p>
            <a:r>
              <a:rPr lang="el-GR" sz="1600" dirty="0" smtClean="0"/>
              <a:t>Ένας </a:t>
            </a:r>
            <a:r>
              <a:rPr lang="el-GR" sz="1600" u="sng" dirty="0" smtClean="0"/>
              <a:t>διπλοειδής οργανισμός</a:t>
            </a:r>
            <a:r>
              <a:rPr lang="el-GR" sz="1600" dirty="0" smtClean="0"/>
              <a:t>, για ένα ορισμένο χαρακτηριστικό του  (π.χ. χρώμα ματιών)  που ελέγχεται από ένα γονίδιο, </a:t>
            </a:r>
            <a:r>
              <a:rPr lang="el-GR" sz="1600" u="sng" dirty="0" smtClean="0"/>
              <a:t>έχει 2 αλληλόμορφα</a:t>
            </a:r>
            <a:r>
              <a:rPr lang="el-GR" sz="1600" dirty="0" smtClean="0"/>
              <a:t> αυτού του γονιδίου (π.χ. αλληλόμορφο που αντιστοιχεί σε </a:t>
            </a:r>
            <a:r>
              <a:rPr lang="el-GR" sz="1600" b="1" u="sng" dirty="0" smtClean="0">
                <a:solidFill>
                  <a:srgbClr val="0070C0"/>
                </a:solidFill>
              </a:rPr>
              <a:t>μπλε</a:t>
            </a:r>
            <a:r>
              <a:rPr lang="el-GR" sz="1600" dirty="0" smtClean="0"/>
              <a:t> μάτια</a:t>
            </a:r>
            <a:r>
              <a:rPr lang="en-US" sz="1600" dirty="0" smtClean="0"/>
              <a:t> </a:t>
            </a:r>
            <a:r>
              <a:rPr lang="el-GR" sz="1600" dirty="0" smtClean="0"/>
              <a:t>και  αλληλόμορφο που  αντιστοιχεί σε </a:t>
            </a:r>
            <a:r>
              <a:rPr lang="el-GR" sz="1600" b="1" u="sng" dirty="0" smtClean="0">
                <a:solidFill>
                  <a:schemeClr val="tx1">
                    <a:lumMod val="95000"/>
                    <a:lumOff val="5000"/>
                  </a:schemeClr>
                </a:solidFill>
              </a:rPr>
              <a:t>μαύρα</a:t>
            </a:r>
            <a:r>
              <a:rPr lang="el-GR" sz="1600" dirty="0" smtClean="0"/>
              <a:t> μάτια).  </a:t>
            </a:r>
          </a:p>
          <a:p>
            <a:r>
              <a:rPr lang="el-GR" sz="1600" dirty="0" smtClean="0"/>
              <a:t>Τα δύο αλληλόμορφα του ίδιου  γονιδίου, βρίσκονται στην ίδια θέση των δυο ομόλογων χρωμοσωμάτων.</a:t>
            </a:r>
            <a:endParaRPr lang="el-GR" sz="1600" dirty="0"/>
          </a:p>
        </p:txBody>
      </p:sp>
      <p:sp>
        <p:nvSpPr>
          <p:cNvPr id="11" name="10 - TextBox"/>
          <p:cNvSpPr txBox="1"/>
          <p:nvPr/>
        </p:nvSpPr>
        <p:spPr>
          <a:xfrm>
            <a:off x="3214678" y="4500570"/>
            <a:ext cx="857256" cy="461665"/>
          </a:xfrm>
          <a:prstGeom prst="rect">
            <a:avLst/>
          </a:prstGeom>
          <a:solidFill>
            <a:schemeClr val="bg1"/>
          </a:solidFill>
        </p:spPr>
        <p:txBody>
          <a:bodyPr wrap="square" rtlCol="0">
            <a:spAutoFit/>
          </a:bodyPr>
          <a:lstStyle/>
          <a:p>
            <a:r>
              <a:rPr lang="el-GR" sz="1200" b="1" dirty="0" smtClean="0">
                <a:solidFill>
                  <a:srgbClr val="0070C0"/>
                </a:solidFill>
              </a:rPr>
              <a:t>Μπλε μάτια</a:t>
            </a:r>
            <a:endParaRPr lang="el-GR" sz="1200" b="1" dirty="0">
              <a:solidFill>
                <a:srgbClr val="0070C0"/>
              </a:solidFill>
            </a:endParaRPr>
          </a:p>
        </p:txBody>
      </p:sp>
      <p:sp>
        <p:nvSpPr>
          <p:cNvPr id="12" name="11 - TextBox"/>
          <p:cNvSpPr txBox="1"/>
          <p:nvPr/>
        </p:nvSpPr>
        <p:spPr>
          <a:xfrm>
            <a:off x="4929190" y="4500570"/>
            <a:ext cx="857256" cy="461665"/>
          </a:xfrm>
          <a:prstGeom prst="rect">
            <a:avLst/>
          </a:prstGeom>
          <a:solidFill>
            <a:schemeClr val="bg1"/>
          </a:solidFill>
        </p:spPr>
        <p:txBody>
          <a:bodyPr wrap="square" rtlCol="0">
            <a:spAutoFit/>
          </a:bodyPr>
          <a:lstStyle/>
          <a:p>
            <a:r>
              <a:rPr lang="el-GR" sz="1200" b="1" dirty="0" smtClean="0"/>
              <a:t>Μαύρα μάτια</a:t>
            </a:r>
            <a:endParaRPr lang="el-GR" sz="1200" b="1" dirty="0"/>
          </a:p>
        </p:txBody>
      </p:sp>
      <p:cxnSp>
        <p:nvCxnSpPr>
          <p:cNvPr id="17" name="16 - Ευθύγραμμο βέλος σύνδεσης"/>
          <p:cNvCxnSpPr/>
          <p:nvPr/>
        </p:nvCxnSpPr>
        <p:spPr>
          <a:xfrm flipV="1">
            <a:off x="5429256" y="3357562"/>
            <a:ext cx="1071570" cy="2143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17 - TextBox"/>
          <p:cNvSpPr txBox="1"/>
          <p:nvPr/>
        </p:nvSpPr>
        <p:spPr>
          <a:xfrm>
            <a:off x="6286512" y="3071810"/>
            <a:ext cx="2214578" cy="523220"/>
          </a:xfrm>
          <a:prstGeom prst="rect">
            <a:avLst/>
          </a:prstGeom>
          <a:noFill/>
        </p:spPr>
        <p:txBody>
          <a:bodyPr wrap="square" rtlCol="0">
            <a:spAutoFit/>
          </a:bodyPr>
          <a:lstStyle/>
          <a:p>
            <a:pPr algn="ctr"/>
            <a:r>
              <a:rPr lang="el-GR" sz="1400" b="1" dirty="0" smtClean="0">
                <a:solidFill>
                  <a:srgbClr val="0070C0"/>
                </a:solidFill>
              </a:rPr>
              <a:t>Χρωμόσωμα από τον πατέρα</a:t>
            </a:r>
            <a:endParaRPr lang="el-GR" sz="1400" b="1" dirty="0">
              <a:solidFill>
                <a:srgbClr val="0070C0"/>
              </a:solidFill>
            </a:endParaRPr>
          </a:p>
        </p:txBody>
      </p:sp>
      <p:cxnSp>
        <p:nvCxnSpPr>
          <p:cNvPr id="19" name="18 - Ευθύγραμμο βέλος σύνδεσης"/>
          <p:cNvCxnSpPr/>
          <p:nvPr/>
        </p:nvCxnSpPr>
        <p:spPr>
          <a:xfrm rot="10800000">
            <a:off x="2285984" y="3143248"/>
            <a:ext cx="1214446" cy="42863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19 - TextBox"/>
          <p:cNvSpPr txBox="1"/>
          <p:nvPr/>
        </p:nvSpPr>
        <p:spPr>
          <a:xfrm>
            <a:off x="857224" y="2786058"/>
            <a:ext cx="2214578" cy="523220"/>
          </a:xfrm>
          <a:prstGeom prst="rect">
            <a:avLst/>
          </a:prstGeom>
          <a:noFill/>
        </p:spPr>
        <p:txBody>
          <a:bodyPr wrap="square" rtlCol="0">
            <a:spAutoFit/>
          </a:bodyPr>
          <a:lstStyle/>
          <a:p>
            <a:pPr algn="ctr"/>
            <a:r>
              <a:rPr lang="el-GR" sz="1400" b="1" dirty="0" smtClean="0">
                <a:solidFill>
                  <a:srgbClr val="BE0260"/>
                </a:solidFill>
              </a:rPr>
              <a:t>Χρωμόσωμα από την μητέρα</a:t>
            </a:r>
            <a:endParaRPr lang="el-GR" sz="1400" b="1" dirty="0">
              <a:solidFill>
                <a:srgbClr val="BE02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strVal val="#ppt_w*0.70"/>
                                          </p:val>
                                        </p:tav>
                                        <p:tav tm="100000">
                                          <p:val>
                                            <p:strVal val="#ppt_w"/>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a:srcRect/>
          <a:stretch>
            <a:fillRect/>
          </a:stretch>
        </p:blipFill>
        <p:spPr bwMode="auto">
          <a:xfrm>
            <a:off x="5857884" y="2193925"/>
            <a:ext cx="922337" cy="4664075"/>
          </a:xfrm>
          <a:prstGeom prst="rect">
            <a:avLst/>
          </a:prstGeom>
          <a:noFill/>
          <a:ln w="9525">
            <a:noFill/>
            <a:miter lim="800000"/>
            <a:headEnd/>
            <a:tailEnd/>
          </a:ln>
          <a:effectLst/>
        </p:spPr>
      </p:pic>
      <p:pic>
        <p:nvPicPr>
          <p:cNvPr id="125955" name="Picture 3"/>
          <p:cNvPicPr>
            <a:picLocks noChangeAspect="1" noChangeArrowheads="1"/>
          </p:cNvPicPr>
          <p:nvPr/>
        </p:nvPicPr>
        <p:blipFill>
          <a:blip r:embed="rId4"/>
          <a:srcRect/>
          <a:stretch>
            <a:fillRect/>
          </a:stretch>
        </p:blipFill>
        <p:spPr bwMode="auto">
          <a:xfrm>
            <a:off x="7572396" y="2193925"/>
            <a:ext cx="808037" cy="4519613"/>
          </a:xfrm>
          <a:prstGeom prst="rect">
            <a:avLst/>
          </a:prstGeom>
          <a:noFill/>
          <a:ln w="9525">
            <a:noFill/>
            <a:miter lim="800000"/>
            <a:headEnd/>
            <a:tailEnd/>
          </a:ln>
          <a:effectLst/>
        </p:spPr>
      </p:pic>
      <p:sp>
        <p:nvSpPr>
          <p:cNvPr id="23" name="22 - TextBox"/>
          <p:cNvSpPr txBox="1"/>
          <p:nvPr/>
        </p:nvSpPr>
        <p:spPr>
          <a:xfrm>
            <a:off x="5143504" y="1622421"/>
            <a:ext cx="3643338" cy="307777"/>
          </a:xfrm>
          <a:prstGeom prst="rect">
            <a:avLst/>
          </a:prstGeom>
          <a:noFill/>
        </p:spPr>
        <p:txBody>
          <a:bodyPr wrap="square" rtlCol="0">
            <a:spAutoFit/>
          </a:bodyPr>
          <a:lstStyle/>
          <a:p>
            <a:r>
              <a:rPr lang="en-US" sz="1400" b="1" dirty="0" smtClean="0"/>
              <a:t> </a:t>
            </a:r>
            <a:r>
              <a:rPr lang="el-GR" sz="1400" b="1" dirty="0" smtClean="0"/>
              <a:t>Ένα ζεύγος ομόλογων χρωμοσωμάτων</a:t>
            </a:r>
            <a:endParaRPr lang="el-GR" sz="1400" b="1" dirty="0"/>
          </a:p>
        </p:txBody>
      </p:sp>
      <p:sp>
        <p:nvSpPr>
          <p:cNvPr id="10" name="9 - Ορθογώνιο"/>
          <p:cNvSpPr/>
          <p:nvPr/>
        </p:nvSpPr>
        <p:spPr>
          <a:xfrm>
            <a:off x="285720" y="214290"/>
            <a:ext cx="8136904" cy="584775"/>
          </a:xfrm>
          <a:prstGeom prst="rect">
            <a:avLst/>
          </a:prstGeom>
        </p:spPr>
        <p:txBody>
          <a:bodyPr wrap="square">
            <a:spAutoFit/>
          </a:bodyPr>
          <a:lstStyle/>
          <a:p>
            <a:r>
              <a:rPr lang="el-GR" sz="1600" dirty="0" smtClean="0"/>
              <a:t>Ένας διπλοειδής οργανισμός ονομάζεται </a:t>
            </a:r>
            <a:r>
              <a:rPr lang="el-GR" sz="1600" b="1" dirty="0" smtClean="0"/>
              <a:t>ομόζυγος</a:t>
            </a:r>
            <a:r>
              <a:rPr lang="el-GR" sz="1600" dirty="0" smtClean="0"/>
              <a:t> για ένα γονίδιο , αν  τα δυο αλληλόμορφα του γονιδίου είναι ίδια.</a:t>
            </a:r>
            <a:endParaRPr lang="el-GR" sz="1600" dirty="0"/>
          </a:p>
        </p:txBody>
      </p:sp>
      <p:sp>
        <p:nvSpPr>
          <p:cNvPr id="11" name="10 - TextBox"/>
          <p:cNvSpPr txBox="1"/>
          <p:nvPr/>
        </p:nvSpPr>
        <p:spPr>
          <a:xfrm>
            <a:off x="5857884" y="4429132"/>
            <a:ext cx="1143008" cy="276999"/>
          </a:xfrm>
          <a:prstGeom prst="rect">
            <a:avLst/>
          </a:prstGeom>
          <a:solidFill>
            <a:schemeClr val="bg1"/>
          </a:solidFill>
        </p:spPr>
        <p:txBody>
          <a:bodyPr wrap="square" rtlCol="0">
            <a:spAutoFit/>
          </a:bodyPr>
          <a:lstStyle/>
          <a:p>
            <a:r>
              <a:rPr lang="el-GR" sz="1200" b="1" dirty="0" smtClean="0">
                <a:solidFill>
                  <a:srgbClr val="018ACF"/>
                </a:solidFill>
              </a:rPr>
              <a:t>Μπλε μάτια</a:t>
            </a:r>
            <a:endParaRPr lang="el-GR" sz="1200" b="1" dirty="0">
              <a:solidFill>
                <a:srgbClr val="018ACF"/>
              </a:solidFill>
            </a:endParaRPr>
          </a:p>
        </p:txBody>
      </p:sp>
      <p:sp>
        <p:nvSpPr>
          <p:cNvPr id="13" name="12 - TextBox"/>
          <p:cNvSpPr txBox="1"/>
          <p:nvPr/>
        </p:nvSpPr>
        <p:spPr>
          <a:xfrm>
            <a:off x="428596" y="1500174"/>
            <a:ext cx="3000396" cy="1477328"/>
          </a:xfrm>
          <a:prstGeom prst="rect">
            <a:avLst/>
          </a:prstGeom>
          <a:noFill/>
        </p:spPr>
        <p:txBody>
          <a:bodyPr wrap="square" rtlCol="0">
            <a:spAutoFit/>
          </a:bodyPr>
          <a:lstStyle/>
          <a:p>
            <a:r>
              <a:rPr lang="el-GR" b="1" dirty="0" smtClean="0"/>
              <a:t>Παράδειγμα </a:t>
            </a:r>
            <a:r>
              <a:rPr lang="el-GR" dirty="0" smtClean="0"/>
              <a:t>ένα άτομο είναι ομόζυγο για το χρώμα των ματιών αν και τα δυο αλληλόμορφα του καθορίζουν μπλε μάτια</a:t>
            </a:r>
            <a:endParaRPr lang="el-GR" dirty="0"/>
          </a:p>
        </p:txBody>
      </p:sp>
      <p:sp>
        <p:nvSpPr>
          <p:cNvPr id="14" name="13 - TextBox"/>
          <p:cNvSpPr txBox="1"/>
          <p:nvPr/>
        </p:nvSpPr>
        <p:spPr>
          <a:xfrm>
            <a:off x="7572396" y="4429132"/>
            <a:ext cx="1214446" cy="276999"/>
          </a:xfrm>
          <a:prstGeom prst="rect">
            <a:avLst/>
          </a:prstGeom>
          <a:solidFill>
            <a:schemeClr val="bg1"/>
          </a:solidFill>
        </p:spPr>
        <p:txBody>
          <a:bodyPr wrap="square" rtlCol="0">
            <a:spAutoFit/>
          </a:bodyPr>
          <a:lstStyle/>
          <a:p>
            <a:r>
              <a:rPr lang="el-GR" sz="1200" b="1" dirty="0" smtClean="0">
                <a:solidFill>
                  <a:srgbClr val="018ACF"/>
                </a:solidFill>
              </a:rPr>
              <a:t>Μπλε μάτια</a:t>
            </a:r>
            <a:endParaRPr lang="el-GR" sz="1200" b="1" dirty="0">
              <a:solidFill>
                <a:srgbClr val="018ACF"/>
              </a:solidFill>
            </a:endParaRPr>
          </a:p>
        </p:txBody>
      </p:sp>
      <p:pic>
        <p:nvPicPr>
          <p:cNvPr id="126978" name="Picture 2"/>
          <p:cNvPicPr>
            <a:picLocks noChangeAspect="1" noChangeArrowheads="1"/>
          </p:cNvPicPr>
          <p:nvPr/>
        </p:nvPicPr>
        <p:blipFill>
          <a:blip r:embed="rId5"/>
          <a:srcRect/>
          <a:stretch>
            <a:fillRect/>
          </a:stretch>
        </p:blipFill>
        <p:spPr bwMode="auto">
          <a:xfrm>
            <a:off x="928662" y="3643314"/>
            <a:ext cx="2957513" cy="6858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strVal val="#ppt_w*0.70"/>
                                          </p:val>
                                        </p:tav>
                                        <p:tav tm="100000">
                                          <p:val>
                                            <p:strVal val="#ppt_w"/>
                                          </p:val>
                                        </p:tav>
                                      </p:tavLst>
                                    </p:anim>
                                    <p:anim calcmode="lin" valueType="num">
                                      <p:cBhvr>
                                        <p:cTn id="15" dur="1000" fill="hold"/>
                                        <p:tgtEl>
                                          <p:spTgt spid="23"/>
                                        </p:tgtEl>
                                        <p:attrNameLst>
                                          <p:attrName>ppt_h</p:attrName>
                                        </p:attrNameLst>
                                      </p:cBhvr>
                                      <p:tavLst>
                                        <p:tav tm="0">
                                          <p:val>
                                            <p:strVal val="#ppt_h"/>
                                          </p:val>
                                        </p:tav>
                                        <p:tav tm="100000">
                                          <p:val>
                                            <p:strVal val="#ppt_h"/>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26978"/>
                                        </p:tgtEl>
                                        <p:attrNameLst>
                                          <p:attrName>style.visibility</p:attrName>
                                        </p:attrNameLst>
                                      </p:cBhvr>
                                      <p:to>
                                        <p:strVal val="visible"/>
                                      </p:to>
                                    </p:set>
                                    <p:anim calcmode="lin" valueType="num">
                                      <p:cBhvr>
                                        <p:cTn id="21" dur="1000" fill="hold"/>
                                        <p:tgtEl>
                                          <p:spTgt spid="126978"/>
                                        </p:tgtEl>
                                        <p:attrNameLst>
                                          <p:attrName>ppt_w</p:attrName>
                                        </p:attrNameLst>
                                      </p:cBhvr>
                                      <p:tavLst>
                                        <p:tav tm="0">
                                          <p:val>
                                            <p:strVal val="#ppt_w*0.70"/>
                                          </p:val>
                                        </p:tav>
                                        <p:tav tm="100000">
                                          <p:val>
                                            <p:strVal val="#ppt_w"/>
                                          </p:val>
                                        </p:tav>
                                      </p:tavLst>
                                    </p:anim>
                                    <p:anim calcmode="lin" valueType="num">
                                      <p:cBhvr>
                                        <p:cTn id="22" dur="1000" fill="hold"/>
                                        <p:tgtEl>
                                          <p:spTgt spid="126978"/>
                                        </p:tgtEl>
                                        <p:attrNameLst>
                                          <p:attrName>ppt_h</p:attrName>
                                        </p:attrNameLst>
                                      </p:cBhvr>
                                      <p:tavLst>
                                        <p:tav tm="0">
                                          <p:val>
                                            <p:strVal val="#ppt_h"/>
                                          </p:val>
                                        </p:tav>
                                        <p:tav tm="100000">
                                          <p:val>
                                            <p:strVal val="#ppt_h"/>
                                          </p:val>
                                        </p:tav>
                                      </p:tavLst>
                                    </p:anim>
                                    <p:animEffect transition="in" filter="fade">
                                      <p:cBhvr>
                                        <p:cTn id="23" dur="1000"/>
                                        <p:tgtEl>
                                          <p:spTgt spid="12697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strVal val="#ppt_w*0.70"/>
                                          </p:val>
                                        </p:tav>
                                        <p:tav tm="100000">
                                          <p:val>
                                            <p:strVal val="#ppt_w"/>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animEffect transition="in" filter="fade">
                                      <p:cBhvr>
                                        <p:cTn id="3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a:srcRect/>
          <a:stretch>
            <a:fillRect/>
          </a:stretch>
        </p:blipFill>
        <p:spPr bwMode="auto">
          <a:xfrm>
            <a:off x="5857884" y="2193925"/>
            <a:ext cx="922337" cy="4664075"/>
          </a:xfrm>
          <a:prstGeom prst="rect">
            <a:avLst/>
          </a:prstGeom>
          <a:noFill/>
          <a:ln w="9525">
            <a:noFill/>
            <a:miter lim="800000"/>
            <a:headEnd/>
            <a:tailEnd/>
          </a:ln>
          <a:effectLst/>
        </p:spPr>
      </p:pic>
      <p:pic>
        <p:nvPicPr>
          <p:cNvPr id="125955" name="Picture 3"/>
          <p:cNvPicPr>
            <a:picLocks noChangeAspect="1" noChangeArrowheads="1"/>
          </p:cNvPicPr>
          <p:nvPr/>
        </p:nvPicPr>
        <p:blipFill>
          <a:blip r:embed="rId4"/>
          <a:srcRect/>
          <a:stretch>
            <a:fillRect/>
          </a:stretch>
        </p:blipFill>
        <p:spPr bwMode="auto">
          <a:xfrm>
            <a:off x="7572396" y="2193925"/>
            <a:ext cx="808037" cy="4519613"/>
          </a:xfrm>
          <a:prstGeom prst="rect">
            <a:avLst/>
          </a:prstGeom>
          <a:noFill/>
          <a:ln w="9525">
            <a:noFill/>
            <a:miter lim="800000"/>
            <a:headEnd/>
            <a:tailEnd/>
          </a:ln>
          <a:effectLst/>
        </p:spPr>
      </p:pic>
      <p:sp>
        <p:nvSpPr>
          <p:cNvPr id="23" name="22 - TextBox"/>
          <p:cNvSpPr txBox="1"/>
          <p:nvPr/>
        </p:nvSpPr>
        <p:spPr>
          <a:xfrm>
            <a:off x="5143504" y="1622421"/>
            <a:ext cx="3643338" cy="307777"/>
          </a:xfrm>
          <a:prstGeom prst="rect">
            <a:avLst/>
          </a:prstGeom>
          <a:noFill/>
        </p:spPr>
        <p:txBody>
          <a:bodyPr wrap="square" rtlCol="0">
            <a:spAutoFit/>
          </a:bodyPr>
          <a:lstStyle/>
          <a:p>
            <a:r>
              <a:rPr lang="en-US" sz="1400" b="1" dirty="0" smtClean="0"/>
              <a:t> </a:t>
            </a:r>
            <a:r>
              <a:rPr lang="el-GR" sz="1400" b="1" dirty="0" smtClean="0"/>
              <a:t>Ένα ζεύγος ομόλογων χρωμοσωμάτων</a:t>
            </a:r>
            <a:endParaRPr lang="el-GR" sz="1400" b="1" dirty="0"/>
          </a:p>
        </p:txBody>
      </p:sp>
      <p:sp>
        <p:nvSpPr>
          <p:cNvPr id="10" name="9 - Ορθογώνιο"/>
          <p:cNvSpPr/>
          <p:nvPr/>
        </p:nvSpPr>
        <p:spPr>
          <a:xfrm>
            <a:off x="285720" y="214290"/>
            <a:ext cx="8136904" cy="584775"/>
          </a:xfrm>
          <a:prstGeom prst="rect">
            <a:avLst/>
          </a:prstGeom>
        </p:spPr>
        <p:txBody>
          <a:bodyPr wrap="square">
            <a:spAutoFit/>
          </a:bodyPr>
          <a:lstStyle/>
          <a:p>
            <a:r>
              <a:rPr lang="el-GR" sz="1600" dirty="0" smtClean="0"/>
              <a:t>Ένας διπλοειδής οργανισμός ονομάζεται </a:t>
            </a:r>
            <a:r>
              <a:rPr lang="el-GR" sz="1600" b="1" dirty="0" err="1" smtClean="0"/>
              <a:t>ετερόζυγος</a:t>
            </a:r>
            <a:r>
              <a:rPr lang="el-GR" sz="1600" b="1" dirty="0" smtClean="0"/>
              <a:t>  </a:t>
            </a:r>
            <a:r>
              <a:rPr lang="el-GR" sz="1600" dirty="0" smtClean="0"/>
              <a:t> για ένα γονίδιο , αν  τα δυο αλληλόμορφα του γονιδίου είναι διαφορετικά.</a:t>
            </a:r>
            <a:endParaRPr lang="el-GR" sz="1600" dirty="0"/>
          </a:p>
        </p:txBody>
      </p:sp>
      <p:sp>
        <p:nvSpPr>
          <p:cNvPr id="11" name="10 - TextBox"/>
          <p:cNvSpPr txBox="1"/>
          <p:nvPr/>
        </p:nvSpPr>
        <p:spPr>
          <a:xfrm>
            <a:off x="5857884" y="4429132"/>
            <a:ext cx="1143008" cy="276999"/>
          </a:xfrm>
          <a:prstGeom prst="rect">
            <a:avLst/>
          </a:prstGeom>
          <a:solidFill>
            <a:schemeClr val="bg1"/>
          </a:solidFill>
        </p:spPr>
        <p:txBody>
          <a:bodyPr wrap="square" rtlCol="0">
            <a:spAutoFit/>
          </a:bodyPr>
          <a:lstStyle/>
          <a:p>
            <a:r>
              <a:rPr lang="el-GR" sz="1200" b="1" dirty="0" smtClean="0">
                <a:solidFill>
                  <a:srgbClr val="018ACF"/>
                </a:solidFill>
              </a:rPr>
              <a:t>Μπλε μάτια</a:t>
            </a:r>
            <a:endParaRPr lang="el-GR" sz="1200" b="1" dirty="0">
              <a:solidFill>
                <a:srgbClr val="018ACF"/>
              </a:solidFill>
            </a:endParaRPr>
          </a:p>
        </p:txBody>
      </p:sp>
      <p:sp>
        <p:nvSpPr>
          <p:cNvPr id="13" name="12 - TextBox"/>
          <p:cNvSpPr txBox="1"/>
          <p:nvPr/>
        </p:nvSpPr>
        <p:spPr>
          <a:xfrm>
            <a:off x="428596" y="1500174"/>
            <a:ext cx="3000396" cy="1754326"/>
          </a:xfrm>
          <a:prstGeom prst="rect">
            <a:avLst/>
          </a:prstGeom>
          <a:noFill/>
        </p:spPr>
        <p:txBody>
          <a:bodyPr wrap="square" rtlCol="0">
            <a:spAutoFit/>
          </a:bodyPr>
          <a:lstStyle/>
          <a:p>
            <a:r>
              <a:rPr lang="el-GR" b="1" dirty="0" smtClean="0"/>
              <a:t>Παράδειγμα </a:t>
            </a:r>
            <a:r>
              <a:rPr lang="el-GR" dirty="0" smtClean="0"/>
              <a:t>ένα άτομο είναι ετερόζυγο για το χρώμα των ματιών αν το ένα αλληλόμορφο είναι Μπλε μάτια και το άλλο είναι πράσινα μάτια</a:t>
            </a:r>
            <a:endParaRPr lang="el-GR" dirty="0"/>
          </a:p>
        </p:txBody>
      </p:sp>
      <p:sp>
        <p:nvSpPr>
          <p:cNvPr id="14" name="13 - TextBox"/>
          <p:cNvSpPr txBox="1"/>
          <p:nvPr/>
        </p:nvSpPr>
        <p:spPr>
          <a:xfrm>
            <a:off x="7500958" y="4286256"/>
            <a:ext cx="1214446" cy="461665"/>
          </a:xfrm>
          <a:prstGeom prst="rect">
            <a:avLst/>
          </a:prstGeom>
          <a:solidFill>
            <a:schemeClr val="bg1"/>
          </a:solidFill>
        </p:spPr>
        <p:txBody>
          <a:bodyPr wrap="square" rtlCol="0">
            <a:spAutoFit/>
          </a:bodyPr>
          <a:lstStyle/>
          <a:p>
            <a:r>
              <a:rPr lang="el-GR" sz="1200" b="1" dirty="0" smtClean="0">
                <a:solidFill>
                  <a:srgbClr val="018ACF"/>
                </a:solidFill>
              </a:rPr>
              <a:t>Πράσινα μάτια</a:t>
            </a:r>
            <a:endParaRPr lang="el-GR" sz="1200" b="1" dirty="0">
              <a:solidFill>
                <a:srgbClr val="018ACF"/>
              </a:solidFill>
            </a:endParaRPr>
          </a:p>
        </p:txBody>
      </p:sp>
      <p:pic>
        <p:nvPicPr>
          <p:cNvPr id="126978" name="Picture 2"/>
          <p:cNvPicPr>
            <a:picLocks noChangeAspect="1" noChangeArrowheads="1"/>
          </p:cNvPicPr>
          <p:nvPr/>
        </p:nvPicPr>
        <p:blipFill>
          <a:blip r:embed="rId5"/>
          <a:srcRect/>
          <a:stretch>
            <a:fillRect/>
          </a:stretch>
        </p:blipFill>
        <p:spPr bwMode="auto">
          <a:xfrm>
            <a:off x="928662" y="3643314"/>
            <a:ext cx="2957513" cy="6858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p:cTn id="7" dur="1000" fill="hold"/>
                                        <p:tgtEl>
                                          <p:spTgt spid="126978"/>
                                        </p:tgtEl>
                                        <p:attrNameLst>
                                          <p:attrName>ppt_w</p:attrName>
                                        </p:attrNameLst>
                                      </p:cBhvr>
                                      <p:tavLst>
                                        <p:tav tm="0">
                                          <p:val>
                                            <p:strVal val="#ppt_w*0.70"/>
                                          </p:val>
                                        </p:tav>
                                        <p:tav tm="100000">
                                          <p:val>
                                            <p:strVal val="#ppt_w"/>
                                          </p:val>
                                        </p:tav>
                                      </p:tavLst>
                                    </p:anim>
                                    <p:anim calcmode="lin" valueType="num">
                                      <p:cBhvr>
                                        <p:cTn id="8" dur="1000" fill="hold"/>
                                        <p:tgtEl>
                                          <p:spTgt spid="126978"/>
                                        </p:tgtEl>
                                        <p:attrNameLst>
                                          <p:attrName>ppt_h</p:attrName>
                                        </p:attrNameLst>
                                      </p:cBhvr>
                                      <p:tavLst>
                                        <p:tav tm="0">
                                          <p:val>
                                            <p:strVal val="#ppt_h"/>
                                          </p:val>
                                        </p:tav>
                                        <p:tav tm="100000">
                                          <p:val>
                                            <p:strVal val="#ppt_h"/>
                                          </p:val>
                                        </p:tav>
                                      </p:tavLst>
                                    </p:anim>
                                    <p:animEffect transition="in" filter="fade">
                                      <p:cBhvr>
                                        <p:cTn id="9" dur="1000"/>
                                        <p:tgtEl>
                                          <p:spTgt spid="12697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0.70"/>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a:srcRect/>
          <a:stretch>
            <a:fillRect/>
          </a:stretch>
        </p:blipFill>
        <p:spPr bwMode="auto">
          <a:xfrm>
            <a:off x="5929322" y="2193925"/>
            <a:ext cx="922337" cy="4664075"/>
          </a:xfrm>
          <a:prstGeom prst="rect">
            <a:avLst/>
          </a:prstGeom>
          <a:noFill/>
          <a:ln w="9525">
            <a:noFill/>
            <a:miter lim="800000"/>
            <a:headEnd/>
            <a:tailEnd/>
          </a:ln>
          <a:effectLst/>
        </p:spPr>
      </p:pic>
      <p:pic>
        <p:nvPicPr>
          <p:cNvPr id="125955" name="Picture 3"/>
          <p:cNvPicPr>
            <a:picLocks noChangeAspect="1" noChangeArrowheads="1"/>
          </p:cNvPicPr>
          <p:nvPr/>
        </p:nvPicPr>
        <p:blipFill>
          <a:blip r:embed="rId4"/>
          <a:srcRect/>
          <a:stretch>
            <a:fillRect/>
          </a:stretch>
        </p:blipFill>
        <p:spPr bwMode="auto">
          <a:xfrm>
            <a:off x="7643834" y="2193925"/>
            <a:ext cx="808037" cy="4519613"/>
          </a:xfrm>
          <a:prstGeom prst="rect">
            <a:avLst/>
          </a:prstGeom>
          <a:noFill/>
          <a:ln w="9525">
            <a:noFill/>
            <a:miter lim="800000"/>
            <a:headEnd/>
            <a:tailEnd/>
          </a:ln>
          <a:effectLst/>
        </p:spPr>
      </p:pic>
      <p:sp>
        <p:nvSpPr>
          <p:cNvPr id="23" name="22 - TextBox"/>
          <p:cNvSpPr txBox="1"/>
          <p:nvPr/>
        </p:nvSpPr>
        <p:spPr>
          <a:xfrm>
            <a:off x="5643570" y="1857364"/>
            <a:ext cx="3643338" cy="307777"/>
          </a:xfrm>
          <a:prstGeom prst="rect">
            <a:avLst/>
          </a:prstGeom>
          <a:noFill/>
        </p:spPr>
        <p:txBody>
          <a:bodyPr wrap="square" rtlCol="0">
            <a:spAutoFit/>
          </a:bodyPr>
          <a:lstStyle/>
          <a:p>
            <a:r>
              <a:rPr lang="en-US" sz="1400" b="1" dirty="0" smtClean="0"/>
              <a:t> </a:t>
            </a:r>
            <a:r>
              <a:rPr lang="el-GR" sz="1400" b="1" dirty="0" smtClean="0"/>
              <a:t>Ένα ζεύγος ομόλογων χρωμοσωμάτων</a:t>
            </a:r>
            <a:endParaRPr lang="el-GR" sz="1400" b="1" dirty="0"/>
          </a:p>
        </p:txBody>
      </p:sp>
      <p:sp>
        <p:nvSpPr>
          <p:cNvPr id="11" name="10 - TextBox"/>
          <p:cNvSpPr txBox="1"/>
          <p:nvPr/>
        </p:nvSpPr>
        <p:spPr>
          <a:xfrm>
            <a:off x="5857884" y="4357694"/>
            <a:ext cx="1143008" cy="461665"/>
          </a:xfrm>
          <a:prstGeom prst="rect">
            <a:avLst/>
          </a:prstGeom>
          <a:solidFill>
            <a:schemeClr val="bg1"/>
          </a:solidFill>
        </p:spPr>
        <p:txBody>
          <a:bodyPr wrap="square" rtlCol="0">
            <a:spAutoFit/>
          </a:bodyPr>
          <a:lstStyle/>
          <a:p>
            <a:r>
              <a:rPr lang="en-US" sz="1200" b="1" dirty="0" smtClean="0"/>
              <a:t>E</a:t>
            </a:r>
            <a:r>
              <a:rPr lang="el-GR" sz="1200" b="1" dirty="0" err="1" smtClean="0"/>
              <a:t>λεύθεροι</a:t>
            </a:r>
            <a:r>
              <a:rPr lang="el-GR" sz="1200" b="1" dirty="0" smtClean="0"/>
              <a:t> λοβοί</a:t>
            </a:r>
            <a:endParaRPr lang="el-GR" sz="1200" b="1" dirty="0"/>
          </a:p>
        </p:txBody>
      </p:sp>
      <p:sp>
        <p:nvSpPr>
          <p:cNvPr id="13" name="12 - TextBox"/>
          <p:cNvSpPr txBox="1"/>
          <p:nvPr/>
        </p:nvSpPr>
        <p:spPr>
          <a:xfrm>
            <a:off x="285720" y="0"/>
            <a:ext cx="8858280" cy="738664"/>
          </a:xfrm>
          <a:prstGeom prst="rect">
            <a:avLst/>
          </a:prstGeom>
          <a:noFill/>
        </p:spPr>
        <p:txBody>
          <a:bodyPr wrap="square" rtlCol="0">
            <a:spAutoFit/>
          </a:bodyPr>
          <a:lstStyle/>
          <a:p>
            <a:r>
              <a:rPr lang="el-GR" sz="1400" b="1" dirty="0" smtClean="0"/>
              <a:t>Παράδειγμα </a:t>
            </a:r>
            <a:r>
              <a:rPr lang="el-GR" sz="1400" dirty="0" smtClean="0"/>
              <a:t>ένα ετερόζυγο άτομο  που έχει δυο διαφορετικά αλληλόμορφα όπου το ένα καθορίζει ελεύθερους λοβούς, και το άλλο προσκολλημένους λοβούς, τελικά θα έχει  ελεύθερους λοβούς αυτιών.</a:t>
            </a:r>
          </a:p>
          <a:p>
            <a:r>
              <a:rPr lang="el-GR" sz="1400" dirty="0" smtClean="0"/>
              <a:t>. </a:t>
            </a:r>
            <a:endParaRPr lang="el-GR" sz="1400" dirty="0"/>
          </a:p>
        </p:txBody>
      </p:sp>
      <p:sp>
        <p:nvSpPr>
          <p:cNvPr id="15" name="14 - TextBox"/>
          <p:cNvSpPr txBox="1"/>
          <p:nvPr/>
        </p:nvSpPr>
        <p:spPr>
          <a:xfrm>
            <a:off x="7429520" y="4286256"/>
            <a:ext cx="1571636" cy="461665"/>
          </a:xfrm>
          <a:prstGeom prst="rect">
            <a:avLst/>
          </a:prstGeom>
          <a:solidFill>
            <a:schemeClr val="bg1"/>
          </a:solidFill>
        </p:spPr>
        <p:txBody>
          <a:bodyPr wrap="square" rtlCol="0">
            <a:spAutoFit/>
          </a:bodyPr>
          <a:lstStyle/>
          <a:p>
            <a:r>
              <a:rPr lang="el-GR" sz="1200" b="1" dirty="0" smtClean="0"/>
              <a:t>Προσκολλημένοι λοβοί</a:t>
            </a:r>
            <a:endParaRPr lang="el-GR" sz="1200" b="1" dirty="0"/>
          </a:p>
        </p:txBody>
      </p:sp>
      <p:pic>
        <p:nvPicPr>
          <p:cNvPr id="130050" name="Picture 2"/>
          <p:cNvPicPr>
            <a:picLocks noChangeAspect="1" noChangeArrowheads="1"/>
          </p:cNvPicPr>
          <p:nvPr/>
        </p:nvPicPr>
        <p:blipFill>
          <a:blip r:embed="rId5"/>
          <a:srcRect/>
          <a:stretch>
            <a:fillRect/>
          </a:stretch>
        </p:blipFill>
        <p:spPr bwMode="auto">
          <a:xfrm>
            <a:off x="0" y="4618230"/>
            <a:ext cx="1928794" cy="2239770"/>
          </a:xfrm>
          <a:prstGeom prst="rect">
            <a:avLst/>
          </a:prstGeom>
          <a:noFill/>
          <a:ln w="9525">
            <a:noFill/>
            <a:miter lim="800000"/>
            <a:headEnd/>
            <a:tailEnd/>
          </a:ln>
          <a:effectLst/>
        </p:spPr>
      </p:pic>
      <p:sp>
        <p:nvSpPr>
          <p:cNvPr id="16" name="15 - TextBox"/>
          <p:cNvSpPr txBox="1"/>
          <p:nvPr/>
        </p:nvSpPr>
        <p:spPr>
          <a:xfrm>
            <a:off x="500034" y="1142984"/>
            <a:ext cx="3929090" cy="1200329"/>
          </a:xfrm>
          <a:prstGeom prst="rect">
            <a:avLst/>
          </a:prstGeom>
          <a:noFill/>
        </p:spPr>
        <p:txBody>
          <a:bodyPr wrap="square" rtlCol="0">
            <a:spAutoFit/>
          </a:bodyPr>
          <a:lstStyle/>
          <a:p>
            <a:r>
              <a:rPr lang="el-GR" dirty="0" smtClean="0"/>
              <a:t>Άρα το αλληλόμορφο γονίδιο που αντιστοιχεί σε ελεύθερους λοβούς ονομάζεται </a:t>
            </a:r>
            <a:r>
              <a:rPr lang="el-GR" b="1" dirty="0" smtClean="0"/>
              <a:t>επικρατές αλληλόμορφο</a:t>
            </a:r>
            <a:endParaRPr lang="el-GR" b="1" dirty="0"/>
          </a:p>
        </p:txBody>
      </p:sp>
      <p:sp>
        <p:nvSpPr>
          <p:cNvPr id="17" name="16 - TextBox"/>
          <p:cNvSpPr txBox="1"/>
          <p:nvPr/>
        </p:nvSpPr>
        <p:spPr>
          <a:xfrm>
            <a:off x="357158" y="2928934"/>
            <a:ext cx="3929090" cy="1200329"/>
          </a:xfrm>
          <a:prstGeom prst="rect">
            <a:avLst/>
          </a:prstGeom>
          <a:noFill/>
        </p:spPr>
        <p:txBody>
          <a:bodyPr wrap="square" rtlCol="0">
            <a:spAutoFit/>
          </a:bodyPr>
          <a:lstStyle/>
          <a:p>
            <a:r>
              <a:rPr lang="el-GR" dirty="0" smtClean="0"/>
              <a:t>Άρα το αλληλόμορφο γονίδιο που αντιστοιχεί σε προσκολλημένους λοβούς ονομάζεται </a:t>
            </a:r>
            <a:r>
              <a:rPr lang="el-GR" b="1" dirty="0" smtClean="0"/>
              <a:t>υπολειπόμενο αλληλόμορφο</a:t>
            </a:r>
            <a:endParaRPr lang="el-GR" b="1" dirty="0"/>
          </a:p>
        </p:txBody>
      </p:sp>
      <p:cxnSp>
        <p:nvCxnSpPr>
          <p:cNvPr id="14" name="13 - Ευθύγραμμο βέλος σύνδεσης"/>
          <p:cNvCxnSpPr/>
          <p:nvPr/>
        </p:nvCxnSpPr>
        <p:spPr>
          <a:xfrm flipV="1">
            <a:off x="1428728" y="6000768"/>
            <a:ext cx="1285884" cy="5000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17 - TextBox"/>
          <p:cNvSpPr txBox="1"/>
          <p:nvPr/>
        </p:nvSpPr>
        <p:spPr>
          <a:xfrm>
            <a:off x="2714612" y="5715016"/>
            <a:ext cx="857256" cy="646331"/>
          </a:xfrm>
          <a:prstGeom prst="rect">
            <a:avLst/>
          </a:prstGeom>
          <a:noFill/>
        </p:spPr>
        <p:txBody>
          <a:bodyPr wrap="square" rtlCol="0">
            <a:spAutoFit/>
          </a:bodyPr>
          <a:lstStyle/>
          <a:p>
            <a:r>
              <a:rPr lang="el-GR" dirty="0" smtClean="0"/>
              <a:t>Λοβός αυτιού</a:t>
            </a:r>
            <a:endParaRPr lang="el-GR" dirty="0"/>
          </a:p>
        </p:txBody>
      </p:sp>
      <p:sp>
        <p:nvSpPr>
          <p:cNvPr id="19" name="18 - Ελεύθερη σχεδίαση"/>
          <p:cNvSpPr/>
          <p:nvPr/>
        </p:nvSpPr>
        <p:spPr>
          <a:xfrm>
            <a:off x="1153391" y="6244936"/>
            <a:ext cx="563883" cy="570710"/>
          </a:xfrm>
          <a:custGeom>
            <a:avLst/>
            <a:gdLst>
              <a:gd name="connsiteX0" fmla="*/ 166254 w 563883"/>
              <a:gd name="connsiteY0" fmla="*/ 0 h 570710"/>
              <a:gd name="connsiteX1" fmla="*/ 135082 w 563883"/>
              <a:gd name="connsiteY1" fmla="*/ 20782 h 570710"/>
              <a:gd name="connsiteX2" fmla="*/ 103909 w 563883"/>
              <a:gd name="connsiteY2" fmla="*/ 31173 h 570710"/>
              <a:gd name="connsiteX3" fmla="*/ 62345 w 563883"/>
              <a:gd name="connsiteY3" fmla="*/ 114300 h 570710"/>
              <a:gd name="connsiteX4" fmla="*/ 41564 w 563883"/>
              <a:gd name="connsiteY4" fmla="*/ 145473 h 570710"/>
              <a:gd name="connsiteX5" fmla="*/ 31173 w 563883"/>
              <a:gd name="connsiteY5" fmla="*/ 187037 h 570710"/>
              <a:gd name="connsiteX6" fmla="*/ 10391 w 563883"/>
              <a:gd name="connsiteY6" fmla="*/ 218209 h 570710"/>
              <a:gd name="connsiteX7" fmla="*/ 0 w 563883"/>
              <a:gd name="connsiteY7" fmla="*/ 249382 h 570710"/>
              <a:gd name="connsiteX8" fmla="*/ 20782 w 563883"/>
              <a:gd name="connsiteY8" fmla="*/ 363682 h 570710"/>
              <a:gd name="connsiteX9" fmla="*/ 62345 w 563883"/>
              <a:gd name="connsiteY9" fmla="*/ 394855 h 570710"/>
              <a:gd name="connsiteX10" fmla="*/ 93518 w 563883"/>
              <a:gd name="connsiteY10" fmla="*/ 446809 h 570710"/>
              <a:gd name="connsiteX11" fmla="*/ 176645 w 563883"/>
              <a:gd name="connsiteY11" fmla="*/ 509155 h 570710"/>
              <a:gd name="connsiteX12" fmla="*/ 218209 w 563883"/>
              <a:gd name="connsiteY12" fmla="*/ 519546 h 570710"/>
              <a:gd name="connsiteX13" fmla="*/ 415636 w 563883"/>
              <a:gd name="connsiteY13" fmla="*/ 529937 h 570710"/>
              <a:gd name="connsiteX14" fmla="*/ 529936 w 563883"/>
              <a:gd name="connsiteY14" fmla="*/ 519546 h 570710"/>
              <a:gd name="connsiteX15" fmla="*/ 540327 w 563883"/>
              <a:gd name="connsiteY15" fmla="*/ 488373 h 570710"/>
              <a:gd name="connsiteX16" fmla="*/ 561109 w 563883"/>
              <a:gd name="connsiteY16" fmla="*/ 457200 h 570710"/>
              <a:gd name="connsiteX17" fmla="*/ 550718 w 563883"/>
              <a:gd name="connsiteY17" fmla="*/ 332509 h 570710"/>
              <a:gd name="connsiteX18" fmla="*/ 529936 w 563883"/>
              <a:gd name="connsiteY18" fmla="*/ 124691 h 570710"/>
              <a:gd name="connsiteX19" fmla="*/ 509154 w 563883"/>
              <a:gd name="connsiteY19" fmla="*/ 93519 h 570710"/>
              <a:gd name="connsiteX20" fmla="*/ 467591 w 563883"/>
              <a:gd name="connsiteY20" fmla="*/ 62346 h 570710"/>
              <a:gd name="connsiteX21" fmla="*/ 426027 w 563883"/>
              <a:gd name="connsiteY21" fmla="*/ 51955 h 570710"/>
              <a:gd name="connsiteX22" fmla="*/ 394854 w 563883"/>
              <a:gd name="connsiteY22" fmla="*/ 31173 h 570710"/>
              <a:gd name="connsiteX23" fmla="*/ 363682 w 563883"/>
              <a:gd name="connsiteY23" fmla="*/ 20782 h 570710"/>
              <a:gd name="connsiteX24" fmla="*/ 270164 w 563883"/>
              <a:gd name="connsiteY24" fmla="*/ 0 h 570710"/>
              <a:gd name="connsiteX25" fmla="*/ 124691 w 563883"/>
              <a:gd name="connsiteY25" fmla="*/ 10391 h 570710"/>
              <a:gd name="connsiteX26" fmla="*/ 93518 w 563883"/>
              <a:gd name="connsiteY26" fmla="*/ 31173 h 57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3883" h="570710">
                <a:moveTo>
                  <a:pt x="166254" y="0"/>
                </a:moveTo>
                <a:cubicBezTo>
                  <a:pt x="155863" y="6927"/>
                  <a:pt x="146252" y="15197"/>
                  <a:pt x="135082" y="20782"/>
                </a:cubicBezTo>
                <a:cubicBezTo>
                  <a:pt x="125285" y="25680"/>
                  <a:pt x="112462" y="24331"/>
                  <a:pt x="103909" y="31173"/>
                </a:cubicBezTo>
                <a:cubicBezTo>
                  <a:pt x="83848" y="47222"/>
                  <a:pt x="71236" y="96519"/>
                  <a:pt x="62345" y="114300"/>
                </a:cubicBezTo>
                <a:cubicBezTo>
                  <a:pt x="56760" y="125470"/>
                  <a:pt x="48491" y="135082"/>
                  <a:pt x="41564" y="145473"/>
                </a:cubicBezTo>
                <a:cubicBezTo>
                  <a:pt x="38100" y="159328"/>
                  <a:pt x="36799" y="173911"/>
                  <a:pt x="31173" y="187037"/>
                </a:cubicBezTo>
                <a:cubicBezTo>
                  <a:pt x="26254" y="198515"/>
                  <a:pt x="15976" y="207039"/>
                  <a:pt x="10391" y="218209"/>
                </a:cubicBezTo>
                <a:cubicBezTo>
                  <a:pt x="5493" y="228006"/>
                  <a:pt x="3464" y="238991"/>
                  <a:pt x="0" y="249382"/>
                </a:cubicBezTo>
                <a:cubicBezTo>
                  <a:pt x="6927" y="287482"/>
                  <a:pt x="5528" y="328088"/>
                  <a:pt x="20782" y="363682"/>
                </a:cubicBezTo>
                <a:cubicBezTo>
                  <a:pt x="27604" y="379600"/>
                  <a:pt x="50941" y="381822"/>
                  <a:pt x="62345" y="394855"/>
                </a:cubicBezTo>
                <a:cubicBezTo>
                  <a:pt x="75644" y="410054"/>
                  <a:pt x="81400" y="430652"/>
                  <a:pt x="93518" y="446809"/>
                </a:cubicBezTo>
                <a:cubicBezTo>
                  <a:pt x="113707" y="473727"/>
                  <a:pt x="146813" y="495896"/>
                  <a:pt x="176645" y="509155"/>
                </a:cubicBezTo>
                <a:cubicBezTo>
                  <a:pt x="189695" y="514955"/>
                  <a:pt x="204354" y="516082"/>
                  <a:pt x="218209" y="519546"/>
                </a:cubicBezTo>
                <a:cubicBezTo>
                  <a:pt x="294954" y="570710"/>
                  <a:pt x="239710" y="542969"/>
                  <a:pt x="415636" y="529937"/>
                </a:cubicBezTo>
                <a:cubicBezTo>
                  <a:pt x="453789" y="527111"/>
                  <a:pt x="491836" y="523010"/>
                  <a:pt x="529936" y="519546"/>
                </a:cubicBezTo>
                <a:cubicBezTo>
                  <a:pt x="533400" y="509155"/>
                  <a:pt x="535429" y="498170"/>
                  <a:pt x="540327" y="488373"/>
                </a:cubicBezTo>
                <a:cubicBezTo>
                  <a:pt x="545912" y="477203"/>
                  <a:pt x="560278" y="469661"/>
                  <a:pt x="561109" y="457200"/>
                </a:cubicBezTo>
                <a:cubicBezTo>
                  <a:pt x="563883" y="415585"/>
                  <a:pt x="553588" y="374118"/>
                  <a:pt x="550718" y="332509"/>
                </a:cubicBezTo>
                <a:cubicBezTo>
                  <a:pt x="549990" y="321947"/>
                  <a:pt x="557065" y="178949"/>
                  <a:pt x="529936" y="124691"/>
                </a:cubicBezTo>
                <a:cubicBezTo>
                  <a:pt x="524351" y="113521"/>
                  <a:pt x="517984" y="102349"/>
                  <a:pt x="509154" y="93519"/>
                </a:cubicBezTo>
                <a:cubicBezTo>
                  <a:pt x="496908" y="81273"/>
                  <a:pt x="483081" y="70091"/>
                  <a:pt x="467591" y="62346"/>
                </a:cubicBezTo>
                <a:cubicBezTo>
                  <a:pt x="454818" y="55959"/>
                  <a:pt x="439882" y="55419"/>
                  <a:pt x="426027" y="51955"/>
                </a:cubicBezTo>
                <a:cubicBezTo>
                  <a:pt x="415636" y="45028"/>
                  <a:pt x="406024" y="36758"/>
                  <a:pt x="394854" y="31173"/>
                </a:cubicBezTo>
                <a:cubicBezTo>
                  <a:pt x="385058" y="26275"/>
                  <a:pt x="374308" y="23438"/>
                  <a:pt x="363682" y="20782"/>
                </a:cubicBezTo>
                <a:cubicBezTo>
                  <a:pt x="332702" y="13037"/>
                  <a:pt x="301337" y="6927"/>
                  <a:pt x="270164" y="0"/>
                </a:cubicBezTo>
                <a:cubicBezTo>
                  <a:pt x="221673" y="3464"/>
                  <a:pt x="172566" y="1942"/>
                  <a:pt x="124691" y="10391"/>
                </a:cubicBezTo>
                <a:cubicBezTo>
                  <a:pt x="112393" y="12561"/>
                  <a:pt x="93518" y="31173"/>
                  <a:pt x="93518" y="31173"/>
                </a:cubicBezTo>
              </a:path>
            </a:pathLst>
          </a:cu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strVal val="#ppt_w*0.70"/>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ppt_w</p:attrName>
                                        </p:attrNameLst>
                                      </p:cBhvr>
                                      <p:tavLst>
                                        <p:tav tm="0">
                                          <p:val>
                                            <p:strVal val="#ppt_w*0.70"/>
                                          </p:val>
                                        </p:tav>
                                        <p:tav tm="100000">
                                          <p:val>
                                            <p:strVal val="#ppt_w"/>
                                          </p:val>
                                        </p:tav>
                                      </p:tavLst>
                                    </p:anim>
                                    <p:anim calcmode="lin" valueType="num">
                                      <p:cBhvr>
                                        <p:cTn id="29" dur="1000" fill="hold"/>
                                        <p:tgtEl>
                                          <p:spTgt spid="23"/>
                                        </p:tgtEl>
                                        <p:attrNameLst>
                                          <p:attrName>ppt_h</p:attrName>
                                        </p:attrNameLst>
                                      </p:cBhvr>
                                      <p:tavLst>
                                        <p:tav tm="0">
                                          <p:val>
                                            <p:strVal val="#ppt_h"/>
                                          </p:val>
                                        </p:tav>
                                        <p:tav tm="100000">
                                          <p:val>
                                            <p:strVal val="#ppt_h"/>
                                          </p:val>
                                        </p:tav>
                                      </p:tavLst>
                                    </p:anim>
                                    <p:animEffect transition="in" filter="fade">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strVal val="#ppt_w*0.70"/>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strVal val="#ppt_w*0.70"/>
                                          </p:val>
                                        </p:tav>
                                        <p:tav tm="100000">
                                          <p:val>
                                            <p:strVal val="#ppt_w"/>
                                          </p:val>
                                        </p:tav>
                                      </p:tavLst>
                                    </p:anim>
                                    <p:anim calcmode="lin" valueType="num">
                                      <p:cBhvr>
                                        <p:cTn id="50" dur="1000" fill="hold"/>
                                        <p:tgtEl>
                                          <p:spTgt spid="17"/>
                                        </p:tgtEl>
                                        <p:attrNameLst>
                                          <p:attrName>ppt_h</p:attrName>
                                        </p:attrNameLst>
                                      </p:cBhvr>
                                      <p:tavLst>
                                        <p:tav tm="0">
                                          <p:val>
                                            <p:strVal val="#ppt_h"/>
                                          </p:val>
                                        </p:tav>
                                        <p:tav tm="100000">
                                          <p:val>
                                            <p:strVal val="#ppt_h"/>
                                          </p:val>
                                        </p:tav>
                                      </p:tavLst>
                                    </p:anim>
                                    <p:animEffect transition="in" filter="fade">
                                      <p:cBhvr>
                                        <p:cTn id="5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P spid="16" grpId="0"/>
      <p:bldP spid="17" grpId="0"/>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 Ορθογώνιο"/>
          <p:cNvSpPr/>
          <p:nvPr/>
        </p:nvSpPr>
        <p:spPr>
          <a:xfrm>
            <a:off x="785786" y="4429132"/>
            <a:ext cx="8215370" cy="646331"/>
          </a:xfrm>
          <a:prstGeom prst="rect">
            <a:avLst/>
          </a:prstGeom>
        </p:spPr>
        <p:txBody>
          <a:bodyPr wrap="square">
            <a:spAutoFit/>
          </a:bodyPr>
          <a:lstStyle/>
          <a:p>
            <a:r>
              <a:rPr lang="el-GR" b="1" dirty="0" smtClean="0"/>
              <a:t>Συμπεραίνουμε</a:t>
            </a:r>
            <a:r>
              <a:rPr lang="el-GR" dirty="0" smtClean="0"/>
              <a:t> λοιπόν ότι τα υπολειπόμενα αλληλόμορφα μπορούν να εκδηλωθούν μόνο σε ομόζυγη κατάσταση</a:t>
            </a:r>
            <a:endParaRPr lang="el-GR" dirty="0"/>
          </a:p>
        </p:txBody>
      </p:sp>
      <p:sp>
        <p:nvSpPr>
          <p:cNvPr id="3" name="2 - Ορθογώνιο"/>
          <p:cNvSpPr/>
          <p:nvPr/>
        </p:nvSpPr>
        <p:spPr>
          <a:xfrm>
            <a:off x="571440" y="785794"/>
            <a:ext cx="8572560" cy="646331"/>
          </a:xfrm>
          <a:prstGeom prst="rect">
            <a:avLst/>
          </a:prstGeom>
        </p:spPr>
        <p:txBody>
          <a:bodyPr wrap="square">
            <a:spAutoFit/>
          </a:bodyPr>
          <a:lstStyle/>
          <a:p>
            <a:r>
              <a:rPr lang="el-GR" dirty="0" smtClean="0"/>
              <a:t>Το αλληλόμορφο του οποίου η δράση εκδηλώνεται στην ετερόζυγη κατάσταση ονομάζεται </a:t>
            </a:r>
            <a:r>
              <a:rPr lang="el-GR" b="1" dirty="0" smtClean="0"/>
              <a:t>επικρατές</a:t>
            </a:r>
            <a:r>
              <a:rPr lang="el-GR" dirty="0" smtClean="0"/>
              <a:t> και συμβολίζεται συνήθως με κεφαλαίο γράμμα (π.χ. Α). </a:t>
            </a:r>
          </a:p>
        </p:txBody>
      </p:sp>
      <p:sp>
        <p:nvSpPr>
          <p:cNvPr id="4" name="3 - Ορθογώνιο"/>
          <p:cNvSpPr/>
          <p:nvPr/>
        </p:nvSpPr>
        <p:spPr>
          <a:xfrm>
            <a:off x="785786" y="2214554"/>
            <a:ext cx="7072362" cy="923330"/>
          </a:xfrm>
          <a:prstGeom prst="rect">
            <a:avLst/>
          </a:prstGeom>
        </p:spPr>
        <p:txBody>
          <a:bodyPr wrap="square">
            <a:spAutoFit/>
          </a:bodyPr>
          <a:lstStyle/>
          <a:p>
            <a:r>
              <a:rPr lang="el-GR" dirty="0" smtClean="0"/>
              <a:t>Το αλληλόμορφο του οποίου η δράση δεν εκδηλώνεται στην ετερόζυγη κατάσταση,  ονομάζεται </a:t>
            </a:r>
            <a:r>
              <a:rPr lang="el-GR" b="1" dirty="0" smtClean="0"/>
              <a:t>υπολειπόμενο</a:t>
            </a:r>
            <a:r>
              <a:rPr lang="el-GR" dirty="0" smtClean="0"/>
              <a:t> και συνήθως συμβολίζεται με το αντίστοιχο πεζό γράμμα (π.χ. α).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strVal val="#ppt_w*0.70"/>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Effect transition="in" filter="fade">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43042" y="1357298"/>
            <a:ext cx="7215238" cy="646331"/>
          </a:xfrm>
          <a:prstGeom prst="rect">
            <a:avLst/>
          </a:prstGeom>
        </p:spPr>
        <p:txBody>
          <a:bodyPr wrap="square">
            <a:spAutoFit/>
          </a:bodyPr>
          <a:lstStyle/>
          <a:p>
            <a:r>
              <a:rPr lang="el-GR" dirty="0" smtClean="0"/>
              <a:t>Είναι τα κληρονομικά χαρακτηριστικά   (μορφολογικά, ανατομικά κτλ.)  του ανθρώπου </a:t>
            </a:r>
            <a:endParaRPr lang="el-GR" dirty="0"/>
          </a:p>
        </p:txBody>
      </p:sp>
      <p:sp>
        <p:nvSpPr>
          <p:cNvPr id="3" name="2 - Ορθογώνιο"/>
          <p:cNvSpPr/>
          <p:nvPr/>
        </p:nvSpPr>
        <p:spPr>
          <a:xfrm>
            <a:off x="285720" y="285728"/>
            <a:ext cx="1460656" cy="369332"/>
          </a:xfrm>
          <a:prstGeom prst="rect">
            <a:avLst/>
          </a:prstGeom>
        </p:spPr>
        <p:txBody>
          <a:bodyPr wrap="none">
            <a:spAutoFit/>
          </a:bodyPr>
          <a:lstStyle/>
          <a:p>
            <a:r>
              <a:rPr lang="el-GR" b="1" dirty="0" smtClean="0"/>
              <a:t>Γονότυπος</a:t>
            </a:r>
            <a:r>
              <a:rPr lang="el-GR" dirty="0" smtClean="0"/>
              <a:t> </a:t>
            </a:r>
            <a:endParaRPr lang="el-GR" dirty="0"/>
          </a:p>
        </p:txBody>
      </p:sp>
      <p:sp>
        <p:nvSpPr>
          <p:cNvPr id="4" name="3 - Ορθογώνιο"/>
          <p:cNvSpPr/>
          <p:nvPr/>
        </p:nvSpPr>
        <p:spPr>
          <a:xfrm>
            <a:off x="1643042" y="285728"/>
            <a:ext cx="5786478" cy="646331"/>
          </a:xfrm>
          <a:prstGeom prst="rect">
            <a:avLst/>
          </a:prstGeom>
        </p:spPr>
        <p:txBody>
          <a:bodyPr wrap="square">
            <a:spAutoFit/>
          </a:bodyPr>
          <a:lstStyle/>
          <a:p>
            <a:r>
              <a:rPr lang="el-GR" dirty="0" smtClean="0"/>
              <a:t>Είναι  τα     </a:t>
            </a:r>
            <a:r>
              <a:rPr lang="en-US" dirty="0" smtClean="0"/>
              <a:t>2 </a:t>
            </a:r>
            <a:r>
              <a:rPr lang="el-GR" dirty="0" smtClean="0"/>
              <a:t>αλληλόμορφα </a:t>
            </a:r>
            <a:r>
              <a:rPr lang="el-GR" dirty="0" smtClean="0"/>
              <a:t>ενός γονιδίου που βρίσκονται σε κάθε κύτταρο ενός οργανισμού </a:t>
            </a:r>
            <a:endParaRPr lang="el-GR" dirty="0"/>
          </a:p>
        </p:txBody>
      </p:sp>
      <p:sp>
        <p:nvSpPr>
          <p:cNvPr id="5" name="4 - TextBox"/>
          <p:cNvSpPr txBox="1"/>
          <p:nvPr/>
        </p:nvSpPr>
        <p:spPr>
          <a:xfrm>
            <a:off x="285720" y="2285992"/>
            <a:ext cx="1714512" cy="369332"/>
          </a:xfrm>
          <a:prstGeom prst="rect">
            <a:avLst/>
          </a:prstGeom>
          <a:noFill/>
        </p:spPr>
        <p:txBody>
          <a:bodyPr wrap="square" rtlCol="0">
            <a:spAutoFit/>
          </a:bodyPr>
          <a:lstStyle/>
          <a:p>
            <a:r>
              <a:rPr lang="el-GR" b="1" u="sng" dirty="0" smtClean="0"/>
              <a:t>Παράδειγμα</a:t>
            </a:r>
            <a:r>
              <a:rPr lang="el-GR" dirty="0" smtClean="0"/>
              <a:t>:</a:t>
            </a:r>
            <a:endParaRPr lang="el-GR" dirty="0"/>
          </a:p>
        </p:txBody>
      </p:sp>
      <p:sp>
        <p:nvSpPr>
          <p:cNvPr id="6" name="5 - TextBox"/>
          <p:cNvSpPr txBox="1"/>
          <p:nvPr/>
        </p:nvSpPr>
        <p:spPr>
          <a:xfrm>
            <a:off x="357158" y="2928934"/>
            <a:ext cx="7215238" cy="369332"/>
          </a:xfrm>
          <a:prstGeom prst="rect">
            <a:avLst/>
          </a:prstGeom>
          <a:noFill/>
        </p:spPr>
        <p:txBody>
          <a:bodyPr wrap="square" rtlCol="0">
            <a:spAutoFit/>
          </a:bodyPr>
          <a:lstStyle/>
          <a:p>
            <a:r>
              <a:rPr lang="el-GR" dirty="0" smtClean="0"/>
              <a:t>Μ = μαύρα μαλλιά ( επικρατές αλληλόμορφο) </a:t>
            </a:r>
            <a:endParaRPr lang="el-GR" dirty="0"/>
          </a:p>
        </p:txBody>
      </p:sp>
      <p:sp>
        <p:nvSpPr>
          <p:cNvPr id="7" name="6 - TextBox"/>
          <p:cNvSpPr txBox="1"/>
          <p:nvPr/>
        </p:nvSpPr>
        <p:spPr>
          <a:xfrm>
            <a:off x="285720" y="3357562"/>
            <a:ext cx="7215238" cy="369332"/>
          </a:xfrm>
          <a:prstGeom prst="rect">
            <a:avLst/>
          </a:prstGeom>
          <a:noFill/>
        </p:spPr>
        <p:txBody>
          <a:bodyPr wrap="square" rtlCol="0">
            <a:spAutoFit/>
          </a:bodyPr>
          <a:lstStyle/>
          <a:p>
            <a:r>
              <a:rPr lang="el-GR" dirty="0" smtClean="0"/>
              <a:t>μ  = ξανθά μαλλιά  ( υπολειπόμενο αλληλόμορφο) </a:t>
            </a:r>
            <a:endParaRPr lang="el-GR" dirty="0"/>
          </a:p>
        </p:txBody>
      </p:sp>
      <p:sp>
        <p:nvSpPr>
          <p:cNvPr id="8" name="7 - TextBox"/>
          <p:cNvSpPr txBox="1"/>
          <p:nvPr/>
        </p:nvSpPr>
        <p:spPr>
          <a:xfrm>
            <a:off x="714348" y="3929066"/>
            <a:ext cx="5214974" cy="369332"/>
          </a:xfrm>
          <a:prstGeom prst="rect">
            <a:avLst/>
          </a:prstGeom>
          <a:noFill/>
        </p:spPr>
        <p:txBody>
          <a:bodyPr wrap="square" rtlCol="0">
            <a:spAutoFit/>
          </a:bodyPr>
          <a:lstStyle/>
          <a:p>
            <a:r>
              <a:rPr lang="el-GR" u="sng" dirty="0" smtClean="0"/>
              <a:t>Άρα ο γονότυπος θα είναι:   Μμ</a:t>
            </a:r>
            <a:endParaRPr lang="el-GR" u="sng" dirty="0"/>
          </a:p>
        </p:txBody>
      </p:sp>
      <p:sp>
        <p:nvSpPr>
          <p:cNvPr id="9" name="8 - Ορθογώνιο"/>
          <p:cNvSpPr/>
          <p:nvPr/>
        </p:nvSpPr>
        <p:spPr>
          <a:xfrm>
            <a:off x="285720" y="1357298"/>
            <a:ext cx="1576072" cy="369332"/>
          </a:xfrm>
          <a:prstGeom prst="rect">
            <a:avLst/>
          </a:prstGeom>
        </p:spPr>
        <p:txBody>
          <a:bodyPr wrap="none">
            <a:spAutoFit/>
          </a:bodyPr>
          <a:lstStyle/>
          <a:p>
            <a:r>
              <a:rPr lang="el-GR" b="1" dirty="0" smtClean="0"/>
              <a:t>Φαινότυπος</a:t>
            </a:r>
            <a:r>
              <a:rPr lang="el-GR" dirty="0" smtClean="0"/>
              <a:t> </a:t>
            </a:r>
            <a:endParaRPr lang="el-GR" dirty="0"/>
          </a:p>
        </p:txBody>
      </p:sp>
      <p:sp>
        <p:nvSpPr>
          <p:cNvPr id="10" name="9 - TextBox"/>
          <p:cNvSpPr txBox="1"/>
          <p:nvPr/>
        </p:nvSpPr>
        <p:spPr>
          <a:xfrm>
            <a:off x="330305" y="4500570"/>
            <a:ext cx="8813695" cy="369332"/>
          </a:xfrm>
          <a:prstGeom prst="rect">
            <a:avLst/>
          </a:prstGeom>
          <a:noFill/>
        </p:spPr>
        <p:txBody>
          <a:bodyPr wrap="none" rtlCol="0">
            <a:spAutoFit/>
          </a:bodyPr>
          <a:lstStyle/>
          <a:p>
            <a:r>
              <a:rPr lang="el-GR" dirty="0" smtClean="0"/>
              <a:t>Όμως ο φαινότυπος αυτό που θα φαίνετε τελικά στο άτομο θα είναι τα μαύρα μαλλιά, </a:t>
            </a:r>
            <a:endParaRPr lang="el-GR" dirty="0"/>
          </a:p>
        </p:txBody>
      </p:sp>
      <p:sp>
        <p:nvSpPr>
          <p:cNvPr id="11" name="10 - Ορθογώνιο"/>
          <p:cNvSpPr/>
          <p:nvPr/>
        </p:nvSpPr>
        <p:spPr>
          <a:xfrm>
            <a:off x="857224" y="5357826"/>
            <a:ext cx="4411657" cy="369332"/>
          </a:xfrm>
          <a:prstGeom prst="rect">
            <a:avLst/>
          </a:prstGeom>
        </p:spPr>
        <p:txBody>
          <a:bodyPr wrap="none">
            <a:spAutoFit/>
          </a:bodyPr>
          <a:lstStyle/>
          <a:p>
            <a:r>
              <a:rPr lang="el-GR" u="sng" dirty="0" smtClean="0"/>
              <a:t>άρα ο φαινότυπος θα είναι μαύρα μαλλιά</a:t>
            </a:r>
            <a:endParaRPr lang="el-GR"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0.70"/>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strVal val="#ppt_w*0.70"/>
                                          </p:val>
                                        </p:tav>
                                        <p:tav tm="100000">
                                          <p:val>
                                            <p:strVal val="#ppt_w"/>
                                          </p:val>
                                        </p:tav>
                                      </p:tavLst>
                                    </p:anim>
                                    <p:anim calcmode="lin" valueType="num">
                                      <p:cBhvr>
                                        <p:cTn id="50" dur="1000" fill="hold"/>
                                        <p:tgtEl>
                                          <p:spTgt spid="10"/>
                                        </p:tgtEl>
                                        <p:attrNameLst>
                                          <p:attrName>ppt_h</p:attrName>
                                        </p:attrNameLst>
                                      </p:cBhvr>
                                      <p:tavLst>
                                        <p:tav tm="0">
                                          <p:val>
                                            <p:strVal val="#ppt_h"/>
                                          </p:val>
                                        </p:tav>
                                        <p:tav tm="100000">
                                          <p:val>
                                            <p:strVal val="#ppt_h"/>
                                          </p:val>
                                        </p:tav>
                                      </p:tavLst>
                                    </p:anim>
                                    <p:animEffect transition="in" filter="fade">
                                      <p:cBhvr>
                                        <p:cTn id="51" dur="1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0.70"/>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1000" fill="hold"/>
                                        <p:tgtEl>
                                          <p:spTgt spid="4"/>
                                        </p:tgtEl>
                                        <p:attrNameLst>
                                          <p:attrName>ppt_w</p:attrName>
                                        </p:attrNameLst>
                                      </p:cBhvr>
                                      <p:tavLst>
                                        <p:tav tm="0">
                                          <p:val>
                                            <p:strVal val="#ppt_w*0.70"/>
                                          </p:val>
                                        </p:tav>
                                        <p:tav tm="100000">
                                          <p:val>
                                            <p:strVal val="#ppt_w"/>
                                          </p:val>
                                        </p:tav>
                                      </p:tavLst>
                                    </p:anim>
                                    <p:anim calcmode="lin" valueType="num">
                                      <p:cBhvr>
                                        <p:cTn id="64" dur="1000" fill="hold"/>
                                        <p:tgtEl>
                                          <p:spTgt spid="4"/>
                                        </p:tgtEl>
                                        <p:attrNameLst>
                                          <p:attrName>ppt_h</p:attrName>
                                        </p:attrNameLst>
                                      </p:cBhvr>
                                      <p:tavLst>
                                        <p:tav tm="0">
                                          <p:val>
                                            <p:strVal val="#ppt_h"/>
                                          </p:val>
                                        </p:tav>
                                        <p:tav tm="100000">
                                          <p:val>
                                            <p:strVal val="#ppt_h"/>
                                          </p:val>
                                        </p:tav>
                                      </p:tavLst>
                                    </p:anim>
                                    <p:animEffect transition="in" filter="fade">
                                      <p:cBhvr>
                                        <p:cTn id="65" dur="1000"/>
                                        <p:tgtEl>
                                          <p:spTgt spid="4"/>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p:cTn id="70" dur="1000" fill="hold"/>
                                        <p:tgtEl>
                                          <p:spTgt spid="2"/>
                                        </p:tgtEl>
                                        <p:attrNameLst>
                                          <p:attrName>ppt_w</p:attrName>
                                        </p:attrNameLst>
                                      </p:cBhvr>
                                      <p:tavLst>
                                        <p:tav tm="0">
                                          <p:val>
                                            <p:strVal val="#ppt_w*0.70"/>
                                          </p:val>
                                        </p:tav>
                                        <p:tav tm="100000">
                                          <p:val>
                                            <p:strVal val="#ppt_w"/>
                                          </p:val>
                                        </p:tav>
                                      </p:tavLst>
                                    </p:anim>
                                    <p:anim calcmode="lin" valueType="num">
                                      <p:cBhvr>
                                        <p:cTn id="71" dur="1000" fill="hold"/>
                                        <p:tgtEl>
                                          <p:spTgt spid="2"/>
                                        </p:tgtEl>
                                        <p:attrNameLst>
                                          <p:attrName>ppt_h</p:attrName>
                                        </p:attrNameLst>
                                      </p:cBhvr>
                                      <p:tavLst>
                                        <p:tav tm="0">
                                          <p:val>
                                            <p:strVal val="#ppt_h"/>
                                          </p:val>
                                        </p:tav>
                                        <p:tav tm="100000">
                                          <p:val>
                                            <p:strVal val="#ppt_h"/>
                                          </p:val>
                                        </p:tav>
                                      </p:tavLst>
                                    </p:anim>
                                    <p:animEffect transition="in" filter="fade">
                                      <p:cBhvr>
                                        <p:cTn id="7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285720" y="1059404"/>
            <a:ext cx="2143140" cy="369332"/>
          </a:xfrm>
          <a:prstGeom prst="rect">
            <a:avLst/>
          </a:prstGeom>
          <a:noFill/>
        </p:spPr>
        <p:txBody>
          <a:bodyPr wrap="square" rtlCol="0">
            <a:spAutoFit/>
          </a:bodyPr>
          <a:lstStyle/>
          <a:p>
            <a:r>
              <a:rPr lang="el-GR" dirty="0" smtClean="0"/>
              <a:t> γονότυπος :   </a:t>
            </a:r>
            <a:r>
              <a:rPr lang="el-GR" b="1" dirty="0" smtClean="0"/>
              <a:t>Αα</a:t>
            </a:r>
            <a:endParaRPr lang="el-GR" b="1" dirty="0"/>
          </a:p>
        </p:txBody>
      </p:sp>
      <p:sp>
        <p:nvSpPr>
          <p:cNvPr id="12" name="11 - TextBox"/>
          <p:cNvSpPr txBox="1"/>
          <p:nvPr/>
        </p:nvSpPr>
        <p:spPr>
          <a:xfrm>
            <a:off x="2428860" y="1059404"/>
            <a:ext cx="2786082" cy="369332"/>
          </a:xfrm>
          <a:prstGeom prst="rect">
            <a:avLst/>
          </a:prstGeom>
          <a:noFill/>
        </p:spPr>
        <p:txBody>
          <a:bodyPr wrap="square" rtlCol="0">
            <a:spAutoFit/>
          </a:bodyPr>
          <a:lstStyle/>
          <a:p>
            <a:r>
              <a:rPr lang="el-GR" dirty="0" smtClean="0"/>
              <a:t>Το άτομο είναι </a:t>
            </a:r>
            <a:r>
              <a:rPr lang="el-GR" b="1" dirty="0" smtClean="0"/>
              <a:t>ετερόζυγο</a:t>
            </a:r>
            <a:endParaRPr lang="el-GR" b="1" dirty="0"/>
          </a:p>
        </p:txBody>
      </p:sp>
      <p:sp>
        <p:nvSpPr>
          <p:cNvPr id="13" name="12 - TextBox"/>
          <p:cNvSpPr txBox="1"/>
          <p:nvPr/>
        </p:nvSpPr>
        <p:spPr>
          <a:xfrm>
            <a:off x="285720" y="2559602"/>
            <a:ext cx="2143140" cy="369332"/>
          </a:xfrm>
          <a:prstGeom prst="rect">
            <a:avLst/>
          </a:prstGeom>
          <a:noFill/>
        </p:spPr>
        <p:txBody>
          <a:bodyPr wrap="square" rtlCol="0">
            <a:spAutoFit/>
          </a:bodyPr>
          <a:lstStyle/>
          <a:p>
            <a:r>
              <a:rPr lang="el-GR" dirty="0" smtClean="0"/>
              <a:t> γονότυπος :   </a:t>
            </a:r>
            <a:r>
              <a:rPr lang="el-GR" b="1" dirty="0" smtClean="0"/>
              <a:t>ΑΑ</a:t>
            </a:r>
            <a:endParaRPr lang="el-GR" b="1" dirty="0"/>
          </a:p>
        </p:txBody>
      </p:sp>
      <p:sp>
        <p:nvSpPr>
          <p:cNvPr id="14" name="13 - TextBox"/>
          <p:cNvSpPr txBox="1"/>
          <p:nvPr/>
        </p:nvSpPr>
        <p:spPr>
          <a:xfrm>
            <a:off x="2428860" y="2559602"/>
            <a:ext cx="5214974" cy="369332"/>
          </a:xfrm>
          <a:prstGeom prst="rect">
            <a:avLst/>
          </a:prstGeom>
          <a:noFill/>
        </p:spPr>
        <p:txBody>
          <a:bodyPr wrap="square" rtlCol="0">
            <a:spAutoFit/>
          </a:bodyPr>
          <a:lstStyle/>
          <a:p>
            <a:r>
              <a:rPr lang="el-GR" dirty="0" smtClean="0"/>
              <a:t>Το άτομο είναι </a:t>
            </a:r>
            <a:r>
              <a:rPr lang="el-GR" b="1" dirty="0" smtClean="0"/>
              <a:t>ομόζυγο επικρατές </a:t>
            </a:r>
            <a:endParaRPr lang="el-GR" b="1" dirty="0"/>
          </a:p>
        </p:txBody>
      </p:sp>
      <p:sp>
        <p:nvSpPr>
          <p:cNvPr id="15" name="14 - TextBox"/>
          <p:cNvSpPr txBox="1"/>
          <p:nvPr/>
        </p:nvSpPr>
        <p:spPr>
          <a:xfrm>
            <a:off x="357158" y="4702742"/>
            <a:ext cx="2143140" cy="369332"/>
          </a:xfrm>
          <a:prstGeom prst="rect">
            <a:avLst/>
          </a:prstGeom>
          <a:noFill/>
        </p:spPr>
        <p:txBody>
          <a:bodyPr wrap="square" rtlCol="0">
            <a:spAutoFit/>
          </a:bodyPr>
          <a:lstStyle/>
          <a:p>
            <a:r>
              <a:rPr lang="el-GR" dirty="0" smtClean="0"/>
              <a:t> γονότυπος :   </a:t>
            </a:r>
            <a:r>
              <a:rPr lang="el-GR" b="1" dirty="0" smtClean="0"/>
              <a:t>αα</a:t>
            </a:r>
            <a:endParaRPr lang="el-GR" b="1" dirty="0"/>
          </a:p>
        </p:txBody>
      </p:sp>
      <p:sp>
        <p:nvSpPr>
          <p:cNvPr id="16" name="15 - TextBox"/>
          <p:cNvSpPr txBox="1"/>
          <p:nvPr/>
        </p:nvSpPr>
        <p:spPr>
          <a:xfrm>
            <a:off x="2500298" y="4702742"/>
            <a:ext cx="5214974" cy="369332"/>
          </a:xfrm>
          <a:prstGeom prst="rect">
            <a:avLst/>
          </a:prstGeom>
          <a:noFill/>
        </p:spPr>
        <p:txBody>
          <a:bodyPr wrap="square" rtlCol="0">
            <a:spAutoFit/>
          </a:bodyPr>
          <a:lstStyle/>
          <a:p>
            <a:r>
              <a:rPr lang="el-GR" dirty="0" smtClean="0"/>
              <a:t>Το άτομο είναι </a:t>
            </a:r>
            <a:r>
              <a:rPr lang="el-GR" b="1" dirty="0" smtClean="0"/>
              <a:t>ομόζυγο υπολειπόμενο</a:t>
            </a:r>
            <a:endParaRPr lang="el-G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0.70"/>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strVal val="#ppt_w*0.70"/>
                                          </p:val>
                                        </p:tav>
                                        <p:tav tm="100000">
                                          <p:val>
                                            <p:strVal val="#ppt_w"/>
                                          </p:val>
                                        </p:tav>
                                      </p:tavLst>
                                    </p:anim>
                                    <p:anim calcmode="lin" valueType="num">
                                      <p:cBhvr>
                                        <p:cTn id="29" dur="1000" fill="hold"/>
                                        <p:tgtEl>
                                          <p:spTgt spid="14"/>
                                        </p:tgtEl>
                                        <p:attrNameLst>
                                          <p:attrName>ppt_h</p:attrName>
                                        </p:attrNameLst>
                                      </p:cBhvr>
                                      <p:tavLst>
                                        <p:tav tm="0">
                                          <p:val>
                                            <p:strVal val="#ppt_h"/>
                                          </p:val>
                                        </p:tav>
                                        <p:tav tm="100000">
                                          <p:val>
                                            <p:strVal val="#ppt_h"/>
                                          </p:val>
                                        </p:tav>
                                      </p:tavLst>
                                    </p:anim>
                                    <p:animEffect transition="in" filter="fade">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strVal val="#ppt_w*0.70"/>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Effect transition="in" filter="fade">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strVal val="#ppt_w*0.70"/>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Effect transition="in" filter="fade">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0">
          <a:solidFill>
            <a:srgbClr val="D0005E"/>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4672</TotalTime>
  <Words>1185</Words>
  <Application>Microsoft Office PowerPoint</Application>
  <PresentationFormat>Προβολή στην οθόνη (4:3)</PresentationFormat>
  <Paragraphs>209</Paragraphs>
  <Slides>17</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hp pc</cp:lastModifiedBy>
  <cp:revision>238</cp:revision>
  <dcterms:created xsi:type="dcterms:W3CDTF">2013-08-21T19:17:07Z</dcterms:created>
  <dcterms:modified xsi:type="dcterms:W3CDTF">2024-04-11T17:41:57Z</dcterms:modified>
</cp:coreProperties>
</file>