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97" r:id="rId6"/>
    <p:sldId id="274" r:id="rId7"/>
    <p:sldId id="318" r:id="rId8"/>
    <p:sldId id="319" r:id="rId9"/>
    <p:sldId id="358" r:id="rId10"/>
    <p:sldId id="321" r:id="rId11"/>
    <p:sldId id="322" r:id="rId12"/>
    <p:sldId id="323" r:id="rId13"/>
    <p:sldId id="332" r:id="rId14"/>
    <p:sldId id="339" r:id="rId15"/>
    <p:sldId id="342" r:id="rId16"/>
    <p:sldId id="359" r:id="rId17"/>
    <p:sldId id="345" r:id="rId18"/>
    <p:sldId id="351" r:id="rId19"/>
    <p:sldId id="352" r:id="rId20"/>
    <p:sldId id="353" r:id="rId21"/>
    <p:sldId id="354" r:id="rId22"/>
    <p:sldId id="3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94613" autoAdjust="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npapadimitropoulos/12-1512785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428660" y="2214554"/>
            <a:ext cx="7772400" cy="1470025"/>
          </a:xfrm>
        </p:spPr>
        <p:txBody>
          <a:bodyPr/>
          <a:lstStyle/>
          <a:p>
            <a:r>
              <a:rPr lang="el-GR" b="1" dirty="0" smtClean="0"/>
              <a:t>ΚΥΤΤΑΡΑ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714876" cy="258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43350"/>
            <a:ext cx="5467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5214942" y="2357430"/>
            <a:ext cx="2000264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572264" y="1285860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Κύτταρα όπως φαίνονται από το μικροσκόπιο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6637"/>
            <a:ext cx="5357818" cy="53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7751"/>
            <a:ext cx="6010302" cy="453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flipV="1">
            <a:off x="5214942" y="2357430"/>
            <a:ext cx="2000264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572264" y="1285860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Κύτταρα όπως φαίνονται από το μικροσκόπιο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6800881" cy="34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flipV="1">
            <a:off x="4143372" y="2357430"/>
            <a:ext cx="3071834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6572264" y="1285860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Κύτταρα όπως φαίνονται από το μικροσκόπιο</a:t>
            </a:r>
            <a:endParaRPr lang="en-US" sz="2400" dirty="0"/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1071546"/>
            <a:ext cx="471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Το γενετικό υλικό είναι το </a:t>
            </a:r>
            <a:r>
              <a:rPr lang="en-US" sz="2400" b="1" dirty="0" smtClean="0"/>
              <a:t>DNA (</a:t>
            </a:r>
            <a:r>
              <a:rPr lang="el-GR" sz="2400" b="1" dirty="0" smtClean="0"/>
              <a:t>=ντι εν </a:t>
            </a:r>
            <a:r>
              <a:rPr lang="el-GR" sz="2400" b="1" dirty="0" err="1" smtClean="0"/>
              <a:t>έι</a:t>
            </a:r>
            <a:r>
              <a:rPr lang="el-GR" sz="2400" b="1" dirty="0" smtClean="0"/>
              <a:t>). 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57166"/>
            <a:ext cx="4543352" cy="266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489986"/>
            <a:ext cx="3786182" cy="236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60104"/>
            <a:ext cx="2786050" cy="206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2714612" y="56435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DNA</a:t>
            </a:r>
            <a:endParaRPr lang="en-US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2643174" y="485776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Πυρήνας ενός κυττάρου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πλασματική μεμβράνη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57158" y="2786058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Πλασματική  μεμβράνη 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428860" y="3000372"/>
            <a:ext cx="1714512" cy="121444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357158" y="785794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Κάθε ευκαρυωτικό κύτταρο, καλύπτεται γύρω – γύρω από την </a:t>
            </a:r>
            <a:r>
              <a:rPr lang="el-GR" sz="2000" b="1" dirty="0" smtClean="0"/>
              <a:t>πλασματική μεμβράνη</a:t>
            </a:r>
            <a:r>
              <a:rPr lang="el-GR" sz="2000" b="1" dirty="0" smtClean="0"/>
              <a:t>.</a:t>
            </a:r>
            <a:r>
              <a:rPr lang="en-US" sz="2000" b="1" dirty="0" smtClean="0"/>
              <a:t> </a:t>
            </a:r>
            <a:endParaRPr lang="el-GR" sz="2000" b="1" dirty="0" smtClean="0"/>
          </a:p>
          <a:p>
            <a:r>
              <a:rPr lang="el-GR" sz="2000" dirty="0" smtClean="0"/>
              <a:t>Η πλασματική μεμβράνη ελέγχει ποιες ουσίες «μπαίνουν»,  και ποιες ουσίες «βγαίνουν» από το κύτταρο, επίσης προστατεύει το κύτταρο.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-71470" y="3500438"/>
            <a:ext cx="142876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Ελεύθερη σχεδίαση"/>
          <p:cNvSpPr/>
          <p:nvPr/>
        </p:nvSpPr>
        <p:spPr>
          <a:xfrm>
            <a:off x="3380509" y="3976255"/>
            <a:ext cx="2355652" cy="1677470"/>
          </a:xfrm>
          <a:custGeom>
            <a:avLst/>
            <a:gdLst>
              <a:gd name="connsiteX0" fmla="*/ 1066800 w 2355652"/>
              <a:gd name="connsiteY0" fmla="*/ 0 h 1677470"/>
              <a:gd name="connsiteX1" fmla="*/ 775855 w 2355652"/>
              <a:gd name="connsiteY1" fmla="*/ 221672 h 1677470"/>
              <a:gd name="connsiteX2" fmla="*/ 249382 w 2355652"/>
              <a:gd name="connsiteY2" fmla="*/ 498763 h 1677470"/>
              <a:gd name="connsiteX3" fmla="*/ 193964 w 2355652"/>
              <a:gd name="connsiteY3" fmla="*/ 512618 h 1677470"/>
              <a:gd name="connsiteX4" fmla="*/ 0 w 2355652"/>
              <a:gd name="connsiteY4" fmla="*/ 1163781 h 1677470"/>
              <a:gd name="connsiteX5" fmla="*/ 235527 w 2355652"/>
              <a:gd name="connsiteY5" fmla="*/ 1385454 h 1677470"/>
              <a:gd name="connsiteX6" fmla="*/ 720436 w 2355652"/>
              <a:gd name="connsiteY6" fmla="*/ 1620981 h 1677470"/>
              <a:gd name="connsiteX7" fmla="*/ 969818 w 2355652"/>
              <a:gd name="connsiteY7" fmla="*/ 1579418 h 1677470"/>
              <a:gd name="connsiteX8" fmla="*/ 1427018 w 2355652"/>
              <a:gd name="connsiteY8" fmla="*/ 1482436 h 1677470"/>
              <a:gd name="connsiteX9" fmla="*/ 1967346 w 2355652"/>
              <a:gd name="connsiteY9" fmla="*/ 1316181 h 1677470"/>
              <a:gd name="connsiteX10" fmla="*/ 2216727 w 2355652"/>
              <a:gd name="connsiteY10" fmla="*/ 1191490 h 1677470"/>
              <a:gd name="connsiteX11" fmla="*/ 2230582 w 2355652"/>
              <a:gd name="connsiteY11" fmla="*/ 706581 h 1677470"/>
              <a:gd name="connsiteX12" fmla="*/ 2189018 w 2355652"/>
              <a:gd name="connsiteY12" fmla="*/ 318654 h 1677470"/>
              <a:gd name="connsiteX13" fmla="*/ 1884218 w 2355652"/>
              <a:gd name="connsiteY13" fmla="*/ 263236 h 1677470"/>
              <a:gd name="connsiteX14" fmla="*/ 1510146 w 2355652"/>
              <a:gd name="connsiteY14" fmla="*/ 180109 h 1677470"/>
              <a:gd name="connsiteX15" fmla="*/ 1066800 w 2355652"/>
              <a:gd name="connsiteY15" fmla="*/ 0 h 16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5652" h="1677470">
                <a:moveTo>
                  <a:pt x="1066800" y="0"/>
                </a:moveTo>
                <a:lnTo>
                  <a:pt x="775855" y="221672"/>
                </a:lnTo>
                <a:lnTo>
                  <a:pt x="249382" y="498763"/>
                </a:lnTo>
                <a:lnTo>
                  <a:pt x="193964" y="512618"/>
                </a:lnTo>
                <a:lnTo>
                  <a:pt x="0" y="1163781"/>
                </a:lnTo>
                <a:lnTo>
                  <a:pt x="235527" y="1385454"/>
                </a:lnTo>
                <a:lnTo>
                  <a:pt x="720436" y="1620981"/>
                </a:lnTo>
                <a:cubicBezTo>
                  <a:pt x="966273" y="1606521"/>
                  <a:pt x="920794" y="1677470"/>
                  <a:pt x="969818" y="1579418"/>
                </a:cubicBezTo>
                <a:lnTo>
                  <a:pt x="1427018" y="1482436"/>
                </a:lnTo>
                <a:lnTo>
                  <a:pt x="1967346" y="1316181"/>
                </a:lnTo>
                <a:lnTo>
                  <a:pt x="2216727" y="1191490"/>
                </a:lnTo>
                <a:cubicBezTo>
                  <a:pt x="2244820" y="713916"/>
                  <a:pt x="2355652" y="831660"/>
                  <a:pt x="2230582" y="706581"/>
                </a:cubicBezTo>
                <a:cubicBezTo>
                  <a:pt x="2188508" y="327919"/>
                  <a:pt x="2189018" y="457967"/>
                  <a:pt x="2189018" y="318654"/>
                </a:cubicBezTo>
                <a:cubicBezTo>
                  <a:pt x="1893536" y="262372"/>
                  <a:pt x="1996798" y="263236"/>
                  <a:pt x="1884218" y="263236"/>
                </a:cubicBezTo>
                <a:lnTo>
                  <a:pt x="1510146" y="180109"/>
                </a:lnTo>
                <a:lnTo>
                  <a:pt x="1066800" y="0"/>
                </a:ln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80109" y="4253345"/>
            <a:ext cx="2687782" cy="1565564"/>
          </a:xfrm>
          <a:custGeom>
            <a:avLst/>
            <a:gdLst>
              <a:gd name="connsiteX0" fmla="*/ 1385455 w 2687782"/>
              <a:gd name="connsiteY0" fmla="*/ 249382 h 1565564"/>
              <a:gd name="connsiteX1" fmla="*/ 1607127 w 2687782"/>
              <a:gd name="connsiteY1" fmla="*/ 96982 h 1565564"/>
              <a:gd name="connsiteX2" fmla="*/ 1856509 w 2687782"/>
              <a:gd name="connsiteY2" fmla="*/ 0 h 1565564"/>
              <a:gd name="connsiteX3" fmla="*/ 2161309 w 2687782"/>
              <a:gd name="connsiteY3" fmla="*/ 27710 h 1565564"/>
              <a:gd name="connsiteX4" fmla="*/ 2438400 w 2687782"/>
              <a:gd name="connsiteY4" fmla="*/ 83128 h 1565564"/>
              <a:gd name="connsiteX5" fmla="*/ 2660073 w 2687782"/>
              <a:gd name="connsiteY5" fmla="*/ 290946 h 1565564"/>
              <a:gd name="connsiteX6" fmla="*/ 2687782 w 2687782"/>
              <a:gd name="connsiteY6" fmla="*/ 443346 h 1565564"/>
              <a:gd name="connsiteX7" fmla="*/ 2632364 w 2687782"/>
              <a:gd name="connsiteY7" fmla="*/ 623455 h 1565564"/>
              <a:gd name="connsiteX8" fmla="*/ 2396836 w 2687782"/>
              <a:gd name="connsiteY8" fmla="*/ 789710 h 1565564"/>
              <a:gd name="connsiteX9" fmla="*/ 2147455 w 2687782"/>
              <a:gd name="connsiteY9" fmla="*/ 900546 h 1565564"/>
              <a:gd name="connsiteX10" fmla="*/ 2036618 w 2687782"/>
              <a:gd name="connsiteY10" fmla="*/ 1011382 h 1565564"/>
              <a:gd name="connsiteX11" fmla="*/ 1953491 w 2687782"/>
              <a:gd name="connsiteY11" fmla="*/ 1191491 h 1565564"/>
              <a:gd name="connsiteX12" fmla="*/ 1801091 w 2687782"/>
              <a:gd name="connsiteY12" fmla="*/ 1330037 h 1565564"/>
              <a:gd name="connsiteX13" fmla="*/ 1537855 w 2687782"/>
              <a:gd name="connsiteY13" fmla="*/ 1468582 h 1565564"/>
              <a:gd name="connsiteX14" fmla="*/ 1274618 w 2687782"/>
              <a:gd name="connsiteY14" fmla="*/ 1551710 h 1565564"/>
              <a:gd name="connsiteX15" fmla="*/ 1052946 w 2687782"/>
              <a:gd name="connsiteY15" fmla="*/ 1565564 h 1565564"/>
              <a:gd name="connsiteX16" fmla="*/ 886691 w 2687782"/>
              <a:gd name="connsiteY16" fmla="*/ 1565564 h 1565564"/>
              <a:gd name="connsiteX17" fmla="*/ 651164 w 2687782"/>
              <a:gd name="connsiteY17" fmla="*/ 1496291 h 1565564"/>
              <a:gd name="connsiteX18" fmla="*/ 554182 w 2687782"/>
              <a:gd name="connsiteY18" fmla="*/ 1496291 h 1565564"/>
              <a:gd name="connsiteX19" fmla="*/ 540327 w 2687782"/>
              <a:gd name="connsiteY19" fmla="*/ 1427019 h 1565564"/>
              <a:gd name="connsiteX20" fmla="*/ 554182 w 2687782"/>
              <a:gd name="connsiteY20" fmla="*/ 1371600 h 1565564"/>
              <a:gd name="connsiteX21" fmla="*/ 637309 w 2687782"/>
              <a:gd name="connsiteY21" fmla="*/ 1246910 h 1565564"/>
              <a:gd name="connsiteX22" fmla="*/ 595746 w 2687782"/>
              <a:gd name="connsiteY22" fmla="*/ 1136073 h 1565564"/>
              <a:gd name="connsiteX23" fmla="*/ 540327 w 2687782"/>
              <a:gd name="connsiteY23" fmla="*/ 1233055 h 1565564"/>
              <a:gd name="connsiteX24" fmla="*/ 498764 w 2687782"/>
              <a:gd name="connsiteY24" fmla="*/ 1357746 h 1565564"/>
              <a:gd name="connsiteX25" fmla="*/ 401782 w 2687782"/>
              <a:gd name="connsiteY25" fmla="*/ 1357746 h 1565564"/>
              <a:gd name="connsiteX26" fmla="*/ 277091 w 2687782"/>
              <a:gd name="connsiteY26" fmla="*/ 1260764 h 1565564"/>
              <a:gd name="connsiteX27" fmla="*/ 249382 w 2687782"/>
              <a:gd name="connsiteY27" fmla="*/ 1246910 h 1565564"/>
              <a:gd name="connsiteX28" fmla="*/ 152400 w 2687782"/>
              <a:gd name="connsiteY28" fmla="*/ 1149928 h 1565564"/>
              <a:gd name="connsiteX29" fmla="*/ 96982 w 2687782"/>
              <a:gd name="connsiteY29" fmla="*/ 1025237 h 1565564"/>
              <a:gd name="connsiteX30" fmla="*/ 27709 w 2687782"/>
              <a:gd name="connsiteY30" fmla="*/ 789710 h 1565564"/>
              <a:gd name="connsiteX31" fmla="*/ 0 w 2687782"/>
              <a:gd name="connsiteY31" fmla="*/ 568037 h 1565564"/>
              <a:gd name="connsiteX32" fmla="*/ 110836 w 2687782"/>
              <a:gd name="connsiteY32" fmla="*/ 484910 h 1565564"/>
              <a:gd name="connsiteX33" fmla="*/ 263236 w 2687782"/>
              <a:gd name="connsiteY33" fmla="*/ 415637 h 1565564"/>
              <a:gd name="connsiteX34" fmla="*/ 387927 w 2687782"/>
              <a:gd name="connsiteY34" fmla="*/ 332510 h 1565564"/>
              <a:gd name="connsiteX35" fmla="*/ 512618 w 2687782"/>
              <a:gd name="connsiteY35" fmla="*/ 277091 h 1565564"/>
              <a:gd name="connsiteX36" fmla="*/ 637309 w 2687782"/>
              <a:gd name="connsiteY36" fmla="*/ 221673 h 1565564"/>
              <a:gd name="connsiteX37" fmla="*/ 706582 w 2687782"/>
              <a:gd name="connsiteY37" fmla="*/ 180110 h 1565564"/>
              <a:gd name="connsiteX38" fmla="*/ 845127 w 2687782"/>
              <a:gd name="connsiteY38" fmla="*/ 138546 h 1565564"/>
              <a:gd name="connsiteX39" fmla="*/ 997527 w 2687782"/>
              <a:gd name="connsiteY39" fmla="*/ 138546 h 1565564"/>
              <a:gd name="connsiteX40" fmla="*/ 1052946 w 2687782"/>
              <a:gd name="connsiteY40" fmla="*/ 124691 h 1565564"/>
              <a:gd name="connsiteX41" fmla="*/ 1122218 w 2687782"/>
              <a:gd name="connsiteY41" fmla="*/ 124691 h 1565564"/>
              <a:gd name="connsiteX42" fmla="*/ 1177636 w 2687782"/>
              <a:gd name="connsiteY42" fmla="*/ 249382 h 1565564"/>
              <a:gd name="connsiteX43" fmla="*/ 1219200 w 2687782"/>
              <a:gd name="connsiteY43" fmla="*/ 290946 h 1565564"/>
              <a:gd name="connsiteX44" fmla="*/ 1302327 w 2687782"/>
              <a:gd name="connsiteY44" fmla="*/ 290946 h 1565564"/>
              <a:gd name="connsiteX45" fmla="*/ 1385455 w 2687782"/>
              <a:gd name="connsiteY45" fmla="*/ 249382 h 156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87782" h="1565564">
                <a:moveTo>
                  <a:pt x="1385455" y="249382"/>
                </a:moveTo>
                <a:lnTo>
                  <a:pt x="1607127" y="96982"/>
                </a:lnTo>
                <a:lnTo>
                  <a:pt x="1856509" y="0"/>
                </a:lnTo>
                <a:lnTo>
                  <a:pt x="2161309" y="27710"/>
                </a:lnTo>
                <a:lnTo>
                  <a:pt x="2438400" y="83128"/>
                </a:lnTo>
                <a:lnTo>
                  <a:pt x="2660073" y="290946"/>
                </a:lnTo>
                <a:lnTo>
                  <a:pt x="2687782" y="443346"/>
                </a:lnTo>
                <a:lnTo>
                  <a:pt x="2632364" y="623455"/>
                </a:lnTo>
                <a:lnTo>
                  <a:pt x="2396836" y="789710"/>
                </a:lnTo>
                <a:lnTo>
                  <a:pt x="2147455" y="900546"/>
                </a:lnTo>
                <a:lnTo>
                  <a:pt x="2036618" y="1011382"/>
                </a:lnTo>
                <a:lnTo>
                  <a:pt x="1953491" y="1191491"/>
                </a:lnTo>
                <a:lnTo>
                  <a:pt x="1801091" y="1330037"/>
                </a:lnTo>
                <a:lnTo>
                  <a:pt x="1537855" y="1468582"/>
                </a:lnTo>
                <a:lnTo>
                  <a:pt x="1274618" y="1551710"/>
                </a:lnTo>
                <a:lnTo>
                  <a:pt x="1052946" y="1565564"/>
                </a:lnTo>
                <a:lnTo>
                  <a:pt x="886691" y="1565564"/>
                </a:lnTo>
                <a:lnTo>
                  <a:pt x="651164" y="1496291"/>
                </a:lnTo>
                <a:lnTo>
                  <a:pt x="554182" y="1496291"/>
                </a:lnTo>
                <a:cubicBezTo>
                  <a:pt x="549564" y="1473200"/>
                  <a:pt x="540327" y="1450567"/>
                  <a:pt x="540327" y="1427019"/>
                </a:cubicBezTo>
                <a:cubicBezTo>
                  <a:pt x="540327" y="1407977"/>
                  <a:pt x="554182" y="1371600"/>
                  <a:pt x="554182" y="1371600"/>
                </a:cubicBezTo>
                <a:cubicBezTo>
                  <a:pt x="640080" y="1257070"/>
                  <a:pt x="637309" y="1306946"/>
                  <a:pt x="637309" y="1246910"/>
                </a:cubicBezTo>
                <a:lnTo>
                  <a:pt x="595746" y="1136073"/>
                </a:lnTo>
                <a:lnTo>
                  <a:pt x="540327" y="1233055"/>
                </a:lnTo>
                <a:lnTo>
                  <a:pt x="498764" y="1357746"/>
                </a:lnTo>
                <a:lnTo>
                  <a:pt x="401782" y="1357746"/>
                </a:lnTo>
                <a:cubicBezTo>
                  <a:pt x="350161" y="1314728"/>
                  <a:pt x="328217" y="1291439"/>
                  <a:pt x="277091" y="1260764"/>
                </a:cubicBezTo>
                <a:cubicBezTo>
                  <a:pt x="268236" y="1255451"/>
                  <a:pt x="258618" y="1251528"/>
                  <a:pt x="249382" y="1246910"/>
                </a:cubicBezTo>
                <a:lnTo>
                  <a:pt x="152400" y="1149928"/>
                </a:lnTo>
                <a:cubicBezTo>
                  <a:pt x="92400" y="1044927"/>
                  <a:pt x="96982" y="1090179"/>
                  <a:pt x="96982" y="1025237"/>
                </a:cubicBezTo>
                <a:cubicBezTo>
                  <a:pt x="18828" y="837668"/>
                  <a:pt x="27709" y="919019"/>
                  <a:pt x="27709" y="789710"/>
                </a:cubicBezTo>
                <a:lnTo>
                  <a:pt x="0" y="568037"/>
                </a:lnTo>
                <a:lnTo>
                  <a:pt x="110836" y="484910"/>
                </a:lnTo>
                <a:cubicBezTo>
                  <a:pt x="243601" y="411151"/>
                  <a:pt x="187980" y="415637"/>
                  <a:pt x="263236" y="415637"/>
                </a:cubicBezTo>
                <a:lnTo>
                  <a:pt x="387927" y="332510"/>
                </a:lnTo>
                <a:lnTo>
                  <a:pt x="512618" y="277091"/>
                </a:lnTo>
                <a:cubicBezTo>
                  <a:pt x="641690" y="234068"/>
                  <a:pt x="637309" y="279340"/>
                  <a:pt x="637309" y="221673"/>
                </a:cubicBezTo>
                <a:lnTo>
                  <a:pt x="706582" y="180110"/>
                </a:lnTo>
                <a:lnTo>
                  <a:pt x="845127" y="138546"/>
                </a:lnTo>
                <a:lnTo>
                  <a:pt x="997527" y="138546"/>
                </a:lnTo>
                <a:lnTo>
                  <a:pt x="1052946" y="124691"/>
                </a:lnTo>
                <a:lnTo>
                  <a:pt x="1122218" y="124691"/>
                </a:lnTo>
                <a:lnTo>
                  <a:pt x="1177636" y="249382"/>
                </a:lnTo>
                <a:lnTo>
                  <a:pt x="1219200" y="290946"/>
                </a:lnTo>
                <a:lnTo>
                  <a:pt x="1302327" y="290946"/>
                </a:lnTo>
                <a:lnTo>
                  <a:pt x="1385455" y="249382"/>
                </a:lnTo>
                <a:close/>
              </a:path>
            </a:pathLst>
          </a:cu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πυρήνας 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357290" y="285749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Πυρήνας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500298" y="3071810"/>
            <a:ext cx="1785950" cy="164307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14348" y="85723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 πυρήνας βρίσκεται μέσα στο </a:t>
            </a:r>
            <a:r>
              <a:rPr lang="el-GR" sz="2000" dirty="0" smtClean="0"/>
              <a:t>κύτταρο</a:t>
            </a:r>
            <a:r>
              <a:rPr lang="el-GR" sz="2000" b="1" dirty="0" smtClean="0"/>
              <a:t>.  </a:t>
            </a:r>
            <a:r>
              <a:rPr lang="el-GR" sz="2000" dirty="0" smtClean="0"/>
              <a:t>Μέσα στο πυρήνα υπάρχει το </a:t>
            </a:r>
            <a:r>
              <a:rPr lang="en-US" sz="2000" dirty="0" smtClean="0"/>
              <a:t>DNA</a:t>
            </a:r>
            <a:r>
              <a:rPr lang="el-GR" sz="2000" dirty="0" smtClean="0"/>
              <a:t>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464315" y="4036223"/>
            <a:ext cx="1857388" cy="21431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  <p:sp>
        <p:nvSpPr>
          <p:cNvPr id="20" name="19 - Έλλειψη"/>
          <p:cNvSpPr/>
          <p:nvPr/>
        </p:nvSpPr>
        <p:spPr>
          <a:xfrm>
            <a:off x="4071934" y="4572008"/>
            <a:ext cx="857256" cy="4286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Έλλειψη"/>
          <p:cNvSpPr/>
          <p:nvPr/>
        </p:nvSpPr>
        <p:spPr>
          <a:xfrm>
            <a:off x="1000100" y="4714884"/>
            <a:ext cx="928694" cy="50006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500298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357158" y="57148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</a:t>
            </a:r>
            <a:r>
              <a:rPr lang="el-GR" sz="2400" b="1" dirty="0" smtClean="0"/>
              <a:t>κύτταρα</a:t>
            </a:r>
            <a:r>
              <a:rPr lang="el-GR" sz="2400" dirty="0" smtClean="0"/>
              <a:t> μπορούμε να τα χωρίσουμε σε δυο ομάδες:</a:t>
            </a:r>
          </a:p>
          <a:p>
            <a:endParaRPr lang="el-GR" sz="2400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2143116"/>
            <a:ext cx="3000396" cy="70788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προκαρυωτικά κύτταρα</a:t>
            </a:r>
            <a:r>
              <a:rPr lang="en-US" sz="2000" b="1" dirty="0" smtClean="0"/>
              <a:t> (</a:t>
            </a:r>
            <a:r>
              <a:rPr lang="el-GR" sz="2000" b="1" dirty="0" smtClean="0"/>
              <a:t>δεν έχουν πυρήνα)</a:t>
            </a: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5400000">
            <a:off x="2035951" y="1250141"/>
            <a:ext cx="857256" cy="78581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072066" y="1142984"/>
            <a:ext cx="1347798" cy="113348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 flipV="1">
            <a:off x="4429124" y="3000372"/>
            <a:ext cx="1428760" cy="121444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>
            <a:off x="6643702" y="2928934"/>
            <a:ext cx="1490674" cy="106204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Ορθογώνιο"/>
          <p:cNvSpPr/>
          <p:nvPr/>
        </p:nvSpPr>
        <p:spPr>
          <a:xfrm>
            <a:off x="4857752" y="2357430"/>
            <a:ext cx="3000396" cy="70788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Ευκαρυωτικά κύτταρα (έχουν πυρήνα)</a:t>
            </a:r>
          </a:p>
        </p:txBody>
      </p:sp>
      <p:sp>
        <p:nvSpPr>
          <p:cNvPr id="27" name="26 - Ορθογώνιο"/>
          <p:cNvSpPr/>
          <p:nvPr/>
        </p:nvSpPr>
        <p:spPr>
          <a:xfrm>
            <a:off x="3428992" y="4286256"/>
            <a:ext cx="2000264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Ζωικά κύτταρα</a:t>
            </a:r>
          </a:p>
        </p:txBody>
      </p:sp>
      <p:sp>
        <p:nvSpPr>
          <p:cNvPr id="29" name="28 - Ορθογώνιο"/>
          <p:cNvSpPr/>
          <p:nvPr/>
        </p:nvSpPr>
        <p:spPr>
          <a:xfrm>
            <a:off x="6858016" y="4071942"/>
            <a:ext cx="2071734" cy="40011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Φυτικά κύτταρα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169368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572008"/>
            <a:ext cx="1497526" cy="11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643446"/>
            <a:ext cx="1914516" cy="9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6503228" cy="293370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</a:t>
            </a:r>
            <a:r>
              <a:rPr lang="el-GR" sz="2400" b="1" dirty="0" err="1" smtClean="0"/>
              <a:t>Τ</a:t>
            </a:r>
            <a:r>
              <a:rPr lang="el-GR" sz="2400" b="1" dirty="0" smtClean="0"/>
              <a:t> Α Ρ Ο – κυτταρόπλασμα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000100" y="2857496"/>
            <a:ext cx="2571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κυτταρόπλασμα</a:t>
            </a:r>
            <a:endParaRPr lang="en-US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2571736" y="3214686"/>
            <a:ext cx="1428760" cy="121444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214282" y="571480"/>
            <a:ext cx="89297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b="1" dirty="0" smtClean="0"/>
              <a:t>κυτταρόπλασμα</a:t>
            </a:r>
            <a:r>
              <a:rPr lang="el-GR" sz="2000" dirty="0" smtClean="0"/>
              <a:t> είναι </a:t>
            </a:r>
            <a:r>
              <a:rPr lang="el-GR" sz="2000" dirty="0" smtClean="0"/>
              <a:t>ο χώρος μεταξύ  του πυρήνα του κυττάρου και  </a:t>
            </a:r>
            <a:r>
              <a:rPr lang="el-GR" sz="2000" dirty="0" smtClean="0"/>
              <a:t>της  πλασματικής  </a:t>
            </a:r>
            <a:r>
              <a:rPr lang="el-GR" sz="2000" dirty="0" smtClean="0"/>
              <a:t>μεμβράνης. Το κυτταρόπλασμα  περιέχει μια ουσία που μοιάζει με «ζελέ»   </a:t>
            </a:r>
            <a:endParaRPr lang="el-GR" sz="2000" dirty="0" smtClean="0"/>
          </a:p>
          <a:p>
            <a:r>
              <a:rPr lang="el-GR" sz="2000" dirty="0" smtClean="0"/>
              <a:t>Μέσα  στο  κυτταρόπλασμα  υπάρχουν  τα  διάφορα  οργανίδια  του  κύτταρου,   τα  όποια  θα  παρουσιάσω  στη  συνέχεια.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1357290" y="3643314"/>
            <a:ext cx="1643074" cy="642942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357158" y="648866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Ζωικό κύτταρο</a:t>
            </a:r>
            <a:endParaRPr lang="en-US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3857620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929066"/>
            <a:ext cx="4357718" cy="275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Χυμοτόπιο 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3786182" y="5857892"/>
            <a:ext cx="135732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000" b="1" dirty="0" smtClean="0"/>
              <a:t>χυμοτόπιο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15716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Τα </a:t>
            </a:r>
            <a:r>
              <a:rPr lang="el-GR" sz="2000" b="1" dirty="0" smtClean="0"/>
              <a:t>χυμοτόπια </a:t>
            </a:r>
            <a:r>
              <a:rPr lang="el-GR" sz="2000" dirty="0" smtClean="0"/>
              <a:t>βρίσκονται στο </a:t>
            </a:r>
            <a:r>
              <a:rPr lang="el-GR" sz="2000" u="sng" dirty="0" smtClean="0"/>
              <a:t>φυτικό κύτταρο</a:t>
            </a:r>
            <a:r>
              <a:rPr lang="el-GR" sz="2000" dirty="0" smtClean="0"/>
              <a:t>. Μέσα στα χυμοτόπια αποθηκεύεται νερό και θρεπτικές ουσίες που είναι απαραίτητες για την ζωή του κυττάρου.  </a:t>
            </a:r>
          </a:p>
          <a:p>
            <a:r>
              <a:rPr lang="el-GR" sz="2000" dirty="0" smtClean="0"/>
              <a:t>Είναι </a:t>
            </a:r>
            <a:r>
              <a:rPr lang="el-GR" sz="2000" u="sng" dirty="0" smtClean="0"/>
              <a:t>μεγάλα σε μέγεθος </a:t>
            </a:r>
            <a:r>
              <a:rPr lang="el-GR" sz="2000" dirty="0" smtClean="0"/>
              <a:t>και καταλαμβάνουν μεγάλο χώρο του κυττάρου.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0800000" flipV="1">
            <a:off x="4572000" y="5072074"/>
            <a:ext cx="1143008" cy="928694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2071670" y="64886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Φυτικό κύτταρο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48275"/>
            <a:ext cx="26098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μιτοχόνδρια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285720" y="4357694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μιτοχόνδρια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Τα μιτοχόνδρια </a:t>
            </a:r>
            <a:r>
              <a:rPr lang="el-GR" sz="2000" dirty="0" smtClean="0"/>
              <a:t> </a:t>
            </a:r>
            <a:r>
              <a:rPr lang="el-GR" sz="2000" dirty="0" smtClean="0"/>
              <a:t>βρίσκονται μέσα στο κυτταρόπλασμα του κυττάρου.</a:t>
            </a:r>
          </a:p>
          <a:p>
            <a:r>
              <a:rPr lang="el-GR" sz="2000" dirty="0" smtClean="0"/>
              <a:t> Στα μιτοχόνδρια   παράγεται  ενέργεια  . 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464315" y="5107793"/>
            <a:ext cx="857256" cy="7143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3864430"/>
            <a:ext cx="4286280" cy="299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4214810" y="645789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κύτταρο</a:t>
            </a:r>
            <a:endParaRPr lang="en-US" sz="2000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rot="16200000" flipV="1">
            <a:off x="5429256" y="4143380"/>
            <a:ext cx="71438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6200000" flipV="1">
            <a:off x="4786314" y="4643446"/>
            <a:ext cx="1500198" cy="35719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4429124" y="374327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μιτοχόνδρια</a:t>
            </a:r>
            <a:endParaRPr lang="en-US" sz="20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0" y="250030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Μέσα σε ένα κύτταρο μπορεί να βρίσκονται 1 ή περισσότερα μιτοχόνδρια, ανάλογα με τις ανάγκες του κάθε κυττάρου για ενέργεια.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Γενικά υπάρχουν δύο ειδών κύτταρα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ζωικό κύτταρο ,</a:t>
            </a:r>
            <a:r>
              <a:rPr lang="el-GR" sz="2400" dirty="0" smtClean="0"/>
              <a:t>από το οποίο αποτελούνται τα ζώα…</a:t>
            </a:r>
            <a:endParaRPr lang="en-US" sz="24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>
            <a:endCxn id="13" idx="0"/>
          </p:cNvCxnSpPr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5072066" y="2071678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Το </a:t>
            </a:r>
            <a:r>
              <a:rPr lang="el-GR" sz="2400" u="sng" dirty="0" smtClean="0"/>
              <a:t>φυτικό κύτταρο ,</a:t>
            </a:r>
            <a:r>
              <a:rPr lang="el-GR" sz="2400" dirty="0" smtClean="0"/>
              <a:t>από το οποίο αποτελούνται τα φυτά…</a:t>
            </a:r>
            <a:endParaRPr lang="en-US" sz="2400" dirty="0"/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2636502" cy="19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71810"/>
            <a:ext cx="3049082" cy="153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95783"/>
            <a:ext cx="3500462" cy="256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3048000"/>
            <a:ext cx="4638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χλωροπλάστες</a:t>
            </a:r>
            <a:endParaRPr lang="en-US" sz="2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1428728" y="3857628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χλωροπλάστες</a:t>
            </a:r>
            <a:endParaRPr lang="en-US" sz="20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 </a:t>
            </a:r>
            <a:r>
              <a:rPr lang="el-GR" sz="2000" dirty="0" smtClean="0"/>
              <a:t>Οι </a:t>
            </a:r>
            <a:r>
              <a:rPr lang="el-GR" sz="2000" dirty="0" smtClean="0"/>
              <a:t>χλωροπλάστες υπάρχουν μόνο σε κάποια  </a:t>
            </a:r>
            <a:r>
              <a:rPr lang="el-GR" sz="2000" u="sng" dirty="0" smtClean="0"/>
              <a:t>φυτικά κύτταρα 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r>
              <a:rPr lang="el-GR" sz="2000" dirty="0" smtClean="0"/>
              <a:t>Μέσα στους  χλωροπλάστες </a:t>
            </a:r>
            <a:r>
              <a:rPr lang="el-GR" sz="2000" dirty="0" smtClean="0"/>
              <a:t>γ</a:t>
            </a:r>
            <a:r>
              <a:rPr lang="el-GR" sz="2000" dirty="0" smtClean="0"/>
              <a:t>ίνεται η </a:t>
            </a:r>
            <a:r>
              <a:rPr lang="el-GR" sz="2000" u="sng" dirty="0" smtClean="0"/>
              <a:t>φωτοσύνθεση</a:t>
            </a:r>
            <a:r>
              <a:rPr lang="el-GR" sz="2000" dirty="0" smtClean="0"/>
              <a:t>. </a:t>
            </a:r>
            <a:endParaRPr lang="en-US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5400000" flipH="1" flipV="1">
            <a:off x="1071538" y="4429132"/>
            <a:ext cx="928694" cy="357190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7572396" y="6000768"/>
            <a:ext cx="857256" cy="142876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6200000" flipH="1">
            <a:off x="7429520" y="5929330"/>
            <a:ext cx="714380" cy="42862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Ορθογώνιο"/>
          <p:cNvSpPr/>
          <p:nvPr/>
        </p:nvSpPr>
        <p:spPr>
          <a:xfrm>
            <a:off x="7286644" y="6457890"/>
            <a:ext cx="2857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 smtClean="0"/>
              <a:t>χλωροπλάστες</a:t>
            </a:r>
            <a:endParaRPr lang="en-US" sz="20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4500562" y="300037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Φυτικό κύτταρο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2285992"/>
            <a:ext cx="785814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Ευκαρυωτικο     Κ Υ Τ ΤΑ Ρ Ο – κυτταρικό τοίχωμα</a:t>
            </a:r>
            <a:endParaRPr lang="en-US" sz="2400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0" y="50004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 smtClean="0"/>
          </a:p>
          <a:p>
            <a:r>
              <a:rPr lang="el-GR" sz="2000" dirty="0" smtClean="0"/>
              <a:t> Το </a:t>
            </a:r>
            <a:r>
              <a:rPr lang="el-GR" sz="2000" b="1" dirty="0" smtClean="0"/>
              <a:t>κυτταρικό τοίχωμα, </a:t>
            </a:r>
            <a:r>
              <a:rPr lang="el-GR" sz="2000" dirty="0" smtClean="0"/>
              <a:t>υπάρχει στα </a:t>
            </a:r>
            <a:r>
              <a:rPr lang="el-GR" sz="2000" u="sng" dirty="0" smtClean="0"/>
              <a:t>φυτικά κύτταρα </a:t>
            </a:r>
            <a:r>
              <a:rPr lang="el-GR" sz="2000" dirty="0" smtClean="0"/>
              <a:t>και περιβάλλει την πλασματική μεμβράνη .</a:t>
            </a:r>
          </a:p>
          <a:p>
            <a:r>
              <a:rPr lang="el-GR" sz="2000" dirty="0" smtClean="0"/>
              <a:t>Είναι ανθεκτικό , αποτελείται κυρίως από κυτταρίνη και στηρίζει το κύτταρο.</a:t>
            </a:r>
            <a:endParaRPr lang="en-US" sz="2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1928794" y="257174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3">
                    <a:lumMod val="75000"/>
                  </a:schemeClr>
                </a:solidFill>
              </a:rPr>
              <a:t>Φυτικό κύτταρο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143108" y="5715016"/>
            <a:ext cx="2000264" cy="357190"/>
          </a:xfrm>
          <a:prstGeom prst="rect">
            <a:avLst/>
          </a:prstGeom>
          <a:noFill/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3571868" y="5000636"/>
            <a:ext cx="785818" cy="785818"/>
          </a:xfrm>
          <a:prstGeom prst="straightConnector1">
            <a:avLst/>
          </a:prstGeom>
          <a:ln w="31750">
            <a:solidFill>
              <a:srgbClr val="FF0000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714348" y="857232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Οι ζωντανοί οργανισμοί χωρίζονται σε δύο κατηγορίες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85992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Μονοκύτταροι</a:t>
            </a:r>
            <a:r>
              <a:rPr lang="el-GR" sz="2000" dirty="0" smtClean="0"/>
              <a:t> οργανισμοί που αποτελούνται από ένα μόνο κύτταρο…</a:t>
            </a:r>
            <a:endParaRPr lang="en-US" sz="2000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>
            <a:off x="1643042" y="1500174"/>
            <a:ext cx="928694" cy="5000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5572132" y="1214422"/>
            <a:ext cx="1535901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- Τίτλος"/>
          <p:cNvSpPr txBox="1">
            <a:spLocks/>
          </p:cNvSpPr>
          <p:nvPr/>
        </p:nvSpPr>
        <p:spPr>
          <a:xfrm>
            <a:off x="428596" y="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Κύτταρα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0" y="4429132"/>
            <a:ext cx="378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Βακτήρια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smtClean="0"/>
              <a:t>(</a:t>
            </a:r>
            <a:r>
              <a:rPr lang="el-GR" dirty="0" smtClean="0"/>
              <a:t>μονοκύτταροι οργανισμοί)</a:t>
            </a:r>
            <a:endParaRPr lang="en-US" dirty="0"/>
          </a:p>
        </p:txBody>
      </p:sp>
      <p:sp>
        <p:nvSpPr>
          <p:cNvPr id="14" name="13 - TextBox"/>
          <p:cNvSpPr txBox="1"/>
          <p:nvPr/>
        </p:nvSpPr>
        <p:spPr>
          <a:xfrm>
            <a:off x="5286380" y="2143116"/>
            <a:ext cx="3857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000" b="1" dirty="0" smtClean="0">
                <a:solidFill>
                  <a:srgbClr val="FF0000"/>
                </a:solidFill>
              </a:rPr>
              <a:t>Πολυκύτταροι</a:t>
            </a:r>
            <a:r>
              <a:rPr lang="el-GR" sz="2000" dirty="0" smtClean="0"/>
              <a:t> οργανισμοί που αποτελούνται από πολλά κύτταρα…</a:t>
            </a:r>
            <a:endParaRPr lang="en-US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364331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72008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519" y="214290"/>
            <a:ext cx="90880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57224" y="3500438"/>
            <a:ext cx="6143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https://www.slideshare.net/npapadimitropoulos/12-15127853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1142976" y="178592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Εδώ υπάρχει μια παρουσίαση για τα κύτταρα: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785794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Υπάρχουν κύτταρα με διαφορετικές μορφές (δομή) που κάνουν διαφορετικές λειτουργίες.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6072198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0" y="4919008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Ωστόσο τα διαφορετικά κύτταρα έχουν κάποια κοινά χαρακτηριστικά, τα οποία παρουσιάζω στη συνέχεια…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Χαρακτηριστικά ζωντανών οργανισμών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92867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Όλοι οι </a:t>
            </a:r>
            <a:r>
              <a:rPr lang="el-GR" sz="2400" u="sng" dirty="0" smtClean="0"/>
              <a:t>οργανισμοί</a:t>
            </a:r>
            <a:r>
              <a:rPr lang="el-GR" sz="2400" dirty="0" smtClean="0"/>
              <a:t> (φυτά, ζώα, μύκητες, βακτήρια…. ), </a:t>
            </a:r>
            <a:r>
              <a:rPr lang="el-GR" sz="2400" u="sng" dirty="0" smtClean="0"/>
              <a:t>αποτελούνται από κύτταρα.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785786" y="264318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Το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είναι ο μικρότερος ζωντανός οργανισμός.</a:t>
            </a:r>
            <a:endParaRPr lang="en-US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500570"/>
            <a:ext cx="564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1500174"/>
            <a:ext cx="1500166" cy="135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876"/>
            <a:ext cx="297823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78592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3357562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Δηλαδή το κάθε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θέλει… να </a:t>
            </a:r>
            <a:r>
              <a:rPr lang="el-GR" sz="2400" u="sng" dirty="0" smtClean="0"/>
              <a:t>φάει</a:t>
            </a:r>
            <a:r>
              <a:rPr lang="el-GR" sz="2400" dirty="0" smtClean="0"/>
              <a:t>,  να </a:t>
            </a:r>
            <a:r>
              <a:rPr lang="el-GR" sz="2400" u="sng" dirty="0" smtClean="0"/>
              <a:t>αναπνεύσει</a:t>
            </a:r>
            <a:r>
              <a:rPr lang="el-GR" sz="2400" dirty="0" smtClean="0"/>
              <a:t>,   να </a:t>
            </a:r>
            <a:r>
              <a:rPr lang="el-GR" sz="2400" u="sng" dirty="0" smtClean="0"/>
              <a:t>αναπαραχθεί</a:t>
            </a:r>
            <a:r>
              <a:rPr lang="el-GR" sz="2400" dirty="0" smtClean="0"/>
              <a:t>, να </a:t>
            </a:r>
            <a:r>
              <a:rPr lang="el-GR" sz="2400" u="sng" dirty="0" smtClean="0"/>
              <a:t>απομακρύνει τις άχρηστες ουσίες </a:t>
            </a:r>
            <a:r>
              <a:rPr lang="el-GR" sz="2400" dirty="0" smtClean="0"/>
              <a:t>από μέσα του…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734344"/>
            <a:ext cx="2285984" cy="3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14546" y="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Κ Υ Τ </a:t>
            </a:r>
            <a:r>
              <a:rPr lang="el-GR" sz="2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Τ</a:t>
            </a:r>
            <a:r>
              <a:rPr lang="el-G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Α Ρ Ο</a:t>
            </a: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642910" y="3143248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 τη βοήθεια του </a:t>
            </a:r>
            <a:r>
              <a:rPr lang="el-GR" sz="2000" b="1" dirty="0" smtClean="0"/>
              <a:t>μικροσκοπίου</a:t>
            </a:r>
            <a:r>
              <a:rPr lang="el-GR" sz="2000" dirty="0" smtClean="0"/>
              <a:t> μπορούμε να μελετήσουμε την δομή και τις λειτουργίες των κυττάρων.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739295"/>
            <a:ext cx="3428992" cy="611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7215206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/>
              <a:t>μικροσκόπιο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2"/>
            <a:ext cx="250029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3350</TotalTime>
  <Words>596</Words>
  <Application>Microsoft Office PowerPoint</Application>
  <PresentationFormat>Προβολή στην οθόνη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ΚΥΤΤΑΡΑ</vt:lpstr>
      <vt:lpstr>Διαφάνεια 2</vt:lpstr>
      <vt:lpstr>Διαφάνεια 3</vt:lpstr>
      <vt:lpstr>Διαφάνεια 4</vt:lpstr>
      <vt:lpstr>Διαφάνεια 5</vt:lpstr>
      <vt:lpstr>Διαφάνεια 6</vt:lpstr>
      <vt:lpstr>Χαρακτηριστικά ζωντανών οργανισμών</vt:lpstr>
      <vt:lpstr>Κύτταρα</vt:lpstr>
      <vt:lpstr>Διαφάνεια 9</vt:lpstr>
      <vt:lpstr>Κύτταρα</vt:lpstr>
      <vt:lpstr>Κύτταρα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327</cp:revision>
  <dcterms:created xsi:type="dcterms:W3CDTF">2020-10-16T14:29:08Z</dcterms:created>
  <dcterms:modified xsi:type="dcterms:W3CDTF">2023-10-02T14:28:43Z</dcterms:modified>
</cp:coreProperties>
</file>